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8" r:id="rId15"/>
    <p:sldId id="279" r:id="rId16"/>
    <p:sldId id="268" r:id="rId17"/>
    <p:sldId id="269" r:id="rId18"/>
    <p:sldId id="270" r:id="rId19"/>
    <p:sldId id="283" r:id="rId20"/>
    <p:sldId id="271" r:id="rId21"/>
    <p:sldId id="280" r:id="rId22"/>
    <p:sldId id="281" r:id="rId23"/>
    <p:sldId id="282" r:id="rId24"/>
    <p:sldId id="272" r:id="rId25"/>
    <p:sldId id="273" r:id="rId26"/>
    <p:sldId id="274" r:id="rId27"/>
    <p:sldId id="275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Balanced Diet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26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Fat-soluble vitamins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Soluble in fat</a:t>
            </a:r>
          </a:p>
          <a:p>
            <a:r>
              <a:rPr lang="en-US" dirty="0" smtClean="0"/>
              <a:t>Can be stored in body</a:t>
            </a:r>
          </a:p>
          <a:p>
            <a:r>
              <a:rPr lang="en-US" dirty="0" smtClean="0"/>
              <a:t>Do not necessarily daily intake</a:t>
            </a:r>
          </a:p>
          <a:p>
            <a:r>
              <a:rPr lang="en-US" dirty="0" smtClean="0"/>
              <a:t>Excess can lead to disease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Vitamins 		A, D, E, 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876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Vitamins: source, function,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Vitamin A</a:t>
            </a:r>
          </a:p>
          <a:p>
            <a:pPr lvl="1"/>
            <a:r>
              <a:rPr lang="en-US" dirty="0" smtClean="0"/>
              <a:t>Source; </a:t>
            </a:r>
          </a:p>
          <a:p>
            <a:pPr lvl="2"/>
            <a:r>
              <a:rPr lang="en-US" dirty="0" smtClean="0"/>
              <a:t>Egg, liver, cheese, butter, dark green vegetables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Function;</a:t>
            </a:r>
          </a:p>
          <a:p>
            <a:pPr marL="1371600" lvl="3" indent="0">
              <a:buNone/>
            </a:pPr>
            <a:r>
              <a:rPr lang="en-US" dirty="0" smtClean="0"/>
              <a:t>Growth, body repair</a:t>
            </a:r>
          </a:p>
          <a:p>
            <a:pPr marL="1371600" lvl="3" indent="0">
              <a:buNone/>
            </a:pPr>
            <a:r>
              <a:rPr lang="en-US" dirty="0" smtClean="0"/>
              <a:t>Essential for vision</a:t>
            </a:r>
          </a:p>
          <a:p>
            <a:pPr marL="1371600" lvl="3" indent="0">
              <a:buNone/>
            </a:pPr>
            <a:r>
              <a:rPr lang="en-US" dirty="0" smtClean="0"/>
              <a:t>Important for formation of bone and tissue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Disease;</a:t>
            </a:r>
          </a:p>
          <a:p>
            <a:pPr lvl="2"/>
            <a:r>
              <a:rPr lang="en-US" dirty="0" smtClean="0"/>
              <a:t>Night Blindness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85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Vitamin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Source;</a:t>
            </a:r>
          </a:p>
          <a:p>
            <a:pPr lvl="2"/>
            <a:r>
              <a:rPr lang="en-US" dirty="0" smtClean="0"/>
              <a:t>Egg yolk, milk, liver, sun exposure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Function;</a:t>
            </a:r>
          </a:p>
          <a:p>
            <a:pPr lvl="2"/>
            <a:r>
              <a:rPr lang="en-US" dirty="0" smtClean="0"/>
              <a:t>Important for growth</a:t>
            </a:r>
          </a:p>
          <a:p>
            <a:pPr lvl="2"/>
            <a:r>
              <a:rPr lang="en-US" dirty="0" smtClean="0"/>
              <a:t>Necessary for development of bones</a:t>
            </a:r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Disease;</a:t>
            </a:r>
          </a:p>
          <a:p>
            <a:pPr lvl="2"/>
            <a:r>
              <a:rPr lang="en-US" dirty="0" smtClean="0"/>
              <a:t>Rickets in Children</a:t>
            </a:r>
          </a:p>
          <a:p>
            <a:pPr lvl="2"/>
            <a:r>
              <a:rPr lang="en-US" dirty="0" smtClean="0"/>
              <a:t>Osteomalacia in adults</a:t>
            </a:r>
          </a:p>
        </p:txBody>
      </p:sp>
    </p:spTree>
    <p:extLst>
      <p:ext uri="{BB962C8B-B14F-4D97-AF65-F5344CB8AC3E}">
        <p14:creationId xmlns:p14="http://schemas.microsoft.com/office/powerpoint/2010/main" xmlns="" val="28453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153400" cy="594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331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106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320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81999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902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Vitamin 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Source;</a:t>
            </a:r>
          </a:p>
          <a:p>
            <a:pPr lvl="2"/>
            <a:r>
              <a:rPr lang="en-US" dirty="0" smtClean="0"/>
              <a:t>Plant oils</a:t>
            </a:r>
          </a:p>
          <a:p>
            <a:pPr lvl="2"/>
            <a:r>
              <a:rPr lang="en-US" dirty="0" smtClean="0"/>
              <a:t>Leafy green vegetables</a:t>
            </a:r>
          </a:p>
          <a:p>
            <a:pPr lvl="2"/>
            <a:r>
              <a:rPr lang="en-US" dirty="0" smtClean="0"/>
              <a:t>Nuts, seeds</a:t>
            </a:r>
          </a:p>
          <a:p>
            <a:pPr lvl="2"/>
            <a:r>
              <a:rPr lang="en-US" dirty="0" smtClean="0"/>
              <a:t>Whole-grain products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Function;</a:t>
            </a:r>
          </a:p>
          <a:p>
            <a:pPr lvl="2"/>
            <a:r>
              <a:rPr lang="en-US" dirty="0" smtClean="0"/>
              <a:t>Important role in wound healing</a:t>
            </a:r>
          </a:p>
          <a:p>
            <a:pPr lvl="2"/>
            <a:r>
              <a:rPr lang="en-US" dirty="0" smtClean="0"/>
              <a:t>Role in breaking blood clots</a:t>
            </a:r>
          </a:p>
          <a:p>
            <a:pPr lvl="2"/>
            <a:r>
              <a:rPr lang="en-US" dirty="0" smtClean="0"/>
              <a:t>Important for prevention of sterility</a:t>
            </a:r>
          </a:p>
          <a:p>
            <a:pPr lvl="2"/>
            <a:r>
              <a:rPr lang="en-US" dirty="0" smtClean="0"/>
              <a:t>Role in protein metabolism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62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Vitamin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Source;</a:t>
            </a:r>
          </a:p>
          <a:p>
            <a:pPr lvl="2"/>
            <a:r>
              <a:rPr lang="en-US" dirty="0" smtClean="0"/>
              <a:t>Leafy green vegetables</a:t>
            </a:r>
          </a:p>
          <a:p>
            <a:pPr lvl="2"/>
            <a:r>
              <a:rPr lang="en-US" dirty="0" smtClean="0"/>
              <a:t>milk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Function;</a:t>
            </a:r>
          </a:p>
          <a:p>
            <a:pPr lvl="2"/>
            <a:r>
              <a:rPr lang="en-US" dirty="0" smtClean="0"/>
              <a:t>Essential for blood clotting</a:t>
            </a:r>
          </a:p>
          <a:p>
            <a:endParaRPr lang="en-US" dirty="0"/>
          </a:p>
          <a:p>
            <a:r>
              <a:rPr lang="en-US" dirty="0" smtClean="0"/>
              <a:t>Disease;</a:t>
            </a:r>
          </a:p>
          <a:p>
            <a:pPr lvl="2"/>
            <a:r>
              <a:rPr lang="en-US" dirty="0" smtClean="0"/>
              <a:t>Blood clotting disorders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99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Vitamin B1; Thiamine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Source;</a:t>
            </a:r>
          </a:p>
          <a:p>
            <a:pPr lvl="2"/>
            <a:r>
              <a:rPr lang="en-US" dirty="0" smtClean="0"/>
              <a:t>In all foods in moderate amounts</a:t>
            </a:r>
          </a:p>
          <a:p>
            <a:pPr lvl="2"/>
            <a:r>
              <a:rPr lang="en-US" dirty="0" smtClean="0"/>
              <a:t>Bread, cereals, nuts, seeds</a:t>
            </a:r>
          </a:p>
          <a:p>
            <a:endParaRPr lang="en-US" dirty="0"/>
          </a:p>
          <a:p>
            <a:r>
              <a:rPr lang="en-US" dirty="0" smtClean="0"/>
              <a:t>Function;</a:t>
            </a:r>
          </a:p>
          <a:p>
            <a:pPr lvl="2"/>
            <a:r>
              <a:rPr lang="en-US" dirty="0" smtClean="0"/>
              <a:t>Help in carbohydrate digestion</a:t>
            </a:r>
          </a:p>
          <a:p>
            <a:pPr lvl="2"/>
            <a:r>
              <a:rPr lang="en-US" dirty="0" smtClean="0"/>
              <a:t>Essential for bone and joints</a:t>
            </a:r>
          </a:p>
          <a:p>
            <a:pPr lvl="2"/>
            <a:r>
              <a:rPr lang="en-US" dirty="0" smtClean="0"/>
              <a:t>Necessary for nerves</a:t>
            </a:r>
          </a:p>
          <a:p>
            <a:endParaRPr lang="en-US" dirty="0"/>
          </a:p>
          <a:p>
            <a:r>
              <a:rPr lang="en-US" dirty="0" smtClean="0"/>
              <a:t>Disease;</a:t>
            </a:r>
          </a:p>
          <a:p>
            <a:pPr lvl="2"/>
            <a:r>
              <a:rPr lang="en-US" dirty="0" err="1" smtClean="0"/>
              <a:t>Beri-Beri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80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842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diet that contains adequate amounts of all the necessary nutrients required for healthy growth and </a:t>
            </a:r>
            <a:r>
              <a:rPr lang="en-US" dirty="0" smtClean="0"/>
              <a:t>activity.</a:t>
            </a:r>
          </a:p>
          <a:p>
            <a:pPr lvl="2"/>
            <a:r>
              <a:rPr lang="en-US" dirty="0" smtClean="0"/>
              <a:t>All essential nutrients</a:t>
            </a:r>
          </a:p>
          <a:p>
            <a:pPr lvl="2"/>
            <a:r>
              <a:rPr lang="en-US" dirty="0" smtClean="0"/>
              <a:t>In adequate amount</a:t>
            </a:r>
          </a:p>
          <a:p>
            <a:pPr lvl="2"/>
            <a:r>
              <a:rPr lang="en-US" dirty="0" smtClean="0"/>
              <a:t>Necessary for healthy growth and normal functioning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34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Vitamin B 2; Riboflavin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Source;</a:t>
            </a:r>
          </a:p>
          <a:p>
            <a:pPr lvl="2"/>
            <a:r>
              <a:rPr lang="en-US" dirty="0" smtClean="0"/>
              <a:t>Milk and milk products</a:t>
            </a:r>
          </a:p>
          <a:p>
            <a:pPr lvl="2"/>
            <a:r>
              <a:rPr lang="en-US" dirty="0" smtClean="0"/>
              <a:t>Breads, cereals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Function;</a:t>
            </a:r>
          </a:p>
          <a:p>
            <a:pPr lvl="2"/>
            <a:r>
              <a:rPr lang="en-US" dirty="0" smtClean="0"/>
              <a:t>Protection of skin</a:t>
            </a:r>
          </a:p>
          <a:p>
            <a:pPr lvl="2"/>
            <a:r>
              <a:rPr lang="en-US" dirty="0" smtClean="0"/>
              <a:t>Protection of mucous membranes</a:t>
            </a:r>
          </a:p>
          <a:p>
            <a:endParaRPr lang="en-US" dirty="0"/>
          </a:p>
          <a:p>
            <a:r>
              <a:rPr lang="en-US" dirty="0" smtClean="0"/>
              <a:t>Disease;</a:t>
            </a:r>
          </a:p>
          <a:p>
            <a:pPr lvl="2"/>
            <a:r>
              <a:rPr lang="en-US" dirty="0" err="1" smtClean="0"/>
              <a:t>Pellegra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59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05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419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8077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673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382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4598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Vitamin B 6; Pyridoxine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Source;</a:t>
            </a:r>
          </a:p>
          <a:p>
            <a:pPr lvl="2"/>
            <a:r>
              <a:rPr lang="en-US" dirty="0" smtClean="0"/>
              <a:t>Meat, fish</a:t>
            </a:r>
          </a:p>
          <a:p>
            <a:pPr lvl="2"/>
            <a:r>
              <a:rPr lang="en-US" dirty="0" smtClean="0"/>
              <a:t>Vegetables, fruits</a:t>
            </a:r>
          </a:p>
          <a:p>
            <a:endParaRPr lang="en-US" dirty="0"/>
          </a:p>
          <a:p>
            <a:r>
              <a:rPr lang="en-US" dirty="0" smtClean="0"/>
              <a:t>Function;</a:t>
            </a:r>
          </a:p>
          <a:p>
            <a:pPr lvl="2"/>
            <a:r>
              <a:rPr lang="en-US" dirty="0" smtClean="0"/>
              <a:t>Essential for production of antibodies</a:t>
            </a:r>
          </a:p>
          <a:p>
            <a:pPr lvl="2"/>
            <a:r>
              <a:rPr lang="en-US" dirty="0" smtClean="0"/>
              <a:t>Important role in protein metabolism</a:t>
            </a:r>
          </a:p>
          <a:p>
            <a:pPr lvl="2"/>
            <a:r>
              <a:rPr lang="en-US" dirty="0" smtClean="0"/>
              <a:t>Necessary for nervous system functioning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866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Vitamin B 12; </a:t>
            </a:r>
            <a:r>
              <a:rPr lang="en-US" dirty="0" err="1" smtClean="0"/>
              <a:t>Cobalamine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Source;</a:t>
            </a:r>
          </a:p>
          <a:p>
            <a:pPr lvl="2"/>
            <a:r>
              <a:rPr lang="en-US" dirty="0" smtClean="0"/>
              <a:t>Meat, fish</a:t>
            </a:r>
          </a:p>
          <a:p>
            <a:pPr lvl="2"/>
            <a:r>
              <a:rPr lang="en-US" dirty="0" smtClean="0"/>
              <a:t>Sea food, </a:t>
            </a:r>
          </a:p>
          <a:p>
            <a:pPr lvl="2"/>
            <a:r>
              <a:rPr lang="en-US" dirty="0" smtClean="0"/>
              <a:t>Egg, milk</a:t>
            </a:r>
          </a:p>
          <a:p>
            <a:pPr lvl="2"/>
            <a:r>
              <a:rPr lang="en-US" dirty="0" smtClean="0"/>
              <a:t>Not found in plants</a:t>
            </a:r>
          </a:p>
          <a:p>
            <a:endParaRPr lang="en-US" dirty="0"/>
          </a:p>
          <a:p>
            <a:r>
              <a:rPr lang="en-US" dirty="0" smtClean="0"/>
              <a:t>Function;</a:t>
            </a:r>
          </a:p>
          <a:p>
            <a:pPr lvl="2"/>
            <a:r>
              <a:rPr lang="en-US" dirty="0" smtClean="0"/>
              <a:t>Necessary for formation of red blood cells</a:t>
            </a:r>
          </a:p>
          <a:p>
            <a:endParaRPr lang="en-US" dirty="0"/>
          </a:p>
          <a:p>
            <a:r>
              <a:rPr lang="en-US" dirty="0" smtClean="0"/>
              <a:t>Disease;</a:t>
            </a:r>
          </a:p>
          <a:p>
            <a:pPr lvl="2"/>
            <a:r>
              <a:rPr lang="en-US" dirty="0" smtClean="0"/>
              <a:t>Megaloblastic anemia</a:t>
            </a:r>
          </a:p>
        </p:txBody>
      </p:sp>
    </p:spTree>
    <p:extLst>
      <p:ext uri="{BB962C8B-B14F-4D97-AF65-F5344CB8AC3E}">
        <p14:creationId xmlns:p14="http://schemas.microsoft.com/office/powerpoint/2010/main" xmlns="" val="15974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Vitamin C; Ascorbic 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Source;</a:t>
            </a:r>
          </a:p>
          <a:p>
            <a:pPr lvl="2"/>
            <a:r>
              <a:rPr lang="en-US" dirty="0" smtClean="0"/>
              <a:t>Citrus fruits</a:t>
            </a:r>
          </a:p>
          <a:p>
            <a:pPr lvl="2"/>
            <a:r>
              <a:rPr lang="en-US" dirty="0" smtClean="0"/>
              <a:t>Strawberries, tomatoes, potatoes, </a:t>
            </a:r>
          </a:p>
          <a:p>
            <a:pPr lvl="2"/>
            <a:r>
              <a:rPr lang="en-US" dirty="0" smtClean="0"/>
              <a:t>peppers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Function;</a:t>
            </a:r>
          </a:p>
          <a:p>
            <a:pPr lvl="2"/>
            <a:r>
              <a:rPr lang="en-US" dirty="0" smtClean="0"/>
              <a:t>Important for healthy teeth and gums</a:t>
            </a:r>
          </a:p>
          <a:p>
            <a:pPr lvl="2"/>
            <a:r>
              <a:rPr lang="en-US" dirty="0" smtClean="0"/>
              <a:t>Essential for protection of bones</a:t>
            </a:r>
          </a:p>
          <a:p>
            <a:endParaRPr lang="en-US" dirty="0"/>
          </a:p>
          <a:p>
            <a:r>
              <a:rPr lang="en-US" dirty="0" smtClean="0"/>
              <a:t>Disease;</a:t>
            </a:r>
          </a:p>
          <a:p>
            <a:pPr lvl="2"/>
            <a:r>
              <a:rPr lang="en-US" dirty="0" smtClean="0"/>
              <a:t>scurvy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67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1" y="381000"/>
            <a:ext cx="8534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98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140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balanced diet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Carbohydrates</a:t>
            </a:r>
          </a:p>
          <a:p>
            <a:r>
              <a:rPr lang="en-US" dirty="0" smtClean="0"/>
              <a:t>Proteins</a:t>
            </a:r>
          </a:p>
          <a:p>
            <a:r>
              <a:rPr lang="en-US" dirty="0" smtClean="0"/>
              <a:t>Fats</a:t>
            </a:r>
          </a:p>
          <a:p>
            <a:r>
              <a:rPr lang="en-US" dirty="0" smtClean="0"/>
              <a:t>Vitamins</a:t>
            </a:r>
          </a:p>
          <a:p>
            <a:r>
              <a:rPr lang="en-US" dirty="0" smtClean="0"/>
              <a:t>Minerals</a:t>
            </a:r>
          </a:p>
          <a:p>
            <a:r>
              <a:rPr lang="en-US" dirty="0" smtClean="0"/>
              <a:t>water</a:t>
            </a:r>
          </a:p>
        </p:txBody>
      </p:sp>
    </p:spTree>
    <p:extLst>
      <p:ext uri="{BB962C8B-B14F-4D97-AF65-F5344CB8AC3E}">
        <p14:creationId xmlns:p14="http://schemas.microsoft.com/office/powerpoint/2010/main" xmlns="" val="11286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arbohydrates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Complex organic compounds consisting of C, H, O</a:t>
            </a:r>
          </a:p>
          <a:p>
            <a:r>
              <a:rPr lang="en-US" dirty="0" smtClean="0"/>
              <a:t>Energy yield; 4 K calories/ gram</a:t>
            </a:r>
          </a:p>
          <a:p>
            <a:r>
              <a:rPr lang="en-US" dirty="0" smtClean="0"/>
              <a:t>Provide 60 to 80 % of total calories</a:t>
            </a:r>
          </a:p>
          <a:p>
            <a:r>
              <a:rPr lang="en-US" dirty="0" smtClean="0"/>
              <a:t>Four groups: </a:t>
            </a:r>
          </a:p>
          <a:p>
            <a:pPr lvl="2"/>
            <a:r>
              <a:rPr lang="en-US" dirty="0" smtClean="0"/>
              <a:t> monosaccharides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disaccharides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oligosaccharides, and </a:t>
            </a:r>
            <a:r>
              <a:rPr lang="en-US" dirty="0" smtClean="0"/>
              <a:t>polysaccharides</a:t>
            </a:r>
          </a:p>
          <a:p>
            <a:r>
              <a:rPr lang="en-US" dirty="0" smtClean="0"/>
              <a:t>Functions:</a:t>
            </a:r>
          </a:p>
          <a:p>
            <a:pPr lvl="2"/>
            <a:r>
              <a:rPr lang="en-US" dirty="0" smtClean="0"/>
              <a:t>Storage of energy; glycogen</a:t>
            </a:r>
          </a:p>
          <a:p>
            <a:pPr lvl="2"/>
            <a:r>
              <a:rPr lang="en-US" dirty="0" smtClean="0"/>
              <a:t>Structural components; cellulose, DNA, RNA</a:t>
            </a:r>
          </a:p>
          <a:p>
            <a:pPr lvl="2"/>
            <a:r>
              <a:rPr lang="en-US" dirty="0" smtClean="0"/>
              <a:t>Fuel for metabolism; glucose</a:t>
            </a:r>
          </a:p>
          <a:p>
            <a:r>
              <a:rPr lang="en-US" dirty="0" smtClean="0"/>
              <a:t>Sources:</a:t>
            </a:r>
          </a:p>
          <a:p>
            <a:pPr lvl="1"/>
            <a:r>
              <a:rPr lang="en-US" dirty="0" smtClean="0"/>
              <a:t>Grains, potatoes, sugarcane, honey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33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Lipids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Naturally occurring molecules include fats, oils, fat soluble vitamins</a:t>
            </a:r>
          </a:p>
          <a:p>
            <a:r>
              <a:rPr lang="en-US" dirty="0" smtClean="0"/>
              <a:t>Major source of energy in balanced diet</a:t>
            </a:r>
          </a:p>
          <a:p>
            <a:r>
              <a:rPr lang="en-US" dirty="0" smtClean="0"/>
              <a:t>Energy yield; 9 kcal/gram</a:t>
            </a:r>
          </a:p>
          <a:p>
            <a:r>
              <a:rPr lang="en-US" dirty="0" smtClean="0"/>
              <a:t>Functions:</a:t>
            </a:r>
          </a:p>
          <a:p>
            <a:pPr lvl="2"/>
            <a:r>
              <a:rPr lang="en-US" dirty="0" smtClean="0"/>
              <a:t>Energy storage</a:t>
            </a:r>
          </a:p>
          <a:p>
            <a:pPr lvl="2"/>
            <a:r>
              <a:rPr lang="en-US" dirty="0" smtClean="0"/>
              <a:t>Structural components; cell membrane</a:t>
            </a:r>
          </a:p>
          <a:p>
            <a:pPr lvl="2"/>
            <a:r>
              <a:rPr lang="en-US" dirty="0" smtClean="0"/>
              <a:t>Hormones; testosterone, cortisol</a:t>
            </a:r>
          </a:p>
          <a:p>
            <a:r>
              <a:rPr lang="en-US" dirty="0" smtClean="0"/>
              <a:t>Sources:</a:t>
            </a:r>
          </a:p>
          <a:p>
            <a:pPr lvl="2"/>
            <a:r>
              <a:rPr lang="en-US" dirty="0" smtClean="0"/>
              <a:t>Animal source; butter, fish oil</a:t>
            </a:r>
          </a:p>
          <a:p>
            <a:pPr lvl="2"/>
            <a:r>
              <a:rPr lang="en-US" dirty="0" smtClean="0"/>
              <a:t>Plant  source; corn oil, sunflower oil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36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Biological compounds/macromolecules/ nitrogenous substances composed of chains of amino acids linked through peptide bond.</a:t>
            </a:r>
          </a:p>
          <a:p>
            <a:r>
              <a:rPr lang="en-US" dirty="0" smtClean="0"/>
              <a:t>Essential component of balance diet</a:t>
            </a:r>
          </a:p>
          <a:p>
            <a:r>
              <a:rPr lang="en-US" dirty="0" smtClean="0"/>
              <a:t>Energy yield; 4 kcal/</a:t>
            </a:r>
            <a:r>
              <a:rPr lang="en-US" dirty="0" err="1" smtClean="0"/>
              <a:t>gm</a:t>
            </a:r>
            <a:endParaRPr lang="en-US" dirty="0" smtClean="0"/>
          </a:p>
          <a:p>
            <a:r>
              <a:rPr lang="en-US" dirty="0" smtClean="0"/>
              <a:t>Functions: </a:t>
            </a:r>
          </a:p>
          <a:p>
            <a:pPr lvl="2"/>
            <a:r>
              <a:rPr lang="en-US" dirty="0" smtClean="0"/>
              <a:t>Important structural component; muscle, protoplasm</a:t>
            </a:r>
          </a:p>
          <a:p>
            <a:pPr lvl="2"/>
            <a:r>
              <a:rPr lang="en-US" dirty="0" smtClean="0"/>
              <a:t>Enzymes; pepsin</a:t>
            </a:r>
          </a:p>
          <a:p>
            <a:pPr lvl="2"/>
            <a:r>
              <a:rPr lang="en-US" dirty="0" smtClean="0"/>
              <a:t>Hormones; insulin</a:t>
            </a:r>
          </a:p>
          <a:p>
            <a:pPr lvl="2"/>
            <a:r>
              <a:rPr lang="en-US" dirty="0" smtClean="0"/>
              <a:t>Transport; hemoglobin</a:t>
            </a:r>
          </a:p>
          <a:p>
            <a:pPr lvl="2"/>
            <a:r>
              <a:rPr lang="en-US" dirty="0" smtClean="0"/>
              <a:t>Blood clotting; fibrinogen</a:t>
            </a:r>
          </a:p>
          <a:p>
            <a:pPr lvl="2"/>
            <a:r>
              <a:rPr lang="en-US" dirty="0" smtClean="0"/>
              <a:t>Immunity; antibodies</a:t>
            </a:r>
          </a:p>
          <a:p>
            <a:r>
              <a:rPr lang="en-US" dirty="0" smtClean="0"/>
              <a:t>Sources;</a:t>
            </a:r>
          </a:p>
          <a:p>
            <a:pPr lvl="2"/>
            <a:r>
              <a:rPr lang="en-US" dirty="0" smtClean="0"/>
              <a:t>Meat, egg, milk, beans, peas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442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Amino acids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Building blocks of proteins</a:t>
            </a:r>
          </a:p>
          <a:p>
            <a:r>
              <a:rPr lang="en-US" dirty="0" smtClean="0"/>
              <a:t>Total 20 amino acids</a:t>
            </a:r>
          </a:p>
          <a:p>
            <a:r>
              <a:rPr lang="en-US" dirty="0" smtClean="0"/>
              <a:t>Composed of H, C, N, O</a:t>
            </a:r>
          </a:p>
          <a:p>
            <a:r>
              <a:rPr lang="en-US" dirty="0" smtClean="0"/>
              <a:t>Types: </a:t>
            </a:r>
          </a:p>
          <a:p>
            <a:pPr lvl="1"/>
            <a:r>
              <a:rPr lang="en-US" dirty="0" smtClean="0"/>
              <a:t>Essential</a:t>
            </a:r>
          </a:p>
          <a:p>
            <a:pPr lvl="2"/>
            <a:r>
              <a:rPr lang="en-US" dirty="0" smtClean="0"/>
              <a:t>Can not be produced by human body</a:t>
            </a:r>
          </a:p>
          <a:p>
            <a:pPr lvl="2"/>
            <a:r>
              <a:rPr lang="en-US" dirty="0" smtClean="0"/>
              <a:t>Must need take in diet</a:t>
            </a:r>
          </a:p>
          <a:p>
            <a:pPr lvl="2"/>
            <a:r>
              <a:rPr lang="en-US" dirty="0" smtClean="0"/>
              <a:t>Histidine, leucine, isoleucine, lysine, methionine, valine, phenylanaline, tryptophan, theonine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Non-essential</a:t>
            </a:r>
          </a:p>
          <a:p>
            <a:pPr lvl="2"/>
            <a:r>
              <a:rPr lang="en-US" dirty="0" smtClean="0"/>
              <a:t>Synthesized within human body</a:t>
            </a:r>
          </a:p>
          <a:p>
            <a:pPr lvl="2"/>
            <a:r>
              <a:rPr lang="en-US" dirty="0" smtClean="0"/>
              <a:t>Alanine, arginine, cystein, glycine, proline, serine, tyrosine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08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Vitamins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Organic substances which do not provide energy but are essential for normal functioning of body</a:t>
            </a:r>
          </a:p>
          <a:p>
            <a:r>
              <a:rPr lang="en-US" dirty="0" smtClean="0"/>
              <a:t>Total daily requirement very small</a:t>
            </a:r>
          </a:p>
          <a:p>
            <a:r>
              <a:rPr lang="en-US" dirty="0" smtClean="0"/>
              <a:t>Can be stored in body</a:t>
            </a:r>
          </a:p>
          <a:p>
            <a:r>
              <a:rPr lang="en-US" dirty="0" smtClean="0"/>
              <a:t>Important role in cell growth and repair</a:t>
            </a:r>
          </a:p>
          <a:p>
            <a:r>
              <a:rPr lang="en-US" dirty="0" smtClean="0"/>
              <a:t>May be water soluble or fat soluble</a:t>
            </a:r>
          </a:p>
          <a:p>
            <a:r>
              <a:rPr lang="en-US" dirty="0" smtClean="0"/>
              <a:t>Their deficiency causes disease</a:t>
            </a:r>
          </a:p>
          <a:p>
            <a:r>
              <a:rPr lang="en-US" dirty="0" smtClean="0"/>
              <a:t>Their excess may also cause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51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soluble vitamins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not be stored in body, need to get in food daily</a:t>
            </a:r>
          </a:p>
          <a:p>
            <a:r>
              <a:rPr lang="en-US" dirty="0" smtClean="0"/>
              <a:t>Destroyed by over cooking</a:t>
            </a:r>
          </a:p>
          <a:p>
            <a:r>
              <a:rPr lang="en-US" dirty="0" smtClean="0"/>
              <a:t>Easily absorbed by body</a:t>
            </a:r>
          </a:p>
          <a:p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Vitamin C;  ascorbic acid</a:t>
            </a:r>
          </a:p>
          <a:p>
            <a:pPr lvl="2"/>
            <a:r>
              <a:rPr lang="en-US" dirty="0" smtClean="0"/>
              <a:t>Vitamin B1; Thiamine</a:t>
            </a:r>
          </a:p>
          <a:p>
            <a:pPr lvl="2"/>
            <a:r>
              <a:rPr lang="en-US" dirty="0" smtClean="0"/>
              <a:t>Vitamin B2; Riboflavin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172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234</TotalTime>
  <Words>700</Words>
  <Application>Microsoft Office PowerPoint</Application>
  <PresentationFormat>On-screen Show (4:3)</PresentationFormat>
  <Paragraphs>195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Angles</vt:lpstr>
      <vt:lpstr>Balanced Diet</vt:lpstr>
      <vt:lpstr>Definition</vt:lpstr>
      <vt:lpstr>Elements of balanced diet</vt:lpstr>
      <vt:lpstr>Carbohydrates</vt:lpstr>
      <vt:lpstr> Lipids</vt:lpstr>
      <vt:lpstr>Proteins</vt:lpstr>
      <vt:lpstr>Amino acids</vt:lpstr>
      <vt:lpstr>Vitamins</vt:lpstr>
      <vt:lpstr>Water soluble vitamins</vt:lpstr>
      <vt:lpstr>Fat-soluble vitamins</vt:lpstr>
      <vt:lpstr>Vitamins: source, function, disease</vt:lpstr>
      <vt:lpstr>Vitamin D</vt:lpstr>
      <vt:lpstr>Slide 13</vt:lpstr>
      <vt:lpstr>Slide 14</vt:lpstr>
      <vt:lpstr>Slide 15</vt:lpstr>
      <vt:lpstr>Vitamin E</vt:lpstr>
      <vt:lpstr>Vitamin K</vt:lpstr>
      <vt:lpstr>Vitamin B1; Thiamine</vt:lpstr>
      <vt:lpstr>Slide 19</vt:lpstr>
      <vt:lpstr>Vitamin B 2; Riboflavin</vt:lpstr>
      <vt:lpstr>Slide 21</vt:lpstr>
      <vt:lpstr>Slide 22</vt:lpstr>
      <vt:lpstr>Slide 23</vt:lpstr>
      <vt:lpstr>Vitamin B 6; Pyridoxine</vt:lpstr>
      <vt:lpstr>Vitamin B 12; Cobalamine</vt:lpstr>
      <vt:lpstr>Vitamin C; Ascorbic acid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Medicine Office.</dc:creator>
  <cp:lastModifiedBy>Academy</cp:lastModifiedBy>
  <cp:revision>17</cp:revision>
  <dcterms:created xsi:type="dcterms:W3CDTF">2006-08-16T00:00:00Z</dcterms:created>
  <dcterms:modified xsi:type="dcterms:W3CDTF">2014-07-08T11:07:26Z</dcterms:modified>
</cp:coreProperties>
</file>