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7" r:id="rId3"/>
    <p:sldId id="276" r:id="rId4"/>
    <p:sldId id="258" r:id="rId5"/>
    <p:sldId id="257" r:id="rId6"/>
    <p:sldId id="259" r:id="rId7"/>
    <p:sldId id="260" r:id="rId8"/>
    <p:sldId id="261" r:id="rId9"/>
    <p:sldId id="262" r:id="rId10"/>
    <p:sldId id="263" r:id="rId11"/>
    <p:sldId id="264" r:id="rId12"/>
    <p:sldId id="265" r:id="rId13"/>
    <p:sldId id="269" r:id="rId14"/>
    <p:sldId id="268" r:id="rId15"/>
    <p:sldId id="267" r:id="rId16"/>
    <p:sldId id="270" r:id="rId17"/>
    <p:sldId id="271" r:id="rId18"/>
    <p:sldId id="272" r:id="rId19"/>
    <p:sldId id="273" r:id="rId20"/>
    <p:sldId id="274" r:id="rId21"/>
    <p:sldId id="278" r:id="rId22"/>
    <p:sldId id="279" r:id="rId23"/>
    <p:sldId id="280" r:id="rId24"/>
    <p:sldId id="281" r:id="rId25"/>
    <p:sldId id="282" r:id="rId26"/>
    <p:sldId id="283" r:id="rId27"/>
    <p:sldId id="285" r:id="rId28"/>
    <p:sldId id="286" r:id="rId29"/>
    <p:sldId id="287" r:id="rId30"/>
    <p:sldId id="289" r:id="rId31"/>
    <p:sldId id="296" r:id="rId32"/>
    <p:sldId id="290" r:id="rId33"/>
    <p:sldId id="291" r:id="rId34"/>
    <p:sldId id="294" r:id="rId35"/>
    <p:sldId id="297" r:id="rId36"/>
    <p:sldId id="298" r:id="rId37"/>
    <p:sldId id="299"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102"/>
      </p:cViewPr>
      <p:guideLst>
        <p:guide orient="horz" pos="2160"/>
        <p:guide pos="2880"/>
      </p:guideLst>
    </p:cSldViewPr>
  </p:slideViewPr>
  <p:notesTextViewPr>
    <p:cViewPr>
      <p:scale>
        <a:sx n="100" d="100"/>
        <a:sy n="100" d="100"/>
      </p:scale>
      <p:origin x="0" y="0"/>
    </p:cViewPr>
  </p:notesText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7D299F-1969-4984-9780-2A8CA1D302E4}" type="datetimeFigureOut">
              <a:rPr lang="en-US" smtClean="0"/>
              <a:pPr/>
              <a:t>7/31/2015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7D299F-1969-4984-9780-2A8CA1D302E4}"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7D299F-1969-4984-9780-2A8CA1D302E4}" type="datetimeFigureOut">
              <a:rPr lang="en-US" smtClean="0"/>
              <a:pPr/>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7D299F-1969-4984-9780-2A8CA1D302E4}" type="datetimeFigureOut">
              <a:rPr lang="en-US" smtClean="0"/>
              <a:pPr/>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D299F-1969-4984-9780-2A8CA1D302E4}" type="datetimeFigureOut">
              <a:rPr lang="en-US" smtClean="0"/>
              <a:pPr/>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7D299F-1969-4984-9780-2A8CA1D302E4}"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A82DC3-C4F0-453F-8608-317C6591D2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7D299F-1969-4984-9780-2A8CA1D302E4}" type="datetimeFigureOut">
              <a:rPr lang="en-US" smtClean="0"/>
              <a:pPr/>
              <a:t>7/31/2015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A82DC3-C4F0-453F-8608-317C6591D2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unfccc.int/essential_background/items/2877.php"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hyperlink" Target="http://nobelprize.org/nobel_prizes/peace/laureates/2007/" TargetMode="External"/><Relationship Id="rId5" Type="http://schemas.openxmlformats.org/officeDocument/2006/relationships/hyperlink" Target="http://unfccc.int/kyoto_protocol/items/2830.php/" TargetMode="External"/><Relationship Id="rId4" Type="http://schemas.openxmlformats.org/officeDocument/2006/relationships/hyperlink" Target="http://www.ipcc.ch/"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unfccc.int/resource/docs/2009/cop15/eng/l07.pdf" TargetMode="External"/><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hyperlink" Target="http://unfccc.int/meetings/cancun_nov_2010/meeting/6266.ph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unfccc.int/files/meetings/durban_nov_2011/decisions/application/pdf/cop17_durbanplatform.pdf" TargetMode="External"/><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hyperlink" Target="http://unfccc.int/meetings/doha_nov_2012/meeting/6815.php" TargetMode="Externa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unfccc.int/kyoto_protocol/doha_amendment/items/7362.php" TargetMode="Externa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610600" cy="5181600"/>
          </a:xfrm>
          <a:effectLst>
            <a:glow rad="63500">
              <a:schemeClr val="accent1">
                <a:satMod val="175000"/>
                <a:alpha val="40000"/>
              </a:schemeClr>
            </a:glow>
          </a:effectLst>
        </p:spPr>
        <p:txBody>
          <a:bodyPr>
            <a:normAutofit/>
          </a:bodyPr>
          <a:lstStyle/>
          <a:p>
            <a:endParaRPr lang="en-US" dirty="0"/>
          </a:p>
          <a:p>
            <a:endParaRPr lang="en-US" dirty="0"/>
          </a:p>
          <a:p>
            <a:r>
              <a:rPr lang="en-US" sz="4800" dirty="0" smtClean="0">
                <a:ln>
                  <a:solidFill>
                    <a:srgbClr val="FFC000"/>
                  </a:solidFill>
                </a:ln>
                <a:solidFill>
                  <a:srgbClr val="FFFF00"/>
                </a:solidFill>
              </a:rPr>
              <a:t>IN THE NAME OF ALLAH THE MOST BENEFICENT AND MOST MERCIFUL</a:t>
            </a:r>
            <a:endParaRPr lang="en-US" sz="4800" dirty="0">
              <a:ln>
                <a:solidFill>
                  <a:srgbClr val="FFC000"/>
                </a:solidFill>
              </a:ln>
              <a:solidFill>
                <a:srgbClr val="FFFF00"/>
              </a:solidFill>
            </a:endParaRPr>
          </a:p>
        </p:txBody>
      </p:sp>
    </p:spTree>
  </p:cSld>
  <p:clrMapOvr>
    <a:masterClrMapping/>
  </p:clrMapOvr>
  <p:transition spd="slow">
    <p:dissolve/>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20000"/>
          </a:bodyPr>
          <a:lstStyle/>
          <a:p>
            <a:pPr>
              <a:buNone/>
            </a:pPr>
            <a:r>
              <a:rPr lang="en-GB" b="1" dirty="0" smtClean="0"/>
              <a:t>  </a:t>
            </a:r>
            <a:r>
              <a:rPr lang="en-GB" sz="5400" b="1" dirty="0" smtClean="0"/>
              <a:t>Green House Effect &amp; Global Warming </a:t>
            </a:r>
            <a:endParaRPr lang="en-US" sz="5400" dirty="0" smtClean="0"/>
          </a:p>
          <a:p>
            <a:pPr>
              <a:buFont typeface="Wingdings" pitchFamily="2" charset="2"/>
              <a:buChar char="q"/>
            </a:pPr>
            <a:r>
              <a:rPr lang="en-GB" dirty="0" smtClean="0"/>
              <a:t> There is a protective layer of ozone between 15 km to 60 km above the surface of the earth. </a:t>
            </a:r>
          </a:p>
          <a:p>
            <a:pPr>
              <a:buFont typeface="Wingdings" pitchFamily="2" charset="2"/>
              <a:buChar char="q"/>
            </a:pPr>
            <a:r>
              <a:rPr lang="en-GB" dirty="0" smtClean="0"/>
              <a:t>The thickest layer of ozone is present at a distance of 23 km above the surface of the earth. </a:t>
            </a:r>
          </a:p>
          <a:p>
            <a:pPr>
              <a:buFont typeface="Wingdings" pitchFamily="2" charset="2"/>
              <a:buChar char="q"/>
            </a:pPr>
            <a:r>
              <a:rPr lang="en-GB" dirty="0" smtClean="0"/>
              <a:t>While, a layer of CO</a:t>
            </a:r>
            <a:r>
              <a:rPr lang="en-GB" baseline="-25000" dirty="0" smtClean="0"/>
              <a:t>2</a:t>
            </a:r>
            <a:r>
              <a:rPr lang="en-GB" dirty="0" smtClean="0"/>
              <a:t> is present at 15 km above the surface of the earth.</a:t>
            </a:r>
            <a:endParaRPr lang="en-US" dirty="0" smtClean="0"/>
          </a:p>
          <a:p>
            <a:pPr algn="just">
              <a:buFont typeface="Wingdings" pitchFamily="2" charset="2"/>
              <a:buChar char="q"/>
            </a:pPr>
            <a:r>
              <a:rPr lang="en-GB" dirty="0" smtClean="0"/>
              <a:t>When the sunlight containing visible, infrared and ultraviolet radiations fall on the ozone layer. </a:t>
            </a:r>
          </a:p>
          <a:p>
            <a:pPr algn="just">
              <a:buFont typeface="Wingdings" pitchFamily="2" charset="2"/>
              <a:buChar char="q"/>
            </a:pPr>
            <a:r>
              <a:rPr lang="en-GB" dirty="0" smtClean="0"/>
              <a:t>The ultraviolet radiations are absorbed by the ozone layer while, the infrared radiations of shorter wavelength and visible radiations pass from the ozone layer as well as layer of CO</a:t>
            </a:r>
            <a:r>
              <a:rPr lang="en-GB" baseline="-25000" dirty="0" smtClean="0"/>
              <a:t>2</a:t>
            </a:r>
            <a:r>
              <a:rPr lang="en-GB" dirty="0" smtClean="0"/>
              <a:t>. </a:t>
            </a:r>
          </a:p>
          <a:p>
            <a:pPr algn="just">
              <a:buFont typeface="Wingdings" pitchFamily="2" charset="2"/>
              <a:buChar char="q"/>
            </a:pPr>
            <a:r>
              <a:rPr lang="en-GB" dirty="0" smtClean="0"/>
              <a:t>These radiations reach the earth and warm its objects.</a:t>
            </a:r>
            <a:endParaRPr lang="en-US" dirty="0" smtClean="0"/>
          </a:p>
          <a:p>
            <a:pPr algn="just">
              <a:buNone/>
            </a:pPr>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fontScale="92500"/>
          </a:bodyPr>
          <a:lstStyle/>
          <a:p>
            <a:pPr algn="just">
              <a:buFont typeface="Wingdings" pitchFamily="2" charset="2"/>
              <a:buChar char="q"/>
            </a:pPr>
            <a:r>
              <a:rPr lang="en-GB" sz="2800" dirty="0" smtClean="0"/>
              <a:t> When the earth and its objects are heated they start emitting the infrared radiations of longer wavelength (while, the radiations which come from the sunlight are of shorter wavelength infrared radiations)</a:t>
            </a:r>
          </a:p>
          <a:p>
            <a:pPr algn="just">
              <a:buNone/>
            </a:pPr>
            <a:endParaRPr lang="en-GB" sz="2800" dirty="0" smtClean="0"/>
          </a:p>
          <a:p>
            <a:pPr algn="just">
              <a:buFont typeface="Wingdings" pitchFamily="2" charset="2"/>
              <a:buChar char="q"/>
            </a:pPr>
            <a:r>
              <a:rPr lang="en-GB" sz="2800" dirty="0" smtClean="0"/>
              <a:t>These radiations of longer wavelength are trapped by the layer of CO</a:t>
            </a:r>
            <a:r>
              <a:rPr lang="en-GB" sz="2800" baseline="-25000" dirty="0" smtClean="0"/>
              <a:t>2</a:t>
            </a:r>
            <a:r>
              <a:rPr lang="en-GB" sz="2800" dirty="0" smtClean="0"/>
              <a:t> and this layer of CO</a:t>
            </a:r>
            <a:r>
              <a:rPr lang="en-GB" sz="2800" baseline="-25000" dirty="0" smtClean="0"/>
              <a:t>2</a:t>
            </a:r>
            <a:r>
              <a:rPr lang="en-GB" sz="2800" dirty="0" smtClean="0"/>
              <a:t> does not allow these radiations to go out from the atmosphere. </a:t>
            </a:r>
          </a:p>
          <a:p>
            <a:pPr algn="just">
              <a:buNone/>
            </a:pPr>
            <a:endParaRPr lang="en-GB" sz="2800" dirty="0" smtClean="0"/>
          </a:p>
          <a:p>
            <a:pPr algn="just">
              <a:buFont typeface="Wingdings" pitchFamily="2" charset="2"/>
              <a:buChar char="q"/>
            </a:pPr>
            <a:r>
              <a:rPr lang="en-GB" sz="2800" dirty="0" smtClean="0"/>
              <a:t>Thus therefore, these radiations increase the temperature of the atmosphere.</a:t>
            </a:r>
            <a:endParaRPr lang="en-US" sz="2800" dirty="0" smtClean="0"/>
          </a:p>
          <a:p>
            <a:pPr algn="just">
              <a:buNone/>
            </a:pPr>
            <a:endParaRPr lang="en-US" sz="2800"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a:buNone/>
            </a:pPr>
            <a:r>
              <a:rPr lang="en-US" dirty="0" smtClean="0"/>
              <a:t>    </a:t>
            </a:r>
            <a:r>
              <a:rPr lang="en-GB" dirty="0" smtClean="0"/>
              <a:t>So, the greenhouse effect can be defined as:</a:t>
            </a:r>
          </a:p>
          <a:p>
            <a:pPr>
              <a:buNone/>
            </a:pPr>
            <a:endParaRPr lang="en-GB" dirty="0" smtClean="0"/>
          </a:p>
          <a:p>
            <a:pPr>
              <a:buNone/>
            </a:pPr>
            <a:endParaRPr lang="en-US" dirty="0" smtClean="0"/>
          </a:p>
          <a:p>
            <a:pPr algn="just">
              <a:buNone/>
            </a:pPr>
            <a:r>
              <a:rPr lang="en-GB" dirty="0" smtClean="0"/>
              <a:t> </a:t>
            </a:r>
            <a:r>
              <a:rPr lang="en-GB" sz="3200" dirty="0" smtClean="0"/>
              <a:t> “The heating of the earth due to trapping of the infrared radiations of longer wavelength by the CO</a:t>
            </a:r>
            <a:r>
              <a:rPr lang="en-GB" sz="3200" baseline="-25000" dirty="0" smtClean="0"/>
              <a:t>2</a:t>
            </a:r>
            <a:r>
              <a:rPr lang="en-GB" sz="3200" dirty="0" smtClean="0"/>
              <a:t> layer present in the atmosphere is called as greenhouse effect”.</a:t>
            </a:r>
            <a:endParaRPr lang="en-US" sz="3200" dirty="0" smtClean="0"/>
          </a:p>
          <a:p>
            <a:pPr>
              <a:buNone/>
            </a:pPr>
            <a:endParaRPr lang="en-US"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Ahsaan\Desktop\Everyday Science\p.63.gif"/>
          <p:cNvPicPr>
            <a:picLocks noGrp="1"/>
          </p:cNvPicPr>
          <p:nvPr>
            <p:ph idx="1"/>
          </p:nvPr>
        </p:nvPicPr>
        <p:blipFill rotWithShape="1">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2564" b="2931"/>
          <a:stretch/>
        </p:blipFill>
        <p:spPr bwMode="auto">
          <a:xfrm>
            <a:off x="1219200" y="533400"/>
            <a:ext cx="6858000" cy="5715000"/>
          </a:xfrm>
          <a:prstGeom prst="rect">
            <a:avLst/>
          </a:prstGeom>
          <a:noFill/>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ransition>
    <p:dissolve/>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buNone/>
            </a:pPr>
            <a:r>
              <a:rPr lang="en-US" b="1" dirty="0" smtClean="0"/>
              <a:t> </a:t>
            </a:r>
            <a:r>
              <a:rPr lang="en-GB" b="1" i="1" dirty="0" smtClean="0"/>
              <a:t>Other Green House Gases</a:t>
            </a:r>
            <a:endParaRPr lang="en-US" dirty="0" smtClean="0"/>
          </a:p>
          <a:p>
            <a:pPr>
              <a:buNone/>
            </a:pPr>
            <a:r>
              <a:rPr lang="en-GB" dirty="0" smtClean="0"/>
              <a:t>   There are some other gases which also cause greenhouse effect. These gases are:</a:t>
            </a:r>
            <a:endParaRPr lang="en-US" dirty="0" smtClean="0"/>
          </a:p>
          <a:p>
            <a:pPr>
              <a:buNone/>
            </a:pPr>
            <a:r>
              <a:rPr lang="en-GB" dirty="0" smtClean="0"/>
              <a:t>    (a)	Methane (CH</a:t>
            </a:r>
            <a:r>
              <a:rPr lang="en-GB" baseline="-25000" dirty="0" smtClean="0"/>
              <a:t>4</a:t>
            </a:r>
            <a:r>
              <a:rPr lang="en-GB" dirty="0" smtClean="0"/>
              <a:t>) 18%</a:t>
            </a:r>
            <a:endParaRPr lang="en-US" dirty="0" smtClean="0"/>
          </a:p>
          <a:p>
            <a:pPr>
              <a:buNone/>
            </a:pPr>
            <a:r>
              <a:rPr lang="en-GB" dirty="0" smtClean="0"/>
              <a:t>    (b)	Surface Ozone (O</a:t>
            </a:r>
            <a:r>
              <a:rPr lang="en-GB" baseline="-25000" dirty="0" smtClean="0"/>
              <a:t>3</a:t>
            </a:r>
            <a:r>
              <a:rPr lang="en-GB" dirty="0" smtClean="0"/>
              <a:t>) 12%</a:t>
            </a:r>
            <a:endParaRPr lang="en-US" dirty="0" smtClean="0"/>
          </a:p>
          <a:p>
            <a:pPr>
              <a:buNone/>
            </a:pPr>
            <a:r>
              <a:rPr lang="en-GB" dirty="0" smtClean="0"/>
              <a:t>    (c)	CFC’s  and other refrigerating agents (14%)</a:t>
            </a:r>
            <a:endParaRPr lang="en-US" dirty="0" smtClean="0"/>
          </a:p>
          <a:p>
            <a:pPr>
              <a:buNone/>
            </a:pPr>
            <a:r>
              <a:rPr lang="en-GB" dirty="0" smtClean="0"/>
              <a:t>    (d)	Nitrous Oxide (6%)</a:t>
            </a:r>
            <a:endParaRPr lang="en-US" dirty="0" smtClean="0"/>
          </a:p>
          <a:p>
            <a:pPr lvl="0">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019800"/>
          </a:xfrm>
        </p:spPr>
        <p:txBody>
          <a:bodyPr>
            <a:normAutofit/>
          </a:bodyPr>
          <a:lstStyle/>
          <a:p>
            <a:pPr>
              <a:buNone/>
            </a:pPr>
            <a:endParaRPr lang="en-US" dirty="0" smtClean="0"/>
          </a:p>
          <a:p>
            <a:pPr>
              <a:buFont typeface="Wingdings" pitchFamily="2" charset="2"/>
              <a:buChar char="q"/>
            </a:pPr>
            <a:r>
              <a:rPr lang="en-US" sz="2800" b="1" dirty="0" smtClean="0"/>
              <a:t> </a:t>
            </a:r>
            <a:r>
              <a:rPr lang="en-GB" dirty="0" smtClean="0"/>
              <a:t>Industrial operations are a big source of change in the atmosphere. </a:t>
            </a:r>
          </a:p>
          <a:p>
            <a:pPr>
              <a:buFont typeface="Wingdings" pitchFamily="2" charset="2"/>
              <a:buChar char="q"/>
            </a:pPr>
            <a:r>
              <a:rPr lang="en-GB" dirty="0" smtClean="0"/>
              <a:t>Industrial gases usually contain sulphur dioxide, hydrogen sulphide and Nitrous oxide.</a:t>
            </a:r>
          </a:p>
          <a:p>
            <a:pPr>
              <a:buFont typeface="Wingdings" pitchFamily="2" charset="2"/>
              <a:buChar char="q"/>
            </a:pPr>
            <a:r>
              <a:rPr lang="en-GB" dirty="0" smtClean="0"/>
              <a:t> While methane is added due to the agricultural practices. Rice fields yield 115 million ton methane every year.</a:t>
            </a:r>
          </a:p>
          <a:p>
            <a:pPr>
              <a:buNone/>
            </a:pPr>
            <a:endParaRPr lang="en-US" dirty="0" smtClean="0"/>
          </a:p>
          <a:p>
            <a:pPr>
              <a:buFont typeface="Wingdings" pitchFamily="2" charset="2"/>
              <a:buChar char="q"/>
            </a:pPr>
            <a:r>
              <a:rPr lang="en-GB" dirty="0" smtClean="0"/>
              <a:t> Methane comprises about 2 </a:t>
            </a:r>
            <a:r>
              <a:rPr lang="en-GB" dirty="0" err="1" smtClean="0"/>
              <a:t>ppm</a:t>
            </a:r>
            <a:r>
              <a:rPr lang="en-GB" dirty="0" smtClean="0"/>
              <a:t> of the atmosphere but it is 30 times more active the CO</a:t>
            </a:r>
            <a:r>
              <a:rPr lang="en-GB" baseline="-25000" dirty="0" smtClean="0"/>
              <a:t>2</a:t>
            </a:r>
            <a:r>
              <a:rPr lang="en-GB" dirty="0" smtClean="0"/>
              <a:t> regarding warming action.</a:t>
            </a:r>
            <a:endParaRPr lang="en-US" dirty="0" smtClean="0"/>
          </a:p>
          <a:p>
            <a:pPr>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endParaRPr lang="en-US" dirty="0" smtClean="0"/>
          </a:p>
          <a:p>
            <a:pPr algn="just">
              <a:buFont typeface="Wingdings" pitchFamily="2" charset="2"/>
              <a:buChar char="q"/>
            </a:pPr>
            <a:r>
              <a:rPr lang="en-GB" dirty="0" smtClean="0"/>
              <a:t> Means of transport e.g., cars, buses, scooters, etc. add gases like CO, CO</a:t>
            </a:r>
            <a:r>
              <a:rPr lang="en-GB" baseline="-25000" dirty="0" smtClean="0"/>
              <a:t>2</a:t>
            </a:r>
            <a:r>
              <a:rPr lang="en-GB" dirty="0" smtClean="0"/>
              <a:t>, NO, lead SO</a:t>
            </a:r>
            <a:r>
              <a:rPr lang="en-GB" baseline="-25000" dirty="0" smtClean="0"/>
              <a:t>2</a:t>
            </a:r>
            <a:r>
              <a:rPr lang="en-GB" dirty="0" smtClean="0"/>
              <a:t> etc. They also add lead and benzene all these species add to global warming.</a:t>
            </a:r>
          </a:p>
          <a:p>
            <a:pPr algn="just">
              <a:buNone/>
            </a:pPr>
            <a:endParaRPr lang="en-US" dirty="0" smtClean="0"/>
          </a:p>
          <a:p>
            <a:pPr algn="just">
              <a:buNone/>
            </a:pPr>
            <a:r>
              <a:rPr lang="en-GB" dirty="0" smtClean="0"/>
              <a:t>   </a:t>
            </a:r>
            <a:r>
              <a:rPr lang="en-GB" sz="3600" dirty="0" smtClean="0"/>
              <a:t>“Thus global warming is phenomena by which the temperature of this earth is increasing day by day due to increase in the greenhouse effect”.</a:t>
            </a:r>
            <a:endParaRPr lang="en-US" sz="3600" dirty="0" smtClean="0"/>
          </a:p>
          <a:p>
            <a:pPr>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endParaRPr lang="en-US" dirty="0" smtClean="0"/>
          </a:p>
          <a:p>
            <a:pPr>
              <a:buNone/>
            </a:pPr>
            <a:r>
              <a:rPr lang="en-GB" b="1" i="1" dirty="0" smtClean="0"/>
              <a:t>  Importance of Green House Effect</a:t>
            </a:r>
            <a:endParaRPr lang="en-US" dirty="0" smtClean="0"/>
          </a:p>
          <a:p>
            <a:r>
              <a:rPr lang="en-GB" dirty="0" smtClean="0"/>
              <a:t>The greenhouse effect produced by the presence of CO</a:t>
            </a:r>
            <a:r>
              <a:rPr lang="en-GB" baseline="-25000" dirty="0" smtClean="0"/>
              <a:t>2</a:t>
            </a:r>
            <a:r>
              <a:rPr lang="en-GB" dirty="0" smtClean="0"/>
              <a:t> layer in the atmosphere is very important of our existence on the earth. </a:t>
            </a:r>
          </a:p>
          <a:p>
            <a:pPr>
              <a:buNone/>
            </a:pPr>
            <a:endParaRPr lang="en-GB" dirty="0" smtClean="0"/>
          </a:p>
          <a:p>
            <a:r>
              <a:rPr lang="en-GB" dirty="0" smtClean="0"/>
              <a:t>Due to greenhouse effect the temperature of the earth rises. </a:t>
            </a:r>
          </a:p>
          <a:p>
            <a:endParaRPr lang="en-GB" dirty="0" smtClean="0"/>
          </a:p>
          <a:p>
            <a:r>
              <a:rPr lang="en-GB" dirty="0" smtClean="0"/>
              <a:t>Without greenhouse effect the temperature of the earth would not increase and it would be converted into a cold planet. Where life could not be possible.</a:t>
            </a:r>
            <a:endParaRPr lang="en-US" dirty="0" smtClean="0"/>
          </a:p>
          <a:p>
            <a:pPr algn="just">
              <a:buNone/>
            </a:pPr>
            <a:endParaRPr lang="en-US" dirty="0" smtClean="0"/>
          </a:p>
          <a:p>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pPr>
              <a:buNone/>
            </a:pPr>
            <a:r>
              <a:rPr lang="en-GB" b="1" i="1" dirty="0" smtClean="0"/>
              <a:t>  Increase in Carbon Dioxide and Its Impact</a:t>
            </a:r>
            <a:endParaRPr lang="en-US" dirty="0" smtClean="0"/>
          </a:p>
          <a:p>
            <a:r>
              <a:rPr lang="en-GB" dirty="0" smtClean="0"/>
              <a:t>The amount of carbon dioxide has increased to greater extent in the previous two and a half centuries.</a:t>
            </a:r>
          </a:p>
          <a:p>
            <a:endParaRPr lang="en-GB" dirty="0" smtClean="0"/>
          </a:p>
          <a:p>
            <a:r>
              <a:rPr lang="en-GB" dirty="0" smtClean="0"/>
              <a:t> After industrial revolution (1750), the amount of CO</a:t>
            </a:r>
            <a:r>
              <a:rPr lang="en-GB" baseline="-25000" dirty="0" smtClean="0"/>
              <a:t>2</a:t>
            </a:r>
            <a:r>
              <a:rPr lang="en-GB" dirty="0" smtClean="0"/>
              <a:t> was 265 </a:t>
            </a:r>
            <a:r>
              <a:rPr lang="en-GB" dirty="0" err="1" smtClean="0"/>
              <a:t>ppm</a:t>
            </a:r>
            <a:r>
              <a:rPr lang="en-GB" dirty="0" smtClean="0"/>
              <a:t> in 1850 and it was 340 </a:t>
            </a:r>
            <a:r>
              <a:rPr lang="en-GB" dirty="0" err="1" smtClean="0"/>
              <a:t>ppm</a:t>
            </a:r>
            <a:r>
              <a:rPr lang="en-GB" dirty="0" smtClean="0"/>
              <a:t> in 1987. </a:t>
            </a:r>
          </a:p>
          <a:p>
            <a:pPr>
              <a:buNone/>
            </a:pPr>
            <a:endParaRPr lang="en-GB" dirty="0" smtClean="0"/>
          </a:p>
          <a:p>
            <a:r>
              <a:rPr lang="en-GB" dirty="0" smtClean="0"/>
              <a:t>While it is estimated that this amount will increase to 600 </a:t>
            </a:r>
            <a:r>
              <a:rPr lang="en-GB" dirty="0" err="1" smtClean="0"/>
              <a:t>ppm</a:t>
            </a:r>
            <a:r>
              <a:rPr lang="en-GB" dirty="0" smtClean="0"/>
              <a:t> </a:t>
            </a:r>
            <a:r>
              <a:rPr lang="en-GB" dirty="0" err="1" smtClean="0"/>
              <a:t>upto</a:t>
            </a:r>
            <a:r>
              <a:rPr lang="en-GB" dirty="0" smtClean="0"/>
              <a:t> 2050.</a:t>
            </a:r>
            <a:endParaRPr lang="en-US" dirty="0" smtClean="0"/>
          </a:p>
          <a:p>
            <a:endParaRPr lang="en-US"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endParaRPr lang="en-US" dirty="0" smtClean="0"/>
          </a:p>
          <a:p>
            <a:pPr>
              <a:buNone/>
            </a:pPr>
            <a:endParaRPr lang="en-US" dirty="0"/>
          </a:p>
        </p:txBody>
      </p:sp>
      <p:pic>
        <p:nvPicPr>
          <p:cNvPr id="1026" name="Picture 2" descr="C:\Users\Naveed Dogar\Downloads\indicator7_2013_globemissions.PNG"/>
          <p:cNvPicPr>
            <a:picLocks noChangeAspect="1" noChangeArrowheads="1"/>
          </p:cNvPicPr>
          <p:nvPr/>
        </p:nvPicPr>
        <p:blipFill>
          <a:blip r:embed="rId3" cstate="print"/>
          <a:srcRect/>
          <a:stretch>
            <a:fillRect/>
          </a:stretch>
        </p:blipFill>
        <p:spPr bwMode="auto">
          <a:xfrm>
            <a:off x="1219201" y="762000"/>
            <a:ext cx="6248400" cy="4952999"/>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62500" lnSpcReduction="20000"/>
          </a:bodyPr>
          <a:lstStyle/>
          <a:p>
            <a:endParaRPr lang="en-US" b="1" dirty="0" smtClean="0"/>
          </a:p>
          <a:p>
            <a:endParaRPr lang="en-US" b="1" dirty="0" smtClean="0"/>
          </a:p>
          <a:p>
            <a:pPr>
              <a:buNone/>
            </a:pPr>
            <a:r>
              <a:rPr lang="en-US" b="1" dirty="0" smtClean="0"/>
              <a:t>  Thermal pollution</a:t>
            </a:r>
            <a:endParaRPr lang="en-US" dirty="0" smtClean="0"/>
          </a:p>
          <a:p>
            <a:pPr algn="just">
              <a:buNone/>
            </a:pPr>
            <a:r>
              <a:rPr lang="en-US" dirty="0" smtClean="0"/>
              <a:t>    </a:t>
            </a:r>
          </a:p>
          <a:p>
            <a:pPr algn="just">
              <a:buNone/>
            </a:pPr>
            <a:r>
              <a:rPr lang="en-US" dirty="0" smtClean="0"/>
              <a:t>    Thermal pollution is defined as the addition of excess of undesirable heat to water thereby making it harmful to man, animal or aquatic life. Thermal pollution may also cause significant departures from life activities of aquatic communities.</a:t>
            </a:r>
          </a:p>
          <a:p>
            <a:pPr algn="just">
              <a:buNone/>
            </a:pPr>
            <a:endParaRPr lang="en-US" dirty="0" smtClean="0"/>
          </a:p>
          <a:p>
            <a:pPr algn="just">
              <a:buNone/>
            </a:pPr>
            <a:endParaRPr lang="en-US" dirty="0" smtClean="0"/>
          </a:p>
          <a:p>
            <a:pPr>
              <a:buNone/>
            </a:pPr>
            <a:r>
              <a:rPr lang="en-US" b="1" u="sng" dirty="0" smtClean="0"/>
              <a:t>Sources of Thermal Pollution:</a:t>
            </a:r>
            <a:endParaRPr lang="en-US" dirty="0" smtClean="0"/>
          </a:p>
          <a:p>
            <a:pPr>
              <a:buNone/>
            </a:pPr>
            <a:r>
              <a:rPr lang="en-US" dirty="0" smtClean="0"/>
              <a:t>  The following sources contribute to thermal pollution.</a:t>
            </a:r>
          </a:p>
          <a:p>
            <a:pPr>
              <a:buNone/>
            </a:pPr>
            <a:r>
              <a:rPr lang="en-US" dirty="0" smtClean="0"/>
              <a:t> </a:t>
            </a:r>
          </a:p>
          <a:p>
            <a:pPr lvl="0"/>
            <a:r>
              <a:rPr lang="en-US" dirty="0" smtClean="0"/>
              <a:t>Nuclear power plants</a:t>
            </a:r>
          </a:p>
          <a:p>
            <a:pPr lvl="0">
              <a:buNone/>
            </a:pPr>
            <a:endParaRPr lang="en-US" dirty="0" smtClean="0"/>
          </a:p>
          <a:p>
            <a:pPr lvl="0"/>
            <a:r>
              <a:rPr lang="en-US" dirty="0" smtClean="0"/>
              <a:t>Coal fired plants</a:t>
            </a:r>
          </a:p>
          <a:p>
            <a:pPr lvl="0">
              <a:buNone/>
            </a:pPr>
            <a:endParaRPr lang="en-US" dirty="0" smtClean="0"/>
          </a:p>
          <a:p>
            <a:pPr lvl="0"/>
            <a:r>
              <a:rPr lang="en-US" dirty="0" smtClean="0"/>
              <a:t>Industrial effluents</a:t>
            </a:r>
          </a:p>
          <a:p>
            <a:pPr lvl="0">
              <a:buNone/>
            </a:pPr>
            <a:endParaRPr lang="en-US" dirty="0" smtClean="0"/>
          </a:p>
          <a:p>
            <a:pPr lvl="0"/>
            <a:r>
              <a:rPr lang="en-US" dirty="0" smtClean="0"/>
              <a:t>Domestic sewage</a:t>
            </a:r>
          </a:p>
          <a:p>
            <a:pPr lvl="0">
              <a:buNone/>
            </a:pPr>
            <a:endParaRPr lang="en-US" dirty="0" smtClean="0"/>
          </a:p>
          <a:p>
            <a:pPr lvl="0"/>
            <a:r>
              <a:rPr lang="en-US" dirty="0" smtClean="0"/>
              <a:t>Hydro-electric power</a:t>
            </a:r>
          </a:p>
          <a:p>
            <a:endParaRPr lang="en-US" dirty="0" smtClean="0"/>
          </a:p>
          <a:p>
            <a:endParaRPr lang="en-US" dirty="0" smtClean="0"/>
          </a:p>
          <a:p>
            <a:endParaRPr lang="en-US" dirty="0" smtClean="0"/>
          </a:p>
          <a:p>
            <a:endParaRPr lang="en-US" dirty="0" smtClean="0"/>
          </a:p>
          <a:p>
            <a:endParaRPr lang="en-US" dirty="0" smtClean="0"/>
          </a:p>
          <a:p>
            <a:pPr lvl="1">
              <a:buNone/>
            </a:pPr>
            <a:r>
              <a:rPr lang="en-US" dirty="0" smtClean="0"/>
              <a:t>			 </a:t>
            </a:r>
            <a:endParaRPr lang="en-US" sz="1800" dirty="0"/>
          </a:p>
        </p:txBody>
      </p:sp>
    </p:spTree>
  </p:cSld>
  <p:clrMapOvr>
    <a:masterClrMapping/>
  </p:clrMapOvr>
  <p:transition spd="slow">
    <p:wheel spokes="3"/>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a:bodyPr>
          <a:lstStyle/>
          <a:p>
            <a:r>
              <a:rPr lang="en-US" dirty="0" smtClean="0"/>
              <a:t>          </a:t>
            </a:r>
            <a:endParaRPr lang="en-US" dirty="0"/>
          </a:p>
        </p:txBody>
      </p:sp>
      <p:pic>
        <p:nvPicPr>
          <p:cNvPr id="2050" name="Picture 2" descr="C:\Users\Naveed Dogar\Downloads\Global_Coal_Usage.PNG"/>
          <p:cNvPicPr>
            <a:picLocks noChangeAspect="1" noChangeArrowheads="1"/>
          </p:cNvPicPr>
          <p:nvPr/>
        </p:nvPicPr>
        <p:blipFill>
          <a:blip r:embed="rId3" cstate="print"/>
          <a:srcRect/>
          <a:stretch>
            <a:fillRect/>
          </a:stretch>
        </p:blipFill>
        <p:spPr bwMode="auto">
          <a:xfrm>
            <a:off x="990600" y="838200"/>
            <a:ext cx="6934200" cy="5029200"/>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endParaRPr lang="en-GB" dirty="0" smtClean="0"/>
          </a:p>
          <a:p>
            <a:endParaRPr lang="en-US" dirty="0"/>
          </a:p>
        </p:txBody>
      </p:sp>
      <p:pic>
        <p:nvPicPr>
          <p:cNvPr id="1026" name="Picture 2" descr="C:\Users\Naveed Dogar\Downloads\carbon_95.jpg"/>
          <p:cNvPicPr>
            <a:picLocks noChangeAspect="1" noChangeArrowheads="1"/>
          </p:cNvPicPr>
          <p:nvPr/>
        </p:nvPicPr>
        <p:blipFill>
          <a:blip r:embed="rId3" cstate="print"/>
          <a:srcRect/>
          <a:stretch>
            <a:fillRect/>
          </a:stretch>
        </p:blipFill>
        <p:spPr bwMode="auto">
          <a:xfrm>
            <a:off x="914400" y="762000"/>
            <a:ext cx="7086600" cy="5410200"/>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200" dirty="0" smtClean="0"/>
              <a:t> Major Emitters of the World</a:t>
            </a:r>
            <a:endParaRPr lang="en-US" sz="3200" dirty="0"/>
          </a:p>
        </p:txBody>
      </p:sp>
      <p:pic>
        <p:nvPicPr>
          <p:cNvPr id="2050" name="Picture 2" descr="C:\Users\Naveed Dogar\Downloads\Emissions-data-bubble-graph.jpg"/>
          <p:cNvPicPr>
            <a:picLocks noGrp="1" noChangeAspect="1" noChangeArrowheads="1"/>
          </p:cNvPicPr>
          <p:nvPr>
            <p:ph idx="1"/>
          </p:nvPr>
        </p:nvPicPr>
        <p:blipFill>
          <a:blip r:embed="rId3" cstate="print"/>
          <a:srcRect/>
          <a:stretch>
            <a:fillRect/>
          </a:stretch>
        </p:blipFill>
        <p:spPr bwMode="auto">
          <a:xfrm>
            <a:off x="914400" y="1295400"/>
            <a:ext cx="6553200" cy="5029199"/>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lobal warming graph.gif"/>
          <p:cNvPicPr>
            <a:picLocks noGrp="1" noChangeAspect="1"/>
          </p:cNvPicPr>
          <p:nvPr>
            <p:ph idx="1"/>
          </p:nvPr>
        </p:nvPicPr>
        <p:blipFill>
          <a:blip r:embed="rId3" cstate="print"/>
          <a:stretch>
            <a:fillRect/>
          </a:stretch>
        </p:blipFill>
        <p:spPr>
          <a:xfrm>
            <a:off x="1447800" y="838200"/>
            <a:ext cx="5629275" cy="5105399"/>
          </a:xfrm>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400" dirty="0"/>
          </a:p>
        </p:txBody>
      </p:sp>
      <p:sp>
        <p:nvSpPr>
          <p:cNvPr id="5" name="Content Placeholder 4"/>
          <p:cNvSpPr>
            <a:spLocks noGrp="1"/>
          </p:cNvSpPr>
          <p:nvPr>
            <p:ph idx="1"/>
          </p:nvPr>
        </p:nvSpPr>
        <p:spPr/>
        <p:txBody>
          <a:bodyPr>
            <a:normAutofit fontScale="92500" lnSpcReduction="20000"/>
          </a:bodyPr>
          <a:lstStyle/>
          <a:p>
            <a:pPr>
              <a:buNone/>
            </a:pPr>
            <a:r>
              <a:rPr lang="en-GB" b="1" i="1" dirty="0" smtClean="0"/>
              <a:t>  Effects of Global Warming</a:t>
            </a:r>
            <a:endParaRPr lang="en-US" dirty="0" smtClean="0"/>
          </a:p>
          <a:p>
            <a:r>
              <a:rPr lang="en-GB" dirty="0" smtClean="0"/>
              <a:t>Global warming may make some regions more hospitable, for longer periods. </a:t>
            </a:r>
          </a:p>
          <a:p>
            <a:r>
              <a:rPr lang="en-GB" dirty="0" smtClean="0"/>
              <a:t> it probably will result in longer, more intense heat waves in the warmer spots of the world.</a:t>
            </a:r>
          </a:p>
          <a:p>
            <a:r>
              <a:rPr lang="en-GB" dirty="0" smtClean="0"/>
              <a:t> It also may trigger natural disasters, including floods, hurricanes and drought. </a:t>
            </a:r>
          </a:p>
          <a:p>
            <a:r>
              <a:rPr lang="en-GB" dirty="0" smtClean="0"/>
              <a:t>Increased precipitation and temperatures in certain areas could encourage the breeding of disease carrying pests, such as mosquitoes. </a:t>
            </a:r>
          </a:p>
          <a:p>
            <a:r>
              <a:rPr lang="en-GB" dirty="0" smtClean="0"/>
              <a:t>Greater heat also may increase the production of ground-level ozone, a pollutant which can damage your lungs.</a:t>
            </a:r>
            <a:endParaRPr lang="en-US" dirty="0" smtClean="0"/>
          </a:p>
          <a:p>
            <a:pPr>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55000" lnSpcReduction="20000"/>
          </a:bodyPr>
          <a:lstStyle/>
          <a:p>
            <a:pPr>
              <a:buNone/>
            </a:pPr>
            <a:r>
              <a:rPr lang="en-GB" b="1" i="1" dirty="0" smtClean="0"/>
              <a:t> </a:t>
            </a:r>
            <a:r>
              <a:rPr lang="en-GB" sz="4500" b="1" i="1" dirty="0" smtClean="0"/>
              <a:t>  Disadvantages of Global Warming</a:t>
            </a:r>
            <a:endParaRPr lang="en-US" sz="4500" dirty="0" smtClean="0"/>
          </a:p>
          <a:p>
            <a:pPr algn="just"/>
            <a:r>
              <a:rPr lang="en-GB" sz="2900" dirty="0" smtClean="0"/>
              <a:t>Ocean circulation disrupted, disrupting and having unknown effects on world climate.</a:t>
            </a:r>
          </a:p>
          <a:p>
            <a:pPr algn="just">
              <a:buNone/>
            </a:pPr>
            <a:endParaRPr lang="en-US" sz="2900" dirty="0" smtClean="0"/>
          </a:p>
          <a:p>
            <a:pPr algn="just"/>
            <a:r>
              <a:rPr lang="en-GB" sz="2900" dirty="0" smtClean="0"/>
              <a:t>Higher sea level leading to flooding of low-lying lands and deaths and disease from flood and evacuation.</a:t>
            </a:r>
          </a:p>
          <a:p>
            <a:pPr algn="just">
              <a:buNone/>
            </a:pPr>
            <a:endParaRPr lang="en-US" sz="2900" dirty="0" smtClean="0"/>
          </a:p>
          <a:p>
            <a:pPr algn="just"/>
            <a:r>
              <a:rPr lang="en-GB" sz="2900" dirty="0" smtClean="0"/>
              <a:t>Deserts get drier leaving to increased desertification.</a:t>
            </a:r>
          </a:p>
          <a:p>
            <a:pPr algn="just">
              <a:buNone/>
            </a:pPr>
            <a:endParaRPr lang="en-US" sz="2900" dirty="0" smtClean="0"/>
          </a:p>
          <a:p>
            <a:pPr algn="just"/>
            <a:r>
              <a:rPr lang="en-GB" sz="2900" dirty="0" smtClean="0"/>
              <a:t>Changes to agricultural production that can lead to food shortages.</a:t>
            </a:r>
          </a:p>
          <a:p>
            <a:pPr algn="just">
              <a:buNone/>
            </a:pPr>
            <a:endParaRPr lang="en-US" sz="2900" dirty="0" smtClean="0"/>
          </a:p>
          <a:p>
            <a:pPr algn="just"/>
            <a:r>
              <a:rPr lang="en-GB" sz="2900" dirty="0" smtClean="0"/>
              <a:t>Water shortages in already water-scarce areas.</a:t>
            </a:r>
          </a:p>
          <a:p>
            <a:pPr algn="just"/>
            <a:endParaRPr lang="en-US" sz="2900" dirty="0" smtClean="0"/>
          </a:p>
          <a:p>
            <a:pPr algn="just"/>
            <a:r>
              <a:rPr lang="en-GB" sz="2900" dirty="0" smtClean="0"/>
              <a:t>Starvation, malnutrition, and increased deaths due to food and crop shortages.</a:t>
            </a:r>
          </a:p>
          <a:p>
            <a:pPr algn="just">
              <a:buNone/>
            </a:pPr>
            <a:endParaRPr lang="en-US" sz="2900" dirty="0" smtClean="0"/>
          </a:p>
          <a:p>
            <a:pPr algn="just"/>
            <a:r>
              <a:rPr lang="en-GB" sz="2900" dirty="0" smtClean="0"/>
              <a:t>More extreme weather and an increased frequency of severe and catastrophic storms. </a:t>
            </a:r>
          </a:p>
          <a:p>
            <a:pPr algn="just">
              <a:buNone/>
            </a:pPr>
            <a:endParaRPr lang="en-US" sz="2900" dirty="0" smtClean="0"/>
          </a:p>
          <a:p>
            <a:pPr algn="just"/>
            <a:r>
              <a:rPr lang="en-GB" sz="2900" dirty="0" smtClean="0"/>
              <a:t>Increased disease in humans and animals.</a:t>
            </a:r>
          </a:p>
          <a:p>
            <a:pPr algn="just">
              <a:buNone/>
            </a:pPr>
            <a:endParaRPr lang="en-US" sz="2900" dirty="0" smtClean="0"/>
          </a:p>
          <a:p>
            <a:pPr algn="just"/>
            <a:r>
              <a:rPr lang="en-GB" sz="2900" dirty="0" smtClean="0"/>
              <a:t>Increased deaths from heat waves.</a:t>
            </a:r>
          </a:p>
          <a:p>
            <a:pPr algn="just">
              <a:buNone/>
            </a:pPr>
            <a:endParaRPr lang="en-US" sz="2900" dirty="0" smtClean="0"/>
          </a:p>
          <a:p>
            <a:pPr algn="just"/>
            <a:r>
              <a:rPr lang="en-GB" sz="2900" dirty="0" smtClean="0"/>
              <a:t>Extinction of additional species of animals and plants.</a:t>
            </a:r>
            <a:endParaRPr lang="en-US" sz="2900" dirty="0" smtClean="0"/>
          </a:p>
          <a:p>
            <a:pPr algn="just">
              <a:buNone/>
            </a:pPr>
            <a:r>
              <a:rPr lang="en-GB" sz="2900" baseline="-25000" dirty="0" smtClean="0"/>
              <a:t> </a:t>
            </a:r>
            <a:endParaRPr lang="en-US" sz="2900" dirty="0" smtClean="0"/>
          </a:p>
          <a:p>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800" dirty="0"/>
          </a:p>
        </p:txBody>
      </p:sp>
      <p:sp>
        <p:nvSpPr>
          <p:cNvPr id="4" name="Content Placeholder 3"/>
          <p:cNvSpPr>
            <a:spLocks noGrp="1"/>
          </p:cNvSpPr>
          <p:nvPr>
            <p:ph idx="1"/>
          </p:nvPr>
        </p:nvSpPr>
        <p:spPr/>
        <p:txBody>
          <a:bodyPr>
            <a:normAutofit fontScale="55000" lnSpcReduction="20000"/>
          </a:bodyPr>
          <a:lstStyle/>
          <a:p>
            <a:pPr algn="just"/>
            <a:r>
              <a:rPr lang="en-GB" sz="2900" dirty="0" smtClean="0"/>
              <a:t>Loss of animal and plant habitats.</a:t>
            </a:r>
          </a:p>
          <a:p>
            <a:pPr algn="just">
              <a:buNone/>
            </a:pPr>
            <a:endParaRPr lang="en-US" sz="2900" dirty="0" smtClean="0"/>
          </a:p>
          <a:p>
            <a:pPr algn="just"/>
            <a:r>
              <a:rPr lang="en-GB" sz="2900" dirty="0" smtClean="0"/>
              <a:t>Increased emigration of those from poorer or low-lying countries to wealthier or higher countries seeking better conditions.</a:t>
            </a:r>
          </a:p>
          <a:p>
            <a:pPr algn="just">
              <a:buNone/>
            </a:pPr>
            <a:endParaRPr lang="en-US" sz="2900" dirty="0" smtClean="0"/>
          </a:p>
          <a:p>
            <a:pPr algn="just"/>
            <a:r>
              <a:rPr lang="en-GB" sz="2900" dirty="0" smtClean="0"/>
              <a:t>Additional use of energy resources for cooling needs.</a:t>
            </a:r>
          </a:p>
          <a:p>
            <a:pPr algn="just">
              <a:buNone/>
            </a:pPr>
            <a:endParaRPr lang="en-US" sz="2900" dirty="0" smtClean="0"/>
          </a:p>
          <a:p>
            <a:pPr algn="just"/>
            <a:r>
              <a:rPr lang="en-GB" sz="2900" dirty="0" smtClean="0"/>
              <a:t>Increased air pollution.</a:t>
            </a:r>
          </a:p>
          <a:p>
            <a:pPr algn="just">
              <a:buNone/>
            </a:pPr>
            <a:endParaRPr lang="en-US" sz="2900" dirty="0" smtClean="0"/>
          </a:p>
          <a:p>
            <a:pPr algn="just"/>
            <a:r>
              <a:rPr lang="en-GB" sz="2900" dirty="0" smtClean="0"/>
              <a:t>Permanent loss of glaciers and ice sheets.</a:t>
            </a:r>
          </a:p>
          <a:p>
            <a:pPr algn="just">
              <a:buNone/>
            </a:pPr>
            <a:endParaRPr lang="en-US" sz="2900" dirty="0" smtClean="0"/>
          </a:p>
          <a:p>
            <a:pPr algn="just"/>
            <a:r>
              <a:rPr lang="en-GB" sz="2900" dirty="0" smtClean="0"/>
              <a:t>Cultural or heritage sites destroyed faster due to increased extremes.</a:t>
            </a:r>
          </a:p>
          <a:p>
            <a:pPr algn="just">
              <a:buNone/>
            </a:pPr>
            <a:endParaRPr lang="en-US" sz="2900" dirty="0" smtClean="0"/>
          </a:p>
          <a:p>
            <a:pPr algn="just"/>
            <a:r>
              <a:rPr lang="en-GB" sz="2900" dirty="0" smtClean="0"/>
              <a:t>Increased acidity of rainfall.</a:t>
            </a:r>
          </a:p>
          <a:p>
            <a:pPr algn="just">
              <a:buNone/>
            </a:pPr>
            <a:endParaRPr lang="en-US" sz="2900" dirty="0" smtClean="0"/>
          </a:p>
          <a:p>
            <a:pPr algn="just"/>
            <a:r>
              <a:rPr lang="en-GB" sz="2900" dirty="0" smtClean="0"/>
              <a:t>Earlier drying of forests leading to increased forest fires in size and intensity.</a:t>
            </a:r>
          </a:p>
          <a:p>
            <a:pPr algn="just">
              <a:buNone/>
            </a:pPr>
            <a:endParaRPr lang="en-US" sz="2900" dirty="0" smtClean="0"/>
          </a:p>
          <a:p>
            <a:pPr algn="just"/>
            <a:r>
              <a:rPr lang="en-GB" sz="2900" dirty="0" smtClean="0"/>
              <a:t>Aggressiveness will increase leading to an increase in the murder rate.</a:t>
            </a:r>
            <a:endParaRPr lang="en-US" sz="2900" dirty="0" smtClean="0"/>
          </a:p>
          <a:p>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endParaRPr lang="en-US" sz="2200" b="1" dirty="0" smtClean="0"/>
          </a:p>
          <a:p>
            <a:endParaRPr lang="en-US" dirty="0"/>
          </a:p>
        </p:txBody>
      </p:sp>
      <p:pic>
        <p:nvPicPr>
          <p:cNvPr id="3074" name="Picture 2" descr="C:\Users\Naveed Dogar\Downloads\future-sea-level-graph-2050-2100.jpg"/>
          <p:cNvPicPr>
            <a:picLocks noChangeAspect="1" noChangeArrowheads="1"/>
          </p:cNvPicPr>
          <p:nvPr/>
        </p:nvPicPr>
        <p:blipFill>
          <a:blip r:embed="rId3" cstate="print"/>
          <a:srcRect/>
          <a:stretch>
            <a:fillRect/>
          </a:stretch>
        </p:blipFill>
        <p:spPr bwMode="auto">
          <a:xfrm>
            <a:off x="685800" y="685800"/>
            <a:ext cx="7696200" cy="5410200"/>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aarth_warm_zu2.gif"/>
          <p:cNvPicPr>
            <a:picLocks noGrp="1" noChangeAspect="1"/>
          </p:cNvPicPr>
          <p:nvPr>
            <p:ph idx="1"/>
          </p:nvPr>
        </p:nvPicPr>
        <p:blipFill>
          <a:blip r:embed="rId3" cstate="print"/>
          <a:stretch>
            <a:fillRect/>
          </a:stretch>
        </p:blipFill>
        <p:spPr>
          <a:xfrm>
            <a:off x="914400" y="762000"/>
            <a:ext cx="6781800" cy="5410200"/>
          </a:xfrm>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buNone/>
            </a:pPr>
            <a:r>
              <a:rPr lang="en-GB" b="1" dirty="0" smtClean="0"/>
              <a:t>  </a:t>
            </a:r>
            <a:r>
              <a:rPr lang="en-GB" b="1" i="1" dirty="0" smtClean="0"/>
              <a:t>How to Prevent Global Warming</a:t>
            </a:r>
            <a:endParaRPr lang="en-US" dirty="0" smtClean="0"/>
          </a:p>
          <a:p>
            <a:pPr algn="just"/>
            <a:r>
              <a:rPr lang="en-GB" dirty="0" smtClean="0"/>
              <a:t>We may be able to decrease our carbon footprint and stop or slow global warming. </a:t>
            </a:r>
          </a:p>
          <a:p>
            <a:pPr algn="just"/>
            <a:r>
              <a:rPr lang="en-GB" dirty="0" smtClean="0"/>
              <a:t>For example, replacing the incandescent light bulbs in your home with compact fluorescent bulbs can lower your electric bill and reduce carbon dioxide emissions. </a:t>
            </a:r>
          </a:p>
          <a:p>
            <a:pPr algn="just"/>
            <a:r>
              <a:rPr lang="en-GB" dirty="0" smtClean="0"/>
              <a:t>Walking to your destination instead of taking the car is another way to reduce global warming. </a:t>
            </a:r>
          </a:p>
          <a:p>
            <a:pPr algn="just"/>
            <a:r>
              <a:rPr lang="en-GB" dirty="0" smtClean="0"/>
              <a:t>Recycling and using recycled products.</a:t>
            </a:r>
          </a:p>
          <a:p>
            <a:pPr algn="just"/>
            <a:r>
              <a:rPr lang="en-GB" dirty="0" smtClean="0"/>
              <a:t> installing alternative energy sources such as solar panelling and buying energy-efficient device also can contribute mightily.</a:t>
            </a:r>
            <a:endParaRPr lang="en-US" dirty="0" smtClean="0"/>
          </a:p>
          <a:p>
            <a:pPr>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638800"/>
          </a:xfrm>
        </p:spPr>
        <p:txBody>
          <a:bodyPr>
            <a:normAutofit lnSpcReduction="10000"/>
          </a:bodyPr>
          <a:lstStyle/>
          <a:p>
            <a:pPr algn="just">
              <a:buNone/>
            </a:pPr>
            <a:r>
              <a:rPr lang="en-US" sz="2400" dirty="0" smtClean="0"/>
              <a:t>	</a:t>
            </a:r>
          </a:p>
          <a:p>
            <a:pPr algn="just">
              <a:buNone/>
            </a:pPr>
            <a:r>
              <a:rPr lang="en-US" sz="2400" b="1" u="sng" dirty="0" smtClean="0"/>
              <a:t> </a:t>
            </a:r>
            <a:r>
              <a:rPr lang="en-US" sz="2400" dirty="0" smtClean="0"/>
              <a:t> </a:t>
            </a:r>
            <a:r>
              <a:rPr lang="en-US" sz="2400" b="1" u="sng" dirty="0" smtClean="0"/>
              <a:t>Nuclear power plants:</a:t>
            </a:r>
            <a:r>
              <a:rPr lang="en-US" sz="2400" dirty="0" smtClean="0"/>
              <a:t> </a:t>
            </a:r>
          </a:p>
          <a:p>
            <a:pPr algn="just">
              <a:buFont typeface="Wingdings" pitchFamily="2" charset="2"/>
              <a:buChar char="q"/>
            </a:pPr>
            <a:r>
              <a:rPr lang="en-US" sz="2400" dirty="0" smtClean="0"/>
              <a:t>Nuclear power plants including drainage from hospitals, research institutions, nuclear experiments and explosions, discharge a lot of heat that is not utilized along with traces of toxic radio nuclides into nearby water streams. </a:t>
            </a:r>
          </a:p>
          <a:p>
            <a:pPr algn="just">
              <a:buFont typeface="Wingdings" pitchFamily="2" charset="2"/>
              <a:buChar char="q"/>
            </a:pPr>
            <a:r>
              <a:rPr lang="en-US" sz="2400" dirty="0" smtClean="0"/>
              <a:t>Emissions from nuclear reactors and processing installations are also responsible for increasing the temperatures of water bodies. </a:t>
            </a:r>
          </a:p>
          <a:p>
            <a:pPr algn="just">
              <a:buFont typeface="Wingdings" pitchFamily="2" charset="2"/>
              <a:buChar char="q"/>
            </a:pPr>
            <a:r>
              <a:rPr lang="en-US" sz="2400" dirty="0" smtClean="0"/>
              <a:t>The operations of power reactors and nuclear fuel processing units constitutes the major contributor of heat in the aquatic environment. </a:t>
            </a:r>
          </a:p>
          <a:p>
            <a:pPr algn="just">
              <a:buFont typeface="Wingdings" pitchFamily="2" charset="2"/>
              <a:buChar char="q"/>
            </a:pPr>
            <a:r>
              <a:rPr lang="en-US" sz="2400" dirty="0" smtClean="0"/>
              <a:t>Heated effluents from power plants are discharged at 10 C higher than the receiving waters that affects the aquatic flora and fauna.</a:t>
            </a:r>
            <a:endParaRPr lang="en-US" sz="2400" dirty="0" smtClean="0">
              <a:solidFill>
                <a:schemeClr val="tx2">
                  <a:lumMod val="75000"/>
                </a:schemeClr>
              </a:solidFill>
            </a:endParaRPr>
          </a:p>
        </p:txBody>
      </p:sp>
    </p:spTree>
  </p:cSld>
  <p:clrMapOvr>
    <a:masterClrMapping/>
  </p:clrMapOvr>
  <p:transition spd="slow">
    <p:wheel spokes="3"/>
    <p:sndAc>
      <p:stSnd>
        <p:snd r:embed="rId2" name="chimes.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85000" lnSpcReduction="10000"/>
          </a:bodyPr>
          <a:lstStyle/>
          <a:p>
            <a:pPr>
              <a:buNone/>
            </a:pPr>
            <a:r>
              <a:rPr lang="en-GB" b="1" i="1" dirty="0" smtClean="0"/>
              <a:t>Sunny Sides of Global Warming</a:t>
            </a:r>
            <a:endParaRPr lang="en-US" dirty="0" smtClean="0"/>
          </a:p>
          <a:p>
            <a:pPr algn="just">
              <a:buNone/>
            </a:pPr>
            <a:r>
              <a:rPr lang="en-GB" dirty="0" smtClean="0"/>
              <a:t>    Climatic change is expected to have disastrous effects for Earth but some areas like northern parts of Europe, Russia and the US will get benefit.</a:t>
            </a:r>
            <a:endParaRPr lang="en-US" dirty="0" smtClean="0"/>
          </a:p>
          <a:p>
            <a:pPr algn="just">
              <a:buNone/>
            </a:pPr>
            <a:r>
              <a:rPr lang="en-GB" dirty="0" smtClean="0">
                <a:sym typeface="Webdings"/>
              </a:rPr>
              <a:t>    </a:t>
            </a:r>
            <a:r>
              <a:rPr lang="en-GB" dirty="0" smtClean="0"/>
              <a:t>Melting of snow and ice will flourish agriculture, shipping, oil, gas and mining sectors of rich countries of the north.</a:t>
            </a:r>
          </a:p>
          <a:p>
            <a:pPr algn="just">
              <a:buNone/>
            </a:pPr>
            <a:endParaRPr lang="en-US" dirty="0" smtClean="0"/>
          </a:p>
          <a:p>
            <a:pPr algn="just">
              <a:buNone/>
            </a:pPr>
            <a:r>
              <a:rPr lang="en-GB" dirty="0" smtClean="0">
                <a:sym typeface="Webdings"/>
              </a:rPr>
              <a:t>     </a:t>
            </a:r>
            <a:r>
              <a:rPr lang="en-GB" dirty="0" smtClean="0"/>
              <a:t>	Agriculture in the polar region is expected to expand too, because farming season increases by increasing temperature.</a:t>
            </a:r>
          </a:p>
          <a:p>
            <a:pPr algn="just">
              <a:buNone/>
            </a:pPr>
            <a:endParaRPr lang="en-US" dirty="0" smtClean="0"/>
          </a:p>
          <a:p>
            <a:pPr algn="just">
              <a:buNone/>
            </a:pPr>
            <a:r>
              <a:rPr lang="en-GB" dirty="0" smtClean="0">
                <a:sym typeface="Webdings"/>
              </a:rPr>
              <a:t>     </a:t>
            </a:r>
            <a:r>
              <a:rPr lang="en-GB" dirty="0" smtClean="0"/>
              <a:t>	Fishing in the northern sea would expand. The herring, the Tuna and the Brisling are slowly going north (northern part of Atlantic oceans).</a:t>
            </a:r>
          </a:p>
          <a:p>
            <a:pPr algn="just">
              <a:buNone/>
            </a:pPr>
            <a:endParaRPr lang="en-US" dirty="0" smtClean="0"/>
          </a:p>
          <a:p>
            <a:pPr algn="just">
              <a:buNone/>
            </a:pPr>
            <a:r>
              <a:rPr lang="en-GB" dirty="0" smtClean="0">
                <a:sym typeface="Webdings"/>
              </a:rPr>
              <a:t>      </a:t>
            </a:r>
            <a:r>
              <a:rPr lang="en-GB" dirty="0" smtClean="0"/>
              <a:t>	The forestry industry can grow also because a warmer temperature means trees can grow at higher latitudes.</a:t>
            </a:r>
            <a:endParaRPr lang="en-US" dirty="0" smtClean="0"/>
          </a:p>
          <a:p>
            <a:pPr>
              <a:buNone/>
            </a:pPr>
            <a:endParaRPr lang="en-US" dirty="0"/>
          </a:p>
        </p:txBody>
      </p:sp>
    </p:spTree>
  </p:cSld>
  <p:clrMapOvr>
    <a:masterClrMapping/>
  </p:clrMapOvr>
  <p:transition>
    <p:pull dir="ru"/>
    <p:sndAc>
      <p:stSnd>
        <p:snd r:embed="rId2" name="camera.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rmAutofit/>
          </a:bodyPr>
          <a:lstStyle/>
          <a:p>
            <a:pPr>
              <a:buNone/>
            </a:pPr>
            <a:r>
              <a:rPr lang="en-GB" b="1" i="1" dirty="0" smtClean="0"/>
              <a:t>  </a:t>
            </a:r>
            <a:endParaRPr lang="en-GB" dirty="0" smtClean="0"/>
          </a:p>
        </p:txBody>
      </p:sp>
      <p:sp>
        <p:nvSpPr>
          <p:cNvPr id="4" name="Rectangle 1"/>
          <p:cNvSpPr>
            <a:spLocks noChangeArrowheads="1"/>
          </p:cNvSpPr>
          <p:nvPr/>
        </p:nvSpPr>
        <p:spPr bwMode="auto">
          <a:xfrm>
            <a:off x="0" y="0"/>
            <a:ext cx="91440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enturyOldStyle" charset="0"/>
                <a:ea typeface="Times New Roman" pitchFamily="18" charset="0"/>
                <a:cs typeface="Arial" pitchFamily="34" charset="0"/>
              </a:rPr>
              <a:t>	</a:t>
            </a:r>
            <a:endParaRPr kumimoji="0" lang="en-GB" sz="1000" b="0" i="0" u="none" strike="noStrike" cap="none" normalizeH="0" baseline="0" dirty="0" smtClean="0">
              <a:ln>
                <a:noFill/>
              </a:ln>
              <a:solidFill>
                <a:schemeClr val="tx1"/>
              </a:solidFill>
              <a:effectLst/>
              <a:latin typeface="CenturyOldStyle" charset="0"/>
              <a:ea typeface="Times New Roman" pitchFamily="18" charset="0"/>
              <a:cs typeface="Arial" pitchFamily="34" charset="0"/>
              <a:sym typeface="Webdings" pitchFamily="18" charset="2"/>
            </a:endParaRPr>
          </a:p>
        </p:txBody>
      </p:sp>
      <p:sp>
        <p:nvSpPr>
          <p:cNvPr id="5" name="Rectangle 1"/>
          <p:cNvSpPr>
            <a:spLocks noChangeArrowheads="1"/>
          </p:cNvSpPr>
          <p:nvPr/>
        </p:nvSpPr>
        <p:spPr bwMode="auto">
          <a:xfrm>
            <a:off x="0" y="0"/>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enturyOldStyle" charset="0"/>
                <a:ea typeface="Times New Roman" pitchFamily="18" charset="0"/>
                <a:cs typeface="Arial" pitchFamily="34" charset="0"/>
                <a:sym typeface="Webdings" pitchFamily="18" charset="2"/>
              </a:rPr>
              <a:t></a:t>
            </a:r>
            <a:r>
              <a:rPr kumimoji="0" lang="en-GB" sz="1000" b="0" i="0" u="none" strike="noStrike" cap="none" normalizeH="0" baseline="0" dirty="0" smtClean="0">
                <a:ln>
                  <a:noFill/>
                </a:ln>
                <a:solidFill>
                  <a:schemeClr val="tx1"/>
                </a:solidFill>
                <a:effectLst/>
                <a:latin typeface="CenturyOldStyle" charset="0"/>
                <a:ea typeface="Times New Roman" pitchFamily="18" charset="0"/>
                <a:cs typeface="Arial" pitchFamily="34" charset="0"/>
              </a:rPr>
              <a:t>	</a:t>
            </a:r>
            <a:endParaRPr kumimoji="0" lang="en-GB" sz="1000" b="0" i="0" u="none" strike="noStrike" cap="none" normalizeH="0" baseline="0" dirty="0" smtClean="0">
              <a:ln>
                <a:noFill/>
              </a:ln>
              <a:solidFill>
                <a:schemeClr val="tx1"/>
              </a:solidFill>
              <a:effectLst/>
              <a:latin typeface="CenturyOldStyle" charset="0"/>
              <a:ea typeface="Times New Roman" pitchFamily="18" charset="0"/>
              <a:cs typeface="Arial" pitchFamily="34" charset="0"/>
              <a:sym typeface="Webdings" pitchFamily="18" charset="2"/>
            </a:endParaRPr>
          </a:p>
        </p:txBody>
      </p:sp>
      <p:sp>
        <p:nvSpPr>
          <p:cNvPr id="8193" name="Rectangle 1"/>
          <p:cNvSpPr>
            <a:spLocks noChangeArrowheads="1"/>
          </p:cNvSpPr>
          <p:nvPr/>
        </p:nvSpPr>
        <p:spPr bwMode="auto">
          <a:xfrm>
            <a:off x="0" y="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lang="en-GB" sz="1000" dirty="0" smtClean="0">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GB" sz="1000" dirty="0" smtClean="0">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GB" sz="1000" dirty="0" smtClean="0">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GB" sz="1000" dirty="0" smtClean="0">
              <a:latin typeface="CenturyOldStyle"/>
              <a:ea typeface="Times New Roman" pitchFamily="18" charset="0"/>
              <a:cs typeface="Arial" pitchFamily="34" charset="0"/>
              <a:sym typeface="Webdings" pitchFamily="18" charset="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endParaRPr>
          </a:p>
          <a:p>
            <a:pPr lvl="0" algn="just" fontAlgn="base">
              <a:spcBef>
                <a:spcPct val="0"/>
              </a:spcBef>
              <a:spcAft>
                <a:spcPct val="0"/>
              </a:spcAft>
            </a:pPr>
            <a:r>
              <a:rPr lang="en-GB" sz="1000" dirty="0" smtClean="0">
                <a:latin typeface="CenturyOldStyle"/>
                <a:ea typeface="Times New Roman" pitchFamily="18" charset="0"/>
                <a:cs typeface="Arial" pitchFamily="34" charset="0"/>
                <a:sym typeface="Webdings" pitchFamily="18" charset="2"/>
              </a:rPr>
              <a:t> </a:t>
            </a:r>
            <a:r>
              <a:rPr lang="en-GB" sz="2800" dirty="0" smtClean="0">
                <a:latin typeface="CenturyOldStyle"/>
                <a:ea typeface="Times New Roman" pitchFamily="18" charset="0"/>
                <a:cs typeface="Arial" pitchFamily="34" charset="0"/>
                <a:sym typeface="Webdings" pitchFamily="18" charset="2"/>
              </a:rPr>
              <a:t></a:t>
            </a:r>
            <a:r>
              <a:rPr kumimoji="0" lang="en-GB" sz="24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rPr>
              <a:t>Summer tourism could increase in northern European countries, as Italy Spain and Greece become too hot in July and August.</a:t>
            </a:r>
          </a:p>
          <a:p>
            <a:pPr lvl="0" algn="just" fontAlgn="base">
              <a:spcBef>
                <a:spcPct val="0"/>
              </a:spcBef>
              <a:spcAft>
                <a:spcPct val="0"/>
              </a:spcAft>
            </a:pPr>
            <a:endParaRPr kumimoji="0" lang="en-US" sz="2400" b="0" i="0" u="none" strike="noStrike" cap="none" normalizeH="0" baseline="0" dirty="0" smtClean="0">
              <a:ln>
                <a:noFill/>
              </a:ln>
              <a:solidFill>
                <a:schemeClr val="tx1"/>
              </a:solidFill>
              <a:effectLst/>
              <a:latin typeface="Arial" pitchFamily="34" charset="0"/>
              <a:cs typeface="Arial" pitchFamily="34" charset="0"/>
              <a:sym typeface="Webdings"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sz="3200" dirty="0" smtClean="0">
                <a:sym typeface="Webdings" pitchFamily="18" charset="2"/>
              </a:rPr>
              <a:t></a:t>
            </a:r>
            <a:r>
              <a:rPr kumimoji="0" lang="en-GB" sz="24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rPr>
              <a:t>Commercial shipping would also expand as the ice sheet shrinks, with navigation days in the Arctic Ocean increasing from 30 days today to between 120 and 140 days by 2099.</a:t>
            </a:r>
          </a:p>
          <a:p>
            <a:pPr marL="0" marR="0" lvl="0" indent="0" algn="just" defTabSz="914400" rtl="0" eaLnBrk="0" fontAlgn="base" latinLnBrk="0" hangingPunct="0">
              <a:lnSpc>
                <a:spcPct val="100000"/>
              </a:lnSpc>
              <a:spcBef>
                <a:spcPct val="0"/>
              </a:spcBef>
              <a:spcAft>
                <a:spcPct val="0"/>
              </a:spcAft>
              <a:buClrTx/>
              <a:buSzTx/>
              <a:buFontTx/>
              <a:buNone/>
              <a:tabLst/>
            </a:pPr>
            <a:endParaRPr lang="en-GB" sz="2400" dirty="0" smtClean="0">
              <a:latin typeface="CenturyOldStyle"/>
              <a:cs typeface="Arial" pitchFamily="34" charset="0"/>
              <a:sym typeface="Webdings"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sym typeface="Webdings"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rPr>
              <a:t>Exploration of natural resources in Siberian region will increase due to melting of ice. A Russian company </a:t>
            </a:r>
            <a:r>
              <a:rPr kumimoji="0" lang="en-GB" sz="2400" b="0" i="0" u="none" strike="noStrike" cap="none" normalizeH="0" baseline="0" dirty="0" err="1" smtClean="0">
                <a:ln>
                  <a:noFill/>
                </a:ln>
                <a:solidFill>
                  <a:schemeClr val="tx1"/>
                </a:solidFill>
                <a:effectLst/>
                <a:latin typeface="CenturyOldStyle"/>
                <a:ea typeface="Times New Roman" pitchFamily="18" charset="0"/>
                <a:cs typeface="Arial" pitchFamily="34" charset="0"/>
                <a:sym typeface="Webdings" pitchFamily="18" charset="2"/>
              </a:rPr>
              <a:t>Gazprom</a:t>
            </a:r>
            <a:r>
              <a:rPr kumimoji="0" lang="en-GB" sz="2400" b="0" i="0" u="none" strike="noStrike" cap="none" normalizeH="0" baseline="0" dirty="0" smtClean="0">
                <a:ln>
                  <a:noFill/>
                </a:ln>
                <a:solidFill>
                  <a:schemeClr val="tx1"/>
                </a:solidFill>
                <a:effectLst/>
                <a:latin typeface="CenturyOldStyle"/>
                <a:ea typeface="Times New Roman" pitchFamily="18" charset="0"/>
                <a:cs typeface="Arial" pitchFamily="34" charset="0"/>
                <a:sym typeface="Webdings" pitchFamily="18" charset="2"/>
              </a:rPr>
              <a:t> has started the exploration of gas and oil resources. </a:t>
            </a:r>
          </a:p>
        </p:txBody>
      </p:sp>
    </p:spTree>
  </p:cSld>
  <p:clrMapOvr>
    <a:masterClrMapping/>
  </p:clrMapOvr>
  <p:transition>
    <p:pull dir="ru"/>
    <p:sndAc>
      <p:stSnd>
        <p:snd r:embed="rId2"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62500" lnSpcReduction="20000"/>
          </a:bodyPr>
          <a:lstStyle/>
          <a:p>
            <a:endParaRPr lang="en-US" dirty="0" smtClean="0"/>
          </a:p>
          <a:p>
            <a:pPr lvl="0">
              <a:buNone/>
            </a:pPr>
            <a:r>
              <a:rPr lang="en-GB" sz="3600" dirty="0" smtClean="0">
                <a:sym typeface="Webdings"/>
              </a:rPr>
              <a:t> </a:t>
            </a:r>
            <a:r>
              <a:rPr lang="en-US" sz="3600" dirty="0" smtClean="0"/>
              <a:t>International efforts to control climatic change</a:t>
            </a:r>
          </a:p>
          <a:p>
            <a:pPr lvl="0">
              <a:buNone/>
            </a:pPr>
            <a:endParaRPr lang="en-US" sz="3600" dirty="0" smtClean="0"/>
          </a:p>
          <a:p>
            <a:pPr>
              <a:buFont typeface="Wingdings" pitchFamily="2" charset="2"/>
              <a:buChar char="q"/>
            </a:pPr>
            <a:r>
              <a:rPr lang="en-US" dirty="0" smtClean="0"/>
              <a:t>In the 19th century, an awareness began to dawn that accumulated carbon dioxide in the Earth’s atmosphere could create a “greenhouse effect” and increase the temperature of the planet.</a:t>
            </a:r>
          </a:p>
          <a:p>
            <a:pPr>
              <a:buNone/>
            </a:pPr>
            <a:endParaRPr lang="en-US" dirty="0" smtClean="0"/>
          </a:p>
          <a:p>
            <a:pPr>
              <a:buFont typeface="Wingdings" pitchFamily="2" charset="2"/>
              <a:buChar char="q"/>
            </a:pPr>
            <a:r>
              <a:rPr lang="en-US" dirty="0" smtClean="0"/>
              <a:t>  A perceptible process in that direction had already begun — a side-effect of the industrial age and its production of carbon dioxide and other such "greenhouse gases.“</a:t>
            </a:r>
          </a:p>
          <a:p>
            <a:pPr>
              <a:buNone/>
            </a:pPr>
            <a:endParaRPr lang="en-US" dirty="0" smtClean="0"/>
          </a:p>
          <a:p>
            <a:pPr>
              <a:buFont typeface="Wingdings" pitchFamily="2" charset="2"/>
              <a:buChar char="q"/>
            </a:pPr>
            <a:r>
              <a:rPr lang="en-US" dirty="0" smtClean="0"/>
              <a:t>By the middle of the 20th century, it was becoming clear that human action had significantly increased the production of these gases, and the process of “global warming” was accelerating. </a:t>
            </a:r>
          </a:p>
          <a:p>
            <a:pPr>
              <a:buNone/>
            </a:pPr>
            <a:endParaRPr lang="en-US" dirty="0" smtClean="0"/>
          </a:p>
          <a:p>
            <a:pPr>
              <a:buFont typeface="Wingdings" pitchFamily="2" charset="2"/>
              <a:buChar char="q"/>
            </a:pPr>
            <a:r>
              <a:rPr lang="en-US" dirty="0" smtClean="0"/>
              <a:t> Today, nearly all scientists agree that we must stop and reverse this process now — or face a devastating cascade of natural disasters that will change life on earth as we know it.</a:t>
            </a:r>
          </a:p>
          <a:p>
            <a:pPr>
              <a:buNone/>
            </a:pPr>
            <a:endParaRPr lang="en-US" dirty="0" smtClean="0"/>
          </a:p>
          <a:p>
            <a:pPr>
              <a:buFont typeface="Wingdings" pitchFamily="2" charset="2"/>
              <a:buChar char="q"/>
            </a:pPr>
            <a:r>
              <a:rPr lang="en-US" dirty="0" smtClean="0"/>
              <a:t>Much of the evidence already seems apparent to the layman as well.  Most of the hottest years on record have occurred during the past two decades. </a:t>
            </a:r>
          </a:p>
          <a:p>
            <a:pPr>
              <a:buNone/>
            </a:pPr>
            <a:endParaRPr lang="en-US" dirty="0" smtClean="0"/>
          </a:p>
          <a:p>
            <a:pPr>
              <a:buFont typeface="Wingdings" pitchFamily="2" charset="2"/>
              <a:buChar char="q"/>
            </a:pPr>
            <a:r>
              <a:rPr lang="en-US" dirty="0" smtClean="0"/>
              <a:t> In Europe, the heat wave in the summer of 2003 resulted in over 30,000 deaths.  In India, temperatures reached 48.1 degrees Centigrade — nearly 119 degrees Fahrenheit.</a:t>
            </a:r>
            <a:endParaRPr lang="en-US" dirty="0"/>
          </a:p>
        </p:txBody>
      </p:sp>
    </p:spTree>
  </p:cSld>
  <p:clrMapOvr>
    <a:masterClrMapping/>
  </p:clrMapOvr>
  <p:transition>
    <p:pull dir="ru"/>
    <p:sndAc>
      <p:stSnd>
        <p:snd r:embed="rId2"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77500" lnSpcReduction="20000"/>
          </a:bodyPr>
          <a:lstStyle/>
          <a:p>
            <a:pPr algn="just">
              <a:buFont typeface="Wingdings" pitchFamily="2" charset="2"/>
              <a:buChar char="q"/>
            </a:pPr>
            <a:r>
              <a:rPr lang="en-US" dirty="0" smtClean="0"/>
              <a:t>In 1992, its “Earth Summit” produced the </a:t>
            </a:r>
            <a:r>
              <a:rPr lang="en-US" i="1" dirty="0" smtClean="0"/>
              <a:t>United Nations Framework Convention on Climate Change</a:t>
            </a:r>
            <a:r>
              <a:rPr lang="en-US" b="1" dirty="0" smtClean="0"/>
              <a:t> </a:t>
            </a:r>
            <a:r>
              <a:rPr lang="en-US" dirty="0" smtClean="0"/>
              <a:t>(</a:t>
            </a:r>
            <a:r>
              <a:rPr lang="en-US" dirty="0" smtClean="0">
                <a:hlinkClick r:id="rId3"/>
              </a:rPr>
              <a:t>UNFCCC</a:t>
            </a:r>
            <a:r>
              <a:rPr lang="en-US" dirty="0" smtClean="0"/>
              <a:t>) as a first step in tackling the problem.  </a:t>
            </a:r>
          </a:p>
          <a:p>
            <a:pPr algn="just">
              <a:buFont typeface="Wingdings" pitchFamily="2" charset="2"/>
              <a:buChar char="q"/>
            </a:pPr>
            <a:endParaRPr lang="en-US" dirty="0" smtClean="0"/>
          </a:p>
          <a:p>
            <a:pPr algn="just">
              <a:buFont typeface="Wingdings" pitchFamily="2" charset="2"/>
              <a:buChar char="q"/>
            </a:pPr>
            <a:r>
              <a:rPr lang="en-US" dirty="0" smtClean="0"/>
              <a:t>In 1998, the World Meteorological Organization (WMO) and the United Nations Environment </a:t>
            </a:r>
            <a:r>
              <a:rPr lang="en-US" dirty="0" err="1" smtClean="0"/>
              <a:t>Programme</a:t>
            </a:r>
            <a:r>
              <a:rPr lang="en-US" dirty="0" smtClean="0"/>
              <a:t> (UNEP) set up the </a:t>
            </a:r>
            <a:r>
              <a:rPr lang="en-US" dirty="0" smtClean="0">
                <a:hlinkClick r:id="rId4"/>
              </a:rPr>
              <a:t>Inter governmental Panel on Climate Change</a:t>
            </a:r>
            <a:r>
              <a:rPr lang="en-US" dirty="0" smtClean="0"/>
              <a:t> (IPCC) to provide an objective source of scientific information.  </a:t>
            </a:r>
          </a:p>
          <a:p>
            <a:pPr algn="just">
              <a:buNone/>
            </a:pPr>
            <a:endParaRPr lang="en-US" dirty="0" smtClean="0"/>
          </a:p>
          <a:p>
            <a:pPr algn="just">
              <a:buFont typeface="Wingdings" pitchFamily="2" charset="2"/>
              <a:buChar char="q"/>
            </a:pPr>
            <a:r>
              <a:rPr lang="en-US" dirty="0" smtClean="0"/>
              <a:t>And the Convention’s 1997 </a:t>
            </a:r>
            <a:r>
              <a:rPr lang="en-US" dirty="0" smtClean="0">
                <a:hlinkClick r:id="rId5"/>
              </a:rPr>
              <a:t>Kyoto Protocol</a:t>
            </a:r>
            <a:r>
              <a:rPr lang="en-US" dirty="0" smtClean="0"/>
              <a:t>, which set emission reduction targets for industrialized countries, has already helped stabilize and in some cases reduce emissions in several countries.</a:t>
            </a:r>
          </a:p>
          <a:p>
            <a:pPr algn="just">
              <a:buNone/>
            </a:pPr>
            <a:endParaRPr lang="en-US" dirty="0" smtClean="0"/>
          </a:p>
          <a:p>
            <a:pPr algn="just">
              <a:buFont typeface="Wingdings" pitchFamily="2" charset="2"/>
              <a:buChar char="q"/>
            </a:pPr>
            <a:r>
              <a:rPr lang="en-US" dirty="0" smtClean="0"/>
              <a:t>The UN has consistently taken the lead in taking on climate change.  In 2007, the </a:t>
            </a:r>
            <a:r>
              <a:rPr lang="en-US" dirty="0" smtClean="0">
                <a:hlinkClick r:id="rId6"/>
              </a:rPr>
              <a:t>Nobel Peace Prize</a:t>
            </a:r>
            <a:r>
              <a:rPr lang="en-US" dirty="0" smtClean="0"/>
              <a:t> was awarded jointly to former United States Vice-President Al Gore and the IPCC "for their efforts to build up and disseminate greater knowledge about man-made climate change, and to lay the foundations for the measures that are needed to counteract such change".</a:t>
            </a:r>
            <a:endParaRPr lang="en-US" dirty="0"/>
          </a:p>
        </p:txBody>
      </p:sp>
    </p:spTree>
  </p:cSld>
  <p:clrMapOvr>
    <a:masterClrMapping/>
  </p:clrMapOvr>
  <p:transition>
    <p:pull dir="ru"/>
    <p:sndAc>
      <p:stSnd>
        <p:snd r:embed="rId2"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endParaRPr lang="en-US" dirty="0"/>
          </a:p>
        </p:txBody>
      </p:sp>
      <p:sp>
        <p:nvSpPr>
          <p:cNvPr id="4" name="Content Placeholder 3"/>
          <p:cNvSpPr>
            <a:spLocks noGrp="1"/>
          </p:cNvSpPr>
          <p:nvPr>
            <p:ph idx="1"/>
          </p:nvPr>
        </p:nvSpPr>
        <p:spPr/>
        <p:txBody>
          <a:bodyPr>
            <a:normAutofit fontScale="70000" lnSpcReduction="20000"/>
          </a:bodyPr>
          <a:lstStyle/>
          <a:p>
            <a:pPr>
              <a:buFont typeface="Wingdings" pitchFamily="2" charset="2"/>
              <a:buChar char="q"/>
            </a:pPr>
            <a:r>
              <a:rPr lang="en-US" dirty="0" smtClean="0"/>
              <a:t> The Kyoto Protocol set standards for certain industrialized countries.  Those targets expired in 2012. </a:t>
            </a:r>
          </a:p>
          <a:p>
            <a:pPr>
              <a:buNone/>
            </a:pPr>
            <a:endParaRPr lang="en-US" dirty="0" smtClean="0"/>
          </a:p>
          <a:p>
            <a:pPr>
              <a:buFont typeface="Wingdings" pitchFamily="2" charset="2"/>
              <a:buChar char="q"/>
            </a:pPr>
            <a:r>
              <a:rPr lang="en-US" dirty="0" smtClean="0"/>
              <a:t> In the meanwhile, greenhouse gas emissions from both developed and developing countries have been increasing rapidly.</a:t>
            </a:r>
          </a:p>
          <a:p>
            <a:pPr>
              <a:buNone/>
            </a:pPr>
            <a:endParaRPr lang="en-US" dirty="0" smtClean="0"/>
          </a:p>
          <a:p>
            <a:pPr>
              <a:buFont typeface="Wingdings" pitchFamily="2" charset="2"/>
              <a:buChar char="q"/>
            </a:pPr>
            <a:r>
              <a:rPr lang="en-US" dirty="0" smtClean="0"/>
              <a:t>The </a:t>
            </a:r>
            <a:r>
              <a:rPr lang="en-US" dirty="0" smtClean="0">
                <a:hlinkClick r:id="rId3"/>
              </a:rPr>
              <a:t>Copenhagen Accord</a:t>
            </a:r>
            <a:r>
              <a:rPr lang="en-US" dirty="0" smtClean="0"/>
              <a:t> was agreed to by Heads of State, Heads of Government, Ministers and other heads of delegation at the UN Climate Change Conference in Copenhagen in December 2009.</a:t>
            </a:r>
          </a:p>
          <a:p>
            <a:pPr>
              <a:buNone/>
            </a:pPr>
            <a:endParaRPr lang="en-US" dirty="0" smtClean="0"/>
          </a:p>
          <a:p>
            <a:pPr>
              <a:buFont typeface="Wingdings" pitchFamily="2" charset="2"/>
              <a:buChar char="q"/>
            </a:pPr>
            <a:r>
              <a:rPr lang="en-US" dirty="0" smtClean="0"/>
              <a:t>In December 2010, </a:t>
            </a:r>
            <a:r>
              <a:rPr lang="en-US" dirty="0" smtClean="0">
                <a:hlinkClick r:id="rId4"/>
              </a:rPr>
              <a:t>climate change talks in </a:t>
            </a:r>
            <a:r>
              <a:rPr lang="en-US" dirty="0" err="1" smtClean="0">
                <a:hlinkClick r:id="rId4"/>
              </a:rPr>
              <a:t>Cancún</a:t>
            </a:r>
            <a:r>
              <a:rPr lang="en-US" dirty="0" smtClean="0"/>
              <a:t> concluded with a package of decisions to help countries advance towards a low-emissions future. </a:t>
            </a:r>
          </a:p>
          <a:p>
            <a:pPr>
              <a:buNone/>
            </a:pPr>
            <a:endParaRPr lang="en-US" dirty="0" smtClean="0"/>
          </a:p>
          <a:p>
            <a:pPr>
              <a:buFont typeface="Wingdings" pitchFamily="2" charset="2"/>
              <a:buChar char="q"/>
            </a:pPr>
            <a:r>
              <a:rPr lang="en-US" dirty="0" smtClean="0"/>
              <a:t>In 2011 the world population reached 7 billion. It is expected to grow to 9 billion by 2043, placing high demands on the Earth’s resources.</a:t>
            </a:r>
          </a:p>
          <a:p>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q"/>
            </a:pPr>
            <a:r>
              <a:rPr lang="en-US" dirty="0" smtClean="0"/>
              <a:t> In 2011 the UN Climate Change Conference in Durban, South Africa produced the </a:t>
            </a:r>
            <a:r>
              <a:rPr lang="en-US" u="sng" dirty="0" smtClean="0">
                <a:hlinkClick r:id="rId3"/>
              </a:rPr>
              <a:t>Durban Platform</a:t>
            </a:r>
            <a:r>
              <a:rPr lang="en-US" dirty="0" smtClean="0"/>
              <a:t> .</a:t>
            </a:r>
          </a:p>
          <a:p>
            <a:pPr algn="just">
              <a:buNone/>
            </a:pPr>
            <a:endParaRPr lang="en-US" dirty="0" smtClean="0"/>
          </a:p>
          <a:p>
            <a:pPr algn="just">
              <a:buFont typeface="Wingdings" pitchFamily="2" charset="2"/>
              <a:buChar char="q"/>
            </a:pPr>
            <a:r>
              <a:rPr lang="en-US" dirty="0" smtClean="0"/>
              <a:t>In Durban, governments decided to adopt a universal legal agreement on climate change as soon as possible, but not later than 2015.</a:t>
            </a:r>
          </a:p>
          <a:p>
            <a:pPr algn="just">
              <a:buNone/>
            </a:pPr>
            <a:endParaRPr lang="en-US" dirty="0" smtClean="0"/>
          </a:p>
          <a:p>
            <a:pPr algn="just">
              <a:buFont typeface="Wingdings" pitchFamily="2" charset="2"/>
              <a:buChar char="q"/>
            </a:pPr>
            <a:r>
              <a:rPr lang="en-US" dirty="0" smtClean="0"/>
              <a:t>In December 2012, after two weeks of negotiations at </a:t>
            </a:r>
            <a:r>
              <a:rPr lang="en-US" u="sng" dirty="0" smtClean="0">
                <a:hlinkClick r:id="rId4"/>
              </a:rPr>
              <a:t>Doha conference</a:t>
            </a:r>
            <a:r>
              <a:rPr lang="en-US" dirty="0" smtClean="0"/>
              <a:t>, nations moved forward on climate change and extended the Kyoto Protocol.</a:t>
            </a:r>
          </a:p>
          <a:p>
            <a:pPr algn="just">
              <a:buNone/>
            </a:pPr>
            <a:r>
              <a:rPr lang="en-US" dirty="0" smtClean="0"/>
              <a:t> </a:t>
            </a:r>
          </a:p>
          <a:p>
            <a:pPr algn="just">
              <a:buFont typeface="Wingdings" pitchFamily="2" charset="2"/>
              <a:buChar char="q"/>
            </a:pPr>
            <a:r>
              <a:rPr lang="en-US" dirty="0" smtClean="0"/>
              <a:t>The renewal will keep existing climate targets until a new international agreement comes into effect in 2020, pending a new pact to</a:t>
            </a:r>
          </a:p>
          <a:p>
            <a:endParaRPr lang="en-US"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4800" b="1" dirty="0" smtClean="0"/>
              <a:t>Kyoto Protocol</a:t>
            </a:r>
            <a:r>
              <a:rPr lang="en-US" sz="4800" dirty="0" smtClean="0"/>
              <a:t/>
            </a:r>
            <a:br>
              <a:rPr lang="en-US" sz="4800"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pPr>
              <a:buNone/>
            </a:pPr>
            <a:endParaRPr lang="en-US" sz="5200" dirty="0" smtClean="0"/>
          </a:p>
          <a:p>
            <a:pPr>
              <a:buFont typeface="Wingdings" pitchFamily="2" charset="2"/>
              <a:buChar char="q"/>
            </a:pPr>
            <a:r>
              <a:rPr lang="en-US" dirty="0" smtClean="0"/>
              <a:t> The Kyoto Protocol is an international agreement linked to the United Nations Framework Convention on Climate Change, which </a:t>
            </a:r>
            <a:r>
              <a:rPr lang="en-US" b="1" dirty="0" smtClean="0"/>
              <a:t>commits</a:t>
            </a:r>
            <a:r>
              <a:rPr lang="en-US" dirty="0" smtClean="0"/>
              <a:t> its Parties by setting internationally binding emission reduction targets.</a:t>
            </a:r>
          </a:p>
          <a:p>
            <a:pPr>
              <a:buFont typeface="Wingdings" pitchFamily="2" charset="2"/>
              <a:buChar char="q"/>
            </a:pPr>
            <a:endParaRPr lang="en-US" dirty="0" smtClean="0"/>
          </a:p>
          <a:p>
            <a:pPr>
              <a:buFont typeface="Wingdings" pitchFamily="2" charset="2"/>
              <a:buChar char="q"/>
            </a:pPr>
            <a:r>
              <a:rPr lang="en-US" dirty="0" smtClean="0"/>
              <a:t>Recognizing that developed countries are principally responsible for the current high levels of GHG emissions in the atmosphere as a result of more than 150 years of industrial activity</a:t>
            </a:r>
          </a:p>
          <a:p>
            <a:pPr>
              <a:buNone/>
            </a:pPr>
            <a:endParaRPr lang="en-US" dirty="0" smtClean="0"/>
          </a:p>
          <a:p>
            <a:pPr>
              <a:buFont typeface="Wingdings" pitchFamily="2" charset="2"/>
              <a:buChar char="q"/>
            </a:pPr>
            <a:r>
              <a:rPr lang="en-US" dirty="0" smtClean="0"/>
              <a:t> The Protocol places a heavier burden on developed nations under the principle of "common but differentiated responsibilities.“</a:t>
            </a:r>
          </a:p>
          <a:p>
            <a:pPr>
              <a:buFont typeface="Wingdings" pitchFamily="2" charset="2"/>
              <a:buChar char="q"/>
            </a:pPr>
            <a:endParaRPr lang="en-US" dirty="0" smtClean="0"/>
          </a:p>
          <a:p>
            <a:pPr>
              <a:buFont typeface="Wingdings" pitchFamily="2" charset="2"/>
              <a:buChar char="q"/>
            </a:pPr>
            <a:r>
              <a:rPr lang="en-US" dirty="0" smtClean="0"/>
              <a:t>The Kyoto Protocol was adopted in Kyoto, Japan, on 11 December 1997 and entered into force on 16 February 2005. Its first commitment period started in 2008 and ended in 2012.</a:t>
            </a:r>
          </a:p>
          <a:p>
            <a:pPr>
              <a:buNone/>
            </a:pPr>
            <a:endParaRPr lang="en-US"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Doha Amendments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In Doha, Qatar, on 8 December 2012, the "</a:t>
            </a:r>
            <a:r>
              <a:rPr lang="en-US" dirty="0" smtClean="0">
                <a:hlinkClick r:id="rId3"/>
              </a:rPr>
              <a:t>Doha Amendment to the Kyoto Protocol</a:t>
            </a:r>
            <a:r>
              <a:rPr lang="en-US" dirty="0" smtClean="0"/>
              <a:t>" was adopted. The amendment includes:</a:t>
            </a:r>
          </a:p>
          <a:p>
            <a:pPr>
              <a:buNone/>
            </a:pPr>
            <a:endParaRPr lang="en-US" dirty="0" smtClean="0"/>
          </a:p>
          <a:p>
            <a:pPr lvl="0"/>
            <a:r>
              <a:rPr lang="en-US" dirty="0" smtClean="0"/>
              <a:t>New commitments for Annex I Parties to the Kyoto Protocol who agreed to take on commitments in a second commitment period from 1 January 2013 to 31 December 2020.</a:t>
            </a:r>
          </a:p>
          <a:p>
            <a:pPr lvl="0"/>
            <a:endParaRPr lang="en-US" dirty="0" smtClean="0"/>
          </a:p>
          <a:p>
            <a:pPr lvl="0"/>
            <a:r>
              <a:rPr lang="en-US" dirty="0" smtClean="0"/>
              <a:t>A revised list of greenhouse gases (GHG) to be reported on by Parties in the second commitment period; and</a:t>
            </a:r>
          </a:p>
          <a:p>
            <a:pPr lvl="0">
              <a:buNone/>
            </a:pPr>
            <a:endParaRPr lang="en-US" dirty="0" smtClean="0"/>
          </a:p>
          <a:p>
            <a:pPr lvl="0"/>
            <a:r>
              <a:rPr lang="en-US" dirty="0" smtClean="0"/>
              <a:t>Amendments to several articles of the Kyoto Protocol which specifically referenced issues pertaining to the first commitment period and which needed to be updated for the second commitment period.</a:t>
            </a:r>
          </a:p>
          <a:p>
            <a:pPr lvl="0">
              <a:buNone/>
            </a:pPr>
            <a:endParaRPr lang="en-US" dirty="0" smtClean="0"/>
          </a:p>
          <a:p>
            <a:r>
              <a:rPr lang="en-US" dirty="0" smtClean="0"/>
              <a:t>During the first commitment period, 37 industrialized countries and the European Community committed to reduce GHG emissions to an average of five percent against 1990 levels. </a:t>
            </a:r>
          </a:p>
          <a:p>
            <a:endParaRPr lang="en-US" dirty="0" smtClean="0"/>
          </a:p>
          <a:p>
            <a:r>
              <a:rPr lang="en-US" dirty="0" smtClean="0"/>
              <a:t>During the second commitment period, Parties committed to reduce GHG emissions by at least 18 percent below 1990 levels in the eight-year period from 2013 to 2020; however, the composition of Parties in the second commitment period is different from the first.</a:t>
            </a:r>
          </a:p>
          <a:p>
            <a:pPr>
              <a:buNone/>
            </a:pPr>
            <a:endParaRPr lang="en-US"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sz="4200" b="1" dirty="0" smtClean="0"/>
              <a:t>  The road ahead</a:t>
            </a:r>
            <a:endParaRPr lang="en-US" sz="4200" dirty="0" smtClean="0"/>
          </a:p>
          <a:p>
            <a:pPr>
              <a:buFont typeface="Wingdings" pitchFamily="2" charset="2"/>
              <a:buChar char="q"/>
            </a:pPr>
            <a:r>
              <a:rPr lang="en-US" dirty="0" smtClean="0"/>
              <a:t> The Kyoto Protocol is seen as an important first step towards a truly global emission reduction regime that will stabilize GHG emissions, and can provide the architecture for the future international agreement on climate change.</a:t>
            </a:r>
          </a:p>
          <a:p>
            <a:pPr>
              <a:buFont typeface="Wingdings" pitchFamily="2" charset="2"/>
              <a:buChar char="q"/>
            </a:pPr>
            <a:endParaRPr lang="en-US" dirty="0" smtClean="0"/>
          </a:p>
          <a:p>
            <a:pPr>
              <a:buFont typeface="Wingdings" pitchFamily="2" charset="2"/>
              <a:buChar char="q"/>
            </a:pPr>
            <a:r>
              <a:rPr lang="en-US" dirty="0" smtClean="0"/>
              <a:t>In Durban, the Ad Hoc Working Group on the Durban Platform for Enhanced Action (ADP) was established to develop a protocol, another legal instrument or an agreed outcome with legal force under the Convention, applicable to all Parties. </a:t>
            </a:r>
          </a:p>
          <a:p>
            <a:pPr>
              <a:buFont typeface="Wingdings" pitchFamily="2" charset="2"/>
              <a:buChar char="q"/>
            </a:pPr>
            <a:endParaRPr lang="en-US" dirty="0" smtClean="0"/>
          </a:p>
          <a:p>
            <a:pPr>
              <a:buFont typeface="Wingdings" pitchFamily="2" charset="2"/>
              <a:buChar char="q"/>
            </a:pPr>
            <a:r>
              <a:rPr lang="en-US" dirty="0" smtClean="0"/>
              <a:t>The ADP is to complete its work as early as possible, but no later than 2015, in order to adopt this protocol, legal instrument or agreed outcome with legal force at the twenty-first session of the Conference of the Parties and for it to come into effect and be implemented from 2020.</a:t>
            </a:r>
          </a:p>
          <a:p>
            <a:endParaRPr lang="en-US"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629400"/>
          </a:xfrm>
        </p:spPr>
        <p:txBody>
          <a:bodyPr>
            <a:normAutofit/>
          </a:bodyPr>
          <a:lstStyle/>
          <a:p>
            <a:endParaRPr lang="en-US" b="1" dirty="0" smtClean="0"/>
          </a:p>
          <a:p>
            <a:pPr algn="just">
              <a:buNone/>
            </a:pPr>
            <a:r>
              <a:rPr lang="en-US" sz="2000" dirty="0" smtClean="0"/>
              <a:t> </a:t>
            </a:r>
            <a:r>
              <a:rPr lang="en-US" sz="2000" b="1" u="sng" dirty="0" smtClean="0"/>
              <a:t>Coal-fired power plants:</a:t>
            </a:r>
            <a:r>
              <a:rPr lang="en-US" sz="2000" dirty="0" smtClean="0"/>
              <a:t> </a:t>
            </a:r>
          </a:p>
          <a:p>
            <a:pPr algn="just">
              <a:buFont typeface="Wingdings" pitchFamily="2" charset="2"/>
              <a:buChar char="q"/>
            </a:pPr>
            <a:r>
              <a:rPr lang="en-US" sz="2000" dirty="0" smtClean="0"/>
              <a:t>Coal fired power plants constitute a major source of thermal pollution. The condenser coils in such plants are cooled with water from nearby lakes or rivers. </a:t>
            </a:r>
          </a:p>
          <a:p>
            <a:pPr algn="just">
              <a:buFont typeface="Wingdings" pitchFamily="2" charset="2"/>
              <a:buChar char="q"/>
            </a:pPr>
            <a:r>
              <a:rPr lang="en-US" sz="2000" dirty="0" smtClean="0"/>
              <a:t>The resulting heated water is discharged into streams thereby raising the water temperature by 15C.  </a:t>
            </a:r>
          </a:p>
          <a:p>
            <a:pPr algn="just">
              <a:buFont typeface="Wingdings" pitchFamily="2" charset="2"/>
              <a:buChar char="q"/>
            </a:pPr>
            <a:r>
              <a:rPr lang="en-US" sz="2000" dirty="0" smtClean="0"/>
              <a:t>Heated effluent decreases the dissolved content of water resulting in death of fish and other aquatic organisms. </a:t>
            </a:r>
          </a:p>
          <a:p>
            <a:pPr algn="just">
              <a:buFont typeface="Wingdings" pitchFamily="2" charset="2"/>
              <a:buChar char="q"/>
            </a:pPr>
            <a:r>
              <a:rPr lang="en-US" sz="2000" dirty="0" smtClean="0"/>
              <a:t>The sudden fluctuation of temperature also leads to "thermal shock" killing aquatic life that have become acclimatized to living in a steady temperature.</a:t>
            </a:r>
          </a:p>
          <a:p>
            <a:pPr algn="just">
              <a:buNone/>
            </a:pPr>
            <a:r>
              <a:rPr lang="en-US" sz="2000" dirty="0" smtClean="0"/>
              <a:t> </a:t>
            </a:r>
            <a:r>
              <a:rPr lang="en-US" sz="2000" b="1" u="sng" dirty="0" smtClean="0"/>
              <a:t>Industrial effluents:</a:t>
            </a:r>
            <a:r>
              <a:rPr lang="en-US" sz="2000" dirty="0" smtClean="0"/>
              <a:t> </a:t>
            </a:r>
          </a:p>
          <a:p>
            <a:pPr algn="just">
              <a:buFont typeface="Wingdings" pitchFamily="2" charset="2"/>
              <a:buChar char="q"/>
            </a:pPr>
            <a:r>
              <a:rPr lang="en-US" sz="2000" dirty="0" smtClean="0"/>
              <a:t>Industries like textile, paper, pulp and sugar manufacturing release huge amounts of cooling water along with effluents into nearby natural water bodies. </a:t>
            </a:r>
          </a:p>
          <a:p>
            <a:pPr algn="just">
              <a:buFont typeface="Wingdings" pitchFamily="2" charset="2"/>
              <a:buChar char="q"/>
            </a:pPr>
            <a:r>
              <a:rPr lang="en-US" sz="2000" dirty="0" smtClean="0"/>
              <a:t>The waters polluted by sudden and heavy organic loads result in severe drop in levels of dissolved oxygen leading to death of several aquatic organisms.</a:t>
            </a:r>
          </a:p>
          <a:p>
            <a:pPr algn="just">
              <a:buNone/>
            </a:pPr>
            <a:endParaRPr lang="en-US" sz="2000" dirty="0"/>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endParaRPr lang="en-US" sz="1800" b="1" u="sng" dirty="0" smtClean="0"/>
          </a:p>
          <a:p>
            <a:pPr>
              <a:buNone/>
            </a:pPr>
            <a:r>
              <a:rPr lang="en-US" sz="2000" b="1" u="sng" dirty="0" smtClean="0"/>
              <a:t>   Domestic Sewage:</a:t>
            </a:r>
            <a:r>
              <a:rPr lang="en-US" sz="2000" dirty="0" smtClean="0"/>
              <a:t> </a:t>
            </a:r>
          </a:p>
          <a:p>
            <a:pPr>
              <a:buFont typeface="Wingdings" pitchFamily="2" charset="2"/>
              <a:buChar char="q"/>
            </a:pPr>
            <a:r>
              <a:rPr lang="en-US" sz="2000" dirty="0" smtClean="0"/>
              <a:t>Domestic sewage is discharged into rivers, lakes, canals or streams with minimal treatment or without any treatment.</a:t>
            </a:r>
          </a:p>
          <a:p>
            <a:pPr>
              <a:buFont typeface="Wingdings" pitchFamily="2" charset="2"/>
              <a:buChar char="q"/>
            </a:pPr>
            <a:r>
              <a:rPr lang="en-US" sz="2000" dirty="0" smtClean="0"/>
              <a:t> These wastes have a higher organic temperature and organic load. This leads to decrease in dissolved oxygen content in the receiving waters resulting in the set-up of anaerobic conditions causing release of foul and offensive gases in water. </a:t>
            </a:r>
          </a:p>
          <a:p>
            <a:pPr>
              <a:buFont typeface="Wingdings" pitchFamily="2" charset="2"/>
              <a:buChar char="q"/>
            </a:pPr>
            <a:r>
              <a:rPr lang="en-US" sz="2000" dirty="0" smtClean="0"/>
              <a:t>Eventually, this leads to development of anoxic conditions resulting in rapid death of aquatic organisms.</a:t>
            </a:r>
          </a:p>
          <a:p>
            <a:pPr>
              <a:buNone/>
            </a:pPr>
            <a:endParaRPr lang="en-US" sz="2000" dirty="0" smtClean="0"/>
          </a:p>
          <a:p>
            <a:pPr>
              <a:buNone/>
            </a:pPr>
            <a:r>
              <a:rPr lang="en-US" sz="2000" dirty="0" smtClean="0"/>
              <a:t>    </a:t>
            </a:r>
            <a:r>
              <a:rPr lang="en-US" sz="2000" b="1" u="sng" dirty="0" smtClean="0"/>
              <a:t>Hydro-electric power:</a:t>
            </a:r>
            <a:r>
              <a:rPr lang="en-US" sz="2000" dirty="0" smtClean="0"/>
              <a:t> </a:t>
            </a:r>
          </a:p>
          <a:p>
            <a:pPr>
              <a:buFont typeface="Wingdings" pitchFamily="2" charset="2"/>
              <a:buChar char="q"/>
            </a:pPr>
            <a:r>
              <a:rPr lang="en-US" sz="2000" dirty="0" smtClean="0"/>
              <a:t>Generation of hydroelectric power sometimes leads to negative thermal loading in water systems. </a:t>
            </a:r>
          </a:p>
          <a:p>
            <a:pPr>
              <a:buFont typeface="Wingdings" pitchFamily="2" charset="2"/>
              <a:buChar char="q"/>
            </a:pPr>
            <a:endParaRPr lang="en-US" sz="2000" dirty="0" smtClean="0"/>
          </a:p>
          <a:p>
            <a:pPr>
              <a:buFont typeface="Wingdings" pitchFamily="2" charset="2"/>
              <a:buChar char="q"/>
            </a:pPr>
            <a:r>
              <a:rPr lang="en-US" sz="2000" dirty="0" smtClean="0"/>
              <a:t>Apart from electric power industries, various factories with cooling requirement contribute to thermal loading.</a:t>
            </a:r>
          </a:p>
          <a:p>
            <a:pPr>
              <a:buNone/>
            </a:pPr>
            <a:endParaRPr lang="en-US" sz="2400" dirty="0"/>
          </a:p>
          <a:p>
            <a:pPr>
              <a:buNone/>
            </a:pPr>
            <a:endParaRPr lang="en-US" sz="2400" dirty="0"/>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858000"/>
          </a:xfrm>
        </p:spPr>
        <p:txBody>
          <a:bodyPr>
            <a:normAutofit fontScale="85000" lnSpcReduction="10000"/>
          </a:bodyPr>
          <a:lstStyle/>
          <a:p>
            <a:pPr>
              <a:buNone/>
            </a:pPr>
            <a:endParaRPr lang="en-US" dirty="0" smtClean="0"/>
          </a:p>
          <a:p>
            <a:pPr algn="just">
              <a:buNone/>
            </a:pPr>
            <a:endParaRPr lang="en-US" dirty="0" smtClean="0"/>
          </a:p>
          <a:p>
            <a:pPr algn="just">
              <a:buNone/>
            </a:pPr>
            <a:endParaRPr lang="en-US" dirty="0" smtClean="0"/>
          </a:p>
          <a:p>
            <a:r>
              <a:rPr lang="en-US" b="1" dirty="0" smtClean="0"/>
              <a:t>Reduction in dissolved oxygen:</a:t>
            </a:r>
            <a:r>
              <a:rPr lang="en-US" dirty="0" smtClean="0"/>
              <a:t> </a:t>
            </a:r>
          </a:p>
          <a:p>
            <a:pPr>
              <a:buFont typeface="Wingdings" pitchFamily="2" charset="2"/>
              <a:buChar char="q"/>
            </a:pPr>
            <a:r>
              <a:rPr lang="en-US" dirty="0" smtClean="0"/>
              <a:t> Dissolved Oxygen (DO) decreases with increase in temperature.</a:t>
            </a:r>
          </a:p>
          <a:p>
            <a:pPr>
              <a:buFont typeface="Wingdings" pitchFamily="2" charset="2"/>
              <a:buChar char="q"/>
            </a:pPr>
            <a:r>
              <a:rPr lang="en-US" b="1" dirty="0" smtClean="0"/>
              <a:t>Increase in toxicity:</a:t>
            </a:r>
            <a:r>
              <a:rPr lang="en-US" dirty="0" smtClean="0"/>
              <a:t> The rising temperature increases the toxicity of the poison present in water. </a:t>
            </a:r>
          </a:p>
          <a:p>
            <a:pPr>
              <a:buFont typeface="Wingdings" pitchFamily="2" charset="2"/>
              <a:buChar char="q"/>
            </a:pPr>
            <a:r>
              <a:rPr lang="en-US" dirty="0" smtClean="0"/>
              <a:t>A 10</a:t>
            </a:r>
            <a:r>
              <a:rPr lang="en-US" baseline="30000" dirty="0" smtClean="0"/>
              <a:t>o</a:t>
            </a:r>
            <a:r>
              <a:rPr lang="en-US" dirty="0" smtClean="0"/>
              <a:t>C increase in temperature of water doubles the toxicity effect of potassium cyanide.</a:t>
            </a:r>
          </a:p>
          <a:p>
            <a:pPr>
              <a:buFont typeface="Wingdings" pitchFamily="2" charset="2"/>
              <a:buChar char="q"/>
            </a:pPr>
            <a:r>
              <a:rPr lang="en-US" dirty="0" smtClean="0"/>
              <a:t>while 80</a:t>
            </a:r>
            <a:r>
              <a:rPr lang="en-US" baseline="30000" dirty="0" smtClean="0"/>
              <a:t>o</a:t>
            </a:r>
            <a:r>
              <a:rPr lang="en-US" dirty="0" smtClean="0"/>
              <a:t>C rise in temperature triples the toxic effects of o-</a:t>
            </a:r>
            <a:r>
              <a:rPr lang="en-US" dirty="0" err="1" smtClean="0"/>
              <a:t>xylene</a:t>
            </a:r>
            <a:r>
              <a:rPr lang="en-US" dirty="0" smtClean="0"/>
              <a:t> causing massive mortality to fish.</a:t>
            </a:r>
          </a:p>
          <a:p>
            <a:pPr>
              <a:buNone/>
            </a:pPr>
            <a:endParaRPr lang="en-US" dirty="0" smtClean="0"/>
          </a:p>
          <a:p>
            <a:r>
              <a:rPr lang="en-US" b="1" dirty="0" smtClean="0"/>
              <a:t>Interference in biological activity:</a:t>
            </a:r>
            <a:r>
              <a:rPr lang="en-US" dirty="0" smtClean="0"/>
              <a:t> </a:t>
            </a:r>
          </a:p>
          <a:p>
            <a:pPr>
              <a:buFont typeface="Wingdings" pitchFamily="2" charset="2"/>
              <a:buChar char="q"/>
            </a:pPr>
            <a:r>
              <a:rPr lang="en-US" dirty="0" smtClean="0"/>
              <a:t>Temperature is considered to be of vital significance to physiology, metabolism and biochemical processes that control respiratory rates, digestion, excretion, and overall development of aquatic organisms. </a:t>
            </a:r>
          </a:p>
          <a:p>
            <a:pPr>
              <a:buNone/>
            </a:pPr>
            <a:endParaRPr lang="en-US" dirty="0" smtClean="0"/>
          </a:p>
          <a:p>
            <a:pPr>
              <a:buFont typeface="Wingdings" pitchFamily="2" charset="2"/>
              <a:buChar char="q"/>
            </a:pPr>
            <a:r>
              <a:rPr lang="en-US" dirty="0" smtClean="0"/>
              <a:t>Temperature changes cause total disruption to the entire ecosystem.</a:t>
            </a:r>
          </a:p>
          <a:p>
            <a:pPr algn="just">
              <a:buNone/>
            </a:pPr>
            <a:endParaRPr lang="en-US" dirty="0" smtClean="0"/>
          </a:p>
        </p:txBody>
      </p:sp>
      <p:sp>
        <p:nvSpPr>
          <p:cNvPr id="32770" name="Rectangle 2"/>
          <p:cNvSpPr>
            <a:spLocks noChangeArrowheads="1"/>
          </p:cNvSpPr>
          <p:nvPr/>
        </p:nvSpPr>
        <p:spPr bwMode="auto">
          <a:xfrm>
            <a:off x="0" y="0"/>
            <a:ext cx="9144000"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u="sng"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u="sng"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
        <p:nvSpPr>
          <p:cNvPr id="32771" name="Rectangle 3"/>
          <p:cNvSpPr>
            <a:spLocks noChangeArrowheads="1"/>
          </p:cNvSpPr>
          <p:nvPr/>
        </p:nvSpPr>
        <p:spPr bwMode="auto">
          <a:xfrm>
            <a:off x="0" y="0"/>
            <a:ext cx="6512039"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4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Effects of Thermal pollution</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normAutofit fontScale="92500" lnSpcReduction="10000"/>
          </a:bodyPr>
          <a:lstStyle/>
          <a:p>
            <a:r>
              <a:rPr lang="en-US" b="1" u="sng" dirty="0" smtClean="0"/>
              <a:t> </a:t>
            </a:r>
            <a:r>
              <a:rPr lang="en-US" b="1" dirty="0" smtClean="0"/>
              <a:t>Interference in reproduction:</a:t>
            </a:r>
            <a:r>
              <a:rPr lang="en-US" dirty="0" smtClean="0"/>
              <a:t> </a:t>
            </a:r>
          </a:p>
          <a:p>
            <a:pPr algn="just">
              <a:buFont typeface="Wingdings" pitchFamily="2" charset="2"/>
              <a:buChar char="q"/>
            </a:pPr>
            <a:r>
              <a:rPr lang="en-US" dirty="0" smtClean="0"/>
              <a:t>In fishes, several activities like nest building, spawning, hatching, migration and reproduction depend on optimum temperature.</a:t>
            </a:r>
          </a:p>
          <a:p>
            <a:r>
              <a:rPr lang="en-US" b="1" dirty="0" smtClean="0"/>
              <a:t>Direct mortality:</a:t>
            </a:r>
            <a:r>
              <a:rPr lang="en-US" dirty="0" smtClean="0"/>
              <a:t> </a:t>
            </a:r>
          </a:p>
          <a:p>
            <a:pPr>
              <a:buFont typeface="Wingdings" pitchFamily="2" charset="2"/>
              <a:buChar char="q"/>
            </a:pPr>
            <a:r>
              <a:rPr lang="en-US" dirty="0" smtClean="0"/>
              <a:t>Thermal pollution is directly responsible for mortality of aquatic organisms. </a:t>
            </a:r>
          </a:p>
          <a:p>
            <a:pPr>
              <a:buFont typeface="Wingdings" pitchFamily="2" charset="2"/>
              <a:buChar char="q"/>
            </a:pPr>
            <a:r>
              <a:rPr lang="en-US" dirty="0" smtClean="0"/>
              <a:t>Increase in temperature of water leads to exhaustion of microorganisms thereby shortening the life span of fish. </a:t>
            </a:r>
          </a:p>
          <a:p>
            <a:pPr>
              <a:buFont typeface="Wingdings" pitchFamily="2" charset="2"/>
              <a:buChar char="q"/>
            </a:pPr>
            <a:r>
              <a:rPr lang="en-US" dirty="0" smtClean="0"/>
              <a:t>Above a certain temperature, fish die due to failure of respiratory system and nervous system failure.</a:t>
            </a:r>
          </a:p>
          <a:p>
            <a:r>
              <a:rPr lang="en-US" b="1" dirty="0" smtClean="0"/>
              <a:t>Food storage for fish:</a:t>
            </a:r>
            <a:r>
              <a:rPr lang="en-US" dirty="0" smtClean="0"/>
              <a:t>  </a:t>
            </a:r>
          </a:p>
          <a:p>
            <a:pPr algn="just">
              <a:buFont typeface="Wingdings" pitchFamily="2" charset="2"/>
              <a:buChar char="q"/>
            </a:pPr>
            <a:r>
              <a:rPr lang="en-US" dirty="0" smtClean="0"/>
              <a:t> Abrupt changes in temperature alters the seasonal variation in the type and abundance of lower organisms leading to shortage of right food for fish at the right time.</a:t>
            </a:r>
          </a:p>
          <a:p>
            <a:pPr>
              <a:buNone/>
            </a:pPr>
            <a:endParaRPr lang="en-US"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10000"/>
          </a:bodyPr>
          <a:lstStyle/>
          <a:p>
            <a:pPr>
              <a:buNone/>
            </a:pPr>
            <a:r>
              <a:rPr lang="en-US" dirty="0" smtClean="0"/>
              <a:t>   </a:t>
            </a:r>
            <a:r>
              <a:rPr lang="en-US" b="1" u="sng" dirty="0" smtClean="0"/>
              <a:t>Control measures for thermal pollution</a:t>
            </a:r>
            <a:endParaRPr lang="en-US" dirty="0" smtClean="0"/>
          </a:p>
          <a:p>
            <a:pPr>
              <a:buNone/>
            </a:pPr>
            <a:r>
              <a:rPr lang="en-US" dirty="0" smtClean="0"/>
              <a:t>   The following methods can be adapted to control high temperature caused by thermal discharges:</a:t>
            </a:r>
          </a:p>
          <a:p>
            <a:pPr>
              <a:buNone/>
            </a:pPr>
            <a:r>
              <a:rPr lang="en-US" dirty="0" smtClean="0"/>
              <a:t> </a:t>
            </a:r>
          </a:p>
          <a:p>
            <a:pPr algn="just">
              <a:buNone/>
            </a:pPr>
            <a:r>
              <a:rPr lang="en-US" b="1" dirty="0" smtClean="0"/>
              <a:t>    Cooling towers</a:t>
            </a:r>
            <a:r>
              <a:rPr lang="en-US" b="1" smtClean="0"/>
              <a:t>:</a:t>
            </a:r>
            <a:r>
              <a:rPr lang="en-US" smtClean="0"/>
              <a:t> Cooling </a:t>
            </a:r>
            <a:r>
              <a:rPr lang="en-US" dirty="0" smtClean="0"/>
              <a:t>towers transfer heat from hot water to the atmosphere by evaporation. Cooling towers are of two types:</a:t>
            </a:r>
          </a:p>
          <a:p>
            <a:pPr algn="just">
              <a:buNone/>
            </a:pPr>
            <a:endParaRPr lang="en-US" dirty="0" smtClean="0"/>
          </a:p>
          <a:p>
            <a:pPr>
              <a:buNone/>
            </a:pPr>
            <a:r>
              <a:rPr lang="en-US" b="1" dirty="0" smtClean="0"/>
              <a:t>   (</a:t>
            </a:r>
            <a:r>
              <a:rPr lang="en-US" b="1" dirty="0" err="1" smtClean="0"/>
              <a:t>i</a:t>
            </a:r>
            <a:r>
              <a:rPr lang="en-US" b="1" dirty="0" smtClean="0"/>
              <a:t>) Wet cooling tower:</a:t>
            </a:r>
            <a:r>
              <a:rPr lang="en-US" dirty="0" smtClean="0"/>
              <a:t> </a:t>
            </a:r>
          </a:p>
          <a:p>
            <a:r>
              <a:rPr lang="en-US" dirty="0" smtClean="0"/>
              <a:t>Hot water coming out from the condenser (reactor) is allowed to spray over baffles. </a:t>
            </a:r>
          </a:p>
          <a:p>
            <a:pPr>
              <a:buNone/>
            </a:pPr>
            <a:endParaRPr lang="en-US" dirty="0" smtClean="0"/>
          </a:p>
          <a:p>
            <a:r>
              <a:rPr lang="en-US" dirty="0" smtClean="0"/>
              <a:t>Cool air, with high velocity, is passed from sides, which takes away the heat and cools the water.</a:t>
            </a:r>
          </a:p>
          <a:p>
            <a:pPr>
              <a:buNone/>
            </a:pPr>
            <a:r>
              <a:rPr lang="en-US" b="1" dirty="0" smtClean="0"/>
              <a:t>  (ii) Dry cooling tower:</a:t>
            </a:r>
            <a:r>
              <a:rPr lang="en-US" dirty="0" smtClean="0"/>
              <a:t> </a:t>
            </a:r>
          </a:p>
          <a:p>
            <a:pPr algn="just"/>
            <a:r>
              <a:rPr lang="en-US" dirty="0" smtClean="0"/>
              <a:t>Here, hot water is allowed to flow in long spiral pipes. Cool air with the help of a fan is passed over these hot pipes, which cools down hot water. This cool water can be recycled. </a:t>
            </a:r>
          </a:p>
          <a:p>
            <a:endParaRPr lang="en-US" dirty="0" smtClean="0"/>
          </a:p>
          <a:p>
            <a:endParaRPr lang="en-US" dirty="0" smtClean="0"/>
          </a:p>
          <a:p>
            <a:endParaRPr lang="en-US" dirty="0" smtClean="0"/>
          </a:p>
          <a:p>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endParaRPr lang="en-US" b="1" dirty="0" smtClean="0"/>
          </a:p>
          <a:p>
            <a:pPr>
              <a:buNone/>
            </a:pPr>
            <a:r>
              <a:rPr lang="en-US" b="1" dirty="0" smtClean="0"/>
              <a:t>    Cooling ponds: </a:t>
            </a:r>
          </a:p>
          <a:p>
            <a:pPr algn="just">
              <a:buFont typeface="Wingdings" pitchFamily="2" charset="2"/>
              <a:buChar char="Ø"/>
            </a:pPr>
            <a:r>
              <a:rPr lang="en-US" dirty="0" smtClean="0"/>
              <a:t>Cooling ponds are the best way to cool thermal discharges. Heated effluents on the surface of the water in cooling ponds maximize dissipation of heat to the atmosphere and minimize the water area and volume.</a:t>
            </a:r>
          </a:p>
          <a:p>
            <a:pPr algn="just">
              <a:buNone/>
            </a:pPr>
            <a:endParaRPr lang="en-US" dirty="0" smtClean="0"/>
          </a:p>
          <a:p>
            <a:pPr>
              <a:buNone/>
            </a:pPr>
            <a:r>
              <a:rPr lang="en-US" dirty="0" smtClean="0"/>
              <a:t>    </a:t>
            </a:r>
            <a:r>
              <a:rPr lang="en-US" b="1" dirty="0" smtClean="0"/>
              <a:t>Spray ponds:</a:t>
            </a:r>
            <a:r>
              <a:rPr lang="en-US" dirty="0" smtClean="0"/>
              <a:t> </a:t>
            </a:r>
          </a:p>
          <a:p>
            <a:pPr>
              <a:buFont typeface="Wingdings" pitchFamily="2" charset="2"/>
              <a:buChar char="Ø"/>
            </a:pPr>
            <a:r>
              <a:rPr lang="en-US" dirty="0" smtClean="0"/>
              <a:t> The water coming out from condensers is allowed to pass into the ponds through sprayers. </a:t>
            </a:r>
          </a:p>
          <a:p>
            <a:pPr>
              <a:buNone/>
            </a:pPr>
            <a:endParaRPr lang="en-US" dirty="0" smtClean="0"/>
          </a:p>
          <a:p>
            <a:pPr algn="just">
              <a:buFont typeface="Wingdings" pitchFamily="2" charset="2"/>
              <a:buChar char="Ø"/>
            </a:pPr>
            <a:r>
              <a:rPr lang="en-US" dirty="0" smtClean="0"/>
              <a:t>Here water is sprayed through nozzles as fine droplets. Heat from the fine droplets gets dissipated to the atmosphere.</a:t>
            </a:r>
          </a:p>
          <a:p>
            <a:pPr algn="just">
              <a:buNone/>
            </a:pPr>
            <a:endParaRPr lang="en-US" dirty="0" smtClean="0"/>
          </a:p>
          <a:p>
            <a:pPr>
              <a:buNone/>
            </a:pPr>
            <a:r>
              <a:rPr lang="en-US" b="1" dirty="0" smtClean="0"/>
              <a:t>    Artificial lakes:</a:t>
            </a:r>
            <a:r>
              <a:rPr lang="en-US" dirty="0" smtClean="0"/>
              <a:t> </a:t>
            </a:r>
          </a:p>
          <a:p>
            <a:pPr algn="just">
              <a:buFont typeface="Wingdings" pitchFamily="2" charset="2"/>
              <a:buChar char="Ø"/>
            </a:pPr>
            <a:r>
              <a:rPr lang="en-US" dirty="0" smtClean="0"/>
              <a:t>Artificial lakes are man-made water bodies that offer once-through cooling.</a:t>
            </a:r>
          </a:p>
          <a:p>
            <a:pPr>
              <a:buNone/>
            </a:pPr>
            <a:endParaRPr lang="en-US" dirty="0" smtClean="0"/>
          </a:p>
          <a:p>
            <a:pPr algn="just">
              <a:buFont typeface="Wingdings" pitchFamily="2" charset="2"/>
              <a:buChar char="Ø"/>
            </a:pPr>
            <a:r>
              <a:rPr lang="en-US" dirty="0" smtClean="0"/>
              <a:t>The heated effluents can be discharged into the lake at one end and water for cooling purposes may be withdrawn from the other end. The heat is eventually dissipated through evaporation.</a:t>
            </a:r>
          </a:p>
          <a:p>
            <a:pPr algn="just">
              <a:buNone/>
            </a:pPr>
            <a:r>
              <a:rPr lang="en-US" b="1" dirty="0" smtClean="0"/>
              <a:t> </a:t>
            </a:r>
            <a:endParaRPr lang="en-US" dirty="0" smtClean="0"/>
          </a:p>
          <a:p>
            <a:pPr>
              <a:buNone/>
            </a:pPr>
            <a:r>
              <a:rPr lang="en-US" b="1" dirty="0" smtClean="0"/>
              <a:t> </a:t>
            </a:r>
            <a:endParaRPr lang="en-US" dirty="0" smtClean="0"/>
          </a:p>
          <a:p>
            <a:pPr algn="ctr"/>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1047</TotalTime>
  <Words>2182</Words>
  <Application>Microsoft Office PowerPoint</Application>
  <PresentationFormat>On-screen Show (4:3)</PresentationFormat>
  <Paragraphs>294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          </vt:lpstr>
      <vt:lpstr>Slide 21</vt:lpstr>
      <vt:lpstr> Major Emitters of the World</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 Kyoto Protocol </vt:lpstr>
      <vt:lpstr>Doha Amendments</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Naveed Dogar</dc:creator>
  <cp:lastModifiedBy>arifa.khalid</cp:lastModifiedBy>
  <cp:revision>269</cp:revision>
  <dcterms:created xsi:type="dcterms:W3CDTF">2015-05-21T06:17:06Z</dcterms:created>
  <dcterms:modified xsi:type="dcterms:W3CDTF">2015-07-31T07:43:19Z</dcterms:modified>
</cp:coreProperties>
</file>