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3" r:id="rId19"/>
    <p:sldId id="270" r:id="rId20"/>
    <p:sldId id="274" r:id="rId21"/>
    <p:sldId id="275" r:id="rId22"/>
    <p:sldId id="271" r:id="rId23"/>
    <p:sldId id="276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B57FE-20F8-4AA3-A817-629F9D681FFA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A61F3-EAC4-40BB-B0BB-E7E9EE394C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A61F3-EAC4-40BB-B0BB-E7E9EE394C0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A61F3-EAC4-40BB-B0BB-E7E9EE394C0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EC1-7FD5-4EDB-91F0-A1FC08EC1112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2B9-9D3F-47F8-AD37-23D9E426AD44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1C0B-7FD4-4916-9F01-4F53BFE69903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3EF2-9884-4BF3-96FE-3F0F26E4DA8E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1500-B6F7-43E4-BE2F-1789DF3BC848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96F9-0CC0-4D3B-940F-067063311757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5F14-1257-44D2-B9FA-38AF758B7FA0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F9E-B2BB-4FD4-AFD1-77E2F5A9AFF9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F9FB-D709-4ACD-94F2-12FDC5A1037F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4B10-E0A9-4E6B-BAA3-94C60CC4EB6D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E84-3747-4134-B1D7-5115F32BC464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74144A9-F055-42FD-AB6D-D7A4B94CE8F3}" type="datetime1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8509F6A-8C25-453C-B9F3-835974E7E8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2" descr="b-thuluth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2250"/>
            <a:ext cx="8305800" cy="640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Syllabus break 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9600" b="1" dirty="0" smtClean="0"/>
              <a:t>        Lecture 01</a:t>
            </a:r>
            <a:endParaRPr lang="en-US" sz="6200" b="1" dirty="0" smtClean="0"/>
          </a:p>
          <a:p>
            <a:r>
              <a:rPr lang="en-US" sz="3600" b="1" dirty="0" smtClean="0"/>
              <a:t>Quantitative Ability/Reasoning</a:t>
            </a:r>
          </a:p>
          <a:p>
            <a:r>
              <a:rPr lang="en-US" dirty="0" smtClean="0"/>
              <a:t>Basic Mathematics skills</a:t>
            </a:r>
          </a:p>
          <a:p>
            <a:r>
              <a:rPr lang="en-US" dirty="0" smtClean="0"/>
              <a:t>Concept and ability to reasons quantitatively and solve problems in a quantitative settings</a:t>
            </a:r>
          </a:p>
          <a:p>
            <a:r>
              <a:rPr lang="en-US" sz="3800" b="1" dirty="0" smtClean="0"/>
              <a:t>Basic Arithmetic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Average(Mean, Median and mode)</a:t>
            </a:r>
          </a:p>
          <a:p>
            <a:r>
              <a:rPr lang="en-US" dirty="0" smtClean="0"/>
              <a:t>Percentage</a:t>
            </a:r>
          </a:p>
          <a:p>
            <a:r>
              <a:rPr lang="en-US" dirty="0" smtClean="0"/>
              <a:t>Rates</a:t>
            </a:r>
          </a:p>
          <a:p>
            <a:r>
              <a:rPr lang="en-US" dirty="0" smtClean="0"/>
              <a:t>Ratios</a:t>
            </a:r>
          </a:p>
          <a:p>
            <a:r>
              <a:rPr lang="en-US" dirty="0" smtClean="0"/>
              <a:t>Practice session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sz="9800" b="1" dirty="0" smtClean="0"/>
              <a:t>Lecture 02</a:t>
            </a:r>
            <a:br>
              <a:rPr lang="en-US" sz="9800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3500" b="1" dirty="0" smtClean="0"/>
              <a:t>Proportions</a:t>
            </a:r>
          </a:p>
          <a:p>
            <a:r>
              <a:rPr lang="en-US" sz="3500" b="1" dirty="0" smtClean="0"/>
              <a:t>LCM and HCF</a:t>
            </a:r>
          </a:p>
          <a:p>
            <a:r>
              <a:rPr lang="en-US" sz="3500" b="1" dirty="0" smtClean="0"/>
              <a:t>Algebra and Geometry</a:t>
            </a:r>
          </a:p>
          <a:p>
            <a:r>
              <a:rPr lang="en-US" dirty="0" smtClean="0"/>
              <a:t>Equations</a:t>
            </a:r>
          </a:p>
          <a:p>
            <a:r>
              <a:rPr lang="en-US" dirty="0" smtClean="0"/>
              <a:t>rounding of numbers</a:t>
            </a:r>
            <a:endParaRPr lang="en-US" dirty="0"/>
          </a:p>
          <a:p>
            <a:r>
              <a:rPr lang="en-US" dirty="0" smtClean="0"/>
              <a:t>Angles</a:t>
            </a:r>
          </a:p>
          <a:p>
            <a:r>
              <a:rPr lang="en-US" dirty="0" smtClean="0"/>
              <a:t> Triangles</a:t>
            </a:r>
          </a:p>
          <a:p>
            <a:r>
              <a:rPr lang="en-US" dirty="0" smtClean="0"/>
              <a:t>Symbols</a:t>
            </a:r>
          </a:p>
          <a:p>
            <a:r>
              <a:rPr lang="en-US" dirty="0" smtClean="0"/>
              <a:t>Random Sampling</a:t>
            </a:r>
          </a:p>
          <a:p>
            <a:r>
              <a:rPr lang="en-US" dirty="0" smtClean="0"/>
              <a:t>Practice session</a:t>
            </a:r>
          </a:p>
          <a:p>
            <a:r>
              <a:rPr lang="en-US" dirty="0" smtClean="0"/>
              <a:t>Assignment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 smtClean="0"/>
              <a:t>Lecture 03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97363"/>
          </a:xfrm>
        </p:spPr>
        <p:txBody>
          <a:bodyPr/>
          <a:lstStyle/>
          <a:p>
            <a:r>
              <a:rPr lang="en-US" sz="4000" b="1" dirty="0" smtClean="0"/>
              <a:t>Mental Abilities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Verbal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Mechanical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Numerical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Social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Practice session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/>
              <a:t>Lecture 04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Logical reasoning</a:t>
            </a:r>
          </a:p>
          <a:p>
            <a:r>
              <a:rPr lang="en-US" dirty="0" smtClean="0"/>
              <a:t>Analytical Reasoning/Ability</a:t>
            </a:r>
          </a:p>
          <a:p>
            <a:r>
              <a:rPr lang="en-US" dirty="0" smtClean="0"/>
              <a:t>Practice session</a:t>
            </a:r>
          </a:p>
          <a:p>
            <a:r>
              <a:rPr lang="en-US" dirty="0" smtClean="0"/>
              <a:t>Assignment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/>
              <a:t>Lecture 05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/>
              <a:t>Information Technology</a:t>
            </a:r>
          </a:p>
          <a:p>
            <a:r>
              <a:rPr lang="en-US" sz="4800" b="1" dirty="0" smtClean="0"/>
              <a:t>Computer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I/O Processing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Data Storage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Networking and internet standards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Application and Business software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Social Media Websites/ Information systems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Fundamentals of 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/>
              <a:t>continued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 smtClean="0"/>
              <a:t>Telecommunication</a:t>
            </a:r>
          </a:p>
          <a:p>
            <a:r>
              <a:rPr lang="en-US" dirty="0" smtClean="0"/>
              <a:t>Basic of  wireless Telecommunication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Mobiles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Satellites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Surveillance and GPS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SONAR, RADAR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Fiber Optics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Test of first four lectures/Assignment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Practice question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the following sets represents the integers </a:t>
            </a:r>
          </a:p>
          <a:p>
            <a:pPr marL="514350" indent="-514350">
              <a:buAutoNum type="alphaLcParenR"/>
            </a:pPr>
            <a:r>
              <a:rPr lang="en-US" dirty="0" smtClean="0"/>
              <a:t>Set of number from 2 to  onward</a:t>
            </a:r>
          </a:p>
          <a:p>
            <a:pPr marL="514350" indent="-514350">
              <a:buAutoNum type="alphaLcParenR"/>
            </a:pPr>
            <a:r>
              <a:rPr lang="en-US" dirty="0" smtClean="0"/>
              <a:t>Set of all prime numbers</a:t>
            </a:r>
          </a:p>
          <a:p>
            <a:pPr marL="514350" indent="-514350">
              <a:buAutoNum type="alphaLcParenR"/>
            </a:pPr>
            <a:r>
              <a:rPr lang="en-US" dirty="0" smtClean="0"/>
              <a:t>Set of negative numbers from 0 to onward</a:t>
            </a:r>
          </a:p>
          <a:p>
            <a:pPr marL="514350" indent="-514350">
              <a:buAutoNum type="alphaLcParenR"/>
            </a:pPr>
            <a:r>
              <a:rPr lang="en-US" dirty="0" smtClean="0"/>
              <a:t>Set of all positive and negative numbers start from 1</a:t>
            </a:r>
          </a:p>
          <a:p>
            <a:pPr marL="514350" indent="-514350">
              <a:buAutoNum type="alphaLcParenR"/>
            </a:pPr>
            <a:r>
              <a:rPr lang="en-US" dirty="0" smtClean="0"/>
              <a:t>None of the above</a:t>
            </a:r>
          </a:p>
          <a:p>
            <a:pPr marL="514350" indent="-514350">
              <a:buAutoNum type="alphaLcParenR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 seven students of the class got   35,37,39,41,46,43,42 marks in math test, then eight student has to secure how many scores ? So that average will be come 40</a:t>
            </a:r>
          </a:p>
          <a:p>
            <a:r>
              <a:rPr lang="en-US" dirty="0" smtClean="0"/>
              <a:t>Average working hour of the factory </a:t>
            </a:r>
            <a:r>
              <a:rPr lang="en-US" smtClean="0"/>
              <a:t>worker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Are 8 hour, total workers in the factory are 10. The benevolent manger has given relaxation to the 2 sick workers to work only for 4 hours, then remaining 6 workers, each, have to work how many hour additionally to keep the production level same 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Mean, median and mode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median of the given data</a:t>
            </a:r>
          </a:p>
          <a:p>
            <a:pPr>
              <a:buNone/>
            </a:pPr>
            <a:r>
              <a:rPr lang="en-US" dirty="0" smtClean="0"/>
              <a:t>5,3,7,2,9,7</a:t>
            </a:r>
          </a:p>
          <a:p>
            <a:pPr>
              <a:buNone/>
            </a:pPr>
            <a:r>
              <a:rPr lang="en-US" dirty="0" smtClean="0"/>
              <a:t>Find the median of the given data and range?</a:t>
            </a:r>
          </a:p>
          <a:p>
            <a:pPr>
              <a:buNone/>
            </a:pPr>
            <a:r>
              <a:rPr lang="en-US" dirty="0" smtClean="0"/>
              <a:t>13,15,17,19,21,23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Find the mode </a:t>
            </a:r>
          </a:p>
          <a:p>
            <a:pPr>
              <a:buNone/>
            </a:pPr>
            <a:r>
              <a:rPr lang="en-US" dirty="0" smtClean="0"/>
              <a:t>17, 18,19,20,17,18,21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 6 ½ % into fraction</a:t>
            </a:r>
          </a:p>
          <a:p>
            <a:r>
              <a:rPr lang="en-US" dirty="0" smtClean="0"/>
              <a:t>Convert the 0.007 into percentage</a:t>
            </a:r>
          </a:p>
          <a:p>
            <a:r>
              <a:rPr lang="en-US" dirty="0" smtClean="0"/>
              <a:t>if an article cost 480$ to the shopkeeper, to gain 20% profit at what price shopkeeper has to sale that article</a:t>
            </a:r>
          </a:p>
          <a:p>
            <a:r>
              <a:rPr lang="en-US" dirty="0" smtClean="0"/>
              <a:t>A  butcher wants to maximize his profit in one kg of meet from 10% t0 25%. How will he has to adjust price from 250 to earn the desired profit?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b="1" dirty="0" smtClean="0"/>
              <a:t>CSS  2017</a:t>
            </a:r>
            <a:endParaRPr lang="en-US" sz="11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/>
              <a:t> Every Day Science Part 2</a:t>
            </a:r>
          </a:p>
          <a:p>
            <a:r>
              <a:rPr lang="en-US" dirty="0" smtClean="0"/>
              <a:t>General Ability</a:t>
            </a:r>
          </a:p>
          <a:p>
            <a:r>
              <a:rPr lang="en-US" dirty="0" smtClean="0"/>
              <a:t>Marks 40</a:t>
            </a:r>
          </a:p>
          <a:p>
            <a:r>
              <a:rPr lang="en-US" dirty="0" smtClean="0"/>
              <a:t>Marks distribution</a:t>
            </a:r>
          </a:p>
          <a:p>
            <a:r>
              <a:rPr lang="en-US" dirty="0" smtClean="0"/>
              <a:t>MCQ     10</a:t>
            </a:r>
          </a:p>
          <a:p>
            <a:r>
              <a:rPr lang="en-US" dirty="0" smtClean="0"/>
              <a:t>Subjective Total Question 5 </a:t>
            </a:r>
          </a:p>
          <a:p>
            <a:r>
              <a:rPr lang="en-US" dirty="0" smtClean="0"/>
              <a:t>3 Question have to solve each carry 10 marks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3170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was Yusuf's income last year if he paid Rs </a:t>
            </a:r>
          </a:p>
          <a:p>
            <a:pPr>
              <a:buNone/>
            </a:pPr>
            <a:r>
              <a:rPr lang="en-US" dirty="0" smtClean="0"/>
              <a:t>18,350 an income tax which is 40% of his income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After a discount of 25% the sale price of a suitcase is Rs 846. what was the original price of the suitcase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If a businessman had an assets of 1,20000, after some time his asset increased to 5,80,000. what was the rate of change?</a:t>
            </a:r>
          </a:p>
          <a:p>
            <a:r>
              <a:rPr lang="en-US" dirty="0" smtClean="0"/>
              <a:t>If 500$ invested at the rate of 5% annum per year. How will it take to reach at 850$?</a:t>
            </a:r>
          </a:p>
          <a:p>
            <a:r>
              <a:rPr lang="en-US" dirty="0" smtClean="0"/>
              <a:t>Find a simple interest on a 90 days loan of 90,000 at 15%.</a:t>
            </a:r>
          </a:p>
          <a:p>
            <a:r>
              <a:rPr lang="en-US" dirty="0" smtClean="0"/>
              <a:t>Find the amount of money gained from an investment of Rs.800 for three years at 10% annum compound interest.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ratio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Simple Ratio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employ gets one fourth of his pay as house rent allowance. If he gets Rs 6000 as house rent allowance. What is his pay?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Distribute inheritance of 1,00,000 among two brothers  </a:t>
            </a:r>
            <a:r>
              <a:rPr lang="en-US" dirty="0" err="1" smtClean="0"/>
              <a:t>Akram</a:t>
            </a:r>
            <a:r>
              <a:rPr lang="en-US" dirty="0" smtClean="0"/>
              <a:t> and Aslam,two sisters </a:t>
            </a:r>
            <a:r>
              <a:rPr lang="en-US" dirty="0" err="1" smtClean="0"/>
              <a:t>Najma</a:t>
            </a:r>
            <a:r>
              <a:rPr lang="en-US" dirty="0" smtClean="0"/>
              <a:t> and </a:t>
            </a:r>
            <a:r>
              <a:rPr lang="en-US" dirty="0" err="1" smtClean="0"/>
              <a:t>Salma</a:t>
            </a:r>
            <a:r>
              <a:rPr lang="en-US" dirty="0" smtClean="0"/>
              <a:t> so that </a:t>
            </a:r>
            <a:r>
              <a:rPr lang="en-US" dirty="0" err="1" smtClean="0"/>
              <a:t>Aslam</a:t>
            </a:r>
            <a:r>
              <a:rPr lang="en-US" dirty="0" smtClean="0"/>
              <a:t> gets twice of </a:t>
            </a:r>
            <a:r>
              <a:rPr lang="en-US" dirty="0" err="1" smtClean="0"/>
              <a:t>akram</a:t>
            </a:r>
            <a:r>
              <a:rPr lang="en-US" dirty="0" smtClean="0"/>
              <a:t> and </a:t>
            </a:r>
            <a:r>
              <a:rPr lang="en-US" dirty="0" err="1" smtClean="0"/>
              <a:t>Najma</a:t>
            </a:r>
            <a:r>
              <a:rPr lang="en-US" dirty="0" smtClean="0"/>
              <a:t> will get half of </a:t>
            </a:r>
            <a:r>
              <a:rPr lang="en-US" dirty="0" err="1" smtClean="0"/>
              <a:t>Salma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Nawaz</a:t>
            </a:r>
            <a:r>
              <a:rPr lang="en-US" dirty="0" smtClean="0"/>
              <a:t> , </a:t>
            </a:r>
            <a:r>
              <a:rPr lang="en-US" dirty="0" err="1" smtClean="0"/>
              <a:t>Shabaz</a:t>
            </a:r>
            <a:r>
              <a:rPr lang="en-US" dirty="0" smtClean="0"/>
              <a:t> and </a:t>
            </a:r>
            <a:r>
              <a:rPr lang="en-US" dirty="0" err="1" smtClean="0"/>
              <a:t>Faraz</a:t>
            </a:r>
            <a:r>
              <a:rPr lang="en-US" dirty="0" smtClean="0"/>
              <a:t> have to divide a piece of land among </a:t>
            </a:r>
            <a:r>
              <a:rPr lang="en-US" dirty="0" err="1" smtClean="0"/>
              <a:t>themselve</a:t>
            </a:r>
            <a:r>
              <a:rPr lang="en-US" dirty="0" smtClean="0"/>
              <a:t>. The area of this piece of land is 804 sq meter if the ratio between the shares of </a:t>
            </a:r>
            <a:r>
              <a:rPr lang="en-US" dirty="0" err="1" smtClean="0"/>
              <a:t>Nawaz</a:t>
            </a:r>
            <a:r>
              <a:rPr lang="en-US" dirty="0" smtClean="0"/>
              <a:t> and </a:t>
            </a:r>
            <a:r>
              <a:rPr lang="en-US" dirty="0" err="1" smtClean="0"/>
              <a:t>Shabaz</a:t>
            </a:r>
            <a:r>
              <a:rPr lang="en-US" dirty="0" smtClean="0"/>
              <a:t> is 7:4 and the between the shares of </a:t>
            </a:r>
            <a:r>
              <a:rPr lang="en-US" dirty="0" err="1" smtClean="0"/>
              <a:t>Shabaz</a:t>
            </a:r>
            <a:r>
              <a:rPr lang="en-US" dirty="0" smtClean="0"/>
              <a:t> and </a:t>
            </a:r>
            <a:r>
              <a:rPr lang="en-US" dirty="0" err="1" smtClean="0"/>
              <a:t>Faraz</a:t>
            </a:r>
            <a:r>
              <a:rPr lang="en-US" dirty="0" smtClean="0"/>
              <a:t> is 5:3 find the share of each?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9027568">
            <a:off x="-648648" y="1928524"/>
            <a:ext cx="8686800" cy="1723299"/>
          </a:xfrm>
        </p:spPr>
        <p:txBody>
          <a:bodyPr>
            <a:normAutofit lnSpcReduction="1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buNone/>
            </a:pPr>
            <a:r>
              <a:rPr lang="en-US" sz="115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Thank You</a:t>
            </a:r>
            <a:endParaRPr lang="en-US" sz="115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/>
              <a:t>Syllabus for General Ability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4400" b="1" dirty="0" smtClean="0"/>
              <a:t>Quantitative Ability/Reasoning</a:t>
            </a:r>
          </a:p>
          <a:p>
            <a:r>
              <a:rPr lang="en-US" dirty="0" smtClean="0"/>
              <a:t>Basic Mathematics skills</a:t>
            </a:r>
          </a:p>
          <a:p>
            <a:r>
              <a:rPr lang="en-US" dirty="0" smtClean="0"/>
              <a:t>Concept and ability to reasons quantitatively and solve problems in a quantitative settings</a:t>
            </a:r>
          </a:p>
          <a:p>
            <a:r>
              <a:rPr lang="en-US" dirty="0" smtClean="0"/>
              <a:t>Basic Arithmetic, Algebra and Geometry(Average, Ratios, Rates, Percentage, angles, triangles, sets, Remainders, Equations, Symbols, rounding of numbers   )</a:t>
            </a:r>
          </a:p>
          <a:p>
            <a:r>
              <a:rPr lang="en-US" dirty="0" smtClean="0"/>
              <a:t>Random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Logical Reasoning and Analytical Reasoning/ability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Logical reasoning</a:t>
            </a:r>
          </a:p>
          <a:p>
            <a:r>
              <a:rPr lang="en-US" sz="3600" dirty="0" smtClean="0"/>
              <a:t>Analytical </a:t>
            </a:r>
            <a:r>
              <a:rPr lang="en-US" dirty="0" smtClean="0"/>
              <a:t>Reasoning/Ability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Dictionary\nearal\all ebtry test data\title\anlogical reasoning\hhhhhhhhhhhhhhhhhhhhhhhh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E3E2DE"/>
              </a:clrFrom>
              <a:clrTo>
                <a:srgbClr val="E3E2DE">
                  <a:alpha val="0"/>
                </a:srgbClr>
              </a:clrTo>
            </a:clrChange>
          </a:blip>
          <a:srcRect l="8261" t="11119" r="13957" b="50078"/>
          <a:stretch>
            <a:fillRect/>
          </a:stretch>
        </p:blipFill>
        <p:spPr bwMode="auto">
          <a:xfrm>
            <a:off x="228600" y="1371600"/>
            <a:ext cx="8763000" cy="5334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Anological</a:t>
            </a:r>
            <a:r>
              <a:rPr lang="en-US" dirty="0" smtClean="0"/>
              <a:t> </a:t>
            </a:r>
            <a:r>
              <a:rPr lang="en-US" dirty="0" err="1" smtClean="0"/>
              <a:t>reasonoing</a:t>
            </a:r>
            <a:endParaRPr lang="en-US" dirty="0"/>
          </a:p>
        </p:txBody>
      </p:sp>
      <p:pic>
        <p:nvPicPr>
          <p:cNvPr id="2050" name="Picture 2" descr="D:\Dictionary\nearal\all ebtry test data\title\anlogical reasoning\hhhhhhhhhhhhhhhhhhhhhhhh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E1E0DC"/>
              </a:clrFrom>
              <a:clrTo>
                <a:srgbClr val="E1E0DC">
                  <a:alpha val="0"/>
                </a:srgbClr>
              </a:clrTo>
            </a:clrChange>
          </a:blip>
          <a:srcRect l="8321" t="49842" r="10637" b="13118"/>
          <a:stretch>
            <a:fillRect/>
          </a:stretch>
        </p:blipFill>
        <p:spPr bwMode="auto">
          <a:xfrm>
            <a:off x="228600" y="1447800"/>
            <a:ext cx="8153400" cy="5124994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Analytical ability</a:t>
            </a:r>
            <a:endParaRPr lang="en-US" sz="5400" dirty="0"/>
          </a:p>
        </p:txBody>
      </p:sp>
      <p:pic>
        <p:nvPicPr>
          <p:cNvPr id="3074" name="Picture 2" descr="D:\Dictionary\nearal\all ebtry test data\title\anlogical reasoning\scan anlytical\analytica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D4D6D3"/>
              </a:clrFrom>
              <a:clrTo>
                <a:srgbClr val="D4D6D3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721906" y="1554163"/>
            <a:ext cx="3852587" cy="452596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4098" name="Picture 2" descr="D:\Dictionary\nearal\all ebtry test data\title\anlogical reasoning\scan anlytical\analytica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DCDEDD"/>
              </a:clrFrom>
              <a:clrTo>
                <a:srgbClr val="DCDED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721906" y="1554163"/>
            <a:ext cx="3852587" cy="452596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Verbal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Mechanical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Numerical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Social Ability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F6A-8C25-453C-B9F3-835974E7E80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755</Words>
  <Application>Microsoft Office PowerPoint</Application>
  <PresentationFormat>On-screen Show (4:3)</PresentationFormat>
  <Paragraphs>159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Trek</vt:lpstr>
      <vt:lpstr>Slide 1</vt:lpstr>
      <vt:lpstr>CSS  2017</vt:lpstr>
      <vt:lpstr>Syllabus for General Ability</vt:lpstr>
      <vt:lpstr>Logical Reasoning and Analytical Reasoning/ability </vt:lpstr>
      <vt:lpstr>Slide 5</vt:lpstr>
      <vt:lpstr>Anological reasonoing</vt:lpstr>
      <vt:lpstr>Analytical ability</vt:lpstr>
      <vt:lpstr>continued</vt:lpstr>
      <vt:lpstr>Mental Abilities</vt:lpstr>
      <vt:lpstr>Syllabus break up </vt:lpstr>
      <vt:lpstr> Lecture 02 </vt:lpstr>
      <vt:lpstr>Lecture 03</vt:lpstr>
      <vt:lpstr>Lecture 04</vt:lpstr>
      <vt:lpstr>Lecture 05</vt:lpstr>
      <vt:lpstr>continued</vt:lpstr>
      <vt:lpstr>Practice question </vt:lpstr>
      <vt:lpstr>Average</vt:lpstr>
      <vt:lpstr>Mean, median and mode</vt:lpstr>
      <vt:lpstr>Percentage</vt:lpstr>
      <vt:lpstr>Percentage</vt:lpstr>
      <vt:lpstr>Rates</vt:lpstr>
      <vt:lpstr>ratio </vt:lpstr>
      <vt:lpstr>Continued Ratio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FARUKH</dc:creator>
  <cp:lastModifiedBy>FARUKH</cp:lastModifiedBy>
  <cp:revision>39</cp:revision>
  <dcterms:created xsi:type="dcterms:W3CDTF">2016-03-09T06:17:07Z</dcterms:created>
  <dcterms:modified xsi:type="dcterms:W3CDTF">2016-03-16T17:28:45Z</dcterms:modified>
</cp:coreProperties>
</file>