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notesMasterIdLst>
    <p:notesMasterId r:id="rId42"/>
  </p:notesMasterIdLst>
  <p:sldIdLst>
    <p:sldId id="257" r:id="rId7"/>
    <p:sldId id="258" r:id="rId8"/>
    <p:sldId id="280" r:id="rId9"/>
    <p:sldId id="259" r:id="rId10"/>
    <p:sldId id="260" r:id="rId11"/>
    <p:sldId id="261" r:id="rId12"/>
    <p:sldId id="263" r:id="rId13"/>
    <p:sldId id="264" r:id="rId14"/>
    <p:sldId id="281" r:id="rId15"/>
    <p:sldId id="291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89" r:id="rId28"/>
    <p:sldId id="290" r:id="rId29"/>
    <p:sldId id="292" r:id="rId30"/>
    <p:sldId id="293" r:id="rId31"/>
    <p:sldId id="276" r:id="rId32"/>
    <p:sldId id="277" r:id="rId33"/>
    <p:sldId id="278" r:id="rId34"/>
    <p:sldId id="283" r:id="rId35"/>
    <p:sldId id="284" r:id="rId36"/>
    <p:sldId id="285" r:id="rId37"/>
    <p:sldId id="286" r:id="rId38"/>
    <p:sldId id="287" r:id="rId39"/>
    <p:sldId id="288" r:id="rId40"/>
    <p:sldId id="29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35" autoAdjust="0"/>
    <p:restoredTop sz="94660"/>
  </p:normalViewPr>
  <p:slideViewPr>
    <p:cSldViewPr>
      <p:cViewPr varScale="1">
        <p:scale>
          <a:sx n="72" d="100"/>
          <a:sy n="72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34C80-271F-43A8-B397-8C58F9B3E2A5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E36FD-3EDF-4C77-9273-CA266DBCB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36FD-3EDF-4C77-9273-CA266DBCB31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E36FD-3EDF-4C77-9273-CA266DBCB31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131D-F96F-4795-86F0-4CE08D400446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11DE-B2CA-4DBD-A1A2-EF9CFC06D00A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244B-D94E-4A3B-A043-D1693919A52B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131D-F96F-4795-86F0-4CE08D400446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02B7-95D9-491E-B161-696BC938CD3B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9A4-6648-4BE2-B998-A930B202AB0D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5E8-25AA-4119-8EC7-4DE7F4155F6F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DE79-A940-4505-8A58-387393AABC72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9132-79C0-47CF-AEDE-00E458E765AE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DADC-8B99-43F6-AC5B-94B41985E51A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5AAB-5E5A-4A26-8C66-34DFED0A56BB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02B7-95D9-491E-B161-696BC938CD3B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AB7B-1990-48E4-BD2A-02516518DFA4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11DE-B2CA-4DBD-A1A2-EF9CFC06D00A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244B-D94E-4A3B-A043-D1693919A52B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131D-F96F-4795-86F0-4CE08D400446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02B7-95D9-491E-B161-696BC938CD3B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9A4-6648-4BE2-B998-A930B202AB0D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D5025E8-25AA-4119-8EC7-4DE7F4155F6F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DE79-A940-4505-8A58-387393AABC72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9132-79C0-47CF-AEDE-00E458E765AE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DADC-8B99-43F6-AC5B-94B41985E51A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9A4-6648-4BE2-B998-A930B202AB0D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5AAB-5E5A-4A26-8C66-34DFED0A56BB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595AB7B-1990-48E4-BD2A-02516518DFA4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11DE-B2CA-4DBD-A1A2-EF9CFC06D00A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244B-D94E-4A3B-A043-D1693919A52B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131D-F96F-4795-86F0-4CE08D400446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02B7-95D9-491E-B161-696BC938CD3B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9A4-6648-4BE2-B998-A930B202AB0D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5E8-25AA-4119-8EC7-4DE7F4155F6F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DE79-A940-4505-8A58-387393AABC72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9132-79C0-47CF-AEDE-00E458E765AE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5E8-25AA-4119-8EC7-4DE7F4155F6F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DADC-8B99-43F6-AC5B-94B41985E51A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5AAB-5E5A-4A26-8C66-34DFED0A56BB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AB7B-1990-48E4-BD2A-02516518DFA4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11DE-B2CA-4DBD-A1A2-EF9CFC06D00A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244B-D94E-4A3B-A043-D1693919A52B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131D-F96F-4795-86F0-4CE08D400446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02B7-95D9-491E-B161-696BC938CD3B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9A4-6648-4BE2-B998-A930B202AB0D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5E8-25AA-4119-8EC7-4DE7F4155F6F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DE79-A940-4505-8A58-387393AABC72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DE79-A940-4505-8A58-387393AABC72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9132-79C0-47CF-AEDE-00E458E765AE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DADC-8B99-43F6-AC5B-94B41985E51A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5AAB-5E5A-4A26-8C66-34DFED0A56BB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AB7B-1990-48E4-BD2A-02516518DFA4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11DE-B2CA-4DBD-A1A2-EF9CFC06D00A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244B-D94E-4A3B-A043-D1693919A52B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131D-F96F-4795-86F0-4CE08D400446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02B7-95D9-491E-B161-696BC938CD3B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89A4-6648-4BE2-B998-A930B202AB0D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5E8-25AA-4119-8EC7-4DE7F4155F6F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9132-79C0-47CF-AEDE-00E458E765AE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DE79-A940-4505-8A58-387393AABC72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9132-79C0-47CF-AEDE-00E458E765AE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DADC-8B99-43F6-AC5B-94B41985E51A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5AAB-5E5A-4A26-8C66-34DFED0A56BB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AB7B-1990-48E4-BD2A-02516518DFA4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11DE-B2CA-4DBD-A1A2-EF9CFC06D00A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244B-D94E-4A3B-A043-D1693919A52B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DADC-8B99-43F6-AC5B-94B41985E51A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5AAB-5E5A-4A26-8C66-34DFED0A56BB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AB7B-1990-48E4-BD2A-02516518DFA4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531A9-26D9-4E54-93F9-BAC70B80D829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F531A9-26D9-4E54-93F9-BAC70B80D829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EF531A9-26D9-4E54-93F9-BAC70B80D829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EF531A9-26D9-4E54-93F9-BAC70B80D829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EF531A9-26D9-4E54-93F9-BAC70B80D829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531A9-26D9-4E54-93F9-BAC70B80D829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B945-8460-4115-AD3C-C1157FDD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2" descr="b-thuluth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 smtClean="0"/>
              <a:t>If RIGHMG is the code word for PLEASE what should be the code for SLEEP</a:t>
            </a:r>
          </a:p>
          <a:p>
            <a:pPr marL="514350" indent="-514350">
              <a:buAutoNum type="alphaLcParenR"/>
            </a:pPr>
            <a:r>
              <a:rPr lang="en-US" dirty="0" smtClean="0"/>
              <a:t>MIGGR                                 b) GHMGG</a:t>
            </a:r>
          </a:p>
          <a:p>
            <a:pPr marL="514350" indent="-514350">
              <a:buNone/>
            </a:pPr>
            <a:r>
              <a:rPr lang="en-US" dirty="0" smtClean="0"/>
              <a:t>c) GMIRG                                  d) HIMMR</a:t>
            </a:r>
          </a:p>
          <a:p>
            <a:pPr marL="514350" indent="-514350"/>
            <a:r>
              <a:rPr lang="en-US" dirty="0" smtClean="0"/>
              <a:t>If the word MARCH is written as HCRAM What does ELBAC stands for?</a:t>
            </a:r>
          </a:p>
          <a:p>
            <a:pPr marL="514350" indent="-514350">
              <a:buNone/>
            </a:pPr>
            <a:r>
              <a:rPr lang="en-US" dirty="0" smtClean="0"/>
              <a:t>a) Tables                                       b) CABLES</a:t>
            </a:r>
          </a:p>
          <a:p>
            <a:pPr marL="514350" indent="-514350">
              <a:buNone/>
            </a:pPr>
            <a:r>
              <a:rPr lang="en-US" dirty="0" smtClean="0"/>
              <a:t>c) PANES                                       d) LANES</a:t>
            </a:r>
          </a:p>
          <a:p>
            <a:pPr marL="514350" indent="-514350">
              <a:buNone/>
            </a:pPr>
            <a:r>
              <a:rPr lang="en-US" dirty="0" smtClean="0"/>
              <a:t>If vowels are taken out which letter would be the 10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dirty="0" smtClean="0"/>
              <a:t>Consonants from the beginning?</a:t>
            </a:r>
          </a:p>
          <a:p>
            <a:pPr marL="514350" indent="-514350">
              <a:buAutoNum type="alphaLcParenR"/>
            </a:pPr>
            <a:r>
              <a:rPr lang="en-US" dirty="0" smtClean="0"/>
              <a:t>N                                                  b) M</a:t>
            </a:r>
          </a:p>
          <a:p>
            <a:pPr marL="514350" indent="-514350">
              <a:buNone/>
            </a:pPr>
            <a:r>
              <a:rPr lang="en-US" dirty="0" smtClean="0"/>
              <a:t>c) Q                                                   d)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smtClean="0"/>
              <a:t>Blood Relation Test</a:t>
            </a:r>
            <a:endParaRPr lang="en-US" sz="7200" b="1" dirty="0"/>
          </a:p>
        </p:txBody>
      </p:sp>
      <p:pic>
        <p:nvPicPr>
          <p:cNvPr id="1026" name="Picture 2" descr="D:\CSS\eds\IQ\IMG_20160326_17182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40000"/>
          </a:blip>
          <a:srcRect l="6667" t="21600" r="10667" b="48000"/>
          <a:stretch>
            <a:fillRect/>
          </a:stretch>
        </p:blipFill>
        <p:spPr bwMode="auto">
          <a:xfrm>
            <a:off x="1" y="1371600"/>
            <a:ext cx="9099882" cy="5577347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D:\CSS\eds\IQ\IMG_20160326_17185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40000"/>
          </a:blip>
          <a:srcRect t="1176" r="8824" b="52941"/>
          <a:stretch>
            <a:fillRect/>
          </a:stretch>
        </p:blipFill>
        <p:spPr bwMode="auto">
          <a:xfrm>
            <a:off x="0" y="0"/>
            <a:ext cx="9144000" cy="696615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</a:t>
            </a:r>
            <a:endParaRPr lang="en-US" dirty="0"/>
          </a:p>
        </p:txBody>
      </p:sp>
      <p:pic>
        <p:nvPicPr>
          <p:cNvPr id="3075" name="Picture 3" descr="D:\CSS\eds\IQ\IMG_20160326_17185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 contrast="40000"/>
          </a:blip>
          <a:srcRect t="48825" b="29288"/>
          <a:stretch>
            <a:fillRect/>
          </a:stretch>
        </p:blipFill>
        <p:spPr bwMode="auto">
          <a:xfrm>
            <a:off x="0" y="1066800"/>
            <a:ext cx="9144000" cy="3196604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6" name="Picture 4" descr="D:\CSS\eds\IQ\IMG_20160326_171915.jpg"/>
          <p:cNvPicPr>
            <a:picLocks noChangeAspect="1" noChangeArrowheads="1"/>
          </p:cNvPicPr>
          <p:nvPr/>
        </p:nvPicPr>
        <p:blipFill>
          <a:blip r:embed="rId3">
            <a:lum bright="10000" contrast="40000"/>
          </a:blip>
          <a:srcRect t="33333" b="50000"/>
          <a:stretch>
            <a:fillRect/>
          </a:stretch>
        </p:blipFill>
        <p:spPr bwMode="auto">
          <a:xfrm>
            <a:off x="0" y="4267200"/>
            <a:ext cx="91440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:\CSS\eds\IQ\IMG_20160326_17193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40000" contrast="-10000"/>
          </a:blip>
          <a:srcRect l="9932" t="2222" r="6471" b="85556"/>
          <a:stretch>
            <a:fillRect/>
          </a:stretch>
        </p:blipFill>
        <p:spPr bwMode="auto">
          <a:xfrm>
            <a:off x="0" y="0"/>
            <a:ext cx="9144000" cy="2027766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2" descr="D:\CSS\eds\IQ\IMG_20160326_171939.jpg"/>
          <p:cNvPicPr>
            <a:picLocks noChangeAspect="1" noChangeArrowheads="1"/>
          </p:cNvPicPr>
          <p:nvPr/>
        </p:nvPicPr>
        <p:blipFill>
          <a:blip r:embed="rId2">
            <a:lum bright="40000" contrast="-40000"/>
          </a:blip>
          <a:srcRect l="10434" t="20000" r="5556" b="57778"/>
          <a:stretch>
            <a:fillRect/>
          </a:stretch>
        </p:blipFill>
        <p:spPr bwMode="auto">
          <a:xfrm>
            <a:off x="-16599" y="1981200"/>
            <a:ext cx="9160599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b="1" dirty="0" smtClean="0"/>
              <a:t>Figurative Test</a:t>
            </a:r>
            <a:endParaRPr lang="en-US" sz="8800" b="1" dirty="0"/>
          </a:p>
        </p:txBody>
      </p:sp>
      <p:pic>
        <p:nvPicPr>
          <p:cNvPr id="5122" name="Picture 2" descr="D:\CSS\eds\IQ\IMG_20160326_17230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10000" contrast="-30000"/>
          </a:blip>
          <a:srcRect l="2297" t="20203" r="2297" b="25921"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:\CSS\eds\IQ\IMG_20160326_17233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3333" b="51902"/>
          <a:stretch>
            <a:fillRect/>
          </a:stretch>
        </p:blipFill>
        <p:spPr bwMode="auto">
          <a:xfrm>
            <a:off x="0" y="-1"/>
            <a:ext cx="9144000" cy="3352801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7" name="Picture 3" descr="D:\CSS\eds\IQ\IMG_20160326_172041.jpg"/>
          <p:cNvPicPr>
            <a:picLocks noChangeAspect="1" noChangeArrowheads="1"/>
          </p:cNvPicPr>
          <p:nvPr/>
        </p:nvPicPr>
        <p:blipFill>
          <a:blip r:embed="rId3">
            <a:lum bright="10000"/>
          </a:blip>
          <a:srcRect l="18519" t="31111" r="11111" b="51111"/>
          <a:stretch>
            <a:fillRect/>
          </a:stretch>
        </p:blipFill>
        <p:spPr bwMode="auto">
          <a:xfrm>
            <a:off x="0" y="3352799"/>
            <a:ext cx="9144000" cy="3505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b="1" dirty="0" smtClean="0"/>
              <a:t>Direction Test</a:t>
            </a:r>
            <a:endParaRPr lang="en-US" sz="8800" b="1" dirty="0"/>
          </a:p>
        </p:txBody>
      </p:sp>
      <p:pic>
        <p:nvPicPr>
          <p:cNvPr id="6" name="Picture 2" descr="D:\CSS\eds\IQ\IMG_20160326_171450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40000"/>
          </a:blip>
          <a:srcRect l="29185" t="21925" r="55704" b="70000"/>
          <a:stretch>
            <a:fillRect/>
          </a:stretch>
        </p:blipFill>
        <p:spPr bwMode="auto">
          <a:xfrm>
            <a:off x="0" y="1219200"/>
            <a:ext cx="4191000" cy="56388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170" name="Picture 2" descr="D:\CSS\eds\IQ\IMG_20160326_171450.jpg"/>
          <p:cNvPicPr>
            <a:picLocks noChangeAspect="1" noChangeArrowheads="1"/>
          </p:cNvPicPr>
          <p:nvPr/>
        </p:nvPicPr>
        <p:blipFill>
          <a:blip r:embed="rId3">
            <a:lum bright="40000"/>
          </a:blip>
          <a:srcRect l="61852" t="7600" r="15593" b="81667"/>
          <a:stretch>
            <a:fillRect/>
          </a:stretch>
        </p:blipFill>
        <p:spPr bwMode="auto">
          <a:xfrm>
            <a:off x="4191000" y="1295400"/>
            <a:ext cx="49530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CSS\eds\IQ\IMG_20160326_17160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 contrast="30000"/>
          </a:blip>
          <a:srcRect t="15153" b="49491"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D:\CSS\eds\IQ\IMG_20160326_171756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10000" contrast="10000"/>
          </a:blip>
          <a:srcRect t="16836" b="59593"/>
          <a:stretch>
            <a:fillRect/>
          </a:stretch>
        </p:blipFill>
        <p:spPr bwMode="auto">
          <a:xfrm>
            <a:off x="0" y="-1"/>
            <a:ext cx="9144000" cy="3505201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219" name="Picture 3" descr="D:\CSS\eds\IQ\IMG_20160326_172157.jpg"/>
          <p:cNvPicPr>
            <a:picLocks noChangeAspect="1" noChangeArrowheads="1"/>
          </p:cNvPicPr>
          <p:nvPr/>
        </p:nvPicPr>
        <p:blipFill>
          <a:blip r:embed="rId4">
            <a:lum contrast="40000"/>
          </a:blip>
          <a:srcRect l="20370" t="34444" r="24074" b="55556"/>
          <a:stretch>
            <a:fillRect/>
          </a:stretch>
        </p:blipFill>
        <p:spPr bwMode="auto">
          <a:xfrm>
            <a:off x="0" y="3505200"/>
            <a:ext cx="91186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457200" y="533400"/>
            <a:ext cx="8229600" cy="46038"/>
          </a:xfrm>
        </p:spPr>
        <p:txBody>
          <a:bodyPr>
            <a:noAutofit/>
          </a:bodyPr>
          <a:lstStyle/>
          <a:p>
            <a:r>
              <a:rPr lang="en-US" sz="11500" b="1" dirty="0" smtClean="0"/>
              <a:t>Lecture 03</a:t>
            </a:r>
            <a:endParaRPr lang="en-US" sz="1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None/>
            </a:pPr>
            <a:r>
              <a:rPr lang="en-US" sz="5400" b="1" dirty="0" smtClean="0"/>
              <a:t>Mental Abilities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Verbal Ability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Mechanical ability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Numerical ability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Social Ability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Practice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Clock/Time  Test</a:t>
            </a:r>
            <a:endParaRPr lang="en-US" sz="6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43" name="Picture 3" descr="D:\CSS\eds\IQ\IMG_20160326_172217.jpg"/>
          <p:cNvPicPr>
            <a:picLocks noChangeAspect="1" noChangeArrowheads="1"/>
          </p:cNvPicPr>
          <p:nvPr/>
        </p:nvPicPr>
        <p:blipFill>
          <a:blip r:embed="rId2">
            <a:lum bright="40000"/>
          </a:blip>
          <a:srcRect l="18519" t="29185" r="26172" b="48889"/>
          <a:stretch>
            <a:fillRect/>
          </a:stretch>
        </p:blipFill>
        <p:spPr bwMode="auto">
          <a:xfrm>
            <a:off x="0" y="160020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2" descr="D:\CSS\eds\IQ\IMG_20160326_17215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40000"/>
          </a:blip>
          <a:srcRect l="21111" t="26667" r="25556" b="65333"/>
          <a:stretch>
            <a:fillRect/>
          </a:stretch>
        </p:blipFill>
        <p:spPr bwMode="auto">
          <a:xfrm>
            <a:off x="0" y="0"/>
            <a:ext cx="9144000" cy="2286000"/>
          </a:xfrm>
          <a:prstGeom prst="rect">
            <a:avLst/>
          </a:prstGeom>
          <a:noFill/>
        </p:spPr>
      </p:pic>
      <p:pic>
        <p:nvPicPr>
          <p:cNvPr id="6" name="Picture 3" descr="D:\CSS\eds\IQ\IMG_20160326_172217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40000"/>
          </a:blip>
          <a:srcRect l="18519" t="51378" r="26172" b="36122"/>
          <a:stretch>
            <a:fillRect/>
          </a:stretch>
        </p:blipFill>
        <p:spPr bwMode="auto">
          <a:xfrm>
            <a:off x="-1" y="2286000"/>
            <a:ext cx="9144001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762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Numerical Abilities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763000" cy="5867400"/>
          </a:xfrm>
        </p:spPr>
        <p:txBody>
          <a:bodyPr/>
          <a:lstStyle/>
          <a:p>
            <a:r>
              <a:rPr lang="en-US" dirty="0" smtClean="0"/>
              <a:t>Numerical abilities basically deals with interpretation of numbers in intelligent way quickly.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 It may involve  basic operations on numbers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To solve fraction, to know which fraction is larger or smeller?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To determine percentage of the given number?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To solve fraction by LCM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To learn How to deal with compound and simple fraction and other such likes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 1 (Puzzle)</a:t>
            </a:r>
          </a:p>
          <a:p>
            <a:pPr>
              <a:buNone/>
            </a:pPr>
            <a:r>
              <a:rPr lang="en-US" dirty="0" smtClean="0"/>
              <a:t>     7      3     8</a:t>
            </a:r>
          </a:p>
          <a:p>
            <a:pPr>
              <a:buNone/>
            </a:pPr>
            <a:r>
              <a:rPr lang="en-US" dirty="0" smtClean="0"/>
              <a:t>     3      4     2   (The sum of each vertical row is 14)</a:t>
            </a:r>
          </a:p>
          <a:p>
            <a:pPr>
              <a:buNone/>
            </a:pPr>
            <a:r>
              <a:rPr lang="en-US" dirty="0" smtClean="0"/>
              <a:t>     4      7     ?</a:t>
            </a:r>
          </a:p>
          <a:p>
            <a:r>
              <a:rPr lang="en-US" dirty="0" smtClean="0"/>
              <a:t> 13    6     11</a:t>
            </a:r>
          </a:p>
          <a:p>
            <a:pPr>
              <a:buNone/>
            </a:pPr>
            <a:r>
              <a:rPr lang="en-US" dirty="0" smtClean="0"/>
              <a:t>     4     14     8</a:t>
            </a:r>
          </a:p>
          <a:p>
            <a:pPr>
              <a:buNone/>
            </a:pPr>
            <a:r>
              <a:rPr lang="en-US" dirty="0" smtClean="0"/>
              <a:t>     15    7       ?</a:t>
            </a:r>
          </a:p>
          <a:p>
            <a:r>
              <a:rPr lang="en-US" dirty="0" smtClean="0"/>
              <a:t>  6      4       9</a:t>
            </a:r>
          </a:p>
          <a:p>
            <a:pPr>
              <a:buNone/>
            </a:pPr>
            <a:r>
              <a:rPr lang="en-US" dirty="0" smtClean="0"/>
              <a:t>      2      1       5</a:t>
            </a:r>
          </a:p>
          <a:p>
            <a:pPr>
              <a:buNone/>
            </a:pPr>
            <a:r>
              <a:rPr lang="en-US" dirty="0" smtClean="0"/>
              <a:t>      3      2      6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 smtClean="0"/>
              <a:t>(4 *4/5 )* x = 8</a:t>
            </a:r>
          </a:p>
          <a:p>
            <a:pPr marL="514350" indent="-514350">
              <a:buAutoNum type="alphaLcParenR"/>
            </a:pPr>
            <a:r>
              <a:rPr lang="en-US" dirty="0" smtClean="0"/>
              <a:t>5/3                                    b) 8/5</a:t>
            </a:r>
          </a:p>
          <a:p>
            <a:pPr marL="514350" indent="-514350">
              <a:buNone/>
            </a:pPr>
            <a:r>
              <a:rPr lang="en-US" dirty="0" smtClean="0"/>
              <a:t>c) 4/5                                     d) 5/4</a:t>
            </a:r>
          </a:p>
          <a:p>
            <a:pPr marL="514350" indent="-514350"/>
            <a:r>
              <a:rPr lang="en-US" dirty="0" smtClean="0"/>
              <a:t>4/5, 8/14,  9/11 which one is greater?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a                      b                    c                         d</a:t>
            </a:r>
          </a:p>
          <a:p>
            <a:pPr marL="514350" indent="-514350"/>
            <a:r>
              <a:rPr lang="en-US" dirty="0" smtClean="0"/>
              <a:t>? * 12 = 75% of 96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a) 5                                     b) 12</a:t>
            </a:r>
          </a:p>
          <a:p>
            <a:pPr marL="514350" indent="-514350">
              <a:buNone/>
            </a:pPr>
            <a:r>
              <a:rPr lang="en-US" dirty="0" smtClean="0"/>
              <a:t>c) 9                                      d) 6</a:t>
            </a:r>
          </a:p>
          <a:p>
            <a:pPr marL="514350" indent="-514350"/>
            <a:r>
              <a:rPr lang="en-US" dirty="0" smtClean="0"/>
              <a:t>If a&gt;b and b&gt;c, then;</a:t>
            </a:r>
          </a:p>
          <a:p>
            <a:pPr marL="514350" indent="-514350">
              <a:buAutoNum type="alphaLcParenR"/>
            </a:pPr>
            <a:r>
              <a:rPr lang="en-US" dirty="0" smtClean="0"/>
              <a:t>a=c                                   b) a&gt;c</a:t>
            </a:r>
          </a:p>
          <a:p>
            <a:pPr marL="514350" indent="-514350">
              <a:buNone/>
            </a:pPr>
            <a:r>
              <a:rPr lang="en-US" dirty="0" smtClean="0"/>
              <a:t>c)  c&gt;a                                    d)a&lt;c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u="sng" dirty="0" smtClean="0"/>
              <a:t>7*21/3+3 </a:t>
            </a:r>
          </a:p>
          <a:p>
            <a:pPr>
              <a:buNone/>
            </a:pPr>
            <a:r>
              <a:rPr lang="en-US" dirty="0" smtClean="0"/>
              <a:t>       8/4*2</a:t>
            </a:r>
          </a:p>
          <a:p>
            <a:pPr>
              <a:buNone/>
            </a:pPr>
            <a:r>
              <a:rPr lang="en-US" dirty="0" smtClean="0"/>
              <a:t>Is equal to?</a:t>
            </a:r>
          </a:p>
          <a:p>
            <a:pPr marL="514350" indent="-514350">
              <a:buAutoNum type="alphaLcParenR"/>
            </a:pPr>
            <a:r>
              <a:rPr lang="en-US" dirty="0" smtClean="0"/>
              <a:t>13                                                 b) 17</a:t>
            </a:r>
          </a:p>
          <a:p>
            <a:pPr marL="514350" indent="-514350">
              <a:buAutoNum type="alphaLcParenR" startAt="3"/>
            </a:pPr>
            <a:r>
              <a:rPr lang="en-US" dirty="0" smtClean="0"/>
              <a:t>31                                                 d) 1</a:t>
            </a:r>
          </a:p>
          <a:p>
            <a:pPr marL="514350" indent="-514350"/>
            <a:r>
              <a:rPr lang="en-US" dirty="0" smtClean="0"/>
              <a:t>5/3 + 7/6 + 9/3+7/2 ?</a:t>
            </a:r>
          </a:p>
          <a:p>
            <a:pPr marL="514350" indent="-514350">
              <a:buAutoNum type="alphaLcParenR"/>
            </a:pPr>
            <a:r>
              <a:rPr lang="en-US" dirty="0" smtClean="0"/>
              <a:t>28/3                                              b) 112/3</a:t>
            </a:r>
          </a:p>
          <a:p>
            <a:pPr marL="514350" indent="-514350">
              <a:buAutoNum type="alphaLcParenR" startAt="3"/>
            </a:pPr>
            <a:r>
              <a:rPr lang="en-US" dirty="0" smtClean="0"/>
              <a:t>28/12                                            d)    14/7</a:t>
            </a:r>
          </a:p>
          <a:p>
            <a:pPr marL="514350" indent="-514350">
              <a:buNone/>
            </a:pPr>
            <a:r>
              <a:rPr lang="en-US" dirty="0" smtClean="0"/>
              <a:t>Which of the following fraction has the smallest value?</a:t>
            </a:r>
          </a:p>
          <a:p>
            <a:pPr marL="514350" indent="-514350">
              <a:buNone/>
            </a:pPr>
            <a:r>
              <a:rPr lang="en-US" dirty="0" smtClean="0"/>
              <a:t>a)  1/7              b) 1/8                  c) 2/9                d) 5/11</a:t>
            </a:r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smtClean="0"/>
              <a:t>Social Abilities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how well you can read emotions of others just by looking at their eyes. </a:t>
            </a:r>
          </a:p>
          <a:p>
            <a:endParaRPr lang="en-US" dirty="0" smtClean="0"/>
          </a:p>
          <a:p>
            <a:r>
              <a:rPr lang="en-US" dirty="0" smtClean="0"/>
              <a:t> The ability to read the emotions of others is linked to "social intelligence" which, in turn, is linked to performance on team-based problem solving tasks.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social Ability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To check social acceptability of the candidates</a:t>
            </a:r>
          </a:p>
          <a:p>
            <a:r>
              <a:rPr lang="en-US" dirty="0" smtClean="0"/>
              <a:t>To check candidate response how they respond In particular settings</a:t>
            </a:r>
          </a:p>
          <a:p>
            <a:r>
              <a:rPr lang="en-US" dirty="0" smtClean="0"/>
              <a:t>To check candidate social aptitude</a:t>
            </a:r>
          </a:p>
          <a:p>
            <a:r>
              <a:rPr lang="en-US" dirty="0" smtClean="0"/>
              <a:t>For example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You are at some kind of event. There is a group of people to your right, chatting and laughing. You are sitting all alone, watching them. How easy is it for you to get up and join them?</a:t>
            </a:r>
          </a:p>
          <a:p>
            <a:endParaRPr lang="en-US" dirty="0" smtClean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Absolutely no problem.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Its okay. I can do it.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Well... I probably won't do it... but I'll think about it.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Are you kidding? I just hope they don't look at me..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Do you frequently need "Alone Time"?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 Yup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 Sometimes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 Not often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 Rare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dirty="0" smtClean="0"/>
              <a:t>Would you say that you would rather have people around instead of being alone, and also want to fit in to others groups?</a:t>
            </a:r>
          </a:p>
          <a:p>
            <a:pPr marL="571500" indent="-571500">
              <a:buNone/>
            </a:pPr>
            <a:endParaRPr lang="en-US" dirty="0" smtClean="0"/>
          </a:p>
          <a:p>
            <a:pPr marL="571500" indent="-571500">
              <a:buFont typeface="+mj-lt"/>
              <a:buAutoNum type="arabicParenR"/>
            </a:pPr>
            <a:r>
              <a:rPr lang="en-US" dirty="0" smtClean="0"/>
              <a:t> Yes for both!</a:t>
            </a:r>
          </a:p>
          <a:p>
            <a:pPr marL="571500" indent="-571500">
              <a:buFont typeface="+mj-lt"/>
              <a:buAutoNum type="arabicParenR"/>
            </a:pPr>
            <a:endParaRPr lang="en-US" dirty="0" smtClean="0"/>
          </a:p>
          <a:p>
            <a:pPr marL="571500" indent="-571500">
              <a:buFont typeface="+mj-lt"/>
              <a:buAutoNum type="arabicParenR"/>
            </a:pPr>
            <a:r>
              <a:rPr lang="en-US" dirty="0" smtClean="0"/>
              <a:t> No for both</a:t>
            </a:r>
          </a:p>
          <a:p>
            <a:pPr marL="571500" indent="-571500">
              <a:buFont typeface="+mj-lt"/>
              <a:buAutoNum type="arabicParenR"/>
            </a:pPr>
            <a:endParaRPr lang="en-US" dirty="0" smtClean="0"/>
          </a:p>
          <a:p>
            <a:pPr marL="571500" indent="-571500">
              <a:buFont typeface="+mj-lt"/>
              <a:buAutoNum type="arabicParenR"/>
            </a:pPr>
            <a:r>
              <a:rPr lang="en-US" dirty="0" smtClean="0"/>
              <a:t> I do need people around, but fitting in with others isn't a big concern.</a:t>
            </a:r>
          </a:p>
          <a:p>
            <a:pPr marL="571500" indent="-571500">
              <a:buFont typeface="+mj-lt"/>
              <a:buAutoNum type="arabicParenR"/>
            </a:pPr>
            <a:endParaRPr lang="en-US" dirty="0" smtClean="0"/>
          </a:p>
          <a:p>
            <a:pPr marL="571500" indent="-571500">
              <a:buFont typeface="+mj-lt"/>
              <a:buAutoNum type="arabicParenR"/>
            </a:pPr>
            <a:r>
              <a:rPr lang="en-US" dirty="0" smtClean="0"/>
              <a:t> It is essential for me to fit in with others, and I prefer being by myself.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Mechanical 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Mechanical Abilities means that use of devices to bring ease in every day routine works</a:t>
            </a:r>
          </a:p>
          <a:p>
            <a:r>
              <a:rPr lang="en-US" dirty="0" smtClean="0"/>
              <a:t>It may include The use of Pulley's system and Gears or engine shafts</a:t>
            </a:r>
          </a:p>
          <a:p>
            <a:r>
              <a:rPr lang="en-US" dirty="0" smtClean="0"/>
              <a:t>What we have to look in certain settings</a:t>
            </a:r>
          </a:p>
          <a:p>
            <a:r>
              <a:rPr lang="en-US" dirty="0" smtClean="0"/>
              <a:t>Which arrangement of devices can make task easier and harder?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Verbal Abilities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3600" b="1" dirty="0" smtClean="0"/>
              <a:t>Include the followings</a:t>
            </a:r>
          </a:p>
          <a:p>
            <a:r>
              <a:rPr lang="en-US" dirty="0" smtClean="0"/>
              <a:t>Number and letter series</a:t>
            </a:r>
          </a:p>
          <a:p>
            <a:r>
              <a:rPr lang="en-US" dirty="0" smtClean="0"/>
              <a:t>Coding and decoding</a:t>
            </a:r>
          </a:p>
          <a:p>
            <a:r>
              <a:rPr lang="en-US" dirty="0" smtClean="0"/>
              <a:t>Relations identifications</a:t>
            </a:r>
          </a:p>
          <a:p>
            <a:r>
              <a:rPr lang="en-US" dirty="0" smtClean="0"/>
              <a:t>Direction Test</a:t>
            </a:r>
          </a:p>
          <a:p>
            <a:r>
              <a:rPr lang="en-US" dirty="0" smtClean="0"/>
              <a:t>Calendar question</a:t>
            </a:r>
          </a:p>
          <a:p>
            <a:r>
              <a:rPr lang="en-US" dirty="0" smtClean="0"/>
              <a:t>And Such like pertains to 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smtClean="0"/>
              <a:t>Practice Question</a:t>
            </a:r>
            <a:endParaRPr lang="en-US" sz="7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050" name="Picture 2" descr="D:\NAO\Mechanical Abilities\IMG_20160329_14124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30000" contrast="40000"/>
          </a:blip>
          <a:srcRect l="12174" t="4348" r="10435" b="11594"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074" name="Picture 2" descr="D:\NAO\Mechanical Abilities\IMG_20160329_14142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40000" contrast="40000"/>
          </a:blip>
          <a:srcRect l="2500" t="19444" r="15000" b="18056"/>
          <a:stretch>
            <a:fillRect/>
          </a:stretch>
        </p:blipFill>
        <p:spPr bwMode="auto">
          <a:xfrm>
            <a:off x="0" y="0"/>
            <a:ext cx="92202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098" name="Picture 2" descr="D:\NAO\Mechanical Abilities\IMG_20160329_14114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40000"/>
          </a:blip>
          <a:srcRect t="8889" b="24444"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026" name="Picture 2" descr="D:\NAO\Mechanical Abilities\IMG_20160330_22525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40000" contrast="10000"/>
          </a:blip>
          <a:srcRect t="16667" r="9167" b="17778"/>
          <a:stretch>
            <a:fillRect/>
          </a:stretch>
        </p:blipFill>
        <p:spPr bwMode="auto">
          <a:xfrm>
            <a:off x="0" y="0"/>
            <a:ext cx="915045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050" name="Picture 2" descr="D:\NAO\Mechanical Abilities\IMG_20160330_22520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40000" contrast="40000"/>
          </a:blip>
          <a:srcRect l="7407" t="18889" b="51111"/>
          <a:stretch>
            <a:fillRect/>
          </a:stretch>
        </p:blipFill>
        <p:spPr bwMode="auto">
          <a:xfrm>
            <a:off x="0" y="0"/>
            <a:ext cx="917222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705600"/>
          </a:xfrm>
        </p:spPr>
        <p:txBody>
          <a:bodyPr/>
          <a:lstStyle/>
          <a:p>
            <a:pPr>
              <a:buNone/>
            </a:pPr>
            <a:r>
              <a:rPr lang="en-US" sz="9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      </a:t>
            </a:r>
            <a:endParaRPr lang="en-US" sz="96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19384162">
            <a:off x="1520662" y="1506065"/>
            <a:ext cx="5735441" cy="52014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</a:t>
            </a:r>
            <a:r>
              <a:rPr lang="en-US" sz="16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You</a:t>
            </a:r>
            <a:endParaRPr lang="en-US" sz="16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914400"/>
          </a:xfrm>
        </p:spPr>
        <p:txBody>
          <a:bodyPr>
            <a:noAutofit/>
          </a:bodyPr>
          <a:lstStyle/>
          <a:p>
            <a:r>
              <a:rPr lang="en-US" sz="6600" dirty="0" smtClean="0"/>
              <a:t>Verbal Ability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sz="4000" b="1" dirty="0" smtClean="0"/>
              <a:t>Type of number series </a:t>
            </a:r>
          </a:p>
          <a:p>
            <a:r>
              <a:rPr lang="en-US" sz="2800" b="1" dirty="0" smtClean="0"/>
              <a:t>Series of addition and subtraction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3000" dirty="0" smtClean="0"/>
              <a:t>1,4,9,16,25……..?</a:t>
            </a:r>
          </a:p>
          <a:p>
            <a:pPr>
              <a:buNone/>
            </a:pPr>
            <a:r>
              <a:rPr lang="en-US" sz="3000" dirty="0" smtClean="0"/>
              <a:t>38,34,30,26,22……?</a:t>
            </a:r>
          </a:p>
          <a:p>
            <a:pPr>
              <a:buNone/>
            </a:pPr>
            <a:r>
              <a:rPr lang="en-US" sz="3000" dirty="0" smtClean="0"/>
              <a:t>35,30,24,17……..?</a:t>
            </a:r>
          </a:p>
          <a:p>
            <a:pPr>
              <a:buNone/>
            </a:pPr>
            <a:r>
              <a:rPr lang="en-US" sz="3000" dirty="0" smtClean="0"/>
              <a:t>-32,-25,-16,-5,…….?</a:t>
            </a:r>
            <a:endParaRPr lang="en-US" sz="2400" dirty="0" smtClean="0"/>
          </a:p>
          <a:p>
            <a:r>
              <a:rPr lang="en-US" b="1" dirty="0" smtClean="0"/>
              <a:t>Multiple series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sz="2800" dirty="0" smtClean="0"/>
              <a:t>2,4,8,16,32</a:t>
            </a:r>
            <a:r>
              <a:rPr lang="en-US" sz="3000" dirty="0" smtClean="0"/>
              <a:t>…..?</a:t>
            </a:r>
          </a:p>
          <a:p>
            <a:pPr>
              <a:buNone/>
            </a:pPr>
            <a:r>
              <a:rPr lang="en-US" sz="3000" dirty="0"/>
              <a:t> </a:t>
            </a:r>
            <a:r>
              <a:rPr lang="en-US" sz="3000" dirty="0" smtClean="0"/>
              <a:t> 2, 6, 30,210……..?</a:t>
            </a:r>
          </a:p>
          <a:p>
            <a:pPr>
              <a:buNone/>
            </a:pPr>
            <a:endParaRPr lang="en-US" sz="3000" dirty="0" smtClean="0"/>
          </a:p>
          <a:p>
            <a:r>
              <a:rPr lang="en-US" b="1" dirty="0" smtClean="0"/>
              <a:t>Division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sz="2800" dirty="0" smtClean="0"/>
              <a:t>128,64,32,16……?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Odd, Even and prime number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10200"/>
          </a:xfrm>
        </p:spPr>
        <p:txBody>
          <a:bodyPr/>
          <a:lstStyle/>
          <a:p>
            <a:r>
              <a:rPr lang="en-US" sz="3600" b="1" dirty="0" smtClean="0"/>
              <a:t>Adding Digit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1,5,21,67…..?(adding even number squares to previous number)</a:t>
            </a:r>
          </a:p>
          <a:p>
            <a:pPr>
              <a:buNone/>
            </a:pPr>
            <a:r>
              <a:rPr lang="en-US" dirty="0" smtClean="0"/>
              <a:t>1,5,14,39……? (Adding the squares of prime number in the previous)</a:t>
            </a:r>
          </a:p>
          <a:p>
            <a:pPr>
              <a:buNone/>
            </a:pPr>
            <a:r>
              <a:rPr lang="en-US" b="1" dirty="0" smtClean="0"/>
              <a:t>Series of squares and cubes</a:t>
            </a:r>
          </a:p>
          <a:p>
            <a:pPr>
              <a:buNone/>
            </a:pPr>
            <a:r>
              <a:rPr lang="en-US" dirty="0" smtClean="0"/>
              <a:t>36,225,576,……..? (First adding three digit then taking its squares)</a:t>
            </a:r>
          </a:p>
          <a:p>
            <a:pPr>
              <a:buNone/>
            </a:pPr>
            <a:r>
              <a:rPr lang="en-US" dirty="0" smtClean="0"/>
              <a:t>4,16,36…….?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Series of Square Root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r>
              <a:rPr lang="en-US" dirty="0" smtClean="0"/>
              <a:t>64,4,49,7,36,6,25,…..?</a:t>
            </a:r>
          </a:p>
          <a:p>
            <a:r>
              <a:rPr lang="en-US" dirty="0" smtClean="0"/>
              <a:t>1,4,9,16,25,36,49,……….?</a:t>
            </a:r>
          </a:p>
          <a:p>
            <a:pPr>
              <a:buNone/>
            </a:pPr>
            <a:r>
              <a:rPr lang="en-US" sz="3600" b="1" dirty="0" smtClean="0"/>
              <a:t>Mixed series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8,12,9,13,10,14,…….?(4 is added and 3 is subtracted)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4,8,10,20,22,………..?( first is multiplied by 2 and 2 added )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6,24,36,60,120,…………     (1*2*3), (2*3*4),(3*4*5)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5,11,19,29,………….?          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99,95,85,70,…….?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Type 2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72210"/>
            <a:ext cx="8534400" cy="5433390"/>
          </a:xfrm>
        </p:spPr>
        <p:txBody>
          <a:bodyPr/>
          <a:lstStyle/>
          <a:p>
            <a:r>
              <a:rPr lang="en-US" dirty="0" smtClean="0"/>
              <a:t>     2                            4                            9</a:t>
            </a:r>
          </a:p>
          <a:p>
            <a:pPr>
              <a:buNone/>
            </a:pPr>
            <a:r>
              <a:rPr lang="en-US" dirty="0" smtClean="0"/>
              <a:t>    3        4                 6        7                10           12</a:t>
            </a:r>
          </a:p>
          <a:p>
            <a:pPr>
              <a:buNone/>
            </a:pPr>
            <a:r>
              <a:rPr lang="en-US" dirty="0" smtClean="0"/>
              <a:t>        5                             8                            12</a:t>
            </a:r>
          </a:p>
          <a:p>
            <a:r>
              <a:rPr lang="en-US" dirty="0" smtClean="0"/>
              <a:t>      2                           2                             2</a:t>
            </a:r>
          </a:p>
          <a:p>
            <a:pPr>
              <a:buNone/>
            </a:pPr>
            <a:r>
              <a:rPr lang="en-US" dirty="0" smtClean="0"/>
              <a:t>    3        3                 4         6                  3        4</a:t>
            </a:r>
          </a:p>
          <a:p>
            <a:pPr>
              <a:buNone/>
            </a:pPr>
            <a:r>
              <a:rPr lang="en-US" dirty="0" smtClean="0"/>
              <a:t>         4                            1                             2</a:t>
            </a:r>
          </a:p>
          <a:p>
            <a:pPr>
              <a:buNone/>
            </a:pPr>
            <a:r>
              <a:rPr lang="en-US" dirty="0" smtClean="0"/>
              <a:t>          8                            4                             7</a:t>
            </a:r>
          </a:p>
          <a:p>
            <a:pPr>
              <a:buNone/>
            </a:pPr>
            <a:r>
              <a:rPr lang="en-US" dirty="0" smtClean="0"/>
              <a:t>     2        9                5         4                  6        1</a:t>
            </a:r>
          </a:p>
          <a:p>
            <a:pPr>
              <a:buNone/>
            </a:pPr>
            <a:r>
              <a:rPr lang="en-US" dirty="0" smtClean="0"/>
              <a:t>         10                          3                             5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38200" y="1828800"/>
            <a:ext cx="6858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00800" y="1752600"/>
            <a:ext cx="9144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6" name="Oval 5"/>
          <p:cNvSpPr/>
          <p:nvPr/>
        </p:nvSpPr>
        <p:spPr>
          <a:xfrm>
            <a:off x="3581400" y="1828800"/>
            <a:ext cx="6858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00800" y="3505200"/>
            <a:ext cx="762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" name="Oval 7"/>
          <p:cNvSpPr/>
          <p:nvPr/>
        </p:nvSpPr>
        <p:spPr>
          <a:xfrm>
            <a:off x="3581400" y="3581400"/>
            <a:ext cx="6858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38200" y="3581400"/>
            <a:ext cx="6858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81400" y="5334000"/>
            <a:ext cx="6858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14400" y="5257800"/>
            <a:ext cx="6858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00800" y="5334000"/>
            <a:ext cx="6858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b="1" dirty="0" smtClean="0"/>
              <a:t>Letter Series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smtClean="0"/>
              <a:t>J ,z, I ,y, h …………(x,g)</a:t>
            </a:r>
          </a:p>
          <a:p>
            <a:r>
              <a:rPr lang="en-US" dirty="0" smtClean="0"/>
              <a:t>A , E, I, M………..( difference of three letters)</a:t>
            </a:r>
          </a:p>
          <a:p>
            <a:r>
              <a:rPr lang="en-US" dirty="0" smtClean="0"/>
              <a:t>A, E, I, M,……..?</a:t>
            </a:r>
          </a:p>
          <a:p>
            <a:r>
              <a:rPr lang="en-US" dirty="0" err="1" smtClean="0"/>
              <a:t>A.z</a:t>
            </a:r>
            <a:r>
              <a:rPr lang="en-US" dirty="0" smtClean="0"/>
              <a:t>, </a:t>
            </a:r>
            <a:r>
              <a:rPr lang="en-US" dirty="0" err="1"/>
              <a:t>E</a:t>
            </a:r>
            <a:r>
              <a:rPr lang="en-US" dirty="0" err="1" smtClean="0"/>
              <a:t>.v</a:t>
            </a:r>
            <a:r>
              <a:rPr lang="en-US" dirty="0" smtClean="0"/>
              <a:t>, </a:t>
            </a:r>
            <a:r>
              <a:rPr lang="en-US" dirty="0" err="1" smtClean="0"/>
              <a:t>I.q</a:t>
            </a:r>
            <a:r>
              <a:rPr lang="en-US" dirty="0" smtClean="0"/>
              <a:t>,……..?</a:t>
            </a:r>
          </a:p>
          <a:p>
            <a:r>
              <a:rPr lang="en-US" dirty="0" smtClean="0"/>
              <a:t> </a:t>
            </a:r>
            <a:r>
              <a:rPr lang="en-US" dirty="0" smtClean="0"/>
              <a:t>Find the odd one…..?</a:t>
            </a:r>
          </a:p>
          <a:p>
            <a:pPr marL="514350" indent="-514350">
              <a:buAutoNum type="alphaLcParenR"/>
            </a:pPr>
            <a:r>
              <a:rPr lang="en-US" sz="2800" dirty="0" smtClean="0"/>
              <a:t>EV              b) AF           c)      IZ          d) WX</a:t>
            </a:r>
          </a:p>
          <a:p>
            <a:pPr marL="514350" indent="-514350"/>
            <a:r>
              <a:rPr lang="en-US" sz="2800" dirty="0" smtClean="0"/>
              <a:t>XWV : UTS:: LKJ:?</a:t>
            </a:r>
          </a:p>
          <a:p>
            <a:pPr marL="514350" indent="-514350">
              <a:buAutoNum type="alphaLcParenR"/>
            </a:pPr>
            <a:r>
              <a:rPr lang="en-US" sz="2800" dirty="0" smtClean="0"/>
              <a:t>IHG                                   b) JKL</a:t>
            </a:r>
          </a:p>
          <a:p>
            <a:pPr marL="514350" indent="-514350">
              <a:buNone/>
            </a:pPr>
            <a:r>
              <a:rPr lang="en-US" sz="2800" dirty="0" smtClean="0"/>
              <a:t>c)  STU                                     d) MNO </a:t>
            </a:r>
          </a:p>
          <a:p>
            <a:pPr marL="514350" indent="-514350"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CODING AND DECODING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dirty="0" smtClean="0"/>
              <a:t>If CDEF stands for 2345 then  3254 stands for?</a:t>
            </a:r>
          </a:p>
          <a:p>
            <a:r>
              <a:rPr lang="en-US" dirty="0" smtClean="0"/>
              <a:t>If  Code 1294 means </a:t>
            </a:r>
            <a:r>
              <a:rPr lang="en-US" dirty="0" err="1" smtClean="0"/>
              <a:t>Abid</a:t>
            </a:r>
            <a:r>
              <a:rPr lang="en-US" dirty="0" smtClean="0"/>
              <a:t> then </a:t>
            </a:r>
            <a:r>
              <a:rPr lang="en-US" dirty="0" err="1" smtClean="0"/>
              <a:t>D</a:t>
            </a:r>
            <a:r>
              <a:rPr lang="en-US" dirty="0" err="1" smtClean="0"/>
              <a:t>iya</a:t>
            </a:r>
            <a:r>
              <a:rPr lang="en-US" dirty="0" smtClean="0"/>
              <a:t> stands can be </a:t>
            </a:r>
            <a:r>
              <a:rPr lang="en-US" dirty="0" err="1" smtClean="0"/>
              <a:t>coaded</a:t>
            </a:r>
            <a:r>
              <a:rPr lang="en-US" dirty="0" smtClean="0"/>
              <a:t> as</a:t>
            </a:r>
          </a:p>
          <a:p>
            <a:pPr>
              <a:buNone/>
            </a:pPr>
            <a:r>
              <a:rPr lang="en-US" dirty="0" smtClean="0"/>
              <a:t>A)  9967                         b)  99(21)8</a:t>
            </a:r>
          </a:p>
          <a:p>
            <a:pPr>
              <a:buNone/>
            </a:pPr>
            <a:r>
              <a:rPr lang="en-US" dirty="0" smtClean="0"/>
              <a:t>C) 3429                           d) 99(25)1</a:t>
            </a:r>
          </a:p>
          <a:p>
            <a:r>
              <a:rPr lang="en-US" dirty="0" smtClean="0"/>
              <a:t>The word RUN is </a:t>
            </a:r>
            <a:r>
              <a:rPr lang="en-US" dirty="0" err="1" smtClean="0"/>
              <a:t>coaded</a:t>
            </a:r>
            <a:r>
              <a:rPr lang="en-US" dirty="0" smtClean="0"/>
              <a:t> as SVO which of the following should be code letter for you?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a) PTL                             b) MBZ</a:t>
            </a:r>
          </a:p>
          <a:p>
            <a:pPr>
              <a:buNone/>
            </a:pPr>
            <a:r>
              <a:rPr lang="en-US" dirty="0" smtClean="0"/>
              <a:t> c) SLX                             d) PCD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945-8460-4115-AD3C-C1157FDD179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1042</Words>
  <Application>Microsoft Office PowerPoint</Application>
  <PresentationFormat>On-screen Show (4:3)</PresentationFormat>
  <Paragraphs>217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Office Theme</vt:lpstr>
      <vt:lpstr>Equity</vt:lpstr>
      <vt:lpstr>Civic</vt:lpstr>
      <vt:lpstr>Apex</vt:lpstr>
      <vt:lpstr>Trek</vt:lpstr>
      <vt:lpstr>1_Office Theme</vt:lpstr>
      <vt:lpstr>Slide 1</vt:lpstr>
      <vt:lpstr>Lecture 03</vt:lpstr>
      <vt:lpstr>Verbal Abilities</vt:lpstr>
      <vt:lpstr>Verbal Ability </vt:lpstr>
      <vt:lpstr>Odd, Even and prime number series</vt:lpstr>
      <vt:lpstr>Series of Square Root</vt:lpstr>
      <vt:lpstr>Type 2</vt:lpstr>
      <vt:lpstr>Letter Series</vt:lpstr>
      <vt:lpstr>CODING AND DECODING</vt:lpstr>
      <vt:lpstr>Slide 10</vt:lpstr>
      <vt:lpstr>Blood Relation Test</vt:lpstr>
      <vt:lpstr>Slide 12</vt:lpstr>
      <vt:lpstr>Practice Question</vt:lpstr>
      <vt:lpstr>Slide 14</vt:lpstr>
      <vt:lpstr>Figurative Test</vt:lpstr>
      <vt:lpstr>Slide 16</vt:lpstr>
      <vt:lpstr>Direction Test</vt:lpstr>
      <vt:lpstr>Slide 18</vt:lpstr>
      <vt:lpstr>Slide 19</vt:lpstr>
      <vt:lpstr>Clock/Time  Test</vt:lpstr>
      <vt:lpstr>Slide 21</vt:lpstr>
      <vt:lpstr>Numerical Abilities</vt:lpstr>
      <vt:lpstr>Slide 23</vt:lpstr>
      <vt:lpstr>Slide 24</vt:lpstr>
      <vt:lpstr>Slide 25</vt:lpstr>
      <vt:lpstr>Social Abilities</vt:lpstr>
      <vt:lpstr>Objective of social Ability Test</vt:lpstr>
      <vt:lpstr>Slide 28</vt:lpstr>
      <vt:lpstr>Mechanical Abilities</vt:lpstr>
      <vt:lpstr>Practice Question</vt:lpstr>
      <vt:lpstr>Slide 31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FARUKH</dc:creator>
  <cp:lastModifiedBy>FARUKH</cp:lastModifiedBy>
  <cp:revision>83</cp:revision>
  <dcterms:created xsi:type="dcterms:W3CDTF">2016-03-12T17:06:57Z</dcterms:created>
  <dcterms:modified xsi:type="dcterms:W3CDTF">2016-04-01T18:16:31Z</dcterms:modified>
</cp:coreProperties>
</file>