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59" r:id="rId6"/>
    <p:sldId id="270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61" r:id="rId15"/>
    <p:sldId id="264" r:id="rId16"/>
    <p:sldId id="268" r:id="rId17"/>
    <p:sldId id="269" r:id="rId18"/>
    <p:sldId id="283" r:id="rId19"/>
    <p:sldId id="271" r:id="rId20"/>
    <p:sldId id="284" r:id="rId21"/>
    <p:sldId id="288" r:id="rId22"/>
    <p:sldId id="282" r:id="rId23"/>
    <p:sldId id="286" r:id="rId24"/>
    <p:sldId id="287" r:id="rId25"/>
    <p:sldId id="263" r:id="rId26"/>
    <p:sldId id="265" r:id="rId27"/>
    <p:sldId id="267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65" autoAdjust="0"/>
    <p:restoredTop sz="94660"/>
  </p:normalViewPr>
  <p:slideViewPr>
    <p:cSldViewPr>
      <p:cViewPr varScale="1">
        <p:scale>
          <a:sx n="72" d="100"/>
          <a:sy n="72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A228-CB8D-448A-9883-77AE6E316786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D9701-8C82-47FB-9983-E1627B274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7C2E-2FE4-4C56-B7F6-62072A509FD5}" type="datetime1">
              <a:rPr lang="en-US" smtClean="0"/>
              <a:t>3/22/2016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888-5EEC-497D-A91A-ADFC5F405A0F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1684-177E-45BA-BBBC-5A02200181F9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2E34-931B-4DF8-BA4C-8D6C36AB4300}" type="datetime1">
              <a:rPr lang="en-US" smtClean="0"/>
              <a:t>3/22/2016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2055-2815-4C09-AAE4-159BB745603D}" type="datetime1">
              <a:rPr lang="en-US" smtClean="0"/>
              <a:t>3/22/2016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6CC-ABB6-48E1-8D28-90C174D54257}" type="datetime1">
              <a:rPr lang="en-US" smtClean="0"/>
              <a:t>3/22/2016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2D0-F205-4015-98B4-AB728576EE67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48E-C233-4E75-8945-30D6D2E01F67}" type="datetime1">
              <a:rPr lang="en-US" smtClean="0"/>
              <a:t>3/22/2016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4F8-021F-448B-A5D4-CB3F0745B262}" type="datetime1">
              <a:rPr lang="en-US" smtClean="0"/>
              <a:t>3/22/2016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BEB-6D03-4CA6-B585-65019E5D0612}" type="datetime1">
              <a:rPr lang="en-US" smtClean="0"/>
              <a:t>3/22/2016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C0CB-F4D6-438E-BC29-F8D719DA541F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25EEF0-5BC8-423A-9190-94F302152BEB}" type="datetime1">
              <a:rPr lang="en-US" smtClean="0"/>
              <a:t>3/22/2016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3CA85D-0B9E-403A-82AF-85A13511F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2" descr="b-thuluth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with Answers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 The smallest number which when diminished by 7, is divisible 12, 16, 18, 21 and 28 is: </a:t>
            </a:r>
          </a:p>
          <a:p>
            <a:pPr>
              <a:buNone/>
            </a:pPr>
            <a:r>
              <a:rPr lang="en-US" dirty="0" smtClean="0"/>
              <a:t>        A.	1008	B.	1015</a:t>
            </a:r>
          </a:p>
          <a:p>
            <a:pPr>
              <a:buNone/>
            </a:pPr>
            <a:r>
              <a:rPr lang="en-US" dirty="0" smtClean="0"/>
              <a:t>        C.	1022	D.	1032</a:t>
            </a:r>
          </a:p>
          <a:p>
            <a:endParaRPr lang="en-US" dirty="0" smtClean="0"/>
          </a:p>
          <a:p>
            <a:r>
              <a:rPr lang="en-US" b="1" dirty="0" smtClean="0"/>
              <a:t>Answer &amp; Explanation</a:t>
            </a:r>
          </a:p>
          <a:p>
            <a:endParaRPr lang="en-US" dirty="0" smtClean="0"/>
          </a:p>
          <a:p>
            <a:r>
              <a:rPr lang="en-US" dirty="0" smtClean="0"/>
              <a:t>Answer: Option B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Required number = (L.C.M. of 12,16, 18, 21, 28) + 7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= 1008 + 7</a:t>
            </a:r>
          </a:p>
          <a:p>
            <a:endParaRPr lang="en-US" dirty="0" smtClean="0"/>
          </a:p>
          <a:p>
            <a:r>
              <a:rPr lang="en-US" dirty="0" smtClean="0"/>
              <a:t>   = 1015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with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	</a:t>
            </a:r>
          </a:p>
          <a:p>
            <a:r>
              <a:rPr lang="en-US" dirty="0" smtClean="0"/>
              <a:t> 252 can be expressed as a product of primes as: </a:t>
            </a:r>
          </a:p>
          <a:p>
            <a:r>
              <a:rPr lang="en-US" dirty="0" smtClean="0"/>
              <a:t>A.	2 x 2 x 3 x 3 x 7	B.	2 x 2 x 2 x 3 x 7</a:t>
            </a:r>
          </a:p>
          <a:p>
            <a:r>
              <a:rPr lang="en-US" dirty="0" smtClean="0"/>
              <a:t>C.	3 x 3 x 3 x 3 x 7	D.	2 x 3 x 3 x 3 x 7</a:t>
            </a:r>
          </a:p>
          <a:p>
            <a:endParaRPr lang="en-US" dirty="0" smtClean="0"/>
          </a:p>
          <a:p>
            <a:r>
              <a:rPr lang="en-US" dirty="0" smtClean="0"/>
              <a:t>Answer &amp; Explanation</a:t>
            </a:r>
          </a:p>
          <a:p>
            <a:endParaRPr lang="en-US" dirty="0" smtClean="0"/>
          </a:p>
          <a:p>
            <a:r>
              <a:rPr lang="en-US" dirty="0" smtClean="0"/>
              <a:t>Answer: Option A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 Clearly, 252 = 2 x 2 x 3 x 3 x 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with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The greatest possible length which can be used to measure exactly the lengths 7 m, 3 m 85 cm, 12 m 95 cm is: </a:t>
            </a:r>
          </a:p>
          <a:p>
            <a:pPr>
              <a:buNone/>
            </a:pPr>
            <a:r>
              <a:rPr lang="en-US" dirty="0" smtClean="0"/>
              <a:t>       A.	15 cm	B.	25 cm</a:t>
            </a:r>
          </a:p>
          <a:p>
            <a:pPr>
              <a:buNone/>
            </a:pPr>
            <a:r>
              <a:rPr lang="en-US" dirty="0" smtClean="0"/>
              <a:t>       C.	35 cm	D.	42 cm</a:t>
            </a:r>
          </a:p>
          <a:p>
            <a:endParaRPr lang="en-US" dirty="0" smtClean="0"/>
          </a:p>
          <a:p>
            <a:r>
              <a:rPr lang="en-US" b="1" dirty="0" smtClean="0"/>
              <a:t>Answer &amp; Explanation</a:t>
            </a:r>
          </a:p>
          <a:p>
            <a:endParaRPr lang="en-US" dirty="0" smtClean="0"/>
          </a:p>
          <a:p>
            <a:r>
              <a:rPr lang="en-US" dirty="0" smtClean="0"/>
              <a:t>Answer: Option C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Required length = H.C.F. of 700 cm, 385 cm and 1295 cm = 35 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with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endParaRPr lang="en-US" sz="4300" dirty="0" smtClean="0"/>
          </a:p>
          <a:p>
            <a:r>
              <a:rPr lang="en-US" sz="4300" dirty="0" smtClean="0"/>
              <a:t> The L.C.M. of two numbers is 48. The numbers are in the ratio 2 : 3. Then sum of the number is: </a:t>
            </a:r>
          </a:p>
          <a:p>
            <a:pPr>
              <a:buNone/>
            </a:pPr>
            <a:r>
              <a:rPr lang="en-US" sz="4300" dirty="0" smtClean="0"/>
              <a:t>          A.	28	B.	32</a:t>
            </a:r>
          </a:p>
          <a:p>
            <a:pPr>
              <a:buNone/>
            </a:pPr>
            <a:r>
              <a:rPr lang="en-US" sz="4300" dirty="0" smtClean="0"/>
              <a:t>          C.	40	D.	64</a:t>
            </a:r>
          </a:p>
          <a:p>
            <a:endParaRPr lang="en-US" sz="4300" b="1" dirty="0" smtClean="0"/>
          </a:p>
          <a:p>
            <a:pPr>
              <a:buNone/>
            </a:pPr>
            <a:r>
              <a:rPr lang="en-US" sz="4300" b="1" dirty="0" smtClean="0"/>
              <a:t>Answer &amp; Explanation</a:t>
            </a:r>
          </a:p>
          <a:p>
            <a:endParaRPr lang="en-US" sz="4300" dirty="0" smtClean="0"/>
          </a:p>
          <a:p>
            <a:r>
              <a:rPr lang="en-US" sz="4300" dirty="0" smtClean="0"/>
              <a:t>Answer: Option C</a:t>
            </a:r>
          </a:p>
          <a:p>
            <a:endParaRPr lang="en-US" sz="4300" dirty="0" smtClean="0"/>
          </a:p>
          <a:p>
            <a:r>
              <a:rPr lang="en-US" sz="4300" dirty="0" smtClean="0"/>
              <a:t>Explanation:</a:t>
            </a:r>
          </a:p>
          <a:p>
            <a:endParaRPr lang="en-US" sz="4300" dirty="0" smtClean="0"/>
          </a:p>
          <a:p>
            <a:endParaRPr lang="en-US" sz="4300" dirty="0" smtClean="0"/>
          </a:p>
          <a:p>
            <a:r>
              <a:rPr lang="en-US" sz="4300" dirty="0" smtClean="0"/>
              <a:t>Let the numbers be 2x and 3x.</a:t>
            </a:r>
          </a:p>
          <a:p>
            <a:endParaRPr lang="en-US" sz="4300" dirty="0" smtClean="0"/>
          </a:p>
          <a:p>
            <a:r>
              <a:rPr lang="en-US" sz="4300" dirty="0" smtClean="0"/>
              <a:t>Then, their L.C.M. = 6x. </a:t>
            </a:r>
          </a:p>
          <a:p>
            <a:endParaRPr lang="en-US" sz="4300" dirty="0" smtClean="0"/>
          </a:p>
          <a:p>
            <a:r>
              <a:rPr lang="en-US" sz="4300" dirty="0" smtClean="0"/>
              <a:t>So, 6x = 48 or x = 8.</a:t>
            </a:r>
          </a:p>
          <a:p>
            <a:endParaRPr lang="en-US" sz="4300" dirty="0" smtClean="0"/>
          </a:p>
          <a:p>
            <a:r>
              <a:rPr lang="en-US" sz="4300" dirty="0" smtClean="0"/>
              <a:t> The numbers are 16 and 24.</a:t>
            </a:r>
          </a:p>
          <a:p>
            <a:endParaRPr lang="en-US" sz="4300" dirty="0" smtClean="0"/>
          </a:p>
          <a:p>
            <a:r>
              <a:rPr lang="en-US" sz="4300" dirty="0" smtClean="0"/>
              <a:t>Hence, required sum = (16 + 24) = 40.</a:t>
            </a:r>
            <a:endParaRPr lang="en-US" sz="4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R</a:t>
            </a:r>
            <a:r>
              <a:rPr lang="en-US" sz="4900" dirty="0" smtClean="0"/>
              <a:t>ounding of numbers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dirty="0" smtClean="0"/>
              <a:t>Round off the following numbers(according to </a:t>
            </a:r>
            <a:r>
              <a:rPr lang="en-US" dirty="0" err="1" smtClean="0"/>
              <a:t>numers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5.7654365523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6.55476531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54.45432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Algebra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Equations                                                                                                                    covered in                                                               </a:t>
            </a:r>
          </a:p>
          <a:p>
            <a:r>
              <a:rPr lang="en-US" dirty="0" smtClean="0"/>
              <a:t>Linear equation</a:t>
            </a:r>
          </a:p>
          <a:p>
            <a:r>
              <a:rPr lang="en-US" dirty="0" smtClean="0"/>
              <a:t>Quadratic equations</a:t>
            </a:r>
          </a:p>
          <a:p>
            <a:r>
              <a:rPr lang="en-US" dirty="0" smtClean="0"/>
              <a:t>Operation on equations general</a:t>
            </a:r>
          </a:p>
          <a:p>
            <a:r>
              <a:rPr lang="en-US" dirty="0" smtClean="0"/>
              <a:t>Linear equation solution </a:t>
            </a:r>
          </a:p>
          <a:p>
            <a:r>
              <a:rPr lang="en-US" dirty="0" smtClean="0"/>
              <a:t>Quadratic equation solution</a:t>
            </a:r>
          </a:p>
          <a:p>
            <a:r>
              <a:rPr lang="en-US" dirty="0" smtClean="0"/>
              <a:t>Theoretic debate and solution of equation is covered in Lecture, presentation only have quantitative setting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Use of Algebra in words problem/ quantitative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Smith spent 60$ for shoes. This was 20 $ less then twice what he spent for jeans. How much was the jeans?</a:t>
            </a:r>
          </a:p>
          <a:p>
            <a:endParaRPr lang="en-US" dirty="0" smtClean="0"/>
          </a:p>
          <a:p>
            <a:r>
              <a:rPr lang="en-US" dirty="0" err="1" smtClean="0"/>
              <a:t>Najma</a:t>
            </a:r>
            <a:r>
              <a:rPr lang="en-US" dirty="0" smtClean="0"/>
              <a:t> has 50$, which is eight dollars more than twice what </a:t>
            </a:r>
            <a:r>
              <a:rPr lang="en-US" dirty="0" err="1" smtClean="0"/>
              <a:t>Jhon</a:t>
            </a:r>
            <a:r>
              <a:rPr lang="en-US" dirty="0" smtClean="0"/>
              <a:t> has. How much </a:t>
            </a:r>
            <a:r>
              <a:rPr lang="en-US" dirty="0" err="1" smtClean="0"/>
              <a:t>jhon</a:t>
            </a:r>
            <a:r>
              <a:rPr lang="en-US" dirty="0" smtClean="0"/>
              <a:t> has?</a:t>
            </a:r>
          </a:p>
          <a:p>
            <a:endParaRPr lang="en-US" dirty="0" smtClean="0"/>
          </a:p>
          <a:p>
            <a:r>
              <a:rPr lang="en-US" dirty="0" err="1" smtClean="0"/>
              <a:t>Sheema</a:t>
            </a:r>
            <a:r>
              <a:rPr lang="en-US" dirty="0" smtClean="0"/>
              <a:t> spent 100$ on books. This was K times less than five time what she spent on lunch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Finding the certain number in quantitative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sum of two consecutive numbers is 87. Find the numbers?</a:t>
            </a:r>
          </a:p>
          <a:p>
            <a:r>
              <a:rPr lang="en-US" dirty="0" smtClean="0"/>
              <a:t>The sum of two numbers is 79 and one is 13 more than the other. What are the two numbers?</a:t>
            </a:r>
          </a:p>
          <a:p>
            <a:r>
              <a:rPr lang="en-US" dirty="0" smtClean="0"/>
              <a:t>A class has 70 students. In the class 8 boys are more than girls. Determine the number of girls in the class?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Mixed practice Question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1000 rupees among three share’s holder so that second will have three times more than the first, and the third will have 50 more than the second?</a:t>
            </a:r>
          </a:p>
          <a:p>
            <a:r>
              <a:rPr lang="en-US" dirty="0" smtClean="0"/>
              <a:t>One mango basket has 8 mangoes greater than the twice of mangoes in the other basket. If total number of mangos are 80. determine the number of mangos in each basket?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/>
              <a:t>Reminders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Understanding Dividend , Divisor, quotient </a:t>
            </a:r>
            <a:r>
              <a:rPr lang="en-US" dirty="0" smtClean="0"/>
              <a:t>and reminder</a:t>
            </a:r>
          </a:p>
          <a:p>
            <a:r>
              <a:rPr lang="en-US" dirty="0" smtClean="0"/>
              <a:t>If  268 is divided by 5 find the reminder?</a:t>
            </a:r>
          </a:p>
          <a:p>
            <a:r>
              <a:rPr lang="en-US" dirty="0" smtClean="0"/>
              <a:t>The least number which should be added to 2497 so     that the sum is exactly divisible by 5, 6, 4 and 3 is: </a:t>
            </a:r>
          </a:p>
          <a:p>
            <a:pPr>
              <a:buNone/>
            </a:pPr>
            <a:r>
              <a:rPr lang="en-US" dirty="0" smtClean="0"/>
              <a:t>         A. 	             3	</a:t>
            </a:r>
            <a:r>
              <a:rPr lang="en-US" smtClean="0"/>
              <a:t>   </a:t>
            </a:r>
            <a:r>
              <a:rPr lang="en-US" smtClean="0"/>
              <a:t> </a:t>
            </a:r>
            <a:r>
              <a:rPr lang="en-US" dirty="0" smtClean="0"/>
              <a:t>B.	      13</a:t>
            </a:r>
          </a:p>
          <a:p>
            <a:pPr>
              <a:buNone/>
            </a:pPr>
            <a:r>
              <a:rPr lang="en-US" dirty="0" smtClean="0"/>
              <a:t>         C.	            23	    D.	      33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Answer: Option C</a:t>
            </a:r>
          </a:p>
          <a:p>
            <a:pPr>
              <a:buNone/>
            </a:pPr>
            <a:r>
              <a:rPr lang="en-US" dirty="0" smtClean="0"/>
              <a:t>Explanation: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L.C.M. of 5, 6, 4 and 3 = 60.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dividing 2497 by 60, the remainder is 37.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Number to be added = (60 - 37) = 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Lecture 02</a:t>
            </a:r>
            <a:r>
              <a:rPr lang="en-US" sz="13800" b="1" dirty="0" smtClean="0"/>
              <a:t/>
            </a:r>
            <a:br>
              <a:rPr lang="en-US" sz="13800" b="1" dirty="0" smtClean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/>
              <a:t>Proportions</a:t>
            </a:r>
          </a:p>
          <a:p>
            <a:r>
              <a:rPr lang="en-US" sz="3500" b="1" dirty="0" smtClean="0"/>
              <a:t>LCM and HCF</a:t>
            </a:r>
          </a:p>
          <a:p>
            <a:r>
              <a:rPr lang="en-US" sz="5200" b="1" dirty="0" smtClean="0"/>
              <a:t>Algebra and Geometry</a:t>
            </a:r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rounding of numbers</a:t>
            </a:r>
          </a:p>
          <a:p>
            <a:r>
              <a:rPr lang="en-US" dirty="0" smtClean="0"/>
              <a:t>Angles</a:t>
            </a:r>
          </a:p>
          <a:p>
            <a:r>
              <a:rPr lang="en-US" dirty="0" smtClean="0"/>
              <a:t> Triangles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Random Sampling</a:t>
            </a:r>
          </a:p>
          <a:p>
            <a:r>
              <a:rPr lang="en-US" dirty="0" smtClean="0"/>
              <a:t>Practice session</a:t>
            </a:r>
          </a:p>
          <a:p>
            <a:r>
              <a:rPr lang="en-US" dirty="0" smtClean="0"/>
              <a:t>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b="1" dirty="0" smtClean="0"/>
              <a:t>Reminder in Algebraic 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the reminder   </a:t>
            </a:r>
          </a:p>
          <a:p>
            <a:r>
              <a:rPr lang="en-US" dirty="0" smtClean="0"/>
              <a:t>If reminder is equal to zero then factor otherwise not</a:t>
            </a:r>
          </a:p>
          <a:p>
            <a:endParaRPr lang="en-US" dirty="0" smtClean="0"/>
          </a:p>
          <a:p>
            <a:r>
              <a:rPr lang="en-US" dirty="0" smtClean="0"/>
              <a:t>(X</a:t>
            </a:r>
            <a:r>
              <a:rPr lang="en-US" baseline="30000" dirty="0" smtClean="0"/>
              <a:t>_</a:t>
            </a:r>
            <a:r>
              <a:rPr lang="en-US" dirty="0" smtClean="0"/>
              <a:t>2),(X+3) check whether are the factor of              p(x)=x</a:t>
            </a:r>
            <a:r>
              <a:rPr lang="en-US" baseline="30000" dirty="0" smtClean="0"/>
              <a:t>3</a:t>
            </a:r>
            <a:r>
              <a:rPr lang="en-US" dirty="0" smtClean="0"/>
              <a:t>-12x</a:t>
            </a:r>
            <a:r>
              <a:rPr lang="en-US" baseline="30000" dirty="0" smtClean="0"/>
              <a:t>2</a:t>
            </a:r>
            <a:r>
              <a:rPr lang="en-US" dirty="0" smtClean="0"/>
              <a:t>+44-48</a:t>
            </a:r>
          </a:p>
          <a:p>
            <a:endParaRPr lang="en-US" dirty="0" smtClean="0"/>
          </a:p>
          <a:p>
            <a:r>
              <a:rPr lang="en-US" dirty="0" smtClean="0"/>
              <a:t>If (X</a:t>
            </a:r>
            <a:r>
              <a:rPr lang="en-US" baseline="30000" dirty="0" smtClean="0"/>
              <a:t>_</a:t>
            </a:r>
            <a:r>
              <a:rPr lang="en-US" dirty="0" smtClean="0"/>
              <a:t>1) is a factor of p(x)=x</a:t>
            </a:r>
            <a:r>
              <a:rPr lang="en-US" baseline="30000" dirty="0" smtClean="0"/>
              <a:t>3</a:t>
            </a:r>
            <a:r>
              <a:rPr lang="en-US" dirty="0" smtClean="0"/>
              <a:t>-kx</a:t>
            </a:r>
            <a:r>
              <a:rPr lang="en-US" baseline="30000" dirty="0" smtClean="0"/>
              <a:t>2</a:t>
            </a:r>
            <a:r>
              <a:rPr lang="en-US" dirty="0" smtClean="0"/>
              <a:t>+11x-6 find the value of K?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Geometry Angles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724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71600" y="1295401"/>
            <a:ext cx="403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Acute Angle	an angle that is less than 90°</a:t>
            </a:r>
          </a:p>
          <a:p>
            <a:r>
              <a:rPr lang="en-US" dirty="0" smtClean="0"/>
              <a:t>Right Angle	an angle that is 90° exactly</a:t>
            </a:r>
          </a:p>
          <a:p>
            <a:r>
              <a:rPr lang="en-US" dirty="0" smtClean="0"/>
              <a:t>Obtuse Angle	an angle that is greater than 90° but</a:t>
            </a:r>
          </a:p>
          <a:p>
            <a:r>
              <a:rPr lang="en-US" dirty="0" smtClean="0"/>
              <a:t> less than 180°</a:t>
            </a:r>
          </a:p>
          <a:p>
            <a:r>
              <a:rPr lang="en-US" dirty="0" smtClean="0"/>
              <a:t>Straight Angle	an angle that is 180° exactly</a:t>
            </a:r>
          </a:p>
          <a:p>
            <a:r>
              <a:rPr lang="en-US" dirty="0" smtClean="0"/>
              <a:t>Reflex Angle	an angle that is greater than 180°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Geometry (Angles practice)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third angle in triangle, if the sum of two angle is 120?</a:t>
            </a:r>
          </a:p>
          <a:p>
            <a:r>
              <a:rPr lang="en-US" dirty="0" smtClean="0"/>
              <a:t>Sum of angle in rectangle and each angle is equal to?</a:t>
            </a:r>
          </a:p>
          <a:p>
            <a:r>
              <a:rPr lang="en-US" dirty="0" smtClean="0"/>
              <a:t>Sum of angles in hexagonal and each angle is equal to?</a:t>
            </a:r>
          </a:p>
          <a:p>
            <a:r>
              <a:rPr lang="en-US" dirty="0" smtClean="0"/>
              <a:t>If sum of two angles in a square is equal to 180</a:t>
            </a:r>
          </a:p>
          <a:p>
            <a:pPr>
              <a:buNone/>
            </a:pPr>
            <a:r>
              <a:rPr lang="en-US" dirty="0" smtClean="0"/>
              <a:t>Then  the sum of other two angles is equal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6172200" y="3505200"/>
            <a:ext cx="2438400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err="1" smtClean="0"/>
              <a:t>RRRRr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Practice Question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If area of circle is 40 cm</a:t>
            </a:r>
            <a:r>
              <a:rPr lang="en-US" baseline="30000" dirty="0" smtClean="0"/>
              <a:t>2     </a:t>
            </a:r>
          </a:p>
          <a:p>
            <a:pPr>
              <a:buNone/>
            </a:pPr>
            <a:r>
              <a:rPr lang="en-US" baseline="30000" dirty="0" smtClean="0"/>
              <a:t>   </a:t>
            </a:r>
            <a:r>
              <a:rPr lang="en-US" sz="4800" baseline="30000" dirty="0" smtClean="0"/>
              <a:t>Find the radius of a circle?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r =?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7391400" y="47244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6"/>
          </p:cNvCxnSpPr>
          <p:nvPr/>
        </p:nvCxnSpPr>
        <p:spPr>
          <a:xfrm>
            <a:off x="7391400" y="4800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Continued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                                a=70</a:t>
            </a:r>
            <a:r>
              <a:rPr lang="en-US" baseline="30000" dirty="0" smtClean="0"/>
              <a:t>0</a:t>
            </a:r>
          </a:p>
          <a:p>
            <a:pPr>
              <a:buNone/>
            </a:pPr>
            <a:r>
              <a:rPr lang="en-US" baseline="30000" dirty="0" smtClean="0"/>
              <a:t>                 b=</a:t>
            </a:r>
            <a:r>
              <a:rPr lang="en-US" dirty="0" smtClean="0"/>
              <a:t>140</a:t>
            </a:r>
            <a:r>
              <a:rPr lang="en-US" baseline="30000" dirty="0" smtClean="0"/>
              <a:t>0         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baseline="30000" dirty="0" smtClean="0"/>
              <a:t>           </a:t>
            </a:r>
          </a:p>
          <a:p>
            <a:pPr>
              <a:buNone/>
            </a:pPr>
            <a:r>
              <a:rPr lang="en-US" baseline="30000" dirty="0" smtClean="0"/>
              <a:t>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22098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552700" y="2095500"/>
            <a:ext cx="3200400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57400" y="2590800"/>
            <a:ext cx="2438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800600" y="1828800"/>
            <a:ext cx="533400" cy="762000"/>
          </a:xfrm>
          <a:prstGeom prst="arc">
            <a:avLst/>
          </a:prstGeom>
          <a:ln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871370">
            <a:off x="2055563" y="1532504"/>
            <a:ext cx="533400" cy="1090791"/>
          </a:xfrm>
          <a:prstGeom prst="arc">
            <a:avLst>
              <a:gd name="adj1" fmla="val 1584257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8144591">
            <a:off x="3184145" y="3716148"/>
            <a:ext cx="914400" cy="762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52600" y="22098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05000" y="2209800"/>
            <a:ext cx="3962400" cy="1588"/>
          </a:xfrm>
          <a:prstGeom prst="line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057400" y="2590800"/>
            <a:ext cx="243840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799" y="2775019"/>
            <a:ext cx="3505201" cy="408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6600" dirty="0" smtClean="0"/>
              <a:t>Random Sampling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Domain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If a box contain four balls red, yellow, Black and White. If one is picked randomly what is the probability that ball will be red</a:t>
            </a:r>
          </a:p>
          <a:p>
            <a:r>
              <a:rPr lang="en-US" dirty="0" smtClean="0"/>
              <a:t>There are 40 tablets in the drawer </a:t>
            </a:r>
            <a:r>
              <a:rPr lang="en-US" dirty="0" err="1" smtClean="0"/>
              <a:t>Disprine</a:t>
            </a:r>
            <a:r>
              <a:rPr lang="en-US" dirty="0" smtClean="0"/>
              <a:t>, </a:t>
            </a:r>
            <a:r>
              <a:rPr lang="en-US" dirty="0" err="1" smtClean="0"/>
              <a:t>Penadol</a:t>
            </a:r>
            <a:r>
              <a:rPr lang="en-US" dirty="0" smtClean="0"/>
              <a:t>, </a:t>
            </a:r>
            <a:r>
              <a:rPr lang="en-US" dirty="0" err="1" smtClean="0"/>
              <a:t>Augmentn</a:t>
            </a:r>
            <a:r>
              <a:rPr lang="en-US" dirty="0" smtClean="0"/>
              <a:t>, </a:t>
            </a:r>
            <a:r>
              <a:rPr lang="en-US" dirty="0" err="1" smtClean="0"/>
              <a:t>Indral</a:t>
            </a:r>
            <a:r>
              <a:rPr lang="en-US" dirty="0" smtClean="0"/>
              <a:t> and </a:t>
            </a:r>
            <a:r>
              <a:rPr lang="en-US" dirty="0" err="1" smtClean="0"/>
              <a:t>Nims</a:t>
            </a:r>
            <a:r>
              <a:rPr lang="en-US" dirty="0" smtClean="0"/>
              <a:t>, 8 each, if one tablet picked </a:t>
            </a:r>
            <a:r>
              <a:rPr lang="en-US" dirty="0" err="1" smtClean="0"/>
              <a:t>randmoly</a:t>
            </a:r>
            <a:r>
              <a:rPr lang="en-US" dirty="0" smtClean="0"/>
              <a:t> what is the probability that tablet will be </a:t>
            </a:r>
            <a:r>
              <a:rPr lang="en-US" dirty="0" err="1" smtClean="0"/>
              <a:t>Nims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die is thrown. What is the probability of getting an even number that the outcome is greater than 2?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Conditional Probability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r>
              <a:rPr lang="en-US" dirty="0" smtClean="0"/>
              <a:t>A bound issue for the construction of a new public library is before the voters. A pool showed that 85% of those with a college education  </a:t>
            </a:r>
            <a:r>
              <a:rPr lang="en-US" dirty="0" err="1" smtClean="0"/>
              <a:t>favoured</a:t>
            </a:r>
            <a:r>
              <a:rPr lang="en-US" dirty="0" smtClean="0"/>
              <a:t> the  construction of new </a:t>
            </a:r>
            <a:r>
              <a:rPr lang="en-US" dirty="0" err="1" smtClean="0"/>
              <a:t>libarary</a:t>
            </a:r>
            <a:r>
              <a:rPr lang="en-US" dirty="0" smtClean="0"/>
              <a:t>, but only 20% of those not having a college education did so. Suppose that 90% of the voting population does not have the college education. What is a probability that a voter selected at random who </a:t>
            </a:r>
            <a:r>
              <a:rPr lang="en-US" dirty="0" err="1" smtClean="0"/>
              <a:t>favours</a:t>
            </a:r>
            <a:r>
              <a:rPr lang="en-US" dirty="0" smtClean="0"/>
              <a:t> bond issue will be one with a college education?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Multiplication of probability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card is drawn from a well shuffled pack of 52  </a:t>
            </a:r>
          </a:p>
          <a:p>
            <a:pPr>
              <a:buNone/>
            </a:pPr>
            <a:r>
              <a:rPr lang="en-US" dirty="0" smtClean="0"/>
              <a:t>Cards and it is replaced. Now, a second card is drawn. What is the </a:t>
            </a:r>
            <a:r>
              <a:rPr lang="en-US" dirty="0" err="1" smtClean="0"/>
              <a:t>probabability</a:t>
            </a:r>
            <a:r>
              <a:rPr lang="en-US" dirty="0" smtClean="0"/>
              <a:t> that both cards are king?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450196">
            <a:off x="-665065" y="1422013"/>
            <a:ext cx="9418402" cy="363631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sz="1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Proportions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Direct proportion</a:t>
            </a:r>
          </a:p>
          <a:p>
            <a:r>
              <a:rPr lang="en-US" dirty="0" smtClean="0"/>
              <a:t>Inverse proportion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16 men complete a job in 10 days, how long would it take 32 men will finish the same job?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14 cows consumes 630 kg of hay in 18 days. How many cows will eat 770 kg of hay in 28 days at the same rate?</a:t>
            </a:r>
            <a:endParaRPr lang="en-US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Continued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workers complete a job in 20 days working 8 hours a day. In how many days 20 workers will complete the work for 10 hours a day?</a:t>
            </a:r>
          </a:p>
          <a:p>
            <a:r>
              <a:rPr lang="en-US" dirty="0" smtClean="0"/>
              <a:t>Rs. 8,000 is enough for 4 persons for 40 days. For how many days Rs. 15,000 will be enough for 5 </a:t>
            </a:r>
            <a:r>
              <a:rPr lang="en-US" dirty="0" smtClean="0"/>
              <a:t>person?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LCM and HCF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248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Six bells commence tolling together and toll at intervals of 2, 4, 6, 8 10 and 12 seconds respectively. In 30 minutes, how many times do they toll together ? </a:t>
            </a:r>
          </a:p>
          <a:p>
            <a:pPr marL="514350" indent="-514350">
              <a:buNone/>
            </a:pPr>
            <a:r>
              <a:rPr lang="en-US" dirty="0" smtClean="0"/>
              <a:t> A.	             4	                                          B.	10</a:t>
            </a:r>
          </a:p>
          <a:p>
            <a:pPr marL="514350" indent="-514350">
              <a:buAutoNum type="alphaUcPeriod" startAt="3"/>
            </a:pPr>
            <a:r>
              <a:rPr lang="en-US" dirty="0" smtClean="0"/>
              <a:t>            15	                                          D.	16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Let N be the greatest number that will divide 1305, 4665 and 6905, leaving the same remainder in each case. Then sum of the digits in N is: </a:t>
            </a:r>
          </a:p>
          <a:p>
            <a:pPr marL="514350" indent="-514350">
              <a:buNone/>
            </a:pPr>
            <a:r>
              <a:rPr lang="en-US" dirty="0" smtClean="0"/>
              <a:t>A.	        4	                                             B.	    5</a:t>
            </a:r>
          </a:p>
          <a:p>
            <a:pPr marL="514350" indent="-514350">
              <a:buNone/>
            </a:pPr>
            <a:r>
              <a:rPr lang="en-US" dirty="0" smtClean="0"/>
              <a:t>C.	        6	                                             D.	    8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Continued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The greatest number of four digits which is divisible by 15, 25, 40 and 75 is: </a:t>
            </a:r>
          </a:p>
          <a:p>
            <a:pPr>
              <a:buNone/>
            </a:pPr>
            <a:r>
              <a:rPr lang="en-US" dirty="0" smtClean="0"/>
              <a:t>A.	9000	B.	9400</a:t>
            </a:r>
          </a:p>
          <a:p>
            <a:pPr marL="514350" indent="-514350">
              <a:buNone/>
            </a:pPr>
            <a:r>
              <a:rPr lang="en-US" dirty="0" smtClean="0"/>
              <a:t>C 9600	D.	9800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Three number are in the ratio of 3 : 4 : 5 and their L.C.M. is 2400. Their H.C.F. is: </a:t>
            </a:r>
          </a:p>
          <a:p>
            <a:pPr marL="514350" indent="-514350">
              <a:buNone/>
            </a:pPr>
            <a:r>
              <a:rPr lang="en-US" dirty="0" smtClean="0"/>
              <a:t>A.	40	B.	80</a:t>
            </a:r>
          </a:p>
          <a:p>
            <a:pPr marL="514350" indent="-514350">
              <a:buNone/>
            </a:pPr>
            <a:r>
              <a:rPr lang="en-US" dirty="0" smtClean="0"/>
              <a:t>C.	120	D.	200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 A, B and C start at the same time in the same direction to run around a circular stadium. A completes a round in 252 seconds, B in 308 seconds and c in 198 seconds, all starting at the same point. After what time will they again at the starting point ? </a:t>
            </a:r>
          </a:p>
          <a:p>
            <a:r>
              <a:rPr lang="en-US" dirty="0" smtClean="0"/>
              <a:t>A.	26 minutes and 18 seconds</a:t>
            </a:r>
          </a:p>
          <a:p>
            <a:r>
              <a:rPr lang="en-US" dirty="0" smtClean="0"/>
              <a:t>B.	42 minutes and 36 seconds</a:t>
            </a:r>
          </a:p>
          <a:p>
            <a:r>
              <a:rPr lang="en-US" dirty="0" smtClean="0"/>
              <a:t>C.	45 minutes</a:t>
            </a:r>
          </a:p>
          <a:p>
            <a:r>
              <a:rPr lang="en-US" dirty="0" smtClean="0"/>
              <a:t>D.	46 minutes and 12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Question with Answers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What will be the least number which when doubled will be exactly divisible by 12, 18, 21 and 30 ? </a:t>
            </a:r>
            <a:br>
              <a:rPr lang="en-US" dirty="0" smtClean="0"/>
            </a:br>
            <a:r>
              <a:rPr lang="en-US" dirty="0" smtClean="0"/>
              <a:t>A.	196	B.	630</a:t>
            </a:r>
            <a:br>
              <a:rPr lang="en-US" dirty="0" smtClean="0"/>
            </a:br>
            <a:r>
              <a:rPr lang="en-US" dirty="0" smtClean="0"/>
              <a:t>C.	1260	D.	2520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Answer &amp; Explanation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Answer: Option B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Explanation: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L.C.M. of 12, 18, 21 30                 2 | 12  -  18  -  21  -  30</a:t>
            </a:r>
            <a:br>
              <a:rPr lang="en-US" dirty="0" smtClean="0"/>
            </a:br>
            <a:r>
              <a:rPr lang="en-US" dirty="0" smtClean="0"/>
              <a:t>                                         ----------------------------</a:t>
            </a:r>
            <a:br>
              <a:rPr lang="en-US" dirty="0" smtClean="0"/>
            </a:br>
            <a:r>
              <a:rPr lang="en-US" dirty="0" smtClean="0"/>
              <a:t>   = 2 x 3 x 2 x 3 x 7 x 5 = 1260.       3 |  6  -   9  -  21  -  15</a:t>
            </a:r>
            <a:br>
              <a:rPr lang="en-US" dirty="0" smtClean="0"/>
            </a:br>
            <a:r>
              <a:rPr lang="en-US" dirty="0" smtClean="0"/>
              <a:t>                                         ----------------------------</a:t>
            </a:r>
            <a:br>
              <a:rPr lang="en-US" dirty="0" smtClean="0"/>
            </a:br>
            <a:r>
              <a:rPr lang="en-US" dirty="0" smtClean="0"/>
              <a:t>   Required number = (1260 ÷ 2)            |  2  -   3  -   7  -   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= 630.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with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ratio of two numbers is 3 : 4 and their H.C.F. is 4. Their L.C.M. is: </a:t>
            </a:r>
          </a:p>
          <a:p>
            <a:pPr>
              <a:buNone/>
            </a:pPr>
            <a:r>
              <a:rPr lang="en-US" dirty="0" smtClean="0"/>
              <a:t>          A.	12	B.	16</a:t>
            </a:r>
          </a:p>
          <a:p>
            <a:pPr>
              <a:buNone/>
            </a:pPr>
            <a:r>
              <a:rPr lang="en-US" dirty="0" smtClean="0"/>
              <a:t>          C.	24	D.	48</a:t>
            </a:r>
          </a:p>
          <a:p>
            <a:endParaRPr lang="en-US" dirty="0" smtClean="0"/>
          </a:p>
          <a:p>
            <a:r>
              <a:rPr lang="en-US" b="1" dirty="0" smtClean="0"/>
              <a:t>Answer &amp; Explanation</a:t>
            </a:r>
          </a:p>
          <a:p>
            <a:endParaRPr lang="en-US" dirty="0" smtClean="0"/>
          </a:p>
          <a:p>
            <a:r>
              <a:rPr lang="en-US" dirty="0" smtClean="0"/>
              <a:t>Answer: Option D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the numbers be 3x and 4x. Then, their H.C.F. = x. So, x = 4.</a:t>
            </a:r>
          </a:p>
          <a:p>
            <a:endParaRPr lang="en-US" dirty="0" smtClean="0"/>
          </a:p>
          <a:p>
            <a:r>
              <a:rPr lang="en-US" dirty="0" smtClean="0"/>
              <a:t>So, the numbers 12 and 16.</a:t>
            </a:r>
          </a:p>
          <a:p>
            <a:endParaRPr lang="en-US" dirty="0" smtClean="0"/>
          </a:p>
          <a:p>
            <a:r>
              <a:rPr lang="en-US" dirty="0" smtClean="0"/>
              <a:t>L.C.M. of 12 and 16 = 48.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85D-0B9E-403A-82AF-85A13511FA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1063</TotalTime>
  <Words>946</Words>
  <Application>Microsoft Office PowerPoint</Application>
  <PresentationFormat>On-screen Show (4:3)</PresentationFormat>
  <Paragraphs>255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Trek</vt:lpstr>
      <vt:lpstr>Slide 1</vt:lpstr>
      <vt:lpstr>Lecture 02 </vt:lpstr>
      <vt:lpstr>Proportions </vt:lpstr>
      <vt:lpstr>Continued</vt:lpstr>
      <vt:lpstr>LCM and HCF </vt:lpstr>
      <vt:lpstr>Continued</vt:lpstr>
      <vt:lpstr>continued</vt:lpstr>
      <vt:lpstr>Question with Answers</vt:lpstr>
      <vt:lpstr>Question with Answers</vt:lpstr>
      <vt:lpstr>Question with Answers</vt:lpstr>
      <vt:lpstr>Question with Answers</vt:lpstr>
      <vt:lpstr>Question with Answers</vt:lpstr>
      <vt:lpstr>Question with Answers</vt:lpstr>
      <vt:lpstr>Rounding of numbers </vt:lpstr>
      <vt:lpstr>Algebra</vt:lpstr>
      <vt:lpstr>Use of Algebra in words problem/ quantitative settings</vt:lpstr>
      <vt:lpstr>Finding the certain number in quantitative settings</vt:lpstr>
      <vt:lpstr>Mixed practice Question</vt:lpstr>
      <vt:lpstr>Reminders </vt:lpstr>
      <vt:lpstr>Reminder in Algebraic Expressions</vt:lpstr>
      <vt:lpstr>Geometry Angles</vt:lpstr>
      <vt:lpstr>Geometry (Angles practice)</vt:lpstr>
      <vt:lpstr>Practice Question</vt:lpstr>
      <vt:lpstr>Continued</vt:lpstr>
      <vt:lpstr>Random Sampling</vt:lpstr>
      <vt:lpstr>Conditional Probability</vt:lpstr>
      <vt:lpstr>Multiplication of probability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FARUKH</dc:creator>
  <cp:lastModifiedBy>FARUKH</cp:lastModifiedBy>
  <cp:revision>69</cp:revision>
  <dcterms:created xsi:type="dcterms:W3CDTF">2016-03-11T19:16:32Z</dcterms:created>
  <dcterms:modified xsi:type="dcterms:W3CDTF">2016-03-22T10:40:56Z</dcterms:modified>
</cp:coreProperties>
</file>