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5" r:id="rId5"/>
    <p:sldId id="286" r:id="rId6"/>
    <p:sldId id="276" r:id="rId7"/>
    <p:sldId id="277" r:id="rId8"/>
    <p:sldId id="259" r:id="rId9"/>
    <p:sldId id="278" r:id="rId10"/>
    <p:sldId id="260" r:id="rId11"/>
    <p:sldId id="308" r:id="rId12"/>
    <p:sldId id="261" r:id="rId13"/>
    <p:sldId id="279" r:id="rId14"/>
    <p:sldId id="280" r:id="rId15"/>
    <p:sldId id="262" r:id="rId16"/>
    <p:sldId id="281" r:id="rId17"/>
    <p:sldId id="263" r:id="rId18"/>
    <p:sldId id="264" r:id="rId19"/>
    <p:sldId id="265" r:id="rId20"/>
    <p:sldId id="266" r:id="rId21"/>
    <p:sldId id="283" r:id="rId22"/>
    <p:sldId id="267" r:id="rId23"/>
    <p:sldId id="269" r:id="rId24"/>
    <p:sldId id="292" r:id="rId25"/>
    <p:sldId id="284" r:id="rId26"/>
    <p:sldId id="307" r:id="rId27"/>
    <p:sldId id="287" r:id="rId28"/>
    <p:sldId id="270" r:id="rId29"/>
    <p:sldId id="271" r:id="rId30"/>
    <p:sldId id="288" r:id="rId31"/>
    <p:sldId id="273" r:id="rId32"/>
    <p:sldId id="316" r:id="rId33"/>
    <p:sldId id="315" r:id="rId34"/>
    <p:sldId id="289" r:id="rId35"/>
    <p:sldId id="290" r:id="rId36"/>
    <p:sldId id="274" r:id="rId37"/>
    <p:sldId id="293" r:id="rId38"/>
    <p:sldId id="275" r:id="rId39"/>
    <p:sldId id="294" r:id="rId40"/>
    <p:sldId id="295" r:id="rId41"/>
    <p:sldId id="296" r:id="rId42"/>
    <p:sldId id="305" r:id="rId43"/>
    <p:sldId id="297" r:id="rId44"/>
    <p:sldId id="298" r:id="rId45"/>
    <p:sldId id="299" r:id="rId46"/>
    <p:sldId id="300" r:id="rId47"/>
    <p:sldId id="301" r:id="rId48"/>
    <p:sldId id="313" r:id="rId49"/>
    <p:sldId id="302" r:id="rId50"/>
    <p:sldId id="314" r:id="rId51"/>
    <p:sldId id="309" r:id="rId52"/>
    <p:sldId id="317" r:id="rId53"/>
    <p:sldId id="318" r:id="rId54"/>
    <p:sldId id="310" r:id="rId55"/>
    <p:sldId id="319" r:id="rId56"/>
    <p:sldId id="311" r:id="rId57"/>
    <p:sldId id="312" r:id="rId58"/>
    <p:sldId id="32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6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2D5-D566-4302-8C6C-AB89B2C5454A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78F-537D-476A-8B7A-2A9ECF8CC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2D5-D566-4302-8C6C-AB89B2C5454A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78F-537D-476A-8B7A-2A9ECF8CC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2D5-D566-4302-8C6C-AB89B2C5454A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78F-537D-476A-8B7A-2A9ECF8CC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2D5-D566-4302-8C6C-AB89B2C5454A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78F-537D-476A-8B7A-2A9ECF8CC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2D5-D566-4302-8C6C-AB89B2C5454A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78F-537D-476A-8B7A-2A9ECF8CC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2D5-D566-4302-8C6C-AB89B2C5454A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78F-537D-476A-8B7A-2A9ECF8CC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2D5-D566-4302-8C6C-AB89B2C5454A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78F-537D-476A-8B7A-2A9ECF8CC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2D5-D566-4302-8C6C-AB89B2C5454A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78F-537D-476A-8B7A-2A9ECF8CC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2D5-D566-4302-8C6C-AB89B2C5454A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78F-537D-476A-8B7A-2A9ECF8CC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2D5-D566-4302-8C6C-AB89B2C5454A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78F-537D-476A-8B7A-2A9ECF8CC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2D5-D566-4302-8C6C-AB89B2C5454A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7F178F-537D-476A-8B7A-2A9ECF8CC2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6702D5-D566-4302-8C6C-AB89B2C5454A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7F178F-537D-476A-8B7A-2A9ECF8CC2D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IMPORTANT TOPICS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most layer</a:t>
            </a:r>
          </a:p>
          <a:p>
            <a:r>
              <a:rPr lang="en-US" dirty="0" smtClean="0"/>
              <a:t>Base of mantle to centre of earth</a:t>
            </a:r>
          </a:p>
          <a:p>
            <a:r>
              <a:rPr lang="en-US" dirty="0" smtClean="0"/>
              <a:t>Predominantly mass of nickel and iron</a:t>
            </a:r>
          </a:p>
          <a:p>
            <a:r>
              <a:rPr lang="en-US" dirty="0" smtClean="0"/>
              <a:t>Average density ; 10.5</a:t>
            </a:r>
          </a:p>
          <a:p>
            <a:r>
              <a:rPr lang="en-US" dirty="0" smtClean="0"/>
              <a:t>Diameter; around 6900 km</a:t>
            </a:r>
          </a:p>
          <a:p>
            <a:r>
              <a:rPr lang="en-US" dirty="0" smtClean="0"/>
              <a:t>Central core solid mass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eper extens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1" y="609600"/>
            <a:ext cx="77724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Layer of gases which surround the earth</a:t>
            </a:r>
          </a:p>
          <a:p>
            <a:r>
              <a:rPr lang="en-US" dirty="0" smtClean="0"/>
              <a:t>Composition:</a:t>
            </a:r>
          </a:p>
          <a:p>
            <a:pPr lvl="2"/>
            <a:r>
              <a:rPr lang="en-US" dirty="0" smtClean="0"/>
              <a:t>Nitrogen 78.03 %</a:t>
            </a:r>
          </a:p>
          <a:p>
            <a:pPr lvl="2"/>
            <a:r>
              <a:rPr lang="en-US" dirty="0" smtClean="0"/>
              <a:t>Oxygen 20.99 %</a:t>
            </a:r>
          </a:p>
          <a:p>
            <a:pPr lvl="2"/>
            <a:r>
              <a:rPr lang="en-US" dirty="0" smtClean="0"/>
              <a:t>Argon 0.94 %</a:t>
            </a:r>
          </a:p>
          <a:p>
            <a:pPr lvl="2"/>
            <a:r>
              <a:rPr lang="en-US" dirty="0" smtClean="0"/>
              <a:t>C02 0.03% </a:t>
            </a:r>
          </a:p>
          <a:p>
            <a:pPr lvl="2"/>
            <a:r>
              <a:rPr lang="en-US" dirty="0" smtClean="0"/>
              <a:t>Others gases: hydrogen , helium, neon, </a:t>
            </a:r>
            <a:r>
              <a:rPr lang="en-US" dirty="0" err="1" smtClean="0"/>
              <a:t>ozon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Layers: </a:t>
            </a:r>
          </a:p>
          <a:p>
            <a:pPr lvl="2"/>
            <a:r>
              <a:rPr lang="en-US" dirty="0" smtClean="0"/>
              <a:t>Troposphere</a:t>
            </a:r>
          </a:p>
          <a:p>
            <a:pPr lvl="2"/>
            <a:r>
              <a:rPr lang="en-US" dirty="0" smtClean="0"/>
              <a:t>Stratosphere</a:t>
            </a:r>
          </a:p>
          <a:p>
            <a:pPr lvl="2"/>
            <a:r>
              <a:rPr lang="en-US" dirty="0" smtClean="0"/>
              <a:t>Mesosphere</a:t>
            </a:r>
          </a:p>
          <a:p>
            <a:pPr lvl="2"/>
            <a:r>
              <a:rPr lang="en-US" dirty="0" smtClean="0"/>
              <a:t>Thermosphere</a:t>
            </a:r>
          </a:p>
          <a:p>
            <a:pPr lvl="2"/>
            <a:r>
              <a:rPr lang="en-US" dirty="0" smtClean="0"/>
              <a:t>exosphere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tmosphere 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7924800" cy="60959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her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81000"/>
            <a:ext cx="7619999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roposphere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Lowest layer</a:t>
            </a:r>
          </a:p>
          <a:p>
            <a:r>
              <a:rPr lang="en-US" dirty="0" smtClean="0"/>
              <a:t>8 km near poles, 16-18 km near equator</a:t>
            </a:r>
          </a:p>
          <a:p>
            <a:r>
              <a:rPr lang="en-US" dirty="0" smtClean="0"/>
              <a:t>All weather occurs; weather zone</a:t>
            </a:r>
          </a:p>
          <a:p>
            <a:r>
              <a:rPr lang="en-US" dirty="0" smtClean="0"/>
              <a:t>Animals, plants live</a:t>
            </a:r>
          </a:p>
          <a:p>
            <a:r>
              <a:rPr lang="en-US" dirty="0" smtClean="0"/>
              <a:t>Region of rising and falling pockets of air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ratosphere_diagram_bi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609600"/>
            <a:ext cx="80010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layer</a:t>
            </a:r>
          </a:p>
          <a:p>
            <a:r>
              <a:rPr lang="en-US" dirty="0" smtClean="0"/>
              <a:t>Temperature remains constant or increase with altitude</a:t>
            </a:r>
          </a:p>
          <a:p>
            <a:r>
              <a:rPr lang="en-US" dirty="0" smtClean="0"/>
              <a:t>Ozone layer located in this layer </a:t>
            </a:r>
          </a:p>
          <a:p>
            <a:r>
              <a:rPr lang="en-US" dirty="0" smtClean="0"/>
              <a:t>Ozone blocks large amount of solar ultraviolet radiation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major layer</a:t>
            </a:r>
          </a:p>
          <a:p>
            <a:r>
              <a:rPr lang="en-US" dirty="0" smtClean="0"/>
              <a:t>32 miles to 80 km</a:t>
            </a:r>
          </a:p>
          <a:p>
            <a:r>
              <a:rPr lang="en-US" dirty="0" smtClean="0"/>
              <a:t>Temperature fall with increasing altitude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called Ionosphere </a:t>
            </a:r>
          </a:p>
          <a:p>
            <a:r>
              <a:rPr lang="en-US" dirty="0" smtClean="0"/>
              <a:t>80 km to about 60,000  km</a:t>
            </a:r>
          </a:p>
          <a:p>
            <a:r>
              <a:rPr lang="en-US" dirty="0" smtClean="0"/>
              <a:t>Temperature increase with altitude </a:t>
            </a:r>
          </a:p>
          <a:p>
            <a:r>
              <a:rPr lang="en-US" dirty="0" smtClean="0"/>
              <a:t> Atoms are ionized and located far apart</a:t>
            </a:r>
          </a:p>
          <a:p>
            <a:r>
              <a:rPr lang="en-US" dirty="0" smtClean="0"/>
              <a:t>Absorb most energetic photons from Sun</a:t>
            </a:r>
          </a:p>
          <a:p>
            <a:r>
              <a:rPr lang="en-US" dirty="0" smtClean="0"/>
              <a:t>Reflect radio waves, long distance radio telecommunication </a:t>
            </a:r>
          </a:p>
          <a:p>
            <a:r>
              <a:rPr lang="en-US" dirty="0" smtClean="0"/>
              <a:t>EXOSPHERE: Upper most, beyond thermosphere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Amazing and wonderful planet of solar system</a:t>
            </a:r>
          </a:p>
          <a:p>
            <a:r>
              <a:rPr lang="en-US" dirty="0" smtClean="0"/>
              <a:t>The only planet where life exists</a:t>
            </a:r>
          </a:p>
          <a:p>
            <a:r>
              <a:rPr lang="en-US" dirty="0" smtClean="0"/>
              <a:t>About 4.6 billion years old</a:t>
            </a:r>
          </a:p>
          <a:p>
            <a:r>
              <a:rPr lang="en-US" dirty="0" smtClean="0"/>
              <a:t>FEATURES:</a:t>
            </a:r>
          </a:p>
          <a:p>
            <a:pPr lvl="2"/>
            <a:r>
              <a:rPr lang="en-US" dirty="0" smtClean="0"/>
              <a:t>Fifth largest planet</a:t>
            </a:r>
          </a:p>
          <a:p>
            <a:pPr lvl="2"/>
            <a:r>
              <a:rPr lang="en-US" dirty="0" smtClean="0"/>
              <a:t>Almost spherical body</a:t>
            </a:r>
          </a:p>
          <a:p>
            <a:pPr lvl="2"/>
            <a:r>
              <a:rPr lang="en-US" dirty="0" smtClean="0"/>
              <a:t>Rotation period; 23 hours, 56 minutes, 4 seconds</a:t>
            </a:r>
          </a:p>
          <a:p>
            <a:pPr lvl="2"/>
            <a:r>
              <a:rPr lang="en-US" dirty="0" smtClean="0"/>
              <a:t>Revolution period; 365 days</a:t>
            </a:r>
          </a:p>
          <a:p>
            <a:pPr lvl="2"/>
            <a:r>
              <a:rPr lang="en-US" dirty="0" smtClean="0"/>
              <a:t>Composed of various layers; core, mentle, core</a:t>
            </a:r>
          </a:p>
          <a:p>
            <a:pPr lvl="2"/>
            <a:r>
              <a:rPr lang="en-US" dirty="0" smtClean="0"/>
              <a:t>Surrounded by blanket of gases; atmosphere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Atmosphere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for existence of life</a:t>
            </a:r>
          </a:p>
          <a:p>
            <a:r>
              <a:rPr lang="en-US" dirty="0" smtClean="0"/>
              <a:t>Prevent excessive amount of radiation from reaching the earth</a:t>
            </a:r>
          </a:p>
          <a:p>
            <a:r>
              <a:rPr lang="en-US" dirty="0" smtClean="0"/>
              <a:t>Ozone layer block solar ultraviolet radiation</a:t>
            </a:r>
          </a:p>
          <a:p>
            <a:r>
              <a:rPr lang="en-US" dirty="0" smtClean="0"/>
              <a:t>Temperature regulation</a:t>
            </a:r>
          </a:p>
          <a:p>
            <a:r>
              <a:rPr lang="en-US" dirty="0" smtClean="0"/>
              <a:t>CO2: necessary for photosynthesis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arth quake 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 QUAKES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Temporary shock or series of shock of earth surface  due to sudden movement of rocks of crust</a:t>
            </a:r>
          </a:p>
          <a:p>
            <a:r>
              <a:rPr lang="en-US" dirty="0" smtClean="0"/>
              <a:t>Focus point, centre within crust</a:t>
            </a:r>
          </a:p>
          <a:p>
            <a:r>
              <a:rPr lang="en-US" dirty="0" smtClean="0"/>
              <a:t>Epicenter; point on surface of earth vertically above focus</a:t>
            </a:r>
          </a:p>
          <a:p>
            <a:r>
              <a:rPr lang="en-US" dirty="0" smtClean="0"/>
              <a:t>Shock waves travel in all directions</a:t>
            </a:r>
          </a:p>
          <a:p>
            <a:r>
              <a:rPr lang="en-US" dirty="0" smtClean="0"/>
              <a:t>Strongest near epicenter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 distribution of Earthquakes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CIRCUM PACIFIC BELT</a:t>
            </a:r>
          </a:p>
          <a:p>
            <a:pPr lvl="2"/>
            <a:r>
              <a:rPr lang="en-US" dirty="0" smtClean="0"/>
              <a:t>Ring of fire</a:t>
            </a:r>
          </a:p>
          <a:p>
            <a:pPr lvl="2"/>
            <a:r>
              <a:rPr lang="en-US" dirty="0" smtClean="0"/>
              <a:t>Vast region of Pacific ocean</a:t>
            </a:r>
          </a:p>
          <a:p>
            <a:pPr lvl="2"/>
            <a:r>
              <a:rPr lang="en-US" dirty="0" smtClean="0"/>
              <a:t>About 68 % of all earthquakes here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MID WORLD MOUNTAIN BELT</a:t>
            </a:r>
          </a:p>
          <a:p>
            <a:pPr lvl="2"/>
            <a:r>
              <a:rPr lang="en-US" dirty="0" smtClean="0"/>
              <a:t>About 21 % </a:t>
            </a:r>
          </a:p>
          <a:p>
            <a:pPr lvl="2"/>
            <a:r>
              <a:rPr lang="en-US" dirty="0" smtClean="0"/>
              <a:t>Extends parallel to equator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MID OCEAN RIDGES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ng of fi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609600"/>
            <a:ext cx="81534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entre abd epicent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228600"/>
            <a:ext cx="80772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ismo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609600"/>
            <a:ext cx="8001000" cy="54863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olcano 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381000"/>
            <a:ext cx="7620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VOLCANOES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Volcanism: all activities and processes by which gaseous, liquid, and solid substances of internal origin are injected into crust of earth, or ejected on its surface </a:t>
            </a:r>
          </a:p>
          <a:p>
            <a:r>
              <a:rPr lang="en-US" dirty="0" smtClean="0"/>
              <a:t>Phenomenon: </a:t>
            </a:r>
          </a:p>
          <a:p>
            <a:pPr lvl="2"/>
            <a:r>
              <a:rPr lang="en-US" dirty="0" smtClean="0"/>
              <a:t>High temperature and pressure</a:t>
            </a:r>
          </a:p>
          <a:p>
            <a:pPr lvl="2"/>
            <a:r>
              <a:rPr lang="en-US" dirty="0" smtClean="0"/>
              <a:t>Rocks semi-solid state  Magma</a:t>
            </a:r>
          </a:p>
          <a:p>
            <a:pPr lvl="2"/>
            <a:r>
              <a:rPr lang="en-US" dirty="0" smtClean="0"/>
              <a:t>Movement of magma</a:t>
            </a:r>
          </a:p>
          <a:p>
            <a:pPr lvl="2"/>
            <a:r>
              <a:rPr lang="en-US" dirty="0" smtClean="0"/>
              <a:t>Final cooling and solidification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ACTIVE:</a:t>
            </a:r>
          </a:p>
          <a:p>
            <a:pPr lvl="2"/>
            <a:r>
              <a:rPr lang="en-US" dirty="0" smtClean="0"/>
              <a:t>Frequently erupt</a:t>
            </a:r>
          </a:p>
          <a:p>
            <a:pPr lvl="2"/>
            <a:r>
              <a:rPr lang="en-US" dirty="0" smtClean="0"/>
              <a:t>Have recently erupted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EXTINCT</a:t>
            </a:r>
          </a:p>
          <a:p>
            <a:pPr lvl="2"/>
            <a:r>
              <a:rPr lang="en-US" dirty="0" smtClean="0"/>
              <a:t>Have not erupted in historic times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DORMANT</a:t>
            </a:r>
          </a:p>
          <a:p>
            <a:pPr lvl="2"/>
            <a:r>
              <a:rPr lang="en-US" dirty="0" smtClean="0"/>
              <a:t>Have been known to erupt and show signs of possible eruption in future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Composed of various layers of different materials</a:t>
            </a:r>
          </a:p>
          <a:p>
            <a:r>
              <a:rPr lang="en-US" dirty="0" smtClean="0"/>
              <a:t>1: CRUST</a:t>
            </a:r>
          </a:p>
          <a:p>
            <a:pPr lvl="2"/>
            <a:r>
              <a:rPr lang="en-US" dirty="0" smtClean="0"/>
              <a:t>Outermost and thinnest layer</a:t>
            </a:r>
          </a:p>
          <a:p>
            <a:pPr lvl="2"/>
            <a:r>
              <a:rPr lang="en-US" dirty="0" smtClean="0"/>
              <a:t>Uneven and non-homogenous</a:t>
            </a:r>
          </a:p>
          <a:p>
            <a:pPr lvl="2"/>
            <a:r>
              <a:rPr lang="en-US" dirty="0" smtClean="0"/>
              <a:t>Composition: mainly granite rocks Silica and aluminum elements predominate</a:t>
            </a:r>
          </a:p>
          <a:p>
            <a:pPr lvl="2"/>
            <a:r>
              <a:rPr lang="en-US" dirty="0" smtClean="0"/>
              <a:t>Moho discontinuity: dividing zone between crust and mentle</a:t>
            </a:r>
          </a:p>
          <a:p>
            <a:pPr lvl="2"/>
            <a:r>
              <a:rPr lang="en-US" dirty="0" smtClean="0"/>
              <a:t>PARTS: Oceanic and Continental crust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ypes of volcano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33400"/>
            <a:ext cx="7924799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Aggregate of mineral particles forming part of lithosphere</a:t>
            </a:r>
          </a:p>
          <a:p>
            <a:r>
              <a:rPr lang="en-US" dirty="0" smtClean="0"/>
              <a:t>CLASSIFICATION: According to mode of formation.</a:t>
            </a:r>
          </a:p>
          <a:p>
            <a:pPr lvl="1"/>
            <a:r>
              <a:rPr lang="en-US" dirty="0" smtClean="0"/>
              <a:t>IGNEOUS: igneous means </a:t>
            </a:r>
            <a:r>
              <a:rPr lang="en-US" dirty="0" smtClean="0">
                <a:solidFill>
                  <a:srgbClr val="FF0000"/>
                </a:solidFill>
              </a:rPr>
              <a:t>Fire</a:t>
            </a:r>
          </a:p>
          <a:p>
            <a:pPr lvl="2"/>
            <a:r>
              <a:rPr lang="en-US" dirty="0" smtClean="0"/>
              <a:t>Formed from solidification of magma</a:t>
            </a:r>
          </a:p>
          <a:p>
            <a:pPr lvl="2"/>
            <a:r>
              <a:rPr lang="en-US" dirty="0" smtClean="0"/>
              <a:t>Intrusive igneous rocks: solidifying below the surface of earth</a:t>
            </a:r>
          </a:p>
          <a:p>
            <a:pPr lvl="2"/>
            <a:r>
              <a:rPr lang="en-US" dirty="0" smtClean="0"/>
              <a:t>Extrusive igneous rocks: solidifying after flowing at the surface of the earth</a:t>
            </a:r>
          </a:p>
          <a:p>
            <a:pPr lvl="2"/>
            <a:r>
              <a:rPr lang="en-US" dirty="0" smtClean="0"/>
              <a:t>Granite, basalt 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Sedimentary Rocks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from deposition and compaction of rock and mineral grains derived from other rocks</a:t>
            </a:r>
          </a:p>
          <a:p>
            <a:r>
              <a:rPr lang="en-US" dirty="0" smtClean="0"/>
              <a:t>Grains are broken away from existing rocks by action of water, ice, wind</a:t>
            </a:r>
          </a:p>
          <a:p>
            <a:r>
              <a:rPr lang="en-US" dirty="0" smtClean="0"/>
              <a:t>Have layers or strata and known as stratified rocks</a:t>
            </a:r>
          </a:p>
          <a:p>
            <a:r>
              <a:rPr lang="en-US" dirty="0" smtClean="0"/>
              <a:t>Porous; water can enter these rocks</a:t>
            </a:r>
          </a:p>
          <a:p>
            <a:r>
              <a:rPr lang="en-US" dirty="0" smtClean="0"/>
              <a:t>Much softer than igneous and metamorphic rocks</a:t>
            </a:r>
          </a:p>
          <a:p>
            <a:r>
              <a:rPr lang="en-US" dirty="0" smtClean="0"/>
              <a:t>Easily eroded</a:t>
            </a:r>
          </a:p>
          <a:p>
            <a:r>
              <a:rPr lang="en-US" dirty="0" smtClean="0"/>
              <a:t>Non-crystalline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Metamorphic Rocks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 means </a:t>
            </a:r>
            <a:r>
              <a:rPr lang="en-US" dirty="0" smtClean="0">
                <a:solidFill>
                  <a:srgbClr val="FF0000"/>
                </a:solidFill>
              </a:rPr>
              <a:t>Change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Morpha</a:t>
            </a:r>
            <a:r>
              <a:rPr lang="en-US" dirty="0" smtClean="0"/>
              <a:t> means </a:t>
            </a:r>
            <a:r>
              <a:rPr lang="en-US" dirty="0" smtClean="0">
                <a:solidFill>
                  <a:srgbClr val="FF0000"/>
                </a:solidFill>
              </a:rPr>
              <a:t>Shape</a:t>
            </a:r>
          </a:p>
          <a:p>
            <a:r>
              <a:rPr lang="en-US" dirty="0" smtClean="0"/>
              <a:t>Derived from igneous as well as sedimentary rocks</a:t>
            </a:r>
          </a:p>
          <a:p>
            <a:r>
              <a:rPr lang="en-US" dirty="0" smtClean="0"/>
              <a:t>Formed under action of high temperature and pressure and/or by regrouping of components of other rocks.</a:t>
            </a:r>
          </a:p>
          <a:p>
            <a:r>
              <a:rPr lang="en-US" dirty="0" smtClean="0"/>
              <a:t>Process of formation of metamorphic rocks is called Metamorphism.</a:t>
            </a:r>
          </a:p>
          <a:p>
            <a:r>
              <a:rPr lang="en-US" dirty="0" smtClean="0"/>
              <a:t>Example: limestone converted into marble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ckCycle_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685800"/>
            <a:ext cx="76962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ck Cycle all lab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81000"/>
            <a:ext cx="76962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TECTONICS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 about ocean-spreading, volcanic activity, continental drift</a:t>
            </a:r>
          </a:p>
          <a:p>
            <a:r>
              <a:rPr lang="en-US" dirty="0" smtClean="0"/>
              <a:t>Lithosphere is composed of various segments and about a dozen of large rigid plates that are in continuous motion over surface of earth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e_tectoni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33400"/>
            <a:ext cx="80010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MOVEMENTS OF 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DIVERGENCE</a:t>
            </a:r>
          </a:p>
          <a:p>
            <a:pPr lvl="2"/>
            <a:r>
              <a:rPr lang="en-US" dirty="0" smtClean="0"/>
              <a:t>Plates separate from each other</a:t>
            </a:r>
          </a:p>
          <a:p>
            <a:pPr lvl="2"/>
            <a:r>
              <a:rPr lang="en-US" dirty="0" smtClean="0"/>
              <a:t>Seafloor spreading</a:t>
            </a:r>
          </a:p>
          <a:p>
            <a:pPr lvl="2"/>
            <a:r>
              <a:rPr lang="en-US" dirty="0" smtClean="0"/>
              <a:t>New lithosphere is created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CONVERGENCE</a:t>
            </a:r>
          </a:p>
          <a:p>
            <a:pPr lvl="2"/>
            <a:r>
              <a:rPr lang="en-US" dirty="0" smtClean="0"/>
              <a:t>Plates collide with each other</a:t>
            </a:r>
          </a:p>
          <a:p>
            <a:pPr lvl="2"/>
            <a:r>
              <a:rPr lang="en-US" dirty="0" smtClean="0"/>
              <a:t>Subduction</a:t>
            </a:r>
          </a:p>
          <a:p>
            <a:pPr lvl="2"/>
            <a:r>
              <a:rPr lang="en-US" dirty="0" smtClean="0"/>
              <a:t>Types:   </a:t>
            </a:r>
          </a:p>
          <a:p>
            <a:pPr lvl="3"/>
            <a:r>
              <a:rPr lang="en-US" dirty="0" smtClean="0"/>
              <a:t>Oceanic-continental convergence</a:t>
            </a:r>
          </a:p>
          <a:p>
            <a:pPr lvl="3"/>
            <a:r>
              <a:rPr lang="en-US" dirty="0" smtClean="0"/>
              <a:t>Oceanic-oceanic</a:t>
            </a:r>
          </a:p>
          <a:p>
            <a:pPr lvl="3"/>
            <a:r>
              <a:rPr lang="en-US" dirty="0" smtClean="0"/>
              <a:t>Continental-continental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LATERAL PLATE MOVEMENTS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_tech_plates_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83058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ust detail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1" y="685800"/>
            <a:ext cx="7620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vergent Bounda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8640"/>
            <a:ext cx="914400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verden, converg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1" y="533400"/>
            <a:ext cx="77724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n radia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533400"/>
            <a:ext cx="80772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.H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1" y="762000"/>
            <a:ext cx="75438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.H Tex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685800"/>
            <a:ext cx="7848600" cy="579119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.H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609600"/>
            <a:ext cx="73914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.H 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609600"/>
            <a:ext cx="78486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LOBAL WARM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04800"/>
            <a:ext cx="8000999" cy="624839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Warming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/>
              <a:t>gradual increase in the overall temperature of the earth's atmosphere generally attributed to the greenhouse effect caused by increased levels of carbon dioxide, CFCs, and other pollutants</a:t>
            </a:r>
            <a:r>
              <a:rPr lang="en-US" dirty="0" smtClean="0"/>
              <a:t>.</a:t>
            </a:r>
          </a:p>
          <a:p>
            <a:r>
              <a:rPr lang="en-US" dirty="0"/>
              <a:t>The average Earth surface temperature is 14° C. That’s 287 kelvin, or 57.2° F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refer to increases in average temperature of the air and sea at Earth's surface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Since the early 20th century, the global air and sea surface temperature has increased about 0.8 °C (1.4 °F), with about two-thirds of the increase occurring since 1980.</a:t>
            </a:r>
          </a:p>
        </p:txBody>
      </p:sp>
    </p:spTree>
    <p:extLst>
      <p:ext uri="{BB962C8B-B14F-4D97-AF65-F5344CB8AC3E}">
        <p14:creationId xmlns:p14="http://schemas.microsoft.com/office/powerpoint/2010/main" xmlns="" val="3376631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pacts_of_Global_Warm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555" y="114714"/>
            <a:ext cx="8088889" cy="66285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ust detail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685800"/>
            <a:ext cx="76200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15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3470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clone stru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762000"/>
            <a:ext cx="74676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well developed low pressure system into which violent winds flow</a:t>
            </a:r>
          </a:p>
          <a:p>
            <a:r>
              <a:rPr lang="en-US" dirty="0" smtClean="0"/>
              <a:t>Low pressure area surrounded by high pressure area from all sides</a:t>
            </a:r>
          </a:p>
          <a:p>
            <a:r>
              <a:rPr lang="en-US" dirty="0" smtClean="0"/>
              <a:t>Circular or elliptical in shape</a:t>
            </a:r>
          </a:p>
          <a:p>
            <a:r>
              <a:rPr lang="en-US" dirty="0" smtClean="0"/>
              <a:t>Winds move from all sides to central low pressure area</a:t>
            </a:r>
          </a:p>
          <a:p>
            <a:r>
              <a:rPr lang="en-US" dirty="0" smtClean="0"/>
              <a:t>anti-clock wise direction in Northern hemi-sphere and clock-wise in Southern hemi-sphere</a:t>
            </a:r>
          </a:p>
          <a:p>
            <a:r>
              <a:rPr lang="en-US" dirty="0" smtClean="0"/>
              <a:t>Types: </a:t>
            </a:r>
          </a:p>
          <a:p>
            <a:pPr lvl="2"/>
            <a:r>
              <a:rPr lang="en-US" dirty="0" smtClean="0"/>
              <a:t>Tropical </a:t>
            </a:r>
          </a:p>
          <a:p>
            <a:pPr lvl="2"/>
            <a:r>
              <a:rPr lang="en-US" dirty="0" smtClean="0"/>
              <a:t>Temperate 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Tropical cyclones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Originating and travelling in tropical zones</a:t>
            </a:r>
          </a:p>
          <a:p>
            <a:r>
              <a:rPr lang="en-US" dirty="0" smtClean="0"/>
              <a:t>These storms have different names in different regions of the world: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Hurricanes</a:t>
            </a:r>
            <a:r>
              <a:rPr lang="en-US" dirty="0" smtClean="0"/>
              <a:t>: in western Atlantic and eastern Pacific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Typhoons</a:t>
            </a:r>
            <a:r>
              <a:rPr lang="en-US" dirty="0" smtClean="0"/>
              <a:t>: along east coast of Asia; Western North Pacific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Cyclones</a:t>
            </a:r>
            <a:r>
              <a:rPr lang="en-US" dirty="0" smtClean="0"/>
              <a:t>: North Indian Ocean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Willy-willies</a:t>
            </a:r>
            <a:r>
              <a:rPr lang="en-US" dirty="0" smtClean="0"/>
              <a:t>: Northern Australia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clone vs anti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609600"/>
            <a:ext cx="7772399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Anti-Cyclones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Opposite of cyclones with High pressure at centre.</a:t>
            </a:r>
          </a:p>
          <a:p>
            <a:r>
              <a:rPr lang="en-US" dirty="0" smtClean="0"/>
              <a:t>Winds blow from centre to all sides.</a:t>
            </a:r>
          </a:p>
          <a:p>
            <a:r>
              <a:rPr lang="en-US" dirty="0" smtClean="0"/>
              <a:t>Clock-wise in Northern hemi-sphere and Anti-clock wise in Southern hemisphere.</a:t>
            </a:r>
          </a:p>
          <a:p>
            <a:r>
              <a:rPr lang="en-US" dirty="0" smtClean="0"/>
              <a:t>Originate because of high pressure cell in a particular area.</a:t>
            </a:r>
          </a:p>
          <a:p>
            <a:r>
              <a:rPr lang="en-US" dirty="0" smtClean="0"/>
              <a:t>Much larger than cyclones.</a:t>
            </a:r>
          </a:p>
          <a:p>
            <a:r>
              <a:rPr lang="en-US" dirty="0" smtClean="0"/>
              <a:t>Bring fine weather; clear skies, calm air. 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clone s anti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1" y="685800"/>
            <a:ext cx="7696200" cy="541019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clone vs anti 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422"/>
            <a:ext cx="9144000" cy="6823156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Tornadoes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but very violent tropical and sub-tropical cyclones in which air spiral at tremendous speed.</a:t>
            </a:r>
          </a:p>
          <a:p>
            <a:r>
              <a:rPr lang="en-US" dirty="0" smtClean="0"/>
              <a:t>Speed of air may be as </a:t>
            </a:r>
            <a:r>
              <a:rPr lang="en-US" dirty="0" err="1" smtClean="0"/>
              <a:t>as</a:t>
            </a:r>
            <a:r>
              <a:rPr lang="en-US" dirty="0" smtClean="0"/>
              <a:t> 800 km </a:t>
            </a:r>
            <a:r>
              <a:rPr lang="en-US" dirty="0" err="1" smtClean="0"/>
              <a:t>p.h</a:t>
            </a:r>
            <a:endParaRPr lang="en-US" dirty="0" smtClean="0"/>
          </a:p>
          <a:p>
            <a:r>
              <a:rPr lang="en-US" dirty="0" smtClean="0"/>
              <a:t>Appear as dark funnel cloud</a:t>
            </a:r>
          </a:p>
          <a:p>
            <a:r>
              <a:rPr lang="en-US" dirty="0" smtClean="0"/>
              <a:t>When passes through a region, causes massive destruction because of speed of air</a:t>
            </a:r>
          </a:p>
          <a:p>
            <a:r>
              <a:rPr lang="en-US" dirty="0" smtClean="0"/>
              <a:t>Confined to small area of world; typical of U.S.A</a:t>
            </a:r>
          </a:p>
          <a:p>
            <a:r>
              <a:rPr lang="en-US" dirty="0" smtClean="0"/>
              <a:t>Mostly occur in spring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arth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8382000" cy="6248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arth lay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57200"/>
            <a:ext cx="81534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Below crust and above core</a:t>
            </a:r>
          </a:p>
          <a:p>
            <a:r>
              <a:rPr lang="en-US" dirty="0" smtClean="0"/>
              <a:t>Around 2900 km thick</a:t>
            </a:r>
          </a:p>
          <a:p>
            <a:r>
              <a:rPr lang="en-US" dirty="0" smtClean="0"/>
              <a:t>Comprises almost 80 % of volume of earth</a:t>
            </a:r>
          </a:p>
          <a:p>
            <a:r>
              <a:rPr lang="en-US" dirty="0" smtClean="0"/>
              <a:t>Chemical composition homogenous</a:t>
            </a:r>
          </a:p>
          <a:p>
            <a:r>
              <a:rPr lang="en-US" dirty="0" smtClean="0"/>
              <a:t>Temperature and pressure increase with depth</a:t>
            </a:r>
          </a:p>
          <a:p>
            <a:r>
              <a:rPr lang="en-US" dirty="0" smtClean="0"/>
              <a:t>UPPER MANTLE: from base of crust to 670 km down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lle and ear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457200"/>
            <a:ext cx="8305800" cy="601979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282</TotalTime>
  <Words>1057</Words>
  <Application>Microsoft Office PowerPoint</Application>
  <PresentationFormat>On-screen Show (4:3)</PresentationFormat>
  <Paragraphs>195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Flow</vt:lpstr>
      <vt:lpstr>GEOGRAPHY</vt:lpstr>
      <vt:lpstr>EARTH</vt:lpstr>
      <vt:lpstr>STRUCTURE</vt:lpstr>
      <vt:lpstr>Slide 4</vt:lpstr>
      <vt:lpstr>Slide 5</vt:lpstr>
      <vt:lpstr>Slide 6</vt:lpstr>
      <vt:lpstr>Slide 7</vt:lpstr>
      <vt:lpstr>Mantle</vt:lpstr>
      <vt:lpstr>Slide 9</vt:lpstr>
      <vt:lpstr>The Core</vt:lpstr>
      <vt:lpstr>Slide 11</vt:lpstr>
      <vt:lpstr>ATMOSPHERE</vt:lpstr>
      <vt:lpstr>Slide 13</vt:lpstr>
      <vt:lpstr>Slide 14</vt:lpstr>
      <vt:lpstr>Troposphere</vt:lpstr>
      <vt:lpstr>Slide 16</vt:lpstr>
      <vt:lpstr>Stratosphere</vt:lpstr>
      <vt:lpstr>Mesosphere</vt:lpstr>
      <vt:lpstr>Thermosphere</vt:lpstr>
      <vt:lpstr>Importance of Atmosphere</vt:lpstr>
      <vt:lpstr>Slide 21</vt:lpstr>
      <vt:lpstr>EARTH QUAKES</vt:lpstr>
      <vt:lpstr>Global distribution of Earthquakes</vt:lpstr>
      <vt:lpstr>Slide 24</vt:lpstr>
      <vt:lpstr>Slide 25</vt:lpstr>
      <vt:lpstr>Slide 26</vt:lpstr>
      <vt:lpstr>Slide 27</vt:lpstr>
      <vt:lpstr>VOLCANOES</vt:lpstr>
      <vt:lpstr>Classification</vt:lpstr>
      <vt:lpstr>Slide 30</vt:lpstr>
      <vt:lpstr>ROCKS</vt:lpstr>
      <vt:lpstr>Sedimentary Rocks</vt:lpstr>
      <vt:lpstr>Metamorphic Rocks</vt:lpstr>
      <vt:lpstr>Slide 34</vt:lpstr>
      <vt:lpstr>Slide 35</vt:lpstr>
      <vt:lpstr>PLATE TECTONICS</vt:lpstr>
      <vt:lpstr>Slide 37</vt:lpstr>
      <vt:lpstr>MOVEMENTS OF PLATES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Global Warming</vt:lpstr>
      <vt:lpstr>Slide 49</vt:lpstr>
      <vt:lpstr>Slide 50</vt:lpstr>
      <vt:lpstr>Slide 51</vt:lpstr>
      <vt:lpstr>Cyclone</vt:lpstr>
      <vt:lpstr>Tropical cyclones</vt:lpstr>
      <vt:lpstr>Slide 54</vt:lpstr>
      <vt:lpstr>Anti-Cyclones</vt:lpstr>
      <vt:lpstr>Slide 56</vt:lpstr>
      <vt:lpstr>Slide 57</vt:lpstr>
      <vt:lpstr>Tornadoes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GEOGRAPHY</dc:title>
  <dc:creator>imran bhai</dc:creator>
  <cp:lastModifiedBy>Academy</cp:lastModifiedBy>
  <cp:revision>32</cp:revision>
  <dcterms:created xsi:type="dcterms:W3CDTF">2014-01-04T07:44:22Z</dcterms:created>
  <dcterms:modified xsi:type="dcterms:W3CDTF">2014-07-16T08:43:13Z</dcterms:modified>
</cp:coreProperties>
</file>