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5249AE0-B1F2-4F02-B528-B988470066B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DED57DA-0881-4E98-80F7-9556066C1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9AE0-B1F2-4F02-B528-B988470066B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7DA-0881-4E98-80F7-9556066C1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9AE0-B1F2-4F02-B528-B988470066B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7DA-0881-4E98-80F7-9556066C1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5249AE0-B1F2-4F02-B528-B988470066B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7DA-0881-4E98-80F7-9556066C1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5249AE0-B1F2-4F02-B528-B988470066B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DED57DA-0881-4E98-80F7-9556066C1FF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5249AE0-B1F2-4F02-B528-B988470066B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DED57DA-0881-4E98-80F7-9556066C1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5249AE0-B1F2-4F02-B528-B988470066B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DED57DA-0881-4E98-80F7-9556066C1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9AE0-B1F2-4F02-B528-B988470066B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7DA-0881-4E98-80F7-9556066C1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5249AE0-B1F2-4F02-B528-B988470066B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DED57DA-0881-4E98-80F7-9556066C1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5249AE0-B1F2-4F02-B528-B988470066B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DED57DA-0881-4E98-80F7-9556066C1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5249AE0-B1F2-4F02-B528-B988470066B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DED57DA-0881-4E98-80F7-9556066C1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5249AE0-B1F2-4F02-B528-B988470066B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DED57DA-0881-4E98-80F7-9556066C1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96568"/>
            <a:ext cx="8229600" cy="1399032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The Human Eye </a:t>
            </a:r>
            <a:endParaRPr lang="en-US" sz="9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4626008"/>
            <a:ext cx="8229600" cy="936592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000" b="1" dirty="0" smtClean="0"/>
              <a:t>Structure and its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41421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Eye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895600" cy="4724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Conjunctiva: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Mucous membrane that lines the visible part of the eye and inner side of the eyelids</a:t>
            </a:r>
            <a:endParaRPr lang="en-US" b="1" u="sng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258" y="1600200"/>
            <a:ext cx="5274942" cy="4870965"/>
          </a:xfrm>
        </p:spPr>
      </p:pic>
    </p:spTree>
    <p:extLst>
      <p:ext uri="{BB962C8B-B14F-4D97-AF65-F5344CB8AC3E}">
        <p14:creationId xmlns:p14="http://schemas.microsoft.com/office/powerpoint/2010/main" xmlns="" val="23244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Eye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895600" cy="4724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Suspensory ligaments (</a:t>
            </a:r>
            <a:r>
              <a:rPr lang="en-US" b="1" u="sng" dirty="0" err="1" smtClean="0"/>
              <a:t>Zonules</a:t>
            </a:r>
            <a:r>
              <a:rPr lang="en-US" b="1" u="sng" dirty="0" smtClean="0"/>
              <a:t>):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Membrane of fibers that holds the eye’s lens in place.</a:t>
            </a:r>
            <a:endParaRPr lang="en-US" b="1" u="sng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258" y="1600200"/>
            <a:ext cx="5274942" cy="4870965"/>
          </a:xfrm>
        </p:spPr>
      </p:pic>
    </p:spTree>
    <p:extLst>
      <p:ext uri="{BB962C8B-B14F-4D97-AF65-F5344CB8AC3E}">
        <p14:creationId xmlns:p14="http://schemas.microsoft.com/office/powerpoint/2010/main" xmlns="" val="23244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Eye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3124200" cy="4724400"/>
          </a:xfrm>
        </p:spPr>
        <p:txBody>
          <a:bodyPr>
            <a:normAutofit/>
          </a:bodyPr>
          <a:lstStyle/>
          <a:p>
            <a:r>
              <a:rPr lang="en-US" b="1" u="sng" dirty="0" err="1" smtClean="0"/>
              <a:t>Ciliary</a:t>
            </a:r>
            <a:r>
              <a:rPr lang="en-US" b="1" u="sng" dirty="0" smtClean="0"/>
              <a:t> Body:</a:t>
            </a:r>
            <a:r>
              <a:rPr lang="en-US" dirty="0" smtClean="0"/>
              <a:t> </a:t>
            </a:r>
          </a:p>
          <a:p>
            <a:pPr marL="677863" lvl="1"/>
            <a:r>
              <a:rPr lang="en-US" sz="2000" dirty="0" smtClean="0"/>
              <a:t>Part of the eye between the choroid and the iris.</a:t>
            </a:r>
            <a:endParaRPr lang="en-US" sz="2000" dirty="0"/>
          </a:p>
          <a:p>
            <a:pPr marL="677863" lvl="1"/>
            <a:r>
              <a:rPr lang="en-US" sz="2000" dirty="0" smtClean="0"/>
              <a:t>The functions of </a:t>
            </a:r>
            <a:r>
              <a:rPr lang="en-US" sz="2000" dirty="0" err="1" smtClean="0"/>
              <a:t>ciliary</a:t>
            </a:r>
            <a:r>
              <a:rPr lang="en-US" sz="2000" dirty="0" smtClean="0"/>
              <a:t> body includes accommodation, production of aqueous humor and holding the lens in place.</a:t>
            </a:r>
          </a:p>
          <a:p>
            <a:pPr lvl="1"/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258" y="1600200"/>
            <a:ext cx="5274942" cy="4870965"/>
          </a:xfrm>
        </p:spPr>
      </p:pic>
    </p:spTree>
    <p:extLst>
      <p:ext uri="{BB962C8B-B14F-4D97-AF65-F5344CB8AC3E}">
        <p14:creationId xmlns:p14="http://schemas.microsoft.com/office/powerpoint/2010/main" xmlns="" val="23244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Eye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895600" cy="4724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Anterior chamber: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Part of the eye behind the cornea and in front of the iris and the lens.</a:t>
            </a:r>
            <a:endParaRPr lang="en-US" b="1" u="sng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258" y="1600200"/>
            <a:ext cx="5274942" cy="4870965"/>
          </a:xfrm>
        </p:spPr>
      </p:pic>
    </p:spTree>
    <p:extLst>
      <p:ext uri="{BB962C8B-B14F-4D97-AF65-F5344CB8AC3E}">
        <p14:creationId xmlns:p14="http://schemas.microsoft.com/office/powerpoint/2010/main" xmlns="" val="23244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Eye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895600" cy="4724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Posterior chamber: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Part of the eye behind the iris and in front of the lens.</a:t>
            </a:r>
            <a:endParaRPr lang="en-US" b="1" u="sng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258" y="1600200"/>
            <a:ext cx="5274942" cy="4870965"/>
          </a:xfrm>
        </p:spPr>
      </p:pic>
    </p:spTree>
    <p:extLst>
      <p:ext uri="{BB962C8B-B14F-4D97-AF65-F5344CB8AC3E}">
        <p14:creationId xmlns:p14="http://schemas.microsoft.com/office/powerpoint/2010/main" xmlns="" val="23244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Eye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895600" cy="4724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Lens: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nearly spherical body in the eye, located behind the cornea, that focuses the light rays onto the retina.</a:t>
            </a:r>
            <a:endParaRPr lang="en-US" b="1" u="sng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258" y="1600200"/>
            <a:ext cx="5274942" cy="4870965"/>
          </a:xfrm>
        </p:spPr>
      </p:pic>
    </p:spTree>
    <p:extLst>
      <p:ext uri="{BB962C8B-B14F-4D97-AF65-F5344CB8AC3E}">
        <p14:creationId xmlns:p14="http://schemas.microsoft.com/office/powerpoint/2010/main" xmlns="" val="23244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Eye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895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Macula </a:t>
            </a:r>
            <a:r>
              <a:rPr lang="en-US" b="1" u="sng" dirty="0" err="1" smtClean="0"/>
              <a:t>lutea</a:t>
            </a:r>
            <a:r>
              <a:rPr lang="en-US" b="1" u="sng" dirty="0" smtClean="0"/>
              <a:t> (Fovea):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Part of the eye near the middle of the retina.</a:t>
            </a:r>
          </a:p>
          <a:p>
            <a:pPr lvl="1"/>
            <a:r>
              <a:rPr lang="en-US" dirty="0" smtClean="0"/>
              <a:t>It contains cluster of </a:t>
            </a:r>
            <a:r>
              <a:rPr lang="en-US" b="1" dirty="0" smtClean="0"/>
              <a:t>cones, </a:t>
            </a:r>
            <a:r>
              <a:rPr lang="en-US" dirty="0" smtClean="0"/>
              <a:t>responsible </a:t>
            </a:r>
            <a:r>
              <a:rPr lang="en-US" dirty="0"/>
              <a:t>for sharp, detailed </a:t>
            </a:r>
            <a:r>
              <a:rPr lang="en-US" dirty="0" smtClean="0"/>
              <a:t>and colored vision.</a:t>
            </a:r>
            <a:endParaRPr lang="en-US" b="1" u="sng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258" y="1600200"/>
            <a:ext cx="5274942" cy="4870965"/>
          </a:xfrm>
        </p:spPr>
      </p:pic>
    </p:spTree>
    <p:extLst>
      <p:ext uri="{BB962C8B-B14F-4D97-AF65-F5344CB8AC3E}">
        <p14:creationId xmlns:p14="http://schemas.microsoft.com/office/powerpoint/2010/main" xmlns="" val="14993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Eye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895600" cy="4724400"/>
          </a:xfrm>
        </p:spPr>
        <p:txBody>
          <a:bodyPr>
            <a:normAutofit fontScale="92500"/>
          </a:bodyPr>
          <a:lstStyle/>
          <a:p>
            <a:r>
              <a:rPr lang="en-US" b="1" u="sng" dirty="0" smtClean="0"/>
              <a:t>Optic Nerve: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nerve that carries electrical impulses from the photoreceptor cells (rods and cones) in the retina to the visual cortex in the brain.</a:t>
            </a:r>
            <a:endParaRPr lang="en-US" b="1" u="sng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258" y="1600200"/>
            <a:ext cx="5274942" cy="4870965"/>
          </a:xfrm>
        </p:spPr>
      </p:pic>
    </p:spTree>
    <p:extLst>
      <p:ext uri="{BB962C8B-B14F-4D97-AF65-F5344CB8AC3E}">
        <p14:creationId xmlns:p14="http://schemas.microsoft.com/office/powerpoint/2010/main" xmlns="" val="14993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Eye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895600" cy="4724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Optic Disc (Optic Nerve Head):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Circular area where the optic nerve enters the retina and the location of the eye’s blind spot.</a:t>
            </a:r>
            <a:endParaRPr lang="en-US" b="1" u="sng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258" y="1600200"/>
            <a:ext cx="5274942" cy="4870965"/>
          </a:xfrm>
        </p:spPr>
      </p:pic>
    </p:spTree>
    <p:extLst>
      <p:ext uri="{BB962C8B-B14F-4D97-AF65-F5344CB8AC3E}">
        <p14:creationId xmlns:p14="http://schemas.microsoft.com/office/powerpoint/2010/main" xmlns="" val="14993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Eye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895600" cy="4724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Vitreous Humor: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Clear jelly present in the vitreous body in between the lens and the retina of the eye.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258" y="1600200"/>
            <a:ext cx="5274942" cy="4870965"/>
          </a:xfrm>
        </p:spPr>
      </p:pic>
    </p:spTree>
    <p:extLst>
      <p:ext uri="{BB962C8B-B14F-4D97-AF65-F5344CB8AC3E}">
        <p14:creationId xmlns:p14="http://schemas.microsoft.com/office/powerpoint/2010/main" xmlns="" val="17960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Human Eye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human eye is </a:t>
            </a:r>
            <a:r>
              <a:rPr lang="en-US" dirty="0" smtClean="0"/>
              <a:t>a sensory organ </a:t>
            </a:r>
            <a:r>
              <a:rPr lang="en-US" dirty="0"/>
              <a:t>that reacts to light </a:t>
            </a:r>
            <a:r>
              <a:rPr lang="en-US" dirty="0" smtClean="0"/>
              <a:t>and allows vision, light perception, color </a:t>
            </a:r>
            <a:r>
              <a:rPr lang="en-US" dirty="0"/>
              <a:t>differentiation and the perception of depth.</a:t>
            </a:r>
          </a:p>
          <a:p>
            <a:pPr marL="64008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human eye can be compared to a camera which gathers, focuses, and transmits light through a lens to create an image of the environment.</a:t>
            </a:r>
          </a:p>
        </p:txBody>
      </p:sp>
    </p:spTree>
    <p:extLst>
      <p:ext uri="{BB962C8B-B14F-4D97-AF65-F5344CB8AC3E}">
        <p14:creationId xmlns:p14="http://schemas.microsoft.com/office/powerpoint/2010/main" xmlns="" val="3625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Human Eye 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Light is </a:t>
            </a:r>
            <a:r>
              <a:rPr lang="en-US" b="1" dirty="0"/>
              <a:t>focused primarily by the cornea </a:t>
            </a:r>
            <a:r>
              <a:rPr lang="en-US" dirty="0"/>
              <a:t>— the clear front surface of the eye, which acts like a camera lens.</a:t>
            </a:r>
          </a:p>
          <a:p>
            <a:r>
              <a:rPr lang="en-US" dirty="0"/>
              <a:t>The </a:t>
            </a:r>
            <a:r>
              <a:rPr lang="en-US" b="1" dirty="0"/>
              <a:t>iris of the eye functions like the diaphragm of a camera</a:t>
            </a:r>
            <a:r>
              <a:rPr lang="en-US" dirty="0"/>
              <a:t>, controlling the amount of light reaching the back of the eye by automatically adjusting the size of the pupil (aperture).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21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Human Eye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eye's crystalline </a:t>
            </a:r>
            <a:r>
              <a:rPr lang="en-US" b="1" dirty="0"/>
              <a:t>lens</a:t>
            </a:r>
            <a:r>
              <a:rPr lang="en-US" dirty="0"/>
              <a:t> is located directly behind the pupil and further focuses light. Through a process called accommodation, this lens helps the eye automatically focus on near and approaching objects, like an autofocus camera lens.</a:t>
            </a:r>
          </a:p>
          <a:p>
            <a:r>
              <a:rPr lang="en-US" dirty="0" smtClean="0"/>
              <a:t>Light focused by the cornea and crystalline lens (and limited by the iris and pupil) then </a:t>
            </a:r>
            <a:r>
              <a:rPr lang="en-US" b="1" dirty="0" smtClean="0"/>
              <a:t>reaches the retina</a:t>
            </a:r>
            <a:r>
              <a:rPr lang="en-US" dirty="0" smtClean="0"/>
              <a:t> — the light-sensitive inner lining of the back of the eye. The retina acts like an electronic image sensor of a digital camera, converting optical images into electronic signals. The optic nerve then transmits these signals to the visual cortex — the part of the brain that controls our sense of sight.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50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Human Eye 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828800"/>
            <a:ext cx="7121586" cy="4937633"/>
          </a:xfrm>
        </p:spPr>
      </p:pic>
    </p:spTree>
    <p:extLst>
      <p:ext uri="{BB962C8B-B14F-4D97-AF65-F5344CB8AC3E}">
        <p14:creationId xmlns:p14="http://schemas.microsoft.com/office/powerpoint/2010/main" xmlns="" val="386906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smtClean="0"/>
              <a:t>Myopia:</a:t>
            </a:r>
          </a:p>
          <a:p>
            <a:pPr lvl="1"/>
            <a:r>
              <a:rPr lang="en-US" dirty="0" smtClean="0"/>
              <a:t>Nearsightedness, a person can see nearby objects clearly while distant objects appear blur</a:t>
            </a:r>
          </a:p>
          <a:p>
            <a:pPr lvl="1"/>
            <a:r>
              <a:rPr lang="en-US" dirty="0" smtClean="0"/>
              <a:t>Image is formed in front the retina</a:t>
            </a:r>
          </a:p>
          <a:p>
            <a:pPr lvl="1"/>
            <a:r>
              <a:rPr lang="en-US" b="1" dirty="0" smtClean="0"/>
              <a:t>Causes:</a:t>
            </a:r>
          </a:p>
          <a:p>
            <a:pPr lvl="2"/>
            <a:r>
              <a:rPr lang="en-US" dirty="0" smtClean="0"/>
              <a:t>Excessive curvature of the cornea</a:t>
            </a:r>
          </a:p>
          <a:p>
            <a:pPr lvl="2"/>
            <a:r>
              <a:rPr lang="en-US" dirty="0" smtClean="0"/>
              <a:t>Elongation of the eye lens</a:t>
            </a:r>
          </a:p>
          <a:p>
            <a:pPr lvl="1"/>
            <a:r>
              <a:rPr lang="en-US" sz="2800" b="1" dirty="0" smtClean="0"/>
              <a:t>Correction:</a:t>
            </a:r>
          </a:p>
          <a:p>
            <a:pPr lvl="2"/>
            <a:r>
              <a:rPr lang="en-US" dirty="0" smtClean="0"/>
              <a:t>The defect can be corrected using a concave (diverge) lens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04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 smtClean="0"/>
              <a:t>Hypermetropia</a:t>
            </a:r>
            <a:r>
              <a:rPr lang="en-US" b="1" u="sng" dirty="0" smtClean="0"/>
              <a:t>:</a:t>
            </a:r>
          </a:p>
          <a:p>
            <a:pPr lvl="1"/>
            <a:r>
              <a:rPr lang="en-US" dirty="0" smtClean="0"/>
              <a:t>Farsightedness, a person is able to see distant objects clearly</a:t>
            </a:r>
          </a:p>
          <a:p>
            <a:pPr lvl="1"/>
            <a:r>
              <a:rPr lang="en-US" dirty="0" smtClean="0"/>
              <a:t>The image is formed behind the retina</a:t>
            </a:r>
          </a:p>
          <a:p>
            <a:pPr lvl="1"/>
            <a:r>
              <a:rPr lang="en-US" b="1" dirty="0" smtClean="0"/>
              <a:t>Causes:</a:t>
            </a:r>
          </a:p>
          <a:p>
            <a:pPr lvl="2"/>
            <a:r>
              <a:rPr lang="en-US" dirty="0" smtClean="0"/>
              <a:t>The focal length of the lens is too great</a:t>
            </a:r>
          </a:p>
          <a:p>
            <a:pPr lvl="2"/>
            <a:r>
              <a:rPr lang="en-US" dirty="0" smtClean="0"/>
              <a:t>The eyeball becomes too short</a:t>
            </a:r>
          </a:p>
          <a:p>
            <a:pPr lvl="1"/>
            <a:r>
              <a:rPr lang="en-US" b="1" dirty="0" smtClean="0"/>
              <a:t>Correction:</a:t>
            </a:r>
          </a:p>
          <a:p>
            <a:pPr lvl="2"/>
            <a:r>
              <a:rPr lang="en-US" dirty="0" smtClean="0"/>
              <a:t>The defect can be corrected using convex (converging) lens</a:t>
            </a:r>
          </a:p>
        </p:txBody>
      </p:sp>
    </p:spTree>
    <p:extLst>
      <p:ext uri="{BB962C8B-B14F-4D97-AF65-F5344CB8AC3E}">
        <p14:creationId xmlns:p14="http://schemas.microsoft.com/office/powerpoint/2010/main" xmlns="" val="3338708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Defects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Presbyopia:</a:t>
            </a:r>
          </a:p>
          <a:p>
            <a:pPr lvl="1"/>
            <a:r>
              <a:rPr lang="en-US" dirty="0" smtClean="0"/>
              <a:t>Progressive form of farsightedness</a:t>
            </a:r>
          </a:p>
          <a:p>
            <a:pPr lvl="1"/>
            <a:r>
              <a:rPr lang="en-US" dirty="0" smtClean="0"/>
              <a:t>Affects most people by their early 60s.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9551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87168"/>
            <a:ext cx="8229600" cy="1399032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Thank You </a:t>
            </a:r>
            <a:r>
              <a:rPr lang="en-US" sz="6600" b="1" dirty="0" smtClean="0">
                <a:sym typeface="Wingdings" pitchFamily="2" charset="2"/>
              </a:rPr>
              <a:t> 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xmlns="" val="119556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Eye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895600" cy="4724400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Sclera: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outer coat of the eyeball that forms the visible white of the eye and surrounds the optic nerve at the back of the eyeball.</a:t>
            </a:r>
            <a:endParaRPr lang="en-US" b="1" u="sng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00200"/>
            <a:ext cx="5274942" cy="48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41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Eye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895600" cy="4724400"/>
          </a:xfrm>
        </p:spPr>
        <p:txBody>
          <a:bodyPr>
            <a:normAutofit fontScale="92500"/>
          </a:bodyPr>
          <a:lstStyle/>
          <a:p>
            <a:r>
              <a:rPr lang="en-US" b="1" u="sng" dirty="0" smtClean="0"/>
              <a:t>Choroid: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ayer of blood vessels located between the sclera and the retina</a:t>
            </a:r>
          </a:p>
          <a:p>
            <a:pPr lvl="1"/>
            <a:r>
              <a:rPr lang="en-US" dirty="0" smtClean="0"/>
              <a:t>They provide nourishment to the back area of the eye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00200"/>
            <a:ext cx="5274942" cy="48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14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Eye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895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Retina: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sensory membrane that lines the eye</a:t>
            </a:r>
          </a:p>
          <a:p>
            <a:pPr lvl="1"/>
            <a:r>
              <a:rPr lang="en-US" dirty="0" smtClean="0"/>
              <a:t>It receives images formed by the lens and converts them into signals that reach the brain by the way of optic nerve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00200"/>
            <a:ext cx="5274942" cy="48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14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Eye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895600" cy="4724400"/>
          </a:xfrm>
        </p:spPr>
        <p:txBody>
          <a:bodyPr/>
          <a:lstStyle/>
          <a:p>
            <a:r>
              <a:rPr lang="en-US" b="1" u="sng" dirty="0" smtClean="0"/>
              <a:t>Cornea:</a:t>
            </a:r>
          </a:p>
          <a:p>
            <a:pPr lvl="1"/>
            <a:r>
              <a:rPr lang="en-US" dirty="0" smtClean="0"/>
              <a:t>The clear part of the eye covering the iris and the pupil</a:t>
            </a:r>
          </a:p>
          <a:p>
            <a:pPr lvl="1"/>
            <a:r>
              <a:rPr lang="en-US" dirty="0" smtClean="0"/>
              <a:t>It lets light into the eye permitting sight.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00200"/>
            <a:ext cx="5274942" cy="48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14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Eye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895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 smtClean="0"/>
              <a:t>Iris:</a:t>
            </a:r>
          </a:p>
          <a:p>
            <a:pPr lvl="1"/>
            <a:r>
              <a:rPr lang="en-US" dirty="0" smtClean="0"/>
              <a:t>Colored part of the eye surrounding the pupil</a:t>
            </a:r>
          </a:p>
          <a:p>
            <a:pPr lvl="1"/>
            <a:r>
              <a:rPr lang="en-US" dirty="0" smtClean="0"/>
              <a:t>The pigmented membrane lies between the cornea and the lens</a:t>
            </a:r>
          </a:p>
          <a:p>
            <a:pPr lvl="1"/>
            <a:r>
              <a:rPr lang="en-US" dirty="0" smtClean="0"/>
              <a:t>It acts as a diaphragm to narrow or widen the opening called the pupil, thereby controlling the amount of light that enters the eye.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00200"/>
            <a:ext cx="5274942" cy="48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14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Eye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895600" cy="4724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Pupil: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round dark center of the eye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opens and closes to regulate the amount of light that retina receives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00200"/>
            <a:ext cx="5274942" cy="48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14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Eye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895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Aqueous Humor: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Clear fluid in the front of the eye between the cornea and the iris, that provides nutrients to the cornea and the lens.</a:t>
            </a:r>
          </a:p>
          <a:p>
            <a:pPr lvl="1"/>
            <a:r>
              <a:rPr lang="en-US" dirty="0" smtClean="0"/>
              <a:t>The fluid is produced by the </a:t>
            </a:r>
            <a:r>
              <a:rPr lang="en-US" b="1" dirty="0" err="1" smtClean="0"/>
              <a:t>ciliary</a:t>
            </a:r>
            <a:r>
              <a:rPr lang="en-US" b="1" dirty="0" smtClean="0"/>
              <a:t> body.</a:t>
            </a:r>
          </a:p>
          <a:p>
            <a:pPr lvl="1"/>
            <a:endParaRPr lang="en-US" b="1" u="sng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258" y="1600200"/>
            <a:ext cx="5274942" cy="4870965"/>
          </a:xfrm>
        </p:spPr>
      </p:pic>
    </p:spTree>
    <p:extLst>
      <p:ext uri="{BB962C8B-B14F-4D97-AF65-F5344CB8AC3E}">
        <p14:creationId xmlns:p14="http://schemas.microsoft.com/office/powerpoint/2010/main" xmlns="" val="27314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526</TotalTime>
  <Words>817</Words>
  <Application>Microsoft Office PowerPoint</Application>
  <PresentationFormat>On-screen Show (4:3)</PresentationFormat>
  <Paragraphs>96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Verve</vt:lpstr>
      <vt:lpstr>The Human Eye </vt:lpstr>
      <vt:lpstr>The Human Eye</vt:lpstr>
      <vt:lpstr>Structure of Eye</vt:lpstr>
      <vt:lpstr>Structure of Eye</vt:lpstr>
      <vt:lpstr>Structure of Eye</vt:lpstr>
      <vt:lpstr>Structure of Eye</vt:lpstr>
      <vt:lpstr>Structure of Eye</vt:lpstr>
      <vt:lpstr>Structure of Eye</vt:lpstr>
      <vt:lpstr>Structure of Eye</vt:lpstr>
      <vt:lpstr>Structure of Eye</vt:lpstr>
      <vt:lpstr>Structure of Eye</vt:lpstr>
      <vt:lpstr>Structure of Eye</vt:lpstr>
      <vt:lpstr>Structure of Eye</vt:lpstr>
      <vt:lpstr>Structure of Eye</vt:lpstr>
      <vt:lpstr>Structure of Eye</vt:lpstr>
      <vt:lpstr>Structure of Eye</vt:lpstr>
      <vt:lpstr>Structure of Eye</vt:lpstr>
      <vt:lpstr>Structure of Eye</vt:lpstr>
      <vt:lpstr>Structure of Eye</vt:lpstr>
      <vt:lpstr>How the Human Eye Works</vt:lpstr>
      <vt:lpstr>How the Human Eye Works</vt:lpstr>
      <vt:lpstr>How the Human Eye Works</vt:lpstr>
      <vt:lpstr>Vision Defects</vt:lpstr>
      <vt:lpstr>Vision Defects</vt:lpstr>
      <vt:lpstr>Vision Defects </vt:lpstr>
      <vt:lpstr>Thank You 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Human Eye</dc:title>
  <dc:creator>My</dc:creator>
  <cp:lastModifiedBy>arifa.khalid</cp:lastModifiedBy>
  <cp:revision>19</cp:revision>
  <dcterms:created xsi:type="dcterms:W3CDTF">2015-07-29T10:19:37Z</dcterms:created>
  <dcterms:modified xsi:type="dcterms:W3CDTF">2015-07-31T07:22:39Z</dcterms:modified>
</cp:coreProperties>
</file>