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66" r:id="rId4"/>
    <p:sldId id="258" r:id="rId5"/>
    <p:sldId id="267" r:id="rId6"/>
    <p:sldId id="259" r:id="rId7"/>
    <p:sldId id="268" r:id="rId8"/>
    <p:sldId id="269" r:id="rId9"/>
    <p:sldId id="270" r:id="rId10"/>
    <p:sldId id="260" r:id="rId11"/>
    <p:sldId id="273" r:id="rId12"/>
    <p:sldId id="274" r:id="rId13"/>
    <p:sldId id="271" r:id="rId14"/>
    <p:sldId id="261" r:id="rId15"/>
    <p:sldId id="275" r:id="rId16"/>
    <p:sldId id="272" r:id="rId17"/>
    <p:sldId id="262" r:id="rId18"/>
    <p:sldId id="276" r:id="rId19"/>
    <p:sldId id="277" r:id="rId20"/>
    <p:sldId id="263" r:id="rId21"/>
    <p:sldId id="280" r:id="rId22"/>
    <p:sldId id="283" r:id="rId23"/>
    <p:sldId id="284" r:id="rId24"/>
    <p:sldId id="285" r:id="rId25"/>
    <p:sldId id="286" r:id="rId26"/>
    <p:sldId id="287" r:id="rId27"/>
    <p:sldId id="288" r:id="rId28"/>
    <p:sldId id="289" r:id="rId29"/>
    <p:sldId id="300" r:id="rId30"/>
    <p:sldId id="291" r:id="rId31"/>
    <p:sldId id="293" r:id="rId32"/>
    <p:sldId id="292" r:id="rId33"/>
    <p:sldId id="294" r:id="rId34"/>
    <p:sldId id="296" r:id="rId35"/>
    <p:sldId id="301" r:id="rId36"/>
    <p:sldId id="315" r:id="rId37"/>
    <p:sldId id="316" r:id="rId38"/>
    <p:sldId id="317" r:id="rId39"/>
    <p:sldId id="290" r:id="rId40"/>
    <p:sldId id="297" r:id="rId41"/>
    <p:sldId id="298" r:id="rId42"/>
    <p:sldId id="302" r:id="rId43"/>
    <p:sldId id="303" r:id="rId44"/>
    <p:sldId id="305" r:id="rId45"/>
    <p:sldId id="306" r:id="rId46"/>
    <p:sldId id="307" r:id="rId47"/>
    <p:sldId id="308" r:id="rId48"/>
    <p:sldId id="309" r:id="rId49"/>
    <p:sldId id="310" r:id="rId50"/>
    <p:sldId id="311" r:id="rId51"/>
    <p:sldId id="312" r:id="rId52"/>
    <p:sldId id="313" r:id="rId53"/>
    <p:sldId id="318" r:id="rId54"/>
    <p:sldId id="319"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5" r:id="rId69"/>
    <p:sldId id="336" r:id="rId70"/>
    <p:sldId id="337" r:id="rId71"/>
    <p:sldId id="344" r:id="rId72"/>
    <p:sldId id="341" r:id="rId73"/>
    <p:sldId id="340" r:id="rId74"/>
    <p:sldId id="339" r:id="rId75"/>
    <p:sldId id="342" r:id="rId76"/>
    <p:sldId id="345" r:id="rId77"/>
    <p:sldId id="346" r:id="rId78"/>
    <p:sldId id="347" r:id="rId79"/>
    <p:sldId id="348" r:id="rId80"/>
    <p:sldId id="349" r:id="rId81"/>
    <p:sldId id="350" r:id="rId82"/>
    <p:sldId id="351" r:id="rId83"/>
    <p:sldId id="352" r:id="rId84"/>
    <p:sldId id="353" r:id="rId85"/>
    <p:sldId id="354" r:id="rId86"/>
    <p:sldId id="355" r:id="rId87"/>
    <p:sldId id="357" r:id="rId88"/>
    <p:sldId id="358" r:id="rId89"/>
    <p:sldId id="356" r:id="rId90"/>
    <p:sldId id="360" r:id="rId91"/>
    <p:sldId id="361" r:id="rId92"/>
    <p:sldId id="362" r:id="rId93"/>
    <p:sldId id="363" r:id="rId94"/>
    <p:sldId id="364" r:id="rId95"/>
    <p:sldId id="359" r:id="rId96"/>
    <p:sldId id="365" r:id="rId97"/>
    <p:sldId id="366" r:id="rId98"/>
    <p:sldId id="367" r:id="rId99"/>
    <p:sldId id="368" r:id="rId100"/>
    <p:sldId id="369"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7/24/2014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7/24/2014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arth's_Location_in_the_Universe_SMALLER_(JPEG).jpg"/>
          <p:cNvPicPr>
            <a:picLocks noChangeAspect="1"/>
          </p:cNvPicPr>
          <p:nvPr/>
        </p:nvPicPr>
        <p:blipFill>
          <a:blip r:embed="rId2" cstate="print"/>
          <a:stretch>
            <a:fillRect/>
          </a:stretch>
        </p:blipFill>
        <p:spPr>
          <a:xfrm>
            <a:off x="0" y="266700"/>
            <a:ext cx="9144000" cy="6324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Milky way galaxy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typical spiral galaxy</a:t>
            </a:r>
          </a:p>
          <a:p>
            <a:r>
              <a:rPr lang="en-US" dirty="0" smtClean="0"/>
              <a:t>About 75 thousand light year in diameter </a:t>
            </a:r>
          </a:p>
          <a:p>
            <a:r>
              <a:rPr lang="en-US" dirty="0" smtClean="0"/>
              <a:t>Has more than 200 billion stars</a:t>
            </a:r>
          </a:p>
          <a:p>
            <a:r>
              <a:rPr lang="en-US" dirty="0" smtClean="0"/>
              <a:t>Galactic plane: region in the space occupied by milky way galaxy</a:t>
            </a:r>
          </a:p>
          <a:p>
            <a:r>
              <a:rPr lang="en-US" dirty="0" smtClean="0"/>
              <a:t>Galactic arms: arms of galaxy; 3 arms</a:t>
            </a:r>
          </a:p>
          <a:p>
            <a:r>
              <a:rPr lang="en-US" dirty="0" smtClean="0"/>
              <a:t>Sun is a medium-sized star of the galaxy, and not located in the centre </a:t>
            </a:r>
          </a:p>
          <a:p>
            <a:r>
              <a:rPr lang="en-US" dirty="0" smtClean="0"/>
              <a:t>Cosmic year: the Sun revolves around the centre of the galaxy once in 250 million year. This duration is called the cosmic year.</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Small solar system body composed of ice and dust.</a:t>
            </a:r>
          </a:p>
          <a:p>
            <a:endParaRPr lang="en-US" dirty="0" smtClean="0"/>
          </a:p>
          <a:p>
            <a:r>
              <a:rPr lang="en-US" dirty="0" smtClean="0"/>
              <a:t>Orbit the sun in elliptical orbit</a:t>
            </a:r>
          </a:p>
          <a:p>
            <a:pPr>
              <a:buNone/>
            </a:pPr>
            <a:endParaRPr lang="en-US" dirty="0" smtClean="0"/>
          </a:p>
          <a:p>
            <a:r>
              <a:rPr lang="en-US" dirty="0" smtClean="0"/>
              <a:t>When pass close to sun, heat up and outgas and display visible atmosphere ( coma ) and tail.</a:t>
            </a:r>
          </a:p>
          <a:p>
            <a:r>
              <a:rPr lang="en-US" dirty="0" smtClean="0"/>
              <a:t>Millions of comets present in solar system</a:t>
            </a:r>
          </a:p>
          <a:p>
            <a:r>
              <a:rPr lang="en-US" dirty="0" smtClean="0"/>
              <a:t>Halley’s comet: common example</a:t>
            </a:r>
          </a:p>
          <a:p>
            <a:r>
              <a:rPr lang="en-US" dirty="0" smtClean="0"/>
              <a:t>3 parts:</a:t>
            </a:r>
          </a:p>
          <a:p>
            <a:pPr lvl="2"/>
            <a:r>
              <a:rPr lang="en-US" dirty="0" smtClean="0"/>
              <a:t>Solid core</a:t>
            </a:r>
          </a:p>
          <a:p>
            <a:pPr lvl="2"/>
            <a:r>
              <a:rPr lang="en-US" dirty="0" smtClean="0"/>
              <a:t>Head or round coma</a:t>
            </a:r>
          </a:p>
          <a:p>
            <a:pPr lvl="2"/>
            <a:r>
              <a:rPr lang="en-US" dirty="0" smtClean="0"/>
              <a:t>Long tail of dust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The Sun's positio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The Sun's positio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Milky Way Galaxy"/>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Stars</a:t>
            </a:r>
            <a:endParaRPr lang="en-US" dirty="0"/>
          </a:p>
        </p:txBody>
      </p:sp>
      <p:sp>
        <p:nvSpPr>
          <p:cNvPr id="3" name="Content Placeholder 2"/>
          <p:cNvSpPr>
            <a:spLocks noGrp="1"/>
          </p:cNvSpPr>
          <p:nvPr>
            <p:ph idx="1"/>
          </p:nvPr>
        </p:nvSpPr>
        <p:spPr/>
        <p:txBody>
          <a:bodyPr/>
          <a:lstStyle/>
          <a:p>
            <a:r>
              <a:rPr lang="en-US" dirty="0" smtClean="0"/>
              <a:t>Those heavenly bodies which produce energy by nuclear </a:t>
            </a:r>
            <a:r>
              <a:rPr lang="en-US" dirty="0" smtClean="0"/>
              <a:t>reactions</a:t>
            </a:r>
          </a:p>
          <a:p>
            <a:endParaRPr lang="en-US" dirty="0" smtClean="0"/>
          </a:p>
          <a:p>
            <a:r>
              <a:rPr lang="en-US" dirty="0" smtClean="0"/>
              <a:t>Self-luminous </a:t>
            </a:r>
            <a:r>
              <a:rPr lang="en-US" dirty="0" smtClean="0"/>
              <a:t>bodies</a:t>
            </a:r>
          </a:p>
          <a:p>
            <a:endParaRPr lang="en-US" dirty="0" smtClean="0"/>
          </a:p>
          <a:p>
            <a:r>
              <a:rPr lang="en-US" dirty="0" smtClean="0"/>
              <a:t>Have their own </a:t>
            </a:r>
            <a:r>
              <a:rPr lang="en-US" dirty="0" smtClean="0"/>
              <a:t>light</a:t>
            </a:r>
          </a:p>
          <a:p>
            <a:endParaRPr lang="en-US" dirty="0" smtClean="0"/>
          </a:p>
          <a:p>
            <a:r>
              <a:rPr lang="en-US" dirty="0" smtClean="0"/>
              <a:t>The Sun is our nearest star, while next nearest star is </a:t>
            </a:r>
            <a:r>
              <a:rPr lang="en-US" b="1" i="1" dirty="0" smtClean="0">
                <a:solidFill>
                  <a:srgbClr val="FF0000"/>
                </a:solidFill>
              </a:rPr>
              <a:t>Proximal Centauri.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planetfacts.org/wp-content/uploads/2011/04/Proxima-Centauri.jpg"/>
          <p:cNvPicPr>
            <a:picLocks noChangeAspect="1" noChangeArrowheads="1"/>
          </p:cNvPicPr>
          <p:nvPr/>
        </p:nvPicPr>
        <p:blipFill>
          <a:blip r:embed="rId2"/>
          <a:srcRect/>
          <a:stretch>
            <a:fillRect/>
          </a:stretch>
        </p:blipFill>
        <p:spPr bwMode="auto">
          <a:xfrm>
            <a:off x="0" y="152400"/>
            <a:ext cx="9144000" cy="6705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ts2.mm.bing.net/th?id=HN.608003984326852745&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Non-luminous astronomical object orbiting a </a:t>
            </a:r>
            <a:r>
              <a:rPr lang="en-US" dirty="0" smtClean="0"/>
              <a:t>star</a:t>
            </a:r>
          </a:p>
          <a:p>
            <a:endParaRPr lang="en-US" dirty="0" smtClean="0"/>
          </a:p>
          <a:p>
            <a:r>
              <a:rPr lang="en-US" dirty="0" smtClean="0"/>
              <a:t>Do not generate their own radiation or </a:t>
            </a:r>
            <a:r>
              <a:rPr lang="en-US" dirty="0" smtClean="0"/>
              <a:t>energy</a:t>
            </a:r>
          </a:p>
          <a:p>
            <a:endParaRPr lang="en-US" dirty="0" smtClean="0"/>
          </a:p>
          <a:p>
            <a:r>
              <a:rPr lang="en-US" dirty="0" smtClean="0"/>
              <a:t>Do not </a:t>
            </a:r>
            <a:r>
              <a:rPr lang="en-US" dirty="0" smtClean="0"/>
              <a:t>twinkle</a:t>
            </a:r>
          </a:p>
          <a:p>
            <a:endParaRPr lang="en-US" dirty="0" smtClean="0"/>
          </a:p>
          <a:p>
            <a:r>
              <a:rPr lang="en-US" dirty="0" smtClean="0"/>
              <a:t>Examples: The Earth, Neptune </a:t>
            </a:r>
            <a:endParaRPr lang="en-US" dirty="0" smtClean="0"/>
          </a:p>
          <a:p>
            <a:endParaRPr lang="en-US" dirty="0" smtClean="0"/>
          </a:p>
          <a:p>
            <a:r>
              <a:rPr lang="en-US" dirty="0" smtClean="0"/>
              <a:t>Two main categories: </a:t>
            </a:r>
          </a:p>
          <a:p>
            <a:pPr lvl="2"/>
            <a:r>
              <a:rPr lang="en-US" dirty="0" smtClean="0"/>
              <a:t>Large, low density gas giants</a:t>
            </a:r>
          </a:p>
          <a:p>
            <a:pPr lvl="2"/>
            <a:r>
              <a:rPr lang="en-US" dirty="0" smtClean="0"/>
              <a:t>Small, rocky, dense terrestrials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ts3.mm.bing.net/th?id=HN.607993629156181790&amp;pid=15.1"/>
          <p:cNvPicPr>
            <a:picLocks noChangeAspect="1" noChangeArrowheads="1"/>
          </p:cNvPicPr>
          <p:nvPr/>
        </p:nvPicPr>
        <p:blipFill>
          <a:blip r:embed="rId2"/>
          <a:srcRect/>
          <a:stretch>
            <a:fillRect/>
          </a:stretch>
        </p:blipFill>
        <p:spPr bwMode="auto">
          <a:xfrm>
            <a:off x="152400" y="152400"/>
            <a:ext cx="8839200" cy="6553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ts1.mm.bing.net/th?id=HN.608034933856995328&amp;pid=15.1"/>
          <p:cNvPicPr>
            <a:picLocks noChangeAspect="1" noChangeArrowheads="1"/>
          </p:cNvPicPr>
          <p:nvPr/>
        </p:nvPicPr>
        <p:blipFill>
          <a:blip r:embed="rId2"/>
          <a:srcRect/>
          <a:stretch>
            <a:fillRect/>
          </a:stretch>
        </p:blipFill>
        <p:spPr bwMode="auto">
          <a:xfrm>
            <a:off x="0" y="228600"/>
            <a:ext cx="9144000" cy="6629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Branch of physical science which deals with the study of the Universe.</a:t>
            </a:r>
          </a:p>
          <a:p>
            <a:r>
              <a:rPr lang="en-US" dirty="0" smtClean="0"/>
              <a:t>Important terms and concepts:</a:t>
            </a:r>
          </a:p>
          <a:p>
            <a:pPr lvl="1"/>
            <a:r>
              <a:rPr lang="en-US" dirty="0" smtClean="0"/>
              <a:t>Galaxy</a:t>
            </a:r>
          </a:p>
          <a:p>
            <a:pPr lvl="1"/>
            <a:r>
              <a:rPr lang="en-US" dirty="0" smtClean="0"/>
              <a:t>Solar system</a:t>
            </a:r>
          </a:p>
          <a:p>
            <a:pPr lvl="1"/>
            <a:r>
              <a:rPr lang="en-US" dirty="0" smtClean="0"/>
              <a:t>Characteristics of  the Sun, Earth, Moon</a:t>
            </a:r>
          </a:p>
          <a:p>
            <a:pPr lvl="1"/>
            <a:r>
              <a:rPr lang="en-US" dirty="0" smtClean="0"/>
              <a:t>Star</a:t>
            </a:r>
          </a:p>
          <a:p>
            <a:pPr lvl="1"/>
            <a:r>
              <a:rPr lang="en-US" dirty="0" smtClean="0"/>
              <a:t>Planet</a:t>
            </a:r>
          </a:p>
          <a:p>
            <a:pPr lvl="1"/>
            <a:r>
              <a:rPr lang="en-US" dirty="0" smtClean="0"/>
              <a:t>Satellite</a:t>
            </a:r>
          </a:p>
          <a:p>
            <a:pPr lvl="1"/>
            <a:r>
              <a:rPr lang="en-US" dirty="0" smtClean="0"/>
              <a:t>Comet, Meteor, Meteorite</a:t>
            </a:r>
          </a:p>
          <a:p>
            <a:pPr lvl="1"/>
            <a:r>
              <a:rPr lang="en-US" dirty="0" smtClean="0"/>
              <a:t>Solar and Lunar  eclipse</a:t>
            </a:r>
          </a:p>
          <a:p>
            <a:pPr lvl="1"/>
            <a:r>
              <a:rPr lang="en-US" dirty="0" smtClean="0"/>
              <a:t>Light year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a:t>
            </a:r>
            <a:endParaRPr lang="en-US" dirty="0"/>
          </a:p>
        </p:txBody>
      </p:sp>
      <p:sp>
        <p:nvSpPr>
          <p:cNvPr id="3" name="Content Placeholder 2"/>
          <p:cNvSpPr>
            <a:spLocks noGrp="1"/>
          </p:cNvSpPr>
          <p:nvPr>
            <p:ph idx="1"/>
          </p:nvPr>
        </p:nvSpPr>
        <p:spPr/>
        <p:txBody>
          <a:bodyPr/>
          <a:lstStyle/>
          <a:p>
            <a:r>
              <a:rPr lang="en-US" dirty="0" smtClean="0"/>
              <a:t>An astronomical body which revolve round the planets</a:t>
            </a:r>
          </a:p>
          <a:p>
            <a:endParaRPr lang="en-US" dirty="0" smtClean="0"/>
          </a:p>
          <a:p>
            <a:r>
              <a:rPr lang="en-US" dirty="0" smtClean="0"/>
              <a:t>Origin: formed from the matter separated from a planet when still in molten state</a:t>
            </a:r>
          </a:p>
          <a:p>
            <a:endParaRPr lang="en-US" dirty="0" smtClean="0"/>
          </a:p>
          <a:p>
            <a:r>
              <a:rPr lang="en-US" dirty="0" smtClean="0"/>
              <a:t> There are 173 known natural satellites orbiting planets in the Solar system</a:t>
            </a:r>
          </a:p>
          <a:p>
            <a:endParaRPr lang="en-US" dirty="0" smtClean="0"/>
          </a:p>
          <a:p>
            <a:r>
              <a:rPr lang="en-US" dirty="0" smtClean="0"/>
              <a:t>Example: the Moon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Solar System</a:t>
            </a:r>
            <a:endParaRPr lang="en-US" dirty="0"/>
          </a:p>
        </p:txBody>
      </p:sp>
      <p:sp>
        <p:nvSpPr>
          <p:cNvPr id="3" name="Content Placeholder 2"/>
          <p:cNvSpPr>
            <a:spLocks noGrp="1"/>
          </p:cNvSpPr>
          <p:nvPr>
            <p:ph idx="1"/>
          </p:nvPr>
        </p:nvSpPr>
        <p:spPr/>
        <p:txBody>
          <a:bodyPr/>
          <a:lstStyle/>
          <a:p>
            <a:r>
              <a:rPr lang="en-US" dirty="0" smtClean="0"/>
              <a:t>A tiny part of Milky way galaxy, located in its outer arm</a:t>
            </a:r>
          </a:p>
          <a:p>
            <a:r>
              <a:rPr lang="en-US" dirty="0" smtClean="0"/>
              <a:t>Formed around 4.6 </a:t>
            </a:r>
            <a:r>
              <a:rPr lang="en-US" dirty="0" smtClean="0"/>
              <a:t>billion </a:t>
            </a:r>
            <a:r>
              <a:rPr lang="en-US" dirty="0" smtClean="0"/>
              <a:t>years ago</a:t>
            </a:r>
          </a:p>
          <a:p>
            <a:r>
              <a:rPr lang="en-US" dirty="0" smtClean="0"/>
              <a:t>Consists of the Sun, and the objects orbiting the Sun</a:t>
            </a:r>
          </a:p>
          <a:p>
            <a:r>
              <a:rPr lang="en-US" dirty="0" smtClean="0"/>
              <a:t>These include; eight planets with their satellites, and small Solar system objects as asteroids, comets, meteorites, interplanetary dust etc.</a:t>
            </a:r>
          </a:p>
          <a:p>
            <a:r>
              <a:rPr lang="en-US" dirty="0" smtClean="0"/>
              <a:t>Terrestrial planets: four, inner, smaller, dense, rocky planets</a:t>
            </a:r>
          </a:p>
          <a:p>
            <a:r>
              <a:rPr lang="en-US" dirty="0" smtClean="0"/>
              <a:t>Gas giants; four outer, larger, gaseous planets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ts3.mm.bing.net/th?id=HN.608006359446391086&amp;pid=15.1"/>
          <p:cNvPicPr>
            <a:picLocks noChangeAspect="1" noChangeArrowheads="1"/>
          </p:cNvPicPr>
          <p:nvPr/>
        </p:nvPicPr>
        <p:blipFill>
          <a:blip r:embed="rId2"/>
          <a:srcRect/>
          <a:stretch>
            <a:fillRect/>
          </a:stretch>
        </p:blipFill>
        <p:spPr bwMode="auto">
          <a:xfrm>
            <a:off x="0" y="457200"/>
            <a:ext cx="9144000" cy="64008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ts3.mm.bing.net/th?id=HN.607986314827795598&amp;pid=15.1"/>
          <p:cNvPicPr>
            <a:picLocks noChangeAspect="1" noChangeArrowheads="1"/>
          </p:cNvPicPr>
          <p:nvPr/>
        </p:nvPicPr>
        <p:blipFill>
          <a:blip r:embed="rId2"/>
          <a:srcRect/>
          <a:stretch>
            <a:fillRect/>
          </a:stretch>
        </p:blipFill>
        <p:spPr bwMode="auto">
          <a:xfrm>
            <a:off x="152400" y="304800"/>
            <a:ext cx="8686800" cy="64008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centre of the solar system</a:t>
            </a:r>
          </a:p>
          <a:p>
            <a:r>
              <a:rPr lang="en-US" dirty="0" smtClean="0"/>
              <a:t>Hot gaseous mass</a:t>
            </a:r>
          </a:p>
          <a:p>
            <a:r>
              <a:rPr lang="en-US" dirty="0" smtClean="0"/>
              <a:t>Composition:  Hydrogen 90%, Helium 8%,  Other elements 2%</a:t>
            </a:r>
          </a:p>
          <a:p>
            <a:r>
              <a:rPr lang="en-US" dirty="0" smtClean="0"/>
              <a:t>Temperature: two parts; 1. Photosphere: surface temperature that is 6000 C,  2. Chromo sphere: interior temperature about 15 million degree C</a:t>
            </a:r>
          </a:p>
          <a:p>
            <a:r>
              <a:rPr lang="en-US" dirty="0" smtClean="0"/>
              <a:t>Source of energy; Hydrogen, which is converted into Helium by process of Nuclear fusion</a:t>
            </a:r>
          </a:p>
          <a:p>
            <a:r>
              <a:rPr lang="en-US" dirty="0" smtClean="0"/>
              <a:t>Mean distance from the Earth; 149 million km</a:t>
            </a:r>
          </a:p>
          <a:p>
            <a:r>
              <a:rPr lang="en-US" dirty="0" smtClean="0"/>
              <a:t>Perihelion: minimum distance between  earth and sun. 147 million km</a:t>
            </a:r>
          </a:p>
          <a:p>
            <a:r>
              <a:rPr lang="en-US" dirty="0" smtClean="0"/>
              <a:t>Aphelion; maximum distance between earth and sun; 152 km</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ts1.mm.bing.net/th?id=HN.608046341297668688&amp;pid=15.1"/>
          <p:cNvPicPr>
            <a:picLocks noChangeAspect="1" noChangeArrowheads="1"/>
          </p:cNvPicPr>
          <p:nvPr/>
        </p:nvPicPr>
        <p:blipFill>
          <a:blip r:embed="rId2"/>
          <a:srcRect/>
          <a:stretch>
            <a:fillRect/>
          </a:stretch>
        </p:blipFill>
        <p:spPr bwMode="auto">
          <a:xfrm>
            <a:off x="228600" y="228600"/>
            <a:ext cx="8686800" cy="6477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Earth</a:t>
            </a:r>
            <a:endParaRPr lang="en-US" dirty="0"/>
          </a:p>
        </p:txBody>
      </p:sp>
      <p:sp>
        <p:nvSpPr>
          <p:cNvPr id="3" name="Content Placeholder 2"/>
          <p:cNvSpPr>
            <a:spLocks noGrp="1"/>
          </p:cNvSpPr>
          <p:nvPr>
            <p:ph idx="1"/>
          </p:nvPr>
        </p:nvSpPr>
        <p:spPr/>
        <p:txBody>
          <a:bodyPr>
            <a:normAutofit lnSpcReduction="10000"/>
          </a:bodyPr>
          <a:lstStyle/>
          <a:p>
            <a:r>
              <a:rPr lang="en-US" dirty="0" smtClean="0"/>
              <a:t>The most wonderful planet of the solar system</a:t>
            </a:r>
          </a:p>
          <a:p>
            <a:r>
              <a:rPr lang="en-US" dirty="0" smtClean="0"/>
              <a:t>The largest and the most dense of the four terrestrial planets</a:t>
            </a:r>
          </a:p>
          <a:p>
            <a:r>
              <a:rPr lang="en-US" dirty="0" smtClean="0"/>
              <a:t>The only planet of the solar system where life exists</a:t>
            </a:r>
          </a:p>
          <a:p>
            <a:r>
              <a:rPr lang="en-US" dirty="0" smtClean="0"/>
              <a:t>Has a blanket of gases called atmosphere</a:t>
            </a:r>
          </a:p>
          <a:p>
            <a:r>
              <a:rPr lang="en-US" dirty="0" smtClean="0"/>
              <a:t>Two third of its surface covered by oceans</a:t>
            </a:r>
          </a:p>
          <a:p>
            <a:r>
              <a:rPr lang="en-US" dirty="0" smtClean="0"/>
              <a:t>Astronomical unit; distance between sun and earth</a:t>
            </a:r>
          </a:p>
          <a:p>
            <a:r>
              <a:rPr lang="en-US" dirty="0" smtClean="0"/>
              <a:t>Rotation period: 23 hours, 56 minutes, and 4 seconds</a:t>
            </a:r>
          </a:p>
          <a:p>
            <a:r>
              <a:rPr lang="en-US" dirty="0" smtClean="0"/>
              <a:t>Revolution period: 365.25 days</a:t>
            </a:r>
          </a:p>
          <a:p>
            <a:r>
              <a:rPr lang="en-US" dirty="0" smtClean="0"/>
              <a:t>Average density; 5.52 gm/cc</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ts3.mm.bing.net/th?id=HN.608010104653677886&amp;pid=15.1"/>
          <p:cNvPicPr>
            <a:picLocks noChangeAspect="1" noChangeArrowheads="1"/>
          </p:cNvPicPr>
          <p:nvPr/>
        </p:nvPicPr>
        <p:blipFill>
          <a:blip r:embed="rId2"/>
          <a:srcRect/>
          <a:stretch>
            <a:fillRect/>
          </a:stretch>
        </p:blipFill>
        <p:spPr bwMode="auto">
          <a:xfrm>
            <a:off x="0" y="609600"/>
            <a:ext cx="9144000" cy="60198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ts4.mm.bing.net/th?id=HN.608033950312039871&amp;pid=15.1"/>
          <p:cNvPicPr>
            <a:picLocks noChangeAspect="1" noChangeArrowheads="1"/>
          </p:cNvPicPr>
          <p:nvPr/>
        </p:nvPicPr>
        <p:blipFill>
          <a:blip r:embed="rId2"/>
          <a:srcRect/>
          <a:stretch>
            <a:fillRect/>
          </a:stretch>
        </p:blipFill>
        <p:spPr bwMode="auto">
          <a:xfrm>
            <a:off x="152400" y="381000"/>
            <a:ext cx="8991600" cy="6248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of the Earth</a:t>
            </a:r>
            <a:endParaRPr lang="en-US" dirty="0"/>
          </a:p>
        </p:txBody>
      </p:sp>
      <p:sp>
        <p:nvSpPr>
          <p:cNvPr id="3" name="Content Placeholder 2"/>
          <p:cNvSpPr>
            <a:spLocks noGrp="1"/>
          </p:cNvSpPr>
          <p:nvPr>
            <p:ph idx="1"/>
          </p:nvPr>
        </p:nvSpPr>
        <p:spPr/>
        <p:txBody>
          <a:bodyPr/>
          <a:lstStyle/>
          <a:p>
            <a:r>
              <a:rPr lang="en-US" dirty="0" smtClean="0"/>
              <a:t>Rotation of the earth around its own axis</a:t>
            </a:r>
          </a:p>
          <a:p>
            <a:r>
              <a:rPr lang="en-US" dirty="0" smtClean="0"/>
              <a:t>Counter-clock wise</a:t>
            </a:r>
          </a:p>
          <a:p>
            <a:r>
              <a:rPr lang="en-US" dirty="0" smtClean="0"/>
              <a:t>From the west to the east</a:t>
            </a:r>
          </a:p>
          <a:p>
            <a:r>
              <a:rPr lang="en-US" dirty="0" smtClean="0"/>
              <a:t>Speed: 465 m/second or 1674 km / </a:t>
            </a:r>
            <a:r>
              <a:rPr lang="en-US" dirty="0" err="1" smtClean="0"/>
              <a:t>hr</a:t>
            </a:r>
            <a:endParaRPr lang="en-US" dirty="0" smtClean="0"/>
          </a:p>
          <a:p>
            <a:r>
              <a:rPr lang="en-US" dirty="0" smtClean="0"/>
              <a:t>Duration: 24 hours</a:t>
            </a:r>
          </a:p>
          <a:p>
            <a:r>
              <a:rPr lang="en-US" dirty="0" smtClean="0"/>
              <a:t>Outcome; formation of day and night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s1.mm.bing.net/th?id=HN.607993873973510908&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ts1.mm.bing.net/th?id=HN.608042342683836756&amp;pid=15.1"/>
          <p:cNvPicPr>
            <a:picLocks noChangeAspect="1" noChangeArrowheads="1"/>
          </p:cNvPicPr>
          <p:nvPr/>
        </p:nvPicPr>
        <p:blipFill>
          <a:blip r:embed="rId2"/>
          <a:srcRect/>
          <a:stretch>
            <a:fillRect/>
          </a:stretch>
        </p:blipFill>
        <p:spPr bwMode="auto">
          <a:xfrm>
            <a:off x="228600" y="304800"/>
            <a:ext cx="8686800" cy="6400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ts2.mm.bing.net/th?id=HN.608008356605722945&amp;pid=15.1"/>
          <p:cNvPicPr>
            <a:picLocks noChangeAspect="1" noChangeArrowheads="1"/>
          </p:cNvPicPr>
          <p:nvPr/>
        </p:nvPicPr>
        <p:blipFill>
          <a:blip r:embed="rId2"/>
          <a:srcRect/>
          <a:stretch>
            <a:fillRect/>
          </a:stretch>
        </p:blipFill>
        <p:spPr bwMode="auto">
          <a:xfrm>
            <a:off x="304800" y="304800"/>
            <a:ext cx="8610600" cy="6400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ts4.mm.bing.net/th?id=HN.608033722684870171&amp;pid=15.1"/>
          <p:cNvPicPr>
            <a:picLocks noChangeAspect="1" noChangeArrowheads="1"/>
          </p:cNvPicPr>
          <p:nvPr/>
        </p:nvPicPr>
        <p:blipFill>
          <a:blip r:embed="rId2"/>
          <a:srcRect/>
          <a:stretch>
            <a:fillRect/>
          </a:stretch>
        </p:blipFill>
        <p:spPr bwMode="auto">
          <a:xfrm>
            <a:off x="228600" y="152400"/>
            <a:ext cx="8686800" cy="65532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http://ts4.mm.bing.net/th?id=HN.607994707195856787&amp;pid=15.1"/>
          <p:cNvPicPr>
            <a:picLocks noChangeAspect="1" noChangeArrowheads="1"/>
          </p:cNvPicPr>
          <p:nvPr/>
        </p:nvPicPr>
        <p:blipFill>
          <a:blip r:embed="rId2"/>
          <a:srcRect/>
          <a:stretch>
            <a:fillRect/>
          </a:stretch>
        </p:blipFill>
        <p:spPr bwMode="auto">
          <a:xfrm>
            <a:off x="228600" y="304800"/>
            <a:ext cx="8610600" cy="65532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ts4.mm.bing.net/th?id=HN.608031523656959731&amp;pid=15.1"/>
          <p:cNvPicPr>
            <a:picLocks noChangeAspect="1" noChangeArrowheads="1"/>
          </p:cNvPicPr>
          <p:nvPr/>
        </p:nvPicPr>
        <p:blipFill>
          <a:blip r:embed="rId2"/>
          <a:srcRect/>
          <a:stretch>
            <a:fillRect/>
          </a:stretch>
        </p:blipFill>
        <p:spPr bwMode="auto">
          <a:xfrm>
            <a:off x="304800" y="304800"/>
            <a:ext cx="8534400" cy="62484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Revolution of the Earth</a:t>
            </a:r>
            <a:endParaRPr lang="en-US" dirty="0"/>
          </a:p>
        </p:txBody>
      </p:sp>
      <p:sp>
        <p:nvSpPr>
          <p:cNvPr id="3" name="Content Placeholder 2"/>
          <p:cNvSpPr>
            <a:spLocks noGrp="1"/>
          </p:cNvSpPr>
          <p:nvPr>
            <p:ph idx="1"/>
          </p:nvPr>
        </p:nvSpPr>
        <p:spPr/>
        <p:txBody>
          <a:bodyPr/>
          <a:lstStyle/>
          <a:p>
            <a:r>
              <a:rPr lang="en-US" dirty="0" smtClean="0"/>
              <a:t>Earth’s Orbit: pathway of earth’s motion around the sun</a:t>
            </a:r>
          </a:p>
          <a:p>
            <a:r>
              <a:rPr lang="en-US" dirty="0" smtClean="0"/>
              <a:t>Speed: 30km/s or 108,000 km/</a:t>
            </a:r>
            <a:r>
              <a:rPr lang="en-US" dirty="0" err="1" smtClean="0"/>
              <a:t>hr</a:t>
            </a:r>
            <a:endParaRPr lang="en-US" dirty="0" smtClean="0"/>
          </a:p>
          <a:p>
            <a:r>
              <a:rPr lang="en-US" dirty="0" smtClean="0"/>
              <a:t>Counter-clock wise</a:t>
            </a:r>
          </a:p>
          <a:p>
            <a:r>
              <a:rPr lang="en-US" dirty="0" smtClean="0"/>
              <a:t>Duration: 365.25 solar days</a:t>
            </a:r>
          </a:p>
          <a:p>
            <a:r>
              <a:rPr lang="en-US" dirty="0" smtClean="0"/>
              <a:t>Outcome: formation of seasons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533400"/>
            <a:ext cx="8534400" cy="594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96027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81000"/>
            <a:ext cx="87630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29744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533400"/>
            <a:ext cx="8686800" cy="594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7153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ts2.mm.bing.net/th?id=HN.608001437414985433&amp;pid=15.1"/>
          <p:cNvPicPr>
            <a:picLocks noChangeAspect="1" noChangeArrowheads="1"/>
          </p:cNvPicPr>
          <p:nvPr/>
        </p:nvPicPr>
        <p:blipFill>
          <a:blip r:embed="rId2"/>
          <a:srcRect/>
          <a:stretch>
            <a:fillRect/>
          </a:stretch>
        </p:blipFill>
        <p:spPr bwMode="auto">
          <a:xfrm>
            <a:off x="228600" y="381000"/>
            <a:ext cx="8686800" cy="6248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smtClean="0"/>
              <a:t>A fundamental unit of the Universe</a:t>
            </a:r>
          </a:p>
          <a:p>
            <a:endParaRPr lang="en-US" dirty="0" smtClean="0"/>
          </a:p>
          <a:p>
            <a:r>
              <a:rPr lang="en-US" dirty="0" smtClean="0"/>
              <a:t>Composed of millions of stars together with interstellar gas and dust</a:t>
            </a:r>
          </a:p>
          <a:p>
            <a:pPr>
              <a:buNone/>
            </a:pPr>
            <a:endParaRPr lang="en-US" dirty="0" smtClean="0"/>
          </a:p>
          <a:p>
            <a:r>
              <a:rPr lang="en-US" dirty="0" smtClean="0"/>
              <a:t>Estimated number of galaxies in the Universe; between 100 million to 1 trillion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ts1.mm.bing.net/th?id=HN.608038872343644404&amp;pid=15.1"/>
          <p:cNvPicPr>
            <a:picLocks noChangeAspect="1" noChangeArrowheads="1"/>
          </p:cNvPicPr>
          <p:nvPr/>
        </p:nvPicPr>
        <p:blipFill>
          <a:blip r:embed="rId2"/>
          <a:srcRect/>
          <a:stretch>
            <a:fillRect/>
          </a:stretch>
        </p:blipFill>
        <p:spPr bwMode="auto">
          <a:xfrm>
            <a:off x="228600" y="152400"/>
            <a:ext cx="8686800" cy="63246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ttp://ts2.mm.bing.net/th?id=HN.608036492935106421&amp;pid=15.1"/>
          <p:cNvPicPr>
            <a:picLocks noChangeAspect="1" noChangeArrowheads="1"/>
          </p:cNvPicPr>
          <p:nvPr/>
        </p:nvPicPr>
        <p:blipFill>
          <a:blip r:embed="rId2"/>
          <a:srcRect/>
          <a:stretch>
            <a:fillRect/>
          </a:stretch>
        </p:blipFill>
        <p:spPr bwMode="auto">
          <a:xfrm>
            <a:off x="0" y="228600"/>
            <a:ext cx="9144000" cy="66294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Eclipses</a:t>
            </a:r>
            <a:endParaRPr lang="en-US" dirty="0"/>
          </a:p>
        </p:txBody>
      </p:sp>
      <p:sp>
        <p:nvSpPr>
          <p:cNvPr id="3" name="Content Placeholder 2"/>
          <p:cNvSpPr>
            <a:spLocks noGrp="1"/>
          </p:cNvSpPr>
          <p:nvPr>
            <p:ph idx="1"/>
          </p:nvPr>
        </p:nvSpPr>
        <p:spPr/>
        <p:txBody>
          <a:bodyPr/>
          <a:lstStyle/>
          <a:p>
            <a:r>
              <a:rPr lang="en-US" dirty="0" smtClean="0"/>
              <a:t>Eclipse means obscuring of one heavenly body by another.</a:t>
            </a:r>
          </a:p>
          <a:p>
            <a:endParaRPr lang="en-US" dirty="0" smtClean="0"/>
          </a:p>
          <a:p>
            <a:r>
              <a:rPr lang="en-US" dirty="0" smtClean="0"/>
              <a:t>Kinds: </a:t>
            </a:r>
          </a:p>
          <a:p>
            <a:pPr lvl="2"/>
            <a:r>
              <a:rPr lang="en-US" dirty="0" smtClean="0"/>
              <a:t>Lunar eclipse</a:t>
            </a:r>
          </a:p>
          <a:p>
            <a:pPr lvl="2"/>
            <a:endParaRPr lang="en-US" dirty="0" smtClean="0"/>
          </a:p>
          <a:p>
            <a:pPr lvl="2"/>
            <a:r>
              <a:rPr lang="en-US" dirty="0" smtClean="0"/>
              <a:t>Solar eclipse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Lunar eclipse </a:t>
            </a:r>
            <a:endParaRPr lang="en-US" dirty="0"/>
          </a:p>
        </p:txBody>
      </p:sp>
      <p:sp>
        <p:nvSpPr>
          <p:cNvPr id="3" name="Content Placeholder 2"/>
          <p:cNvSpPr>
            <a:spLocks noGrp="1"/>
          </p:cNvSpPr>
          <p:nvPr>
            <p:ph idx="1"/>
          </p:nvPr>
        </p:nvSpPr>
        <p:spPr/>
        <p:txBody>
          <a:bodyPr/>
          <a:lstStyle/>
          <a:p>
            <a:r>
              <a:rPr lang="en-US" dirty="0" smtClean="0"/>
              <a:t>Occurs when </a:t>
            </a:r>
            <a:r>
              <a:rPr lang="en-US" dirty="0" smtClean="0">
                <a:solidFill>
                  <a:srgbClr val="FF0000"/>
                </a:solidFill>
              </a:rPr>
              <a:t>earth</a:t>
            </a:r>
            <a:r>
              <a:rPr lang="en-US" dirty="0" smtClean="0"/>
              <a:t> comes in between sun and moon</a:t>
            </a:r>
          </a:p>
          <a:p>
            <a:endParaRPr lang="en-US" dirty="0" smtClean="0"/>
          </a:p>
          <a:p>
            <a:r>
              <a:rPr lang="en-US" dirty="0" smtClean="0"/>
              <a:t>Shadow of the earth darkens the moon</a:t>
            </a:r>
          </a:p>
          <a:p>
            <a:endParaRPr lang="en-US" dirty="0" smtClean="0"/>
          </a:p>
          <a:p>
            <a:r>
              <a:rPr lang="en-US" dirty="0" smtClean="0"/>
              <a:t>When earth lies exactly between moon and sun, shadow of earth is so large that it totally obscures the whole of moon, thus a total Lunar eclipse occurs</a:t>
            </a:r>
          </a:p>
          <a:p>
            <a:endParaRPr lang="en-US" dirty="0" smtClean="0"/>
          </a:p>
          <a:p>
            <a:r>
              <a:rPr lang="en-US" dirty="0" smtClean="0"/>
              <a:t>Lunar eclipse at the time of full moon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http://ts4.mm.bing.net/th?id=HN.607997172505119747&amp;pid=15.1"/>
          <p:cNvPicPr>
            <a:picLocks noChangeAspect="1" noChangeArrowheads="1"/>
          </p:cNvPicPr>
          <p:nvPr/>
        </p:nvPicPr>
        <p:blipFill>
          <a:blip r:embed="rId2"/>
          <a:srcRect/>
          <a:stretch>
            <a:fillRect/>
          </a:stretch>
        </p:blipFill>
        <p:spPr bwMode="auto">
          <a:xfrm>
            <a:off x="228600" y="228600"/>
            <a:ext cx="8610600" cy="64008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ts4.mm.bing.net/th?id=HN.608050537473182931&amp;pid=15.1"/>
          <p:cNvPicPr>
            <a:picLocks noChangeAspect="1" noChangeArrowheads="1"/>
          </p:cNvPicPr>
          <p:nvPr/>
        </p:nvPicPr>
        <p:blipFill>
          <a:blip r:embed="rId2"/>
          <a:srcRect/>
          <a:stretch>
            <a:fillRect/>
          </a:stretch>
        </p:blipFill>
        <p:spPr bwMode="auto">
          <a:xfrm>
            <a:off x="228600" y="152400"/>
            <a:ext cx="8763000" cy="6477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 eclipse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Occurs when </a:t>
            </a:r>
            <a:r>
              <a:rPr lang="en-US" dirty="0" smtClean="0">
                <a:solidFill>
                  <a:srgbClr val="FF0000"/>
                </a:solidFill>
              </a:rPr>
              <a:t>moon</a:t>
            </a:r>
            <a:r>
              <a:rPr lang="en-US" dirty="0" smtClean="0"/>
              <a:t> comes between sun and earth</a:t>
            </a:r>
          </a:p>
          <a:p>
            <a:endParaRPr lang="en-US" dirty="0" smtClean="0"/>
          </a:p>
          <a:p>
            <a:r>
              <a:rPr lang="en-US" dirty="0" smtClean="0"/>
              <a:t>In this position moon throws its shadow on the earth</a:t>
            </a:r>
          </a:p>
          <a:p>
            <a:endParaRPr lang="en-US" dirty="0" smtClean="0"/>
          </a:p>
          <a:p>
            <a:r>
              <a:rPr lang="en-US" dirty="0" smtClean="0"/>
              <a:t>This shadow is categorized in to </a:t>
            </a:r>
            <a:r>
              <a:rPr lang="en-US" dirty="0" smtClean="0">
                <a:solidFill>
                  <a:srgbClr val="7030A0"/>
                </a:solidFill>
              </a:rPr>
              <a:t>Umbra</a:t>
            </a:r>
            <a:r>
              <a:rPr lang="en-US" dirty="0" smtClean="0"/>
              <a:t> and </a:t>
            </a:r>
            <a:r>
              <a:rPr lang="en-US" dirty="0" smtClean="0">
                <a:solidFill>
                  <a:srgbClr val="00B050"/>
                </a:solidFill>
              </a:rPr>
              <a:t>Penumbra</a:t>
            </a:r>
          </a:p>
          <a:p>
            <a:pPr>
              <a:buNone/>
            </a:pPr>
            <a:endParaRPr lang="en-US" dirty="0" smtClean="0"/>
          </a:p>
          <a:p>
            <a:r>
              <a:rPr lang="en-US" dirty="0" smtClean="0"/>
              <a:t>People who are in the umbral region are unable to see the sun at all. This is known as </a:t>
            </a:r>
            <a:r>
              <a:rPr lang="en-US" dirty="0" smtClean="0">
                <a:solidFill>
                  <a:srgbClr val="7030A0"/>
                </a:solidFill>
              </a:rPr>
              <a:t>Total eclipse </a:t>
            </a:r>
            <a:r>
              <a:rPr lang="en-US" dirty="0" smtClean="0"/>
              <a:t>of the sun</a:t>
            </a:r>
          </a:p>
          <a:p>
            <a:endParaRPr lang="en-US" dirty="0" smtClean="0"/>
          </a:p>
          <a:p>
            <a:r>
              <a:rPr lang="en-US" dirty="0" smtClean="0"/>
              <a:t>People in penumbra region can see sun partly, this is known as </a:t>
            </a:r>
            <a:r>
              <a:rPr lang="en-US" dirty="0" smtClean="0">
                <a:solidFill>
                  <a:srgbClr val="00B050"/>
                </a:solidFill>
              </a:rPr>
              <a:t>Partial eclipse </a:t>
            </a:r>
            <a:r>
              <a:rPr lang="en-US" dirty="0" smtClean="0"/>
              <a:t>of the sun</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http://ts3.mm.bing.net/th?id=HN.608041251756114058&amp;pid=15.1"/>
          <p:cNvPicPr>
            <a:picLocks noChangeAspect="1" noChangeArrowheads="1"/>
          </p:cNvPicPr>
          <p:nvPr/>
        </p:nvPicPr>
        <p:blipFill>
          <a:blip r:embed="rId2"/>
          <a:srcRect/>
          <a:stretch>
            <a:fillRect/>
          </a:stretch>
        </p:blipFill>
        <p:spPr bwMode="auto">
          <a:xfrm>
            <a:off x="304800" y="304800"/>
            <a:ext cx="8610600" cy="63246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http://ts3.mm.bing.net/th?id=HN.607987959799810322&amp;pid=15.1"/>
          <p:cNvPicPr>
            <a:picLocks noChangeAspect="1" noChangeArrowheads="1"/>
          </p:cNvPicPr>
          <p:nvPr/>
        </p:nvPicPr>
        <p:blipFill>
          <a:blip r:embed="rId2"/>
          <a:srcRect/>
          <a:stretch>
            <a:fillRect/>
          </a:stretch>
        </p:blipFill>
        <p:spPr bwMode="auto">
          <a:xfrm>
            <a:off x="0" y="304800"/>
            <a:ext cx="8839200" cy="64008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http://ts3.mm.bing.net/th?id=HN.608018140544697418&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ts2.mm.bing.net/th?id=HN.608005375892456449&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ts4.mm.bing.net/th?id=HN.607996695764996063&amp;pid=15.1"/>
          <p:cNvPicPr>
            <a:picLocks noChangeAspect="1" noChangeArrowheads="1"/>
          </p:cNvPicPr>
          <p:nvPr/>
        </p:nvPicPr>
        <p:blipFill>
          <a:blip r:embed="rId2"/>
          <a:srcRect/>
          <a:stretch>
            <a:fillRect/>
          </a:stretch>
        </p:blipFill>
        <p:spPr bwMode="auto">
          <a:xfrm>
            <a:off x="228600" y="228600"/>
            <a:ext cx="8686800" cy="66294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ts1.mm.bing.net/th?id=HN.608009932857018416&amp;pid=15.1"/>
          <p:cNvPicPr>
            <a:picLocks noChangeAspect="1" noChangeArrowheads="1"/>
          </p:cNvPicPr>
          <p:nvPr/>
        </p:nvPicPr>
        <p:blipFill>
          <a:blip r:embed="rId2"/>
          <a:srcRect/>
          <a:stretch>
            <a:fillRect/>
          </a:stretch>
        </p:blipFill>
        <p:spPr bwMode="auto">
          <a:xfrm>
            <a:off x="381000" y="381000"/>
            <a:ext cx="8458200" cy="61722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http://ts1.mm.bing.net/th?id=HN.608046487319218120&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PLUTO</a:t>
            </a:r>
            <a:endParaRPr lang="en-US" dirty="0"/>
          </a:p>
        </p:txBody>
      </p:sp>
      <p:sp>
        <p:nvSpPr>
          <p:cNvPr id="3" name="Content Placeholder 2"/>
          <p:cNvSpPr>
            <a:spLocks noGrp="1"/>
          </p:cNvSpPr>
          <p:nvPr>
            <p:ph idx="1"/>
          </p:nvPr>
        </p:nvSpPr>
        <p:spPr/>
        <p:txBody>
          <a:bodyPr/>
          <a:lstStyle/>
          <a:p>
            <a:r>
              <a:rPr lang="en-US" dirty="0" smtClean="0"/>
              <a:t>Discovery, nature, characteristics</a:t>
            </a:r>
          </a:p>
          <a:p>
            <a:endParaRPr lang="en-US" dirty="0" smtClean="0"/>
          </a:p>
          <a:p>
            <a:endParaRPr lang="en-US" dirty="0" smtClean="0"/>
          </a:p>
          <a:p>
            <a:r>
              <a:rPr lang="en-US" dirty="0" smtClean="0"/>
              <a:t>Interesting facts</a:t>
            </a:r>
          </a:p>
          <a:p>
            <a:pPr>
              <a:buNone/>
            </a:pPr>
            <a:endParaRPr lang="en-US" dirty="0" smtClean="0"/>
          </a:p>
          <a:p>
            <a:endParaRPr lang="en-US" dirty="0" smtClean="0"/>
          </a:p>
          <a:p>
            <a:r>
              <a:rPr lang="en-US" dirty="0" smtClean="0"/>
              <a:t>Why is it no longer a planet?</a:t>
            </a:r>
          </a:p>
          <a:p>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Pluto is a </a:t>
            </a:r>
            <a:r>
              <a:rPr lang="en-US" dirty="0" smtClean="0">
                <a:solidFill>
                  <a:srgbClr val="FF0000"/>
                </a:solidFill>
              </a:rPr>
              <a:t>dwarf</a:t>
            </a:r>
            <a:r>
              <a:rPr lang="en-US" dirty="0" smtClean="0"/>
              <a:t> planet</a:t>
            </a:r>
          </a:p>
          <a:p>
            <a:r>
              <a:rPr lang="en-US" dirty="0" smtClean="0"/>
              <a:t>Composed of ice and rock</a:t>
            </a:r>
          </a:p>
          <a:p>
            <a:r>
              <a:rPr lang="en-US" dirty="0" smtClean="0"/>
              <a:t>Small size: about 0ne sixth of size of the Moon</a:t>
            </a:r>
          </a:p>
          <a:p>
            <a:r>
              <a:rPr lang="en-US" dirty="0" smtClean="0"/>
              <a:t>Has eccentric and inclined orbit</a:t>
            </a:r>
          </a:p>
          <a:p>
            <a:r>
              <a:rPr lang="en-US" dirty="0" smtClean="0"/>
              <a:t>Has five moons: </a:t>
            </a:r>
            <a:r>
              <a:rPr lang="en-US" dirty="0" smtClean="0">
                <a:solidFill>
                  <a:srgbClr val="00B050"/>
                </a:solidFill>
              </a:rPr>
              <a:t>Charon</a:t>
            </a:r>
            <a:r>
              <a:rPr lang="en-US" dirty="0" smtClean="0"/>
              <a:t> is the largest</a:t>
            </a:r>
          </a:p>
          <a:p>
            <a:pPr>
              <a:buNone/>
            </a:pPr>
            <a:endParaRPr lang="en-US" dirty="0" smtClean="0"/>
          </a:p>
          <a:p>
            <a:r>
              <a:rPr lang="en-US" dirty="0" smtClean="0"/>
              <a:t>Second largest object in the </a:t>
            </a:r>
            <a:r>
              <a:rPr lang="en-US" dirty="0" smtClean="0">
                <a:solidFill>
                  <a:srgbClr val="7030A0"/>
                </a:solidFill>
              </a:rPr>
              <a:t>Kuiper belt</a:t>
            </a:r>
          </a:p>
          <a:p>
            <a:endParaRPr lang="en-US" dirty="0" smtClean="0">
              <a:solidFill>
                <a:srgbClr val="7030A0"/>
              </a:solidFill>
            </a:endParaRPr>
          </a:p>
          <a:p>
            <a:r>
              <a:rPr lang="en-US" dirty="0" smtClean="0"/>
              <a:t>Pluto was first discovered in 1930 by Clyde W. Tombaugh</a:t>
            </a:r>
          </a:p>
          <a:p>
            <a:r>
              <a:rPr lang="en-US" dirty="0" smtClean="0"/>
              <a:t> Most people remember it as the 9th planet.  Since, 2006, Pluto has been kicked out of the “Planet” category and is now considered a “Dwarf Planet” by the International Astronomical Union.</a:t>
            </a:r>
            <a:endParaRPr lang="en-US" dirty="0">
              <a:solidFill>
                <a:srgbClr val="7030A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Kuiper belt</a:t>
            </a:r>
            <a:endParaRPr lang="en-US" dirty="0"/>
          </a:p>
        </p:txBody>
      </p:sp>
      <p:sp>
        <p:nvSpPr>
          <p:cNvPr id="3" name="Content Placeholder 2"/>
          <p:cNvSpPr>
            <a:spLocks noGrp="1"/>
          </p:cNvSpPr>
          <p:nvPr>
            <p:ph idx="1"/>
          </p:nvPr>
        </p:nvSpPr>
        <p:spPr/>
        <p:txBody>
          <a:bodyPr/>
          <a:lstStyle/>
          <a:p>
            <a:r>
              <a:rPr lang="en-US" dirty="0" smtClean="0"/>
              <a:t>a region of the Solar System beyond the planets, extending from the orbit of Neptune (at 30 AU) to approximately 50 AU from the Sun. It is similar to the asteroid belt, but it is far larger—20 times as wide and 20 to 200 times as massive.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s4.mm.bing.net/th?id=HN.608023294501194451&amp;pid=15.1"/>
          <p:cNvPicPr>
            <a:picLocks noChangeAspect="1" noChangeArrowheads="1"/>
          </p:cNvPicPr>
          <p:nvPr/>
        </p:nvPicPr>
        <p:blipFill>
          <a:blip r:embed="rId2"/>
          <a:srcRect/>
          <a:stretch>
            <a:fillRect/>
          </a:stretch>
        </p:blipFill>
        <p:spPr bwMode="auto">
          <a:xfrm>
            <a:off x="0" y="228600"/>
            <a:ext cx="9144000" cy="66294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http://ts2.mm.bing.net/th?id=HN.608054385771219393&amp;pid=15.1"/>
          <p:cNvPicPr>
            <a:picLocks noChangeAspect="1" noChangeArrowheads="1"/>
          </p:cNvPicPr>
          <p:nvPr/>
        </p:nvPicPr>
        <p:blipFill>
          <a:blip r:embed="rId2"/>
          <a:srcRect/>
          <a:stretch>
            <a:fillRect/>
          </a:stretch>
        </p:blipFill>
        <p:spPr bwMode="auto">
          <a:xfrm>
            <a:off x="0" y="152400"/>
            <a:ext cx="9144000" cy="65532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ts2.mm.bing.net/th?id=HN.608005659366918989&amp;pid=15.1"/>
          <p:cNvPicPr>
            <a:picLocks noChangeAspect="1" noChangeArrowheads="1"/>
          </p:cNvPicPr>
          <p:nvPr/>
        </p:nvPicPr>
        <p:blipFill>
          <a:blip r:embed="rId2"/>
          <a:srcRect/>
          <a:stretch>
            <a:fillRect/>
          </a:stretch>
        </p:blipFill>
        <p:spPr bwMode="auto">
          <a:xfrm>
            <a:off x="0" y="152400"/>
            <a:ext cx="9144000" cy="670560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PLUTO no longer a planet?</a:t>
            </a:r>
            <a:endParaRPr lang="en-US" dirty="0"/>
          </a:p>
        </p:txBody>
      </p:sp>
      <p:sp>
        <p:nvSpPr>
          <p:cNvPr id="3" name="Content Placeholder 2"/>
          <p:cNvSpPr>
            <a:spLocks noGrp="1"/>
          </p:cNvSpPr>
          <p:nvPr>
            <p:ph idx="1"/>
          </p:nvPr>
        </p:nvSpPr>
        <p:spPr/>
        <p:txBody>
          <a:bodyPr/>
          <a:lstStyle/>
          <a:p>
            <a:pPr fontAlgn="base"/>
            <a:r>
              <a:rPr lang="en-US" b="1" i="1" dirty="0" smtClean="0"/>
              <a:t> the criteria for being a Planet:</a:t>
            </a:r>
            <a:endParaRPr lang="en-US" dirty="0" smtClean="0"/>
          </a:p>
          <a:p>
            <a:pPr lvl="1" fontAlgn="base"/>
            <a:r>
              <a:rPr lang="en-US" b="1" dirty="0" smtClean="0"/>
              <a:t>It needs to be in orbit around the Sun</a:t>
            </a:r>
            <a:r>
              <a:rPr lang="en-US" dirty="0" smtClean="0"/>
              <a:t> – Yeah, so maybe Pluto is a planet.</a:t>
            </a:r>
          </a:p>
          <a:p>
            <a:pPr lvl="1" fontAlgn="base"/>
            <a:r>
              <a:rPr lang="en-US" b="1" dirty="0" smtClean="0"/>
              <a:t>It needs to have enough gravity to pull itself into a spherical shape</a:t>
            </a:r>
            <a:r>
              <a:rPr lang="en-US" dirty="0" smtClean="0"/>
              <a:t> – Pluto…check (an object of 500 miles in diameter will pull itself into a sphere)</a:t>
            </a:r>
          </a:p>
          <a:p>
            <a:pPr lvl="1" fontAlgn="base"/>
            <a:r>
              <a:rPr lang="en-US" b="1" dirty="0" smtClean="0"/>
              <a:t>It needs to have “cleared the neighborhood” of its orbit</a:t>
            </a:r>
            <a:r>
              <a:rPr lang="en-US" dirty="0" smtClean="0"/>
              <a:t> – Ok, here’s the problem.  </a:t>
            </a:r>
            <a:r>
              <a:rPr lang="en-US" b="1" dirty="0" smtClean="0"/>
              <a:t>This is the reason that Pluto is no longer considered a Planet.</a:t>
            </a: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galaxies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Classified by Hubble in 1924 </a:t>
            </a:r>
          </a:p>
          <a:p>
            <a:r>
              <a:rPr lang="en-US" dirty="0" smtClean="0"/>
              <a:t>Three type:</a:t>
            </a:r>
          </a:p>
          <a:p>
            <a:pPr lvl="2"/>
            <a:r>
              <a:rPr lang="en-US" dirty="0" smtClean="0"/>
              <a:t>Elliptical</a:t>
            </a:r>
          </a:p>
          <a:p>
            <a:pPr lvl="4"/>
            <a:r>
              <a:rPr lang="en-US" dirty="0" smtClean="0"/>
              <a:t>Appear  as luminous elliptical discs with a smooth distribution of light</a:t>
            </a:r>
          </a:p>
          <a:p>
            <a:pPr lvl="4"/>
            <a:r>
              <a:rPr lang="en-US" dirty="0" smtClean="0"/>
              <a:t>Surface brightness decreases outwards from the centre</a:t>
            </a:r>
          </a:p>
          <a:p>
            <a:pPr lvl="2"/>
            <a:endParaRPr lang="en-US" dirty="0" smtClean="0"/>
          </a:p>
          <a:p>
            <a:pPr lvl="2"/>
            <a:endParaRPr lang="en-US" dirty="0" smtClean="0"/>
          </a:p>
          <a:p>
            <a:pPr lvl="2"/>
            <a:r>
              <a:rPr lang="en-US" dirty="0" smtClean="0"/>
              <a:t>Spiral</a:t>
            </a:r>
          </a:p>
          <a:p>
            <a:pPr lvl="4"/>
            <a:r>
              <a:rPr lang="en-US" dirty="0" smtClean="0"/>
              <a:t>Spiral-shaped</a:t>
            </a:r>
          </a:p>
          <a:p>
            <a:pPr lvl="4"/>
            <a:r>
              <a:rPr lang="en-US" dirty="0" smtClean="0"/>
              <a:t>Arms emerge  directly from the centre</a:t>
            </a:r>
          </a:p>
          <a:p>
            <a:pPr lvl="2"/>
            <a:endParaRPr lang="en-US" dirty="0" smtClean="0"/>
          </a:p>
          <a:p>
            <a:pPr lvl="2"/>
            <a:endParaRPr lang="en-US" dirty="0" smtClean="0"/>
          </a:p>
          <a:p>
            <a:pPr lvl="2"/>
            <a:r>
              <a:rPr lang="en-US" dirty="0" smtClean="0"/>
              <a:t>Irregular </a:t>
            </a:r>
          </a:p>
          <a:p>
            <a:pPr lvl="4"/>
            <a:r>
              <a:rPr lang="en-US" dirty="0" smtClean="0"/>
              <a:t>Do not have a definite structure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“Cleared the neighborhood” means that the “planet” has to be the dominant gravitational body in their orbit around the sun. </a:t>
            </a:r>
          </a:p>
          <a:p>
            <a:pPr fontAlgn="base"/>
            <a:r>
              <a:rPr lang="en-US" dirty="0" smtClean="0"/>
              <a:t>  Pluto is only .007 times the mass of the other objects in its orbit. </a:t>
            </a:r>
          </a:p>
          <a:p>
            <a:pPr fontAlgn="base"/>
            <a:r>
              <a:rPr lang="en-US" dirty="0" smtClean="0"/>
              <a:t> Earth, in contrast, has 1.7 million times the mass of the other objects in its orbit. </a:t>
            </a:r>
          </a:p>
          <a:p>
            <a:pPr fontAlgn="base"/>
            <a:r>
              <a:rPr lang="en-US" dirty="0" smtClean="0"/>
              <a:t> Pluto simply isn’t big enough to “clear its neighborhood” properly.</a:t>
            </a:r>
          </a:p>
          <a:p>
            <a:pPr fontAlgn="base"/>
            <a:r>
              <a:rPr lang="en-US" dirty="0" smtClean="0"/>
              <a:t>If you don’t meet this “cleared the neighborhood” criteria, then you’re considered a </a:t>
            </a:r>
            <a:r>
              <a:rPr lang="en-US" b="1" dirty="0" smtClean="0"/>
              <a:t>“Dwarf Planet”</a:t>
            </a:r>
            <a:r>
              <a:rPr lang="en-US" dirty="0" smtClean="0"/>
              <a:t>. </a:t>
            </a:r>
            <a:r>
              <a:rPr lang="en-US" b="1" dirty="0" smtClean="0"/>
              <a:t>Therefore, since Pluto hasn’t “cleared the neighborhood” so it has to be classified a “Dwarf Planet”, not a real planet.</a:t>
            </a:r>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reasons:  1</a:t>
            </a:r>
            <a:endParaRPr lang="en-US" dirty="0"/>
          </a:p>
        </p:txBody>
      </p:sp>
      <p:sp>
        <p:nvSpPr>
          <p:cNvPr id="3" name="Content Placeholder 2"/>
          <p:cNvSpPr>
            <a:spLocks noGrp="1"/>
          </p:cNvSpPr>
          <p:nvPr>
            <p:ph idx="1"/>
          </p:nvPr>
        </p:nvSpPr>
        <p:spPr/>
        <p:txBody>
          <a:bodyPr/>
          <a:lstStyle/>
          <a:p>
            <a:r>
              <a:rPr lang="en-US" b="1" dirty="0" smtClean="0"/>
              <a:t>- Pluto’s eccentric and inclined orbit  is totally different from all the other 8 planets</a:t>
            </a: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Pluto's  "/>
          <p:cNvPicPr>
            <a:picLocks noChangeAspect="1" noChangeArrowheads="1"/>
          </p:cNvPicPr>
          <p:nvPr/>
        </p:nvPicPr>
        <p:blipFill>
          <a:blip r:embed="rId2"/>
          <a:srcRect/>
          <a:stretch>
            <a:fillRect/>
          </a:stretch>
        </p:blipFill>
        <p:spPr bwMode="auto">
          <a:xfrm>
            <a:off x="152400" y="304800"/>
            <a:ext cx="8763000" cy="63246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lstStyle/>
          <a:p>
            <a:r>
              <a:rPr lang="en-US" b="1" dirty="0" smtClean="0"/>
              <a:t> There are other objects even further out than Pluto that are even bigger than Pluto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lkj"/>
          <p:cNvPicPr>
            <a:picLocks noChangeAspect="1" noChangeArrowheads="1"/>
          </p:cNvPicPr>
          <p:nvPr/>
        </p:nvPicPr>
        <p:blipFill>
          <a:blip r:embed="rId2"/>
          <a:srcRect/>
          <a:stretch>
            <a:fillRect/>
          </a:stretch>
        </p:blipFill>
        <p:spPr bwMode="auto">
          <a:xfrm>
            <a:off x="152400" y="0"/>
            <a:ext cx="8839200" cy="68580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sp>
        <p:nvSpPr>
          <p:cNvPr id="3" name="Content Placeholder 2"/>
          <p:cNvSpPr>
            <a:spLocks noGrp="1"/>
          </p:cNvSpPr>
          <p:nvPr>
            <p:ph idx="1"/>
          </p:nvPr>
        </p:nvSpPr>
        <p:spPr/>
        <p:txBody>
          <a:bodyPr/>
          <a:lstStyle/>
          <a:p>
            <a:r>
              <a:rPr lang="en-US" b="1" dirty="0" smtClean="0"/>
              <a:t>- Pluto has a relatively low mass of less than 1/5 the mass of our moon and 0.00218 the mass of Earth</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Pluto’s size vs the Earth"/>
          <p:cNvPicPr>
            <a:picLocks noChangeAspect="1" noChangeArrowheads="1"/>
          </p:cNvPicPr>
          <p:nvPr/>
        </p:nvPicPr>
        <p:blipFill>
          <a:blip r:embed="rId2"/>
          <a:srcRect/>
          <a:stretch>
            <a:fillRect/>
          </a:stretch>
        </p:blipFill>
        <p:spPr bwMode="auto">
          <a:xfrm>
            <a:off x="152400" y="228600"/>
            <a:ext cx="8991600" cy="66294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sp>
        <p:nvSpPr>
          <p:cNvPr id="3" name="Content Placeholder 2"/>
          <p:cNvSpPr>
            <a:spLocks noGrp="1"/>
          </p:cNvSpPr>
          <p:nvPr>
            <p:ph idx="1"/>
          </p:nvPr>
        </p:nvSpPr>
        <p:spPr/>
        <p:txBody>
          <a:bodyPr/>
          <a:lstStyle/>
          <a:p>
            <a:r>
              <a:rPr lang="en-US" b="1" dirty="0" smtClean="0"/>
              <a:t>- One of Pluto’s moons, Charon, has a mass of about half of Pluto leading some scientists to believe that it’s a binary system with it’s center of mass somewhere in between the two objects.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MERCURY: Fastest revolving planet</a:t>
            </a:r>
            <a:endParaRPr lang="en-US" dirty="0"/>
          </a:p>
        </p:txBody>
      </p:sp>
      <p:sp>
        <p:nvSpPr>
          <p:cNvPr id="3" name="Content Placeholder 2"/>
          <p:cNvSpPr>
            <a:spLocks noGrp="1"/>
          </p:cNvSpPr>
          <p:nvPr>
            <p:ph idx="1"/>
          </p:nvPr>
        </p:nvSpPr>
        <p:spPr/>
        <p:txBody>
          <a:bodyPr/>
          <a:lstStyle/>
          <a:p>
            <a:r>
              <a:rPr lang="en-US" dirty="0" smtClean="0"/>
              <a:t>Closest planet to the Sun</a:t>
            </a:r>
          </a:p>
          <a:p>
            <a:r>
              <a:rPr lang="en-US" dirty="0" smtClean="0"/>
              <a:t>The smallest planet</a:t>
            </a:r>
          </a:p>
          <a:p>
            <a:r>
              <a:rPr lang="en-US" dirty="0" smtClean="0"/>
              <a:t>The second most dense planet after the Earth</a:t>
            </a:r>
          </a:p>
          <a:p>
            <a:r>
              <a:rPr lang="en-US" dirty="0" smtClean="0"/>
              <a:t>Mercury speeds around the sun every 88 Earth days</a:t>
            </a:r>
          </a:p>
          <a:p>
            <a:r>
              <a:rPr lang="en-US" dirty="0" smtClean="0"/>
              <a:t>59 Earth days : it takes to rotate on its axis</a:t>
            </a:r>
          </a:p>
          <a:p>
            <a:r>
              <a:rPr lang="en-US" dirty="0" smtClean="0"/>
              <a:t>No atmosphere</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ts3.mm.bing.net/th?id=HN.608036364090802798&amp;pid=15.1"/>
          <p:cNvPicPr>
            <a:picLocks noChangeAspect="1" noChangeArrowheads="1"/>
          </p:cNvPicPr>
          <p:nvPr/>
        </p:nvPicPr>
        <p:blipFill>
          <a:blip r:embed="rId2"/>
          <a:srcRect/>
          <a:stretch>
            <a:fillRect/>
          </a:stretch>
        </p:blipFill>
        <p:spPr bwMode="auto">
          <a:xfrm>
            <a:off x="228600" y="228600"/>
            <a:ext cx="8686800" cy="6477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ts3.mm.bing.net/th?id=HN.607998362210142222&amp;pid=15.1"/>
          <p:cNvPicPr>
            <a:picLocks noChangeAspect="1" noChangeArrowheads="1"/>
          </p:cNvPicPr>
          <p:nvPr/>
        </p:nvPicPr>
        <p:blipFill>
          <a:blip r:embed="rId2"/>
          <a:srcRect/>
          <a:stretch>
            <a:fillRect/>
          </a:stretch>
        </p:blipFill>
        <p:spPr bwMode="auto">
          <a:xfrm>
            <a:off x="152400" y="152400"/>
            <a:ext cx="8839200" cy="67056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VENUS: “morning star”</a:t>
            </a:r>
            <a:endParaRPr lang="en-US" dirty="0"/>
          </a:p>
        </p:txBody>
      </p:sp>
      <p:sp>
        <p:nvSpPr>
          <p:cNvPr id="3" name="Content Placeholder 2"/>
          <p:cNvSpPr>
            <a:spLocks noGrp="1"/>
          </p:cNvSpPr>
          <p:nvPr>
            <p:ph idx="1"/>
          </p:nvPr>
        </p:nvSpPr>
        <p:spPr/>
        <p:txBody>
          <a:bodyPr>
            <a:normAutofit lnSpcReduction="10000"/>
          </a:bodyPr>
          <a:lstStyle/>
          <a:p>
            <a:r>
              <a:rPr lang="en-US" dirty="0" smtClean="0"/>
              <a:t>The brightest planet</a:t>
            </a:r>
          </a:p>
          <a:p>
            <a:r>
              <a:rPr lang="en-US" dirty="0" smtClean="0"/>
              <a:t>The hottest planet</a:t>
            </a:r>
          </a:p>
          <a:p>
            <a:r>
              <a:rPr lang="en-US" dirty="0" smtClean="0"/>
              <a:t>The nearest neighbor of the earth among solar family</a:t>
            </a:r>
          </a:p>
          <a:p>
            <a:r>
              <a:rPr lang="en-US" dirty="0" smtClean="0"/>
              <a:t>The slowest to rotate on its axis; takes 243 days to rotate once</a:t>
            </a:r>
          </a:p>
          <a:p>
            <a:r>
              <a:rPr lang="en-US" dirty="0" smtClean="0"/>
              <a:t>Rotate in opposite direction to other planets: from the </a:t>
            </a:r>
            <a:r>
              <a:rPr lang="en-US" dirty="0" smtClean="0">
                <a:solidFill>
                  <a:srgbClr val="7030A0"/>
                </a:solidFill>
              </a:rPr>
              <a:t>east to west.</a:t>
            </a:r>
          </a:p>
          <a:p>
            <a:r>
              <a:rPr lang="en-US" b="1" dirty="0" smtClean="0"/>
              <a:t>Venus </a:t>
            </a:r>
            <a:r>
              <a:rPr lang="en-US" dirty="0" smtClean="0"/>
              <a:t>and </a:t>
            </a:r>
            <a:r>
              <a:rPr lang="en-US" b="1" dirty="0" smtClean="0"/>
              <a:t>Earth</a:t>
            </a:r>
            <a:r>
              <a:rPr lang="en-US" dirty="0" smtClean="0"/>
              <a:t> are often called twins because they are similar in size, mass, density, composition and gravity.</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enus, second planet from the sun, is one of the brightest natural objects in the sky and has been considered Earth’s sister planet."/>
          <p:cNvPicPr>
            <a:picLocks noChangeAspect="1" noChangeArrowheads="1"/>
          </p:cNvPicPr>
          <p:nvPr/>
        </p:nvPicPr>
        <p:blipFill>
          <a:blip r:embed="rId2"/>
          <a:srcRect/>
          <a:stretch>
            <a:fillRect/>
          </a:stretch>
        </p:blipFill>
        <p:spPr bwMode="auto">
          <a:xfrm>
            <a:off x="228600" y="0"/>
            <a:ext cx="8763000" cy="68580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 One of the more amazing sights in our sky is the planet Venus</a:t>
            </a:r>
          </a:p>
          <a:p>
            <a:r>
              <a:rPr lang="en-US" dirty="0" smtClean="0"/>
              <a:t> At its best, Venus is brighter than all other celestial objects except the sun and moon.</a:t>
            </a:r>
          </a:p>
          <a:p>
            <a:r>
              <a:rPr lang="en-US" dirty="0" smtClean="0"/>
              <a:t>Venus doesn't make any visible light of its own. It shines by reflecting sunlight.</a:t>
            </a:r>
          </a:p>
          <a:p>
            <a:r>
              <a:rPr lang="en-US" dirty="0" smtClean="0"/>
              <a:t>Known as  "morning star".</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How to See Venus During Daylight Hour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MARS: </a:t>
            </a:r>
            <a:r>
              <a:rPr lang="en-US" dirty="0" smtClean="0">
                <a:solidFill>
                  <a:srgbClr val="FF0000"/>
                </a:solidFill>
              </a:rPr>
              <a:t>red planet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endParaRPr lang="en-US" dirty="0" smtClean="0">
              <a:solidFill>
                <a:srgbClr val="FF0000"/>
              </a:solidFill>
            </a:endParaRPr>
          </a:p>
          <a:p>
            <a:r>
              <a:rPr lang="en-US" dirty="0" smtClean="0"/>
              <a:t>The bright rust color Mars is known for is due to </a:t>
            </a:r>
            <a:r>
              <a:rPr lang="en-US" dirty="0" err="1" smtClean="0"/>
              <a:t>to</a:t>
            </a:r>
            <a:r>
              <a:rPr lang="en-US" dirty="0" smtClean="0"/>
              <a:t> iron-rich minerals in its regolith — the loose dust and rock covering its surface.</a:t>
            </a:r>
          </a:p>
          <a:p>
            <a:r>
              <a:rPr lang="en-US" dirty="0" smtClean="0"/>
              <a:t> The red planet is home to both the highest mountain and the deepest, longest valley in the solar system.</a:t>
            </a:r>
          </a:p>
          <a:p>
            <a:r>
              <a:rPr lang="en-US" dirty="0" smtClean="0"/>
              <a:t>Mars has the largest volcanoes in the solar system.</a:t>
            </a:r>
          </a:p>
          <a:p>
            <a:r>
              <a:rPr lang="en-US" dirty="0" smtClean="0"/>
              <a:t>CO2 rich atmosphere</a:t>
            </a:r>
          </a:p>
          <a:p>
            <a:r>
              <a:rPr lang="en-US" dirty="0" smtClean="0"/>
              <a:t>Colder than earth</a:t>
            </a:r>
          </a:p>
          <a:p>
            <a:r>
              <a:rPr lang="en-US" dirty="0" smtClean="0"/>
              <a:t>Two moons </a:t>
            </a:r>
            <a:endParaRPr lang="en-US" dirty="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Mars has the highest mountain and the deepest, longest valley in the solar system. Olympus Mons is 17 miles high and Valles Marineris is 5 to 6 miles deep and almost 2,500 miles long."/>
          <p:cNvPicPr>
            <a:picLocks noChangeAspect="1" noChangeArrowheads="1"/>
          </p:cNvPicPr>
          <p:nvPr/>
        </p:nvPicPr>
        <p:blipFill>
          <a:blip r:embed="rId2"/>
          <a:srcRect/>
          <a:stretch>
            <a:fillRect/>
          </a:stretch>
        </p:blipFill>
        <p:spPr bwMode="auto">
          <a:xfrm>
            <a:off x="152400" y="152400"/>
            <a:ext cx="8839200" cy="670560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JUPITER: “shortest day time”</a:t>
            </a:r>
            <a:endParaRPr lang="en-US" dirty="0"/>
          </a:p>
        </p:txBody>
      </p:sp>
      <p:sp>
        <p:nvSpPr>
          <p:cNvPr id="3" name="Content Placeholder 2"/>
          <p:cNvSpPr>
            <a:spLocks noGrp="1"/>
          </p:cNvSpPr>
          <p:nvPr>
            <p:ph idx="1"/>
          </p:nvPr>
        </p:nvSpPr>
        <p:spPr/>
        <p:txBody>
          <a:bodyPr/>
          <a:lstStyle/>
          <a:p>
            <a:r>
              <a:rPr lang="en-US" dirty="0" smtClean="0"/>
              <a:t>Jupiter is the largest planet in the solar system.</a:t>
            </a:r>
          </a:p>
          <a:p>
            <a:r>
              <a:rPr lang="en-US" dirty="0" smtClean="0"/>
              <a:t>Jupiter is the most massive planet in our solar system</a:t>
            </a:r>
          </a:p>
          <a:p>
            <a:r>
              <a:rPr lang="en-US" dirty="0" smtClean="0"/>
              <a:t>The colorful bands of Jupiter are arranged in dark belts and light zones created by strong east-west winds in the planet's upper atmosphere.</a:t>
            </a:r>
          </a:p>
          <a:p>
            <a:r>
              <a:rPr lang="en-US" dirty="0" smtClean="0"/>
              <a:t>Jupiter spins faster than any other planet, taking a little under 10 hours to complete a turn on its axis, compared with 24 hours for Earth.</a:t>
            </a:r>
          </a:p>
          <a:p>
            <a:pPr>
              <a:buNone/>
            </a:pPr>
            <a:r>
              <a:rPr lang="en-US" dirty="0" smtClean="0"/>
              <a:t> </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Jupiter is the largest planet in Earth’s solar system and has 63 moons encircling it. The planet is a giant ball of gas and liquid."/>
          <p:cNvPicPr>
            <a:picLocks noChangeAspect="1" noChangeArrowheads="1"/>
          </p:cNvPicPr>
          <p:nvPr/>
        </p:nvPicPr>
        <p:blipFill>
          <a:blip r:embed="rId2"/>
          <a:srcRect/>
          <a:stretch>
            <a:fillRect/>
          </a:stretch>
        </p:blipFill>
        <p:spPr bwMode="auto">
          <a:xfrm>
            <a:off x="152400" y="0"/>
            <a:ext cx="8991600" cy="68580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SATURN: “brightest rings”</a:t>
            </a:r>
            <a:endParaRPr lang="en-US" dirty="0"/>
          </a:p>
        </p:txBody>
      </p:sp>
      <p:sp>
        <p:nvSpPr>
          <p:cNvPr id="3" name="Content Placeholder 2"/>
          <p:cNvSpPr>
            <a:spLocks noGrp="1"/>
          </p:cNvSpPr>
          <p:nvPr>
            <p:ph idx="1"/>
          </p:nvPr>
        </p:nvSpPr>
        <p:spPr/>
        <p:txBody>
          <a:bodyPr>
            <a:normAutofit/>
          </a:bodyPr>
          <a:lstStyle/>
          <a:p>
            <a:r>
              <a:rPr lang="en-US" dirty="0" smtClean="0"/>
              <a:t>The second largest planet of solar system</a:t>
            </a:r>
          </a:p>
          <a:p>
            <a:r>
              <a:rPr lang="en-US" dirty="0" smtClean="0"/>
              <a:t>Saturn is a gas giant made up mostly of hydrogen and helium. </a:t>
            </a:r>
          </a:p>
          <a:p>
            <a:r>
              <a:rPr lang="en-US" dirty="0" smtClean="0"/>
              <a:t> Saturn has the lowest density of all the planets</a:t>
            </a:r>
          </a:p>
          <a:p>
            <a:r>
              <a:rPr lang="en-US" dirty="0" smtClean="0"/>
              <a:t>Saturn spins faster than any other planet except Jupiter, completing a rotation roughly every 10-and-a-half hours</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Saturn, the sixth planet from the Sun, was named after the Roman God Saturn. The planet Saturn is a gas giant and one of the Jovian planet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ts2.mm.bing.net/th?id=HN.607988629819035037&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URANUS</a:t>
            </a:r>
            <a:endParaRPr lang="en-US" dirty="0"/>
          </a:p>
        </p:txBody>
      </p:sp>
      <p:sp>
        <p:nvSpPr>
          <p:cNvPr id="3" name="Content Placeholder 2"/>
          <p:cNvSpPr>
            <a:spLocks noGrp="1"/>
          </p:cNvSpPr>
          <p:nvPr>
            <p:ph idx="1"/>
          </p:nvPr>
        </p:nvSpPr>
        <p:spPr/>
        <p:txBody>
          <a:bodyPr/>
          <a:lstStyle/>
          <a:p>
            <a:r>
              <a:rPr lang="en-US" b="1" dirty="0" smtClean="0"/>
              <a:t>Uranus</a:t>
            </a:r>
            <a:r>
              <a:rPr lang="en-US" dirty="0" smtClean="0"/>
              <a:t> is blue-green in color, the result of methane in its mostly hydrogen-helium atmosphere.</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The planet Uranus, seventh planet from the sun, is a giant ball of gas and liquid and was the first planet discovered with a telescope."/>
          <p:cNvPicPr>
            <a:picLocks noChangeAspect="1" noChangeArrowheads="1"/>
          </p:cNvPicPr>
          <p:nvPr/>
        </p:nvPicPr>
        <p:blipFill>
          <a:blip r:embed="rId2"/>
          <a:srcRect/>
          <a:stretch>
            <a:fillRect/>
          </a:stretch>
        </p:blipFill>
        <p:spPr bwMode="auto">
          <a:xfrm>
            <a:off x="152400" y="152400"/>
            <a:ext cx="8839200" cy="65532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NEPTUNE: </a:t>
            </a:r>
            <a:r>
              <a:rPr lang="en-US" dirty="0" smtClean="0">
                <a:solidFill>
                  <a:srgbClr val="0070C0"/>
                </a:solidFill>
              </a:rPr>
              <a:t>blue planet</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Neptune is the eighth and most distant planet from the sun.</a:t>
            </a:r>
          </a:p>
          <a:p>
            <a:r>
              <a:rPr lang="en-US" dirty="0" smtClean="0"/>
              <a:t> Neptune goes around the sun once roughly every 165 Earth years.</a:t>
            </a:r>
          </a:p>
          <a:p>
            <a:r>
              <a:rPr lang="en-US" dirty="0" smtClean="0"/>
              <a:t>Neptune reveal a blue planet, and it is often dubbed an ice giant.</a:t>
            </a:r>
          </a:p>
          <a:p>
            <a:r>
              <a:rPr lang="en-US" dirty="0" smtClean="0"/>
              <a:t>Known as twin of Uranus because of their similarity in size, shape, and composition.</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The planet Neptune is the eighth planet from the Sun and has a thick atmosphere and the fastest winds in the solar system."/>
          <p:cNvPicPr>
            <a:picLocks noChangeAspect="1" noChangeArrowheads="1"/>
          </p:cNvPicPr>
          <p:nvPr/>
        </p:nvPicPr>
        <p:blipFill>
          <a:blip r:embed="rId2"/>
          <a:srcRect/>
          <a:stretch>
            <a:fillRect/>
          </a:stretch>
        </p:blipFill>
        <p:spPr bwMode="auto">
          <a:xfrm>
            <a:off x="152400" y="152400"/>
            <a:ext cx="8763000" cy="67056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IRIS clear filter image taken during the flyby of the Rosetta spacecraft at asteroid Lutetia on July 10, 2010."/>
          <p:cNvPicPr>
            <a:picLocks noChangeAspect="1" noChangeArrowheads="1"/>
          </p:cNvPicPr>
          <p:nvPr/>
        </p:nvPicPr>
        <p:blipFill>
          <a:blip r:embed="rId2"/>
          <a:srcRect/>
          <a:stretch>
            <a:fillRect/>
          </a:stretch>
        </p:blipFill>
        <p:spPr bwMode="auto">
          <a:xfrm>
            <a:off x="0" y="152400"/>
            <a:ext cx="9144000" cy="67056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Asteroids</a:t>
            </a:r>
            <a:endParaRPr lang="en-US" dirty="0"/>
          </a:p>
        </p:txBody>
      </p:sp>
      <p:sp>
        <p:nvSpPr>
          <p:cNvPr id="3" name="Content Placeholder 2"/>
          <p:cNvSpPr>
            <a:spLocks noGrp="1"/>
          </p:cNvSpPr>
          <p:nvPr>
            <p:ph idx="1"/>
          </p:nvPr>
        </p:nvSpPr>
        <p:spPr/>
        <p:txBody>
          <a:bodyPr>
            <a:normAutofit lnSpcReduction="10000"/>
          </a:bodyPr>
          <a:lstStyle/>
          <a:p>
            <a:r>
              <a:rPr lang="en-US" dirty="0" smtClean="0"/>
              <a:t>Asteroids are small, airless rocky worlds revolving around the sun that are too small to be called planets.</a:t>
            </a:r>
          </a:p>
          <a:p>
            <a:r>
              <a:rPr lang="en-US" dirty="0" smtClean="0"/>
              <a:t> They are also known as planetoids or minor planets.</a:t>
            </a:r>
          </a:p>
          <a:p>
            <a:r>
              <a:rPr lang="en-US" dirty="0" smtClean="0"/>
              <a:t> In total, the mass of all the asteroids is less than that of Earth's moon.</a:t>
            </a:r>
          </a:p>
          <a:p>
            <a:r>
              <a:rPr lang="en-US" dirty="0" smtClean="0">
                <a:solidFill>
                  <a:srgbClr val="FF0000"/>
                </a:solidFill>
              </a:rPr>
              <a:t>Ceres</a:t>
            </a:r>
            <a:r>
              <a:rPr lang="en-US" dirty="0" smtClean="0"/>
              <a:t>: the first asteroid to be discovered.</a:t>
            </a:r>
          </a:p>
          <a:p>
            <a:r>
              <a:rPr lang="en-US" dirty="0" smtClean="0"/>
              <a:t>Most asteroids lie in a vast ring between the orbits of Mars and Jupiter.</a:t>
            </a:r>
          </a:p>
          <a:p>
            <a:r>
              <a:rPr lang="en-US" dirty="0" smtClean="0"/>
              <a:t>Nearly all asteroids are irregularly shaped, although a few are nearly spherical, such as Ceres. </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smtClean="0"/>
              <a:t>Ever since Earth formed about 4.5 billion years ago, asteroids  have routinely slammed into the planet. The most dangerous asteroids are extremely rare, according to NASA.</a:t>
            </a:r>
          </a:p>
          <a:p>
            <a:r>
              <a:rPr lang="en-US" dirty="0" smtClean="0"/>
              <a:t>Smaller asteroids that are believed to strike Earth every 1,000 to 10,000 years could destroy a city or cause devastating tsunamis.</a:t>
            </a:r>
          </a:p>
          <a:p>
            <a:r>
              <a:rPr lang="en-US" dirty="0" smtClean="0"/>
              <a:t>On Feb. 15, 2013, an asteroid slammed into the atmosphere over the Russian city of Chelyabinsk, creating a shock wave that injured 1,200 people.</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http://ts4.mm.bing.net/th?id=H.4947919548058623&amp;pid=15.1"/>
          <p:cNvPicPr>
            <a:picLocks noChangeAspect="1" noChangeArrowheads="1"/>
          </p:cNvPicPr>
          <p:nvPr/>
        </p:nvPicPr>
        <p:blipFill>
          <a:blip r:embed="rId2"/>
          <a:srcRect/>
          <a:stretch>
            <a:fillRect/>
          </a:stretch>
        </p:blipFill>
        <p:spPr bwMode="auto">
          <a:xfrm>
            <a:off x="228600" y="152400"/>
            <a:ext cx="8686800" cy="647700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http://ts4.mm.bing.net/th?id=HN.607989484523555655&amp;pid=15.1"/>
          <p:cNvPicPr>
            <a:picLocks noChangeAspect="1" noChangeArrowheads="1"/>
          </p:cNvPicPr>
          <p:nvPr/>
        </p:nvPicPr>
        <p:blipFill>
          <a:blip r:embed="rId2"/>
          <a:srcRect/>
          <a:stretch>
            <a:fillRect/>
          </a:stretch>
        </p:blipFill>
        <p:spPr bwMode="auto">
          <a:xfrm>
            <a:off x="152400" y="228600"/>
            <a:ext cx="8991600" cy="64008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Meteorite</a:t>
            </a:r>
            <a:endParaRPr lang="en-US" dirty="0"/>
          </a:p>
        </p:txBody>
      </p:sp>
      <p:sp>
        <p:nvSpPr>
          <p:cNvPr id="3" name="Content Placeholder 2"/>
          <p:cNvSpPr>
            <a:spLocks noGrp="1"/>
          </p:cNvSpPr>
          <p:nvPr>
            <p:ph idx="1"/>
          </p:nvPr>
        </p:nvSpPr>
        <p:spPr/>
        <p:txBody>
          <a:bodyPr>
            <a:normAutofit lnSpcReduction="10000"/>
          </a:bodyPr>
          <a:lstStyle/>
          <a:p>
            <a:r>
              <a:rPr lang="en-US" dirty="0" smtClean="0"/>
              <a:t>Solid , rocky object originated from asteroids in outer space and reach / have impact on a planet.</a:t>
            </a:r>
          </a:p>
          <a:p>
            <a:r>
              <a:rPr lang="en-US" dirty="0" smtClean="0"/>
              <a:t>At its origin, before landing a planet it is called </a:t>
            </a:r>
            <a:r>
              <a:rPr lang="en-US" dirty="0" smtClean="0">
                <a:solidFill>
                  <a:srgbClr val="FF0000"/>
                </a:solidFill>
              </a:rPr>
              <a:t>Meteoroid</a:t>
            </a:r>
          </a:p>
          <a:p>
            <a:r>
              <a:rPr lang="en-US" dirty="0" smtClean="0"/>
              <a:t> A meteorite on the surface of any celestial body is a natural object that has come from outer space. Meteorites have been found on the Moon</a:t>
            </a:r>
            <a:r>
              <a:rPr lang="en-US" baseline="30000" dirty="0" smtClean="0"/>
              <a:t> </a:t>
            </a:r>
            <a:r>
              <a:rPr lang="en-US" dirty="0" smtClean="0"/>
              <a:t>and Mars.</a:t>
            </a:r>
          </a:p>
          <a:p>
            <a:r>
              <a:rPr lang="en-US" dirty="0" smtClean="0"/>
              <a:t>3 Categories: </a:t>
            </a:r>
          </a:p>
          <a:p>
            <a:pPr lvl="2"/>
            <a:r>
              <a:rPr lang="en-US" dirty="0" smtClean="0"/>
              <a:t>Stony;  silicate</a:t>
            </a:r>
          </a:p>
          <a:p>
            <a:pPr lvl="2"/>
            <a:r>
              <a:rPr lang="en-US" dirty="0" smtClean="0"/>
              <a:t>Metallic; iron</a:t>
            </a:r>
          </a:p>
          <a:p>
            <a:pPr lvl="2"/>
            <a:r>
              <a:rPr lang="en-US" dirty="0" smtClean="0"/>
              <a:t>Sony-iron; iron and silicate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ts3.mm.bing.net/th?id=HN.608052792333700650&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http://ts4.mm.bing.net/th?id=HN.608029097008498219&amp;pid=15.1"/>
          <p:cNvPicPr>
            <a:picLocks noChangeAspect="1" noChangeArrowheads="1"/>
          </p:cNvPicPr>
          <p:nvPr/>
        </p:nvPicPr>
        <p:blipFill>
          <a:blip r:embed="rId2"/>
          <a:srcRect/>
          <a:stretch>
            <a:fillRect/>
          </a:stretch>
        </p:blipFill>
        <p:spPr bwMode="auto">
          <a:xfrm>
            <a:off x="228600" y="152400"/>
            <a:ext cx="8763000" cy="6477000"/>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descr="http://ts1.mm.bing.net/th?id=HN.608034293920107848&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descr="http://ts2.mm.bing.net/th?id=HN.608054213981110633&amp;pid=15.1"/>
          <p:cNvPicPr>
            <a:picLocks noChangeAspect="1" noChangeArrowheads="1"/>
          </p:cNvPicPr>
          <p:nvPr/>
        </p:nvPicPr>
        <p:blipFill>
          <a:blip r:embed="rId2"/>
          <a:srcRect/>
          <a:stretch>
            <a:fillRect/>
          </a:stretch>
        </p:blipFill>
        <p:spPr bwMode="auto">
          <a:xfrm>
            <a:off x="228600" y="152400"/>
            <a:ext cx="8763000" cy="6400800"/>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http://ts1.mm.bing.net/th?id=HN.608020502781101480&amp;pid=15.1"/>
          <p:cNvPicPr>
            <a:picLocks noChangeAspect="1" noChangeArrowheads="1"/>
          </p:cNvPicPr>
          <p:nvPr/>
        </p:nvPicPr>
        <p:blipFill>
          <a:blip r:embed="rId2"/>
          <a:srcRect/>
          <a:stretch>
            <a:fillRect/>
          </a:stretch>
        </p:blipFill>
        <p:spPr bwMode="auto">
          <a:xfrm>
            <a:off x="152400" y="152400"/>
            <a:ext cx="8839200" cy="6477000"/>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http://ts2.mm.bing.net/th?id=HN.608021533569519585&amp;pid=15.1"/>
          <p:cNvPicPr>
            <a:picLocks noChangeAspect="1" noChangeArrowheads="1"/>
          </p:cNvPicPr>
          <p:nvPr/>
        </p:nvPicPr>
        <p:blipFill>
          <a:blip r:embed="rId2"/>
          <a:srcRect/>
          <a:stretch>
            <a:fillRect/>
          </a:stretch>
        </p:blipFill>
        <p:spPr bwMode="auto">
          <a:xfrm>
            <a:off x="304800" y="152400"/>
            <a:ext cx="8610600" cy="6400800"/>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Meteor: “shooting star”</a:t>
            </a:r>
            <a:endParaRPr lang="en-US" dirty="0"/>
          </a:p>
        </p:txBody>
      </p:sp>
      <p:sp>
        <p:nvSpPr>
          <p:cNvPr id="3" name="Content Placeholder 2"/>
          <p:cNvSpPr>
            <a:spLocks noGrp="1"/>
          </p:cNvSpPr>
          <p:nvPr>
            <p:ph idx="1"/>
          </p:nvPr>
        </p:nvSpPr>
        <p:spPr/>
        <p:txBody>
          <a:bodyPr/>
          <a:lstStyle/>
          <a:p>
            <a:r>
              <a:rPr lang="en-US" dirty="0" smtClean="0"/>
              <a:t> is the visible streak of light from a heated and glowing meteoroid falling through the Earth's atmosphere.</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Asteroid: sold object in asteroid belt</a:t>
            </a:r>
          </a:p>
          <a:p>
            <a:r>
              <a:rPr lang="en-US" dirty="0" smtClean="0"/>
              <a:t>Meteoroid: smaller object derived from asteroid in asteroid belt</a:t>
            </a:r>
          </a:p>
          <a:p>
            <a:r>
              <a:rPr lang="en-US" dirty="0" smtClean="0"/>
              <a:t>Meteor: meteoroid if entered in earth’s atmosphere, burn from frictional heat</a:t>
            </a:r>
          </a:p>
          <a:p>
            <a:r>
              <a:rPr lang="en-US" dirty="0" smtClean="0"/>
              <a:t>Meteorite: meteoroid if reached on the surface of the earth. </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http://ts3.mm.bing.net/th?id=HN.607994170332154682&amp;pid=15.1"/>
          <p:cNvPicPr>
            <a:picLocks noChangeAspect="1" noChangeArrowheads="1"/>
          </p:cNvPicPr>
          <p:nvPr/>
        </p:nvPicPr>
        <p:blipFill>
          <a:blip r:embed="rId2"/>
          <a:srcRect/>
          <a:stretch>
            <a:fillRect/>
          </a:stretch>
        </p:blipFill>
        <p:spPr bwMode="auto">
          <a:xfrm>
            <a:off x="152400" y="228600"/>
            <a:ext cx="8839200" cy="6324600"/>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http://ts4.mm.bing.net/th?id=HN.608055936255263199&amp;pid=15.1"/>
          <p:cNvPicPr>
            <a:picLocks noChangeAspect="1" noChangeArrowheads="1"/>
          </p:cNvPicPr>
          <p:nvPr/>
        </p:nvPicPr>
        <p:blipFill>
          <a:blip r:embed="rId2"/>
          <a:srcRect/>
          <a:stretch>
            <a:fillRect/>
          </a:stretch>
        </p:blipFill>
        <p:spPr bwMode="auto">
          <a:xfrm>
            <a:off x="228600" y="152400"/>
            <a:ext cx="8686800" cy="6477000"/>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http://ts1.mm.bing.net/th?id=HN.608053135938618960&amp;pid=15.1"/>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479</TotalTime>
  <Words>1418</Words>
  <Application>Microsoft Office PowerPoint</Application>
  <PresentationFormat>On-screen Show (4:3)</PresentationFormat>
  <Paragraphs>256</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Flow</vt:lpstr>
      <vt:lpstr>Slide 1</vt:lpstr>
      <vt:lpstr>Cosmology</vt:lpstr>
      <vt:lpstr>Slide 3</vt:lpstr>
      <vt:lpstr>Galaxy</vt:lpstr>
      <vt:lpstr>Slide 5</vt:lpstr>
      <vt:lpstr>Classification of galaxies</vt:lpstr>
      <vt:lpstr>Slide 7</vt:lpstr>
      <vt:lpstr>Slide 8</vt:lpstr>
      <vt:lpstr>Slide 9</vt:lpstr>
      <vt:lpstr>Milky way galaxy</vt:lpstr>
      <vt:lpstr>Slide 11</vt:lpstr>
      <vt:lpstr>Slide 12</vt:lpstr>
      <vt:lpstr>Slide 13</vt:lpstr>
      <vt:lpstr>Stars</vt:lpstr>
      <vt:lpstr>Slide 15</vt:lpstr>
      <vt:lpstr>Slide 16</vt:lpstr>
      <vt:lpstr>Planets</vt:lpstr>
      <vt:lpstr>Slide 18</vt:lpstr>
      <vt:lpstr>Slide 19</vt:lpstr>
      <vt:lpstr>Satellite</vt:lpstr>
      <vt:lpstr>The Solar System</vt:lpstr>
      <vt:lpstr>Slide 22</vt:lpstr>
      <vt:lpstr>Slide 23</vt:lpstr>
      <vt:lpstr>The Sun</vt:lpstr>
      <vt:lpstr>Slide 25</vt:lpstr>
      <vt:lpstr>The Earth</vt:lpstr>
      <vt:lpstr>Slide 27</vt:lpstr>
      <vt:lpstr>Slide 28</vt:lpstr>
      <vt:lpstr>Rotation of the Earth</vt:lpstr>
      <vt:lpstr>Slide 30</vt:lpstr>
      <vt:lpstr>Slide 31</vt:lpstr>
      <vt:lpstr>Slide 32</vt:lpstr>
      <vt:lpstr>Slide 33</vt:lpstr>
      <vt:lpstr>Slide 34</vt:lpstr>
      <vt:lpstr>Revolution of the Earth</vt:lpstr>
      <vt:lpstr>Slide 36</vt:lpstr>
      <vt:lpstr>Slide 37</vt:lpstr>
      <vt:lpstr>Slide 38</vt:lpstr>
      <vt:lpstr>Slide 39</vt:lpstr>
      <vt:lpstr>Slide 40</vt:lpstr>
      <vt:lpstr>Slide 41</vt:lpstr>
      <vt:lpstr>Eclipses</vt:lpstr>
      <vt:lpstr>Lunar eclipse </vt:lpstr>
      <vt:lpstr>Slide 44</vt:lpstr>
      <vt:lpstr>Slide 45</vt:lpstr>
      <vt:lpstr>Solar eclipse</vt:lpstr>
      <vt:lpstr>Slide 47</vt:lpstr>
      <vt:lpstr>Slide 48</vt:lpstr>
      <vt:lpstr>Slide 49</vt:lpstr>
      <vt:lpstr>Slide 50</vt:lpstr>
      <vt:lpstr>Slide 51</vt:lpstr>
      <vt:lpstr>Slide 52</vt:lpstr>
      <vt:lpstr>PLUTO</vt:lpstr>
      <vt:lpstr>….continued</vt:lpstr>
      <vt:lpstr>Kuiper belt</vt:lpstr>
      <vt:lpstr>Slide 56</vt:lpstr>
      <vt:lpstr>Slide 57</vt:lpstr>
      <vt:lpstr>Slide 58</vt:lpstr>
      <vt:lpstr>Why PLUTO no longer a planet?</vt:lpstr>
      <vt:lpstr>….continued</vt:lpstr>
      <vt:lpstr>Other reasons:  1</vt:lpstr>
      <vt:lpstr>Slide 62</vt:lpstr>
      <vt:lpstr>…2</vt:lpstr>
      <vt:lpstr>Slide 64</vt:lpstr>
      <vt:lpstr>….3</vt:lpstr>
      <vt:lpstr>Slide 66</vt:lpstr>
      <vt:lpstr>….4</vt:lpstr>
      <vt:lpstr>MERCURY: Fastest revolving planet</vt:lpstr>
      <vt:lpstr>Slide 69</vt:lpstr>
      <vt:lpstr>VENUS: “morning star”</vt:lpstr>
      <vt:lpstr>Slide 71</vt:lpstr>
      <vt:lpstr>….</vt:lpstr>
      <vt:lpstr>Slide 73</vt:lpstr>
      <vt:lpstr>MARS: red planet</vt:lpstr>
      <vt:lpstr>Slide 75</vt:lpstr>
      <vt:lpstr>JUPITER: “shortest day time”</vt:lpstr>
      <vt:lpstr>Slide 77</vt:lpstr>
      <vt:lpstr>SATURN: “brightest rings”</vt:lpstr>
      <vt:lpstr>Slide 79</vt:lpstr>
      <vt:lpstr>URANUS</vt:lpstr>
      <vt:lpstr>Slide 81</vt:lpstr>
      <vt:lpstr>NEPTUNE: blue planet</vt:lpstr>
      <vt:lpstr>Slide 83</vt:lpstr>
      <vt:lpstr>Slide 84</vt:lpstr>
      <vt:lpstr>Asteroids</vt:lpstr>
      <vt:lpstr>…..</vt:lpstr>
      <vt:lpstr>Slide 87</vt:lpstr>
      <vt:lpstr>Slide 88</vt:lpstr>
      <vt:lpstr>Meteorite</vt:lpstr>
      <vt:lpstr>Slide 90</vt:lpstr>
      <vt:lpstr>Slide 91</vt:lpstr>
      <vt:lpstr>Slide 92</vt:lpstr>
      <vt:lpstr>Slide 93</vt:lpstr>
      <vt:lpstr>Slide 94</vt:lpstr>
      <vt:lpstr>Meteor: “shooting star”</vt:lpstr>
      <vt:lpstr>summary</vt:lpstr>
      <vt:lpstr>Slide 97</vt:lpstr>
      <vt:lpstr>Slide 98</vt:lpstr>
      <vt:lpstr>Slide 99</vt:lpstr>
      <vt:lpstr>Comets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UNIVERSE</dc:title>
  <dc:creator>IMRAN</dc:creator>
  <cp:lastModifiedBy>Academy</cp:lastModifiedBy>
  <cp:revision>63</cp:revision>
  <dcterms:created xsi:type="dcterms:W3CDTF">2006-08-16T00:00:00Z</dcterms:created>
  <dcterms:modified xsi:type="dcterms:W3CDTF">2014-07-24T09:28:33Z</dcterms:modified>
</cp:coreProperties>
</file>