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18"/>
  </p:notesMasterIdLst>
  <p:sldIdLst>
    <p:sldId id="256" r:id="rId2"/>
    <p:sldId id="277" r:id="rId3"/>
    <p:sldId id="259" r:id="rId4"/>
    <p:sldId id="260" r:id="rId5"/>
    <p:sldId id="262" r:id="rId6"/>
    <p:sldId id="263" r:id="rId7"/>
    <p:sldId id="264" r:id="rId8"/>
    <p:sldId id="265" r:id="rId9"/>
    <p:sldId id="269" r:id="rId10"/>
    <p:sldId id="268" r:id="rId11"/>
    <p:sldId id="270" r:id="rId12"/>
    <p:sldId id="271" r:id="rId13"/>
    <p:sldId id="279" r:id="rId14"/>
    <p:sldId id="280" r:id="rId15"/>
    <p:sldId id="281" r:id="rId16"/>
    <p:sldId id="28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20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411763-8774-491B-9FD7-D511DBDBE32A}" type="datetimeFigureOut">
              <a:rPr lang="en-US" smtClean="0"/>
              <a:pPr/>
              <a:t>9/23/2015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681F9C-3E84-4FDE-BF71-50D85C3DD42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77D299F-1969-4984-9780-2A8CA1D302E4}" type="datetimeFigureOut">
              <a:rPr lang="en-US" smtClean="0"/>
              <a:pPr/>
              <a:t>9/23/2015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7BA82DC3-C4F0-453F-8608-317C6591D2A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7D299F-1969-4984-9780-2A8CA1D302E4}" type="datetimeFigureOut">
              <a:rPr lang="en-US" smtClean="0"/>
              <a:pPr/>
              <a:t>9/23/2015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A82DC3-C4F0-453F-8608-317C6591D2A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7D299F-1969-4984-9780-2A8CA1D302E4}" type="datetimeFigureOut">
              <a:rPr lang="en-US" smtClean="0"/>
              <a:pPr/>
              <a:t>9/23/2015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A82DC3-C4F0-453F-8608-317C6591D2A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7D299F-1969-4984-9780-2A8CA1D302E4}" type="datetimeFigureOut">
              <a:rPr lang="en-US" smtClean="0"/>
              <a:pPr/>
              <a:t>9/23/2015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A82DC3-C4F0-453F-8608-317C6591D2A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77D299F-1969-4984-9780-2A8CA1D302E4}" type="datetimeFigureOut">
              <a:rPr lang="en-US" smtClean="0"/>
              <a:pPr/>
              <a:t>9/23/2015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A82DC3-C4F0-453F-8608-317C6591D2A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77D299F-1969-4984-9780-2A8CA1D302E4}" type="datetimeFigureOut">
              <a:rPr lang="en-US" smtClean="0"/>
              <a:pPr/>
              <a:t>9/23/2015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A82DC3-C4F0-453F-8608-317C6591D2A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77D299F-1969-4984-9780-2A8CA1D302E4}" type="datetimeFigureOut">
              <a:rPr lang="en-US" smtClean="0"/>
              <a:pPr/>
              <a:t>9/23/2015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A82DC3-C4F0-453F-8608-317C6591D2A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77D299F-1969-4984-9780-2A8CA1D302E4}" type="datetimeFigureOut">
              <a:rPr lang="en-US" smtClean="0"/>
              <a:pPr/>
              <a:t>9/23/2015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A82DC3-C4F0-453F-8608-317C6591D2A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7D299F-1969-4984-9780-2A8CA1D302E4}" type="datetimeFigureOut">
              <a:rPr lang="en-US" smtClean="0"/>
              <a:pPr/>
              <a:t>9/23/2015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A82DC3-C4F0-453F-8608-317C6591D2A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77D299F-1969-4984-9780-2A8CA1D302E4}" type="datetimeFigureOut">
              <a:rPr lang="en-US" smtClean="0"/>
              <a:pPr/>
              <a:t>9/23/2015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A82DC3-C4F0-453F-8608-317C6591D2A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77D299F-1969-4984-9780-2A8CA1D302E4}" type="datetimeFigureOut">
              <a:rPr lang="en-US" smtClean="0"/>
              <a:pPr/>
              <a:t>9/23/2015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7BA82DC3-C4F0-453F-8608-317C6591D2A1}"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77D299F-1969-4984-9780-2A8CA1D302E4}" type="datetimeFigureOut">
              <a:rPr lang="en-US" smtClean="0"/>
              <a:pPr/>
              <a:t>9/23/2015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BA82DC3-C4F0-453F-8608-317C6591D2A1}"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1219200"/>
            <a:ext cx="8610600" cy="5181600"/>
          </a:xfrm>
          <a:effectLst>
            <a:glow rad="63500">
              <a:schemeClr val="accent1">
                <a:satMod val="175000"/>
                <a:alpha val="40000"/>
              </a:schemeClr>
            </a:glow>
          </a:effectLst>
        </p:spPr>
        <p:txBody>
          <a:bodyPr>
            <a:normAutofit/>
          </a:bodyPr>
          <a:lstStyle/>
          <a:p>
            <a:endParaRPr lang="en-US" dirty="0"/>
          </a:p>
          <a:p>
            <a:endParaRPr lang="en-US" dirty="0"/>
          </a:p>
          <a:p>
            <a:r>
              <a:rPr lang="en-US" sz="4800" dirty="0" smtClean="0">
                <a:ln>
                  <a:solidFill>
                    <a:srgbClr val="FFC000"/>
                  </a:solidFill>
                </a:ln>
                <a:solidFill>
                  <a:srgbClr val="FFFF00"/>
                </a:solidFill>
              </a:rPr>
              <a:t>IN THE NAME OF ALLAH THE MOST BENEFICENT AND MOST MERCIFUL</a:t>
            </a:r>
            <a:endParaRPr lang="en-US" sz="4800" dirty="0">
              <a:ln>
                <a:solidFill>
                  <a:srgbClr val="FFC000"/>
                </a:solidFill>
              </a:ln>
              <a:solidFill>
                <a:srgbClr val="FFFF00"/>
              </a:solidFill>
            </a:endParaRPr>
          </a:p>
        </p:txBody>
      </p:sp>
    </p:spTree>
  </p:cSld>
  <p:clrMapOvr>
    <a:masterClrMapping/>
  </p:clrMapOvr>
  <p:transition spd="slow">
    <p:dissolve/>
    <p:sndAc>
      <p:stSnd>
        <p:snd r:embed="rId2" name="chimes.wav"/>
      </p:st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457200" y="381000"/>
            <a:ext cx="8229600" cy="6172200"/>
          </a:xfrm>
        </p:spPr>
        <p:txBody>
          <a:bodyPr>
            <a:normAutofit fontScale="92500"/>
          </a:bodyPr>
          <a:lstStyle/>
          <a:p>
            <a:pPr algn="just"/>
            <a:r>
              <a:rPr lang="en-GB" dirty="0" smtClean="0"/>
              <a:t>The cerebrum is the top most and the largest part of the forebrain it is divided into two hemispheres comprising 15 billion nerve cells.</a:t>
            </a:r>
            <a:endParaRPr lang="en-US" dirty="0" smtClean="0"/>
          </a:p>
          <a:p>
            <a:pPr algn="just">
              <a:buNone/>
            </a:pPr>
            <a:r>
              <a:rPr lang="en-GB" dirty="0" smtClean="0"/>
              <a:t>Each hemisphere is divided into four major lobes.</a:t>
            </a:r>
            <a:endParaRPr lang="en-US" dirty="0" smtClean="0"/>
          </a:p>
          <a:p>
            <a:pPr algn="just">
              <a:buNone/>
            </a:pPr>
            <a:r>
              <a:rPr lang="en-GB" dirty="0" smtClean="0"/>
              <a:t>(</a:t>
            </a:r>
            <a:r>
              <a:rPr lang="en-GB" dirty="0" err="1" smtClean="0"/>
              <a:t>i</a:t>
            </a:r>
            <a:r>
              <a:rPr lang="en-GB" dirty="0" smtClean="0"/>
              <a:t>)At the back are the occipital lobes which receive and analyse visual information.</a:t>
            </a:r>
            <a:endParaRPr lang="en-US" dirty="0" smtClean="0"/>
          </a:p>
          <a:p>
            <a:pPr algn="just">
              <a:buNone/>
            </a:pPr>
            <a:r>
              <a:rPr lang="en-GB" dirty="0" smtClean="0"/>
              <a:t>(ii)At the lower sides of the brain are the temporal lobe which are primarily concerned with hearing. </a:t>
            </a:r>
            <a:endParaRPr lang="en-US" dirty="0" smtClean="0"/>
          </a:p>
          <a:p>
            <a:pPr algn="just">
              <a:buNone/>
            </a:pPr>
            <a:r>
              <a:rPr lang="en-GB" dirty="0" smtClean="0"/>
              <a:t>(iii)At the front of the brain are the frontal lobes which regulate fine motor control including movements involved in speech.</a:t>
            </a:r>
            <a:endParaRPr lang="en-US" dirty="0" smtClean="0"/>
          </a:p>
          <a:p>
            <a:pPr algn="just">
              <a:buNone/>
            </a:pPr>
            <a:r>
              <a:rPr lang="en-GB" dirty="0" smtClean="0"/>
              <a:t>(iv)Above the temporal lobe and behind the frontal lobe are the parietal lobes which receive stimuli from the skin and also provides awareness of the body position. Memory tracks are also supposed to be present in the cerebrum.</a:t>
            </a:r>
            <a:endParaRPr lang="en-US" dirty="0" smtClean="0"/>
          </a:p>
          <a:p>
            <a:pPr lvl="0" algn="just">
              <a:buNone/>
            </a:pPr>
            <a:endParaRPr lang="en-US" dirty="0"/>
          </a:p>
        </p:txBody>
      </p:sp>
    </p:spTree>
  </p:cSld>
  <p:clrMapOvr>
    <a:masterClrMapping/>
  </p:clrMapOvr>
  <p:transition>
    <p:dissolve/>
    <p:sndAc>
      <p:stSnd>
        <p:snd r:embed="rId2" name="camera.wav"/>
      </p:stSnd>
    </p:sndAc>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324600"/>
          </a:xfrm>
        </p:spPr>
        <p:txBody>
          <a:bodyPr>
            <a:normAutofit fontScale="92500" lnSpcReduction="10000"/>
          </a:bodyPr>
          <a:lstStyle/>
          <a:p>
            <a:pPr algn="just"/>
            <a:endParaRPr lang="en-US" dirty="0" smtClean="0"/>
          </a:p>
          <a:p>
            <a:pPr algn="just">
              <a:buNone/>
            </a:pPr>
            <a:r>
              <a:rPr lang="en-GB" b="1" i="1" dirty="0" smtClean="0"/>
              <a:t>  Spinal Cord</a:t>
            </a:r>
            <a:endParaRPr lang="en-US" dirty="0" smtClean="0"/>
          </a:p>
          <a:p>
            <a:pPr algn="just">
              <a:buFont typeface="Wingdings" pitchFamily="2" charset="2"/>
              <a:buChar char="q"/>
            </a:pPr>
            <a:r>
              <a:rPr lang="en-GB" dirty="0" smtClean="0"/>
              <a:t>Spinal cord is a thick dorsal neural track extending from the brainstem to the lower back. </a:t>
            </a:r>
          </a:p>
          <a:p>
            <a:pPr algn="just">
              <a:buFont typeface="Wingdings" pitchFamily="2" charset="2"/>
              <a:buChar char="q"/>
            </a:pPr>
            <a:r>
              <a:rPr lang="en-GB" dirty="0" smtClean="0"/>
              <a:t>It is almost completely enclosed by the vertebrae of the spinal column just as the brain is enclosed by the bones of the skull. </a:t>
            </a:r>
          </a:p>
          <a:p>
            <a:pPr algn="just">
              <a:buFont typeface="Wingdings" pitchFamily="2" charset="2"/>
              <a:buChar char="q"/>
            </a:pPr>
            <a:r>
              <a:rPr lang="en-GB" dirty="0" smtClean="0"/>
              <a:t>Most of the spinal cord consists of ascending track conducting sensory impulse towards the brain and descending track carrying impulses down ward to motor neurons within the spinal cord. </a:t>
            </a:r>
          </a:p>
          <a:p>
            <a:pPr algn="just">
              <a:buFont typeface="Wingdings" pitchFamily="2" charset="2"/>
              <a:buChar char="q"/>
            </a:pPr>
            <a:r>
              <a:rPr lang="en-GB" dirty="0" smtClean="0"/>
              <a:t>At every level the spinal cord also serves as a reflex centre possibly involving a variable numbers of inter neurons. </a:t>
            </a:r>
          </a:p>
          <a:p>
            <a:pPr algn="just">
              <a:buFont typeface="Wingdings" pitchFamily="2" charset="2"/>
              <a:buChar char="q"/>
            </a:pPr>
            <a:r>
              <a:rPr lang="en-GB" dirty="0" smtClean="0"/>
              <a:t>There are 31 pairs of spinal nerves arising from the spinal cord.</a:t>
            </a:r>
          </a:p>
          <a:p>
            <a:pPr algn="just">
              <a:buFont typeface="Wingdings" pitchFamily="2" charset="2"/>
              <a:buChar char="q"/>
            </a:pPr>
            <a:r>
              <a:rPr lang="en-GB" dirty="0" smtClean="0"/>
              <a:t> Spinal cord is concerned with spinal reflex actions and also pathway of information from and to the brain.</a:t>
            </a:r>
            <a:endParaRPr lang="en-US" dirty="0" smtClean="0"/>
          </a:p>
          <a:p>
            <a:pPr algn="just"/>
            <a:endParaRPr lang="en-US" dirty="0"/>
          </a:p>
        </p:txBody>
      </p:sp>
    </p:spTree>
  </p:cSld>
  <p:clrMapOvr>
    <a:masterClrMapping/>
  </p:clrMapOvr>
  <p:transition>
    <p:dissolve/>
    <p:sndAc>
      <p:stSnd>
        <p:snd r:embed="rId2" name="camera.wav"/>
      </p:stSnd>
    </p:sndAc>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a:bodyPr>
          <a:lstStyle/>
          <a:p>
            <a:pPr>
              <a:buNone/>
            </a:pPr>
            <a:r>
              <a:rPr lang="en-GB" b="1" i="1" dirty="0" smtClean="0"/>
              <a:t> Peripheral Nervous System</a:t>
            </a:r>
            <a:endParaRPr lang="en-US" dirty="0" smtClean="0"/>
          </a:p>
          <a:p>
            <a:r>
              <a:rPr lang="en-GB" dirty="0" smtClean="0"/>
              <a:t>When we look at the entire nervous system in our body, we can clearly make out its two big divisions.  </a:t>
            </a:r>
          </a:p>
          <a:p>
            <a:r>
              <a:rPr lang="en-GB" dirty="0" smtClean="0"/>
              <a:t>One part consists of nerves ramifying all the part of the body.</a:t>
            </a:r>
          </a:p>
          <a:p>
            <a:r>
              <a:rPr lang="en-GB" dirty="0" smtClean="0"/>
              <a:t> This constitutes the peripheral nervous system. The other part consists of brain and spinal cord which from the central nervous system.</a:t>
            </a:r>
            <a:endParaRPr lang="en-US" dirty="0" smtClean="0"/>
          </a:p>
          <a:p>
            <a:pPr>
              <a:buNone/>
            </a:pPr>
            <a:r>
              <a:rPr lang="en-GB" dirty="0" smtClean="0"/>
              <a:t>   The peripheral nervous system consists of three systems of nerves,</a:t>
            </a:r>
            <a:endParaRPr lang="en-US" dirty="0" smtClean="0"/>
          </a:p>
          <a:p>
            <a:pPr>
              <a:buNone/>
            </a:pPr>
            <a:r>
              <a:rPr lang="en-GB" dirty="0" smtClean="0"/>
              <a:t>1.	Cranial nerves     2.	The sympathetic nerves</a:t>
            </a:r>
            <a:endParaRPr lang="en-US" dirty="0" smtClean="0"/>
          </a:p>
          <a:p>
            <a:pPr>
              <a:buNone/>
            </a:pPr>
            <a:r>
              <a:rPr lang="en-GB" dirty="0" smtClean="0"/>
              <a:t>3.	Parasympathetic nerves</a:t>
            </a:r>
            <a:endParaRPr lang="en-US" dirty="0" smtClean="0"/>
          </a:p>
          <a:p>
            <a:pPr algn="just">
              <a:buNone/>
            </a:pPr>
            <a:endParaRPr lang="en-US" dirty="0" smtClean="0"/>
          </a:p>
          <a:p>
            <a:pPr algn="just"/>
            <a:endParaRPr lang="en-US" dirty="0"/>
          </a:p>
        </p:txBody>
      </p:sp>
    </p:spTree>
  </p:cSld>
  <p:clrMapOvr>
    <a:masterClrMapping/>
  </p:clrMapOvr>
  <p:transition>
    <p:dissolve/>
    <p:sndAc>
      <p:stSnd>
        <p:snd r:embed="rId2" name="camera.wav"/>
      </p:stSnd>
    </p:sndAc>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200" b="1" i="1" dirty="0" smtClean="0"/>
              <a:t>Reflex Arc</a:t>
            </a:r>
            <a:endParaRPr lang="en-US" sz="3200" dirty="0"/>
          </a:p>
        </p:txBody>
      </p:sp>
      <p:sp>
        <p:nvSpPr>
          <p:cNvPr id="6" name="Content Placeholder 5"/>
          <p:cNvSpPr>
            <a:spLocks noGrp="1"/>
          </p:cNvSpPr>
          <p:nvPr>
            <p:ph idx="1"/>
          </p:nvPr>
        </p:nvSpPr>
        <p:spPr/>
        <p:txBody>
          <a:bodyPr/>
          <a:lstStyle/>
          <a:p>
            <a:pPr>
              <a:buNone/>
            </a:pPr>
            <a:endParaRPr lang="en-GB" dirty="0"/>
          </a:p>
        </p:txBody>
      </p:sp>
      <p:sp>
        <p:nvSpPr>
          <p:cNvPr id="1945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9457" name="Picture 1" descr="p"/>
          <p:cNvPicPr>
            <a:picLocks noChangeAspect="1" noChangeArrowheads="1"/>
          </p:cNvPicPr>
          <p:nvPr/>
        </p:nvPicPr>
        <p:blipFill>
          <a:blip r:embed="rId3" cstate="print"/>
          <a:srcRect/>
          <a:stretch>
            <a:fillRect/>
          </a:stretch>
        </p:blipFill>
        <p:spPr bwMode="auto">
          <a:xfrm>
            <a:off x="228600" y="1752600"/>
            <a:ext cx="9067800" cy="4724400"/>
          </a:xfrm>
          <a:prstGeom prst="rect">
            <a:avLst/>
          </a:prstGeom>
          <a:noFill/>
        </p:spPr>
      </p:pic>
      <p:sp>
        <p:nvSpPr>
          <p:cNvPr id="19459" name="Rectangle 3"/>
          <p:cNvSpPr>
            <a:spLocks noChangeArrowheads="1"/>
          </p:cNvSpPr>
          <p:nvPr/>
        </p:nvSpPr>
        <p:spPr bwMode="auto">
          <a:xfrm>
            <a:off x="0" y="30194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ransition>
    <p:pull dir="u"/>
    <p:sndAc>
      <p:stSnd>
        <p:snd r:embed="rId2" name="camera.wav"/>
      </p:stSnd>
    </p:sndAc>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19800"/>
          </a:xfrm>
        </p:spPr>
        <p:txBody>
          <a:bodyPr>
            <a:normAutofit fontScale="92500" lnSpcReduction="10000"/>
          </a:bodyPr>
          <a:lstStyle/>
          <a:p>
            <a:pPr>
              <a:buNone/>
            </a:pPr>
            <a:r>
              <a:rPr lang="en-GB" b="1" i="1" dirty="0" smtClean="0"/>
              <a:t>Involuntary Action</a:t>
            </a:r>
            <a:endParaRPr lang="en-US" dirty="0" smtClean="0"/>
          </a:p>
          <a:p>
            <a:r>
              <a:rPr lang="en-GB" dirty="0" smtClean="0"/>
              <a:t>A spinal nerve arises from spinal cord by two roots, a dorsal root consisting of sensory neurons and a ventral root consisting of motor neurons. </a:t>
            </a:r>
          </a:p>
          <a:p>
            <a:r>
              <a:rPr lang="en-GB" dirty="0" smtClean="0"/>
              <a:t>The two roots combine to form a spinal nerve. The nerve thus formed is mixed nerve. In an organ which is supplied by it i.e. fore-arm of man the sensory fibres supply the skin (a sense organ) and the motor fibre supply muscles.</a:t>
            </a:r>
          </a:p>
          <a:p>
            <a:r>
              <a:rPr lang="en-GB" dirty="0" smtClean="0"/>
              <a:t> When a person accidentally touches something very hot the hand is abruptly withdrawn. </a:t>
            </a:r>
          </a:p>
          <a:p>
            <a:r>
              <a:rPr lang="en-GB" dirty="0" smtClean="0"/>
              <a:t>What happens is that the sensory fibres carry the impulse to the spinal cord and from it message is transmitted to the muscles of arm to contract and the hand is withdrawn without the involvement of brain.</a:t>
            </a:r>
          </a:p>
          <a:p>
            <a:r>
              <a:rPr lang="en-GB" dirty="0" smtClean="0"/>
              <a:t> In the nerve cord the associative neurons transfers the nerve impulse from sensory to the motor neurons.</a:t>
            </a:r>
            <a:endParaRPr lang="en-US" dirty="0" smtClean="0"/>
          </a:p>
          <a:p>
            <a:pPr algn="just">
              <a:buFont typeface="Wingdings" pitchFamily="2" charset="2"/>
              <a:buChar char="q"/>
            </a:pPr>
            <a:endParaRPr lang="en-GB" dirty="0" smtClean="0"/>
          </a:p>
        </p:txBody>
      </p:sp>
    </p:spTree>
  </p:cSld>
  <p:clrMapOvr>
    <a:masterClrMapping/>
  </p:clrMapOvr>
  <p:transition>
    <p:pull dir="u"/>
    <p:sndAc>
      <p:stSnd>
        <p:snd r:embed="rId2" name="camera.wav"/>
      </p:stSnd>
    </p:sndAc>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endParaRPr lang="en-US" sz="6000" dirty="0"/>
          </a:p>
        </p:txBody>
      </p:sp>
      <p:sp>
        <p:nvSpPr>
          <p:cNvPr id="5" name="Content Placeholder 4"/>
          <p:cNvSpPr>
            <a:spLocks noGrp="1"/>
          </p:cNvSpPr>
          <p:nvPr>
            <p:ph idx="1"/>
          </p:nvPr>
        </p:nvSpPr>
        <p:spPr>
          <a:xfrm>
            <a:off x="457200" y="1828800"/>
            <a:ext cx="8229600" cy="4495800"/>
          </a:xfrm>
        </p:spPr>
        <p:txBody>
          <a:bodyPr>
            <a:normAutofit lnSpcReduction="10000"/>
          </a:bodyPr>
          <a:lstStyle/>
          <a:p>
            <a:pPr algn="just"/>
            <a:r>
              <a:rPr lang="en-GB" dirty="0" smtClean="0"/>
              <a:t>An involuntary action is an action which is elicited without any conscious recognition or effort by an organism. </a:t>
            </a:r>
          </a:p>
          <a:p>
            <a:pPr algn="just"/>
            <a:r>
              <a:rPr lang="en-GB" dirty="0" smtClean="0"/>
              <a:t>These action have adaptive values because these actions required to be produced at once for the survival of the individual and safe existence.</a:t>
            </a:r>
            <a:endParaRPr lang="en-US" dirty="0" smtClean="0"/>
          </a:p>
          <a:p>
            <a:pPr algn="just"/>
            <a:r>
              <a:rPr lang="en-GB" dirty="0" smtClean="0"/>
              <a:t>A nervous pathway which operates automatically without having to wait for direction from brains is a reflex arc. </a:t>
            </a:r>
          </a:p>
          <a:p>
            <a:pPr algn="just"/>
            <a:r>
              <a:rPr lang="en-GB" dirty="0" smtClean="0"/>
              <a:t>Many such reflexes operate in the body and increase the efficiency of nervous system.</a:t>
            </a:r>
            <a:endParaRPr lang="en-US" dirty="0" smtClean="0"/>
          </a:p>
          <a:p>
            <a:pPr algn="just">
              <a:buNone/>
            </a:pPr>
            <a:endParaRPr lang="en-GB" dirty="0" smtClean="0"/>
          </a:p>
          <a:p>
            <a:pPr algn="just">
              <a:buNone/>
            </a:pPr>
            <a:endParaRPr lang="en-GB" dirty="0" smtClean="0"/>
          </a:p>
          <a:p>
            <a:pPr algn="just">
              <a:buNone/>
            </a:pPr>
            <a:endParaRPr lang="en-US" dirty="0"/>
          </a:p>
        </p:txBody>
      </p:sp>
    </p:spTree>
  </p:cSld>
  <p:clrMapOvr>
    <a:masterClrMapping/>
  </p:clrMapOvr>
  <p:transition>
    <p:pull dir="u"/>
    <p:sndAc>
      <p:stSnd>
        <p:snd r:embed="rId2" name="camera.wav"/>
      </p:stSnd>
    </p:sndAc>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19800"/>
          </a:xfrm>
        </p:spPr>
        <p:txBody>
          <a:bodyPr>
            <a:normAutofit/>
          </a:bodyPr>
          <a:lstStyle/>
          <a:p>
            <a:pPr algn="just">
              <a:buNone/>
            </a:pPr>
            <a:r>
              <a:rPr lang="en-GB" b="1" i="1" dirty="0" smtClean="0"/>
              <a:t> Voluntary Action</a:t>
            </a:r>
            <a:endParaRPr lang="en-US" dirty="0" smtClean="0"/>
          </a:p>
          <a:p>
            <a:pPr algn="just"/>
            <a:r>
              <a:rPr lang="en-GB" dirty="0" smtClean="0"/>
              <a:t>An action which takes place willingly under the directions from brain is a voluntary action e.g. lifting of book, turning off an electric switch, riding a bicycle so on and so forth.</a:t>
            </a:r>
            <a:endParaRPr lang="en-US" dirty="0" smtClean="0"/>
          </a:p>
          <a:p>
            <a:pPr algn="just"/>
            <a:r>
              <a:rPr lang="en-GB" dirty="0" smtClean="0"/>
              <a:t>In voluntary action the sensory stimuli may be conveyed directly to the brain through sensory neurons or may first go to the spinal cord from where the information may be passed on the brain by associative neurons.</a:t>
            </a:r>
          </a:p>
          <a:p>
            <a:pPr algn="just"/>
            <a:r>
              <a:rPr lang="en-GB" dirty="0" smtClean="0"/>
              <a:t> The brain then comprehends the information and sends motor impulse to the specific effectors for relevant controlled response.</a:t>
            </a:r>
            <a:endParaRPr lang="en-US" dirty="0" smtClean="0"/>
          </a:p>
          <a:p>
            <a:pPr algn="just">
              <a:buNone/>
            </a:pPr>
            <a:endParaRPr lang="en-US" dirty="0"/>
          </a:p>
        </p:txBody>
      </p:sp>
    </p:spTree>
  </p:cSld>
  <p:clrMapOvr>
    <a:masterClrMapping/>
  </p:clrMapOvr>
  <p:transition>
    <p:pull dir="u"/>
    <p:sndAc>
      <p:stSnd>
        <p:snd r:embed="rId2" name="camera.wav"/>
      </p:st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400800"/>
          </a:xfrm>
        </p:spPr>
        <p:txBody>
          <a:bodyPr>
            <a:noAutofit/>
          </a:bodyPr>
          <a:lstStyle/>
          <a:p>
            <a:pPr algn="just"/>
            <a:endParaRPr lang="en-GB" sz="1600" b="1" cap="all" dirty="0" smtClean="0"/>
          </a:p>
          <a:p>
            <a:pPr>
              <a:buNone/>
            </a:pPr>
            <a:r>
              <a:rPr lang="en-GB" sz="2400" b="1" cap="all" dirty="0" smtClean="0"/>
              <a:t>coordination in man</a:t>
            </a:r>
            <a:endParaRPr lang="en-US" sz="2400" dirty="0" smtClean="0"/>
          </a:p>
          <a:p>
            <a:pPr>
              <a:buNone/>
            </a:pPr>
            <a:r>
              <a:rPr lang="en-GB" sz="1600" dirty="0" smtClean="0"/>
              <a:t>In animals co-ordination is produced by two systems.</a:t>
            </a:r>
            <a:endParaRPr lang="en-US" sz="1600" dirty="0" smtClean="0"/>
          </a:p>
          <a:p>
            <a:pPr>
              <a:buNone/>
            </a:pPr>
            <a:r>
              <a:rPr lang="en-GB" sz="1600" dirty="0" smtClean="0"/>
              <a:t>(</a:t>
            </a:r>
            <a:r>
              <a:rPr lang="en-GB" sz="1600" dirty="0" err="1" smtClean="0"/>
              <a:t>i</a:t>
            </a:r>
            <a:r>
              <a:rPr lang="en-GB" sz="1600" dirty="0" smtClean="0"/>
              <a:t>)	Nervous system</a:t>
            </a:r>
            <a:endParaRPr lang="en-US" sz="1600" dirty="0" smtClean="0"/>
          </a:p>
          <a:p>
            <a:pPr marL="400050" indent="-400050">
              <a:buAutoNum type="romanLcParenBoth" startAt="2"/>
            </a:pPr>
            <a:r>
              <a:rPr lang="en-GB" sz="1600" dirty="0" smtClean="0"/>
              <a:t>Endocrine system or chemical coordination</a:t>
            </a:r>
            <a:endParaRPr lang="en-US" sz="1600" dirty="0" smtClean="0"/>
          </a:p>
          <a:p>
            <a:pPr marL="400050" indent="-400050">
              <a:buFont typeface="Wingdings" pitchFamily="2" charset="2"/>
              <a:buChar char="q"/>
            </a:pPr>
            <a:r>
              <a:rPr lang="en-GB" sz="1600" dirty="0" smtClean="0"/>
              <a:t>The change is the environment is perceived/felt by special organs of the body, which are specialized to receive efficiently a particular type of stimulus. As for example the sound waves are received by ears. The stimuli of light are received by eyes, the stimuli of smell are received by nose. That organs which are specifically build to receive particular type of stimuli are called sensory </a:t>
            </a:r>
            <a:r>
              <a:rPr lang="en-GB" sz="1600" b="1" i="1" dirty="0" smtClean="0"/>
              <a:t>organs</a:t>
            </a:r>
            <a:r>
              <a:rPr lang="en-GB" sz="1600" dirty="0" smtClean="0"/>
              <a:t> or </a:t>
            </a:r>
            <a:r>
              <a:rPr lang="en-GB" sz="1600" b="1" i="1" dirty="0" smtClean="0"/>
              <a:t>receptors.</a:t>
            </a:r>
            <a:endParaRPr lang="en-US" sz="1600" b="1" i="1" dirty="0" smtClean="0"/>
          </a:p>
          <a:p>
            <a:pPr marL="400050" indent="-400050">
              <a:buFont typeface="Wingdings" pitchFamily="2" charset="2"/>
              <a:buChar char="q"/>
            </a:pPr>
            <a:r>
              <a:rPr lang="en-GB" sz="1600" dirty="0" smtClean="0"/>
              <a:t>The information about the stimuli is then conveyed to the brain or spinal cord through neurons or nerves and to the endocrine glands through the blood.</a:t>
            </a:r>
          </a:p>
          <a:p>
            <a:pPr marL="400050" indent="-400050">
              <a:buNone/>
            </a:pPr>
            <a:r>
              <a:rPr lang="en-GB" sz="1600" dirty="0" smtClean="0"/>
              <a:t> </a:t>
            </a:r>
          </a:p>
          <a:p>
            <a:pPr marL="400050" indent="-400050">
              <a:buFont typeface="Wingdings" pitchFamily="2" charset="2"/>
              <a:buChar char="q"/>
            </a:pPr>
            <a:r>
              <a:rPr lang="en-GB" sz="1600" dirty="0" smtClean="0"/>
              <a:t>The brain or spinal cord and endocrine glands play their role according to the stimuli. </a:t>
            </a:r>
          </a:p>
          <a:p>
            <a:pPr marL="400050" indent="-400050">
              <a:buFont typeface="Wingdings" pitchFamily="2" charset="2"/>
              <a:buChar char="q"/>
            </a:pPr>
            <a:endParaRPr lang="en-GB" sz="1600" dirty="0" smtClean="0"/>
          </a:p>
          <a:p>
            <a:pPr marL="400050" indent="-400050">
              <a:buFont typeface="Wingdings" pitchFamily="2" charset="2"/>
              <a:buChar char="q"/>
            </a:pPr>
            <a:r>
              <a:rPr lang="en-GB" sz="1600" dirty="0" smtClean="0"/>
              <a:t>The brain  sends message about the action to particular organs. </a:t>
            </a:r>
          </a:p>
          <a:p>
            <a:pPr marL="400050" indent="-400050">
              <a:buFont typeface="Wingdings" pitchFamily="2" charset="2"/>
              <a:buChar char="q"/>
            </a:pPr>
            <a:r>
              <a:rPr lang="en-GB" sz="1600" dirty="0" smtClean="0"/>
              <a:t>The glands  secrets hormones which are poured into blood and transported to the special organs or target organs which produce the response. </a:t>
            </a:r>
          </a:p>
          <a:p>
            <a:pPr marL="400050" indent="-400050">
              <a:buFont typeface="Wingdings" pitchFamily="2" charset="2"/>
              <a:buChar char="q"/>
            </a:pPr>
            <a:r>
              <a:rPr lang="en-GB" sz="1600" dirty="0" smtClean="0"/>
              <a:t>The organs producing particular responses are known as  </a:t>
            </a:r>
            <a:r>
              <a:rPr lang="en-GB" sz="1600" b="1" i="1" dirty="0" err="1" smtClean="0"/>
              <a:t>effector</a:t>
            </a:r>
            <a:r>
              <a:rPr lang="en-GB" sz="1600" b="1" i="1" dirty="0" smtClean="0"/>
              <a:t> organs</a:t>
            </a:r>
            <a:r>
              <a:rPr lang="en-GB" sz="1600" dirty="0" smtClean="0"/>
              <a:t>, which are muscles and glands.</a:t>
            </a:r>
            <a:endParaRPr lang="en-US" sz="1600" dirty="0" smtClean="0"/>
          </a:p>
          <a:p>
            <a:pPr algn="just">
              <a:buNone/>
            </a:pPr>
            <a:endParaRPr lang="en-US" sz="1600" dirty="0" smtClean="0"/>
          </a:p>
          <a:p>
            <a:pPr algn="just"/>
            <a:endParaRPr lang="en-US" sz="1600" dirty="0" smtClean="0"/>
          </a:p>
          <a:p>
            <a:pPr algn="just"/>
            <a:endParaRPr lang="en-US" sz="1600" dirty="0" smtClean="0"/>
          </a:p>
          <a:p>
            <a:pPr algn="just"/>
            <a:endParaRPr lang="en-US" sz="1600" dirty="0" smtClean="0"/>
          </a:p>
          <a:p>
            <a:pPr algn="just"/>
            <a:endParaRPr lang="en-US" sz="1600" dirty="0" smtClean="0"/>
          </a:p>
          <a:p>
            <a:pPr lvl="1" algn="just">
              <a:buNone/>
            </a:pPr>
            <a:r>
              <a:rPr lang="en-US" sz="1600" dirty="0" smtClean="0"/>
              <a:t>			 </a:t>
            </a:r>
            <a:endParaRPr lang="en-US" sz="1600" dirty="0"/>
          </a:p>
        </p:txBody>
      </p:sp>
    </p:spTree>
  </p:cSld>
  <p:clrMapOvr>
    <a:masterClrMapping/>
  </p:clrMapOvr>
  <p:transition spd="slow">
    <p:wheel spokes="3"/>
    <p:sndAc>
      <p:stSnd>
        <p:snd r:embed="rId2" name="chimes.wav"/>
      </p:stSnd>
    </p:sndAc>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
            <a:ext cx="8610600" cy="6858000"/>
          </a:xfrm>
        </p:spPr>
        <p:txBody>
          <a:bodyPr>
            <a:normAutofit/>
          </a:bodyPr>
          <a:lstStyle/>
          <a:p>
            <a:pPr algn="just">
              <a:buNone/>
            </a:pPr>
            <a:endParaRPr lang="en-US" dirty="0" smtClean="0"/>
          </a:p>
          <a:p>
            <a:pPr algn="just">
              <a:buNone/>
            </a:pPr>
            <a:r>
              <a:rPr lang="en-GB" b="1" dirty="0" smtClean="0"/>
              <a:t> Nervous Coordination</a:t>
            </a:r>
            <a:endParaRPr lang="en-US" dirty="0" smtClean="0"/>
          </a:p>
          <a:p>
            <a:pPr algn="just">
              <a:buNone/>
            </a:pPr>
            <a:r>
              <a:rPr lang="en-GB" dirty="0" smtClean="0"/>
              <a:t>    As already mentioned nervous coordination is brought about through the various elements of the nervous system which are:</a:t>
            </a:r>
            <a:endParaRPr lang="en-US" dirty="0" smtClean="0"/>
          </a:p>
          <a:p>
            <a:pPr algn="just"/>
            <a:r>
              <a:rPr lang="en-GB" dirty="0" smtClean="0"/>
              <a:t>Receptors	or  Sensory organs</a:t>
            </a:r>
            <a:endParaRPr lang="en-US" dirty="0" smtClean="0"/>
          </a:p>
          <a:p>
            <a:pPr algn="just"/>
            <a:r>
              <a:rPr lang="en-GB" dirty="0" smtClean="0"/>
              <a:t>Central neurons system (Brain and Spinal Cord)</a:t>
            </a:r>
            <a:endParaRPr lang="en-US" dirty="0" smtClean="0"/>
          </a:p>
          <a:p>
            <a:pPr algn="just"/>
            <a:r>
              <a:rPr lang="en-GB" dirty="0" smtClean="0"/>
              <a:t>Motor neurons or nerves</a:t>
            </a:r>
            <a:endParaRPr lang="en-US" dirty="0" smtClean="0"/>
          </a:p>
          <a:p>
            <a:pPr algn="just"/>
            <a:r>
              <a:rPr lang="en-GB" dirty="0" smtClean="0"/>
              <a:t>Effectors organs</a:t>
            </a:r>
          </a:p>
          <a:p>
            <a:pPr algn="just">
              <a:buNone/>
            </a:pPr>
            <a:endParaRPr lang="en-US" dirty="0" smtClean="0"/>
          </a:p>
          <a:p>
            <a:pPr algn="just">
              <a:buNone/>
            </a:pPr>
            <a:r>
              <a:rPr lang="en-GB" dirty="0" smtClean="0"/>
              <a:t>    Nervous coordination is usually involved in producing rapid and short lived responses.</a:t>
            </a:r>
          </a:p>
        </p:txBody>
      </p:sp>
    </p:spTree>
  </p:cSld>
  <p:clrMapOvr>
    <a:masterClrMapping/>
  </p:clrMapOvr>
  <p:transition>
    <p:wheel spokes="3"/>
    <p:sndAc>
      <p:stSnd>
        <p:snd r:embed="rId2" name="camera.wav"/>
      </p:stSnd>
    </p:sndAc>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562600"/>
          </a:xfrm>
        </p:spPr>
        <p:txBody>
          <a:bodyPr>
            <a:normAutofit fontScale="85000" lnSpcReduction="20000"/>
          </a:bodyPr>
          <a:lstStyle/>
          <a:p>
            <a:pPr algn="just">
              <a:buNone/>
            </a:pPr>
            <a:r>
              <a:rPr lang="en-US" b="1" u="sng" dirty="0" smtClean="0"/>
              <a:t>  </a:t>
            </a:r>
            <a:r>
              <a:rPr lang="en-GB" b="1" dirty="0" smtClean="0"/>
              <a:t>Components of Nervous System</a:t>
            </a:r>
            <a:endParaRPr lang="en-US" dirty="0" smtClean="0"/>
          </a:p>
          <a:p>
            <a:pPr algn="just">
              <a:buNone/>
            </a:pPr>
            <a:r>
              <a:rPr lang="en-GB" b="1" i="1" dirty="0" smtClean="0"/>
              <a:t>  Neurons (Nerve Cells)</a:t>
            </a:r>
            <a:endParaRPr lang="en-US" dirty="0" smtClean="0"/>
          </a:p>
          <a:p>
            <a:pPr algn="just">
              <a:buFont typeface="Wingdings" pitchFamily="2" charset="2"/>
              <a:buChar char="q"/>
            </a:pPr>
            <a:r>
              <a:rPr lang="en-GB" dirty="0" smtClean="0"/>
              <a:t> The structural and functional unit of the nervous system in all animals including man is the neuron. </a:t>
            </a:r>
          </a:p>
          <a:p>
            <a:pPr algn="just">
              <a:buFont typeface="Wingdings" pitchFamily="2" charset="2"/>
              <a:buChar char="q"/>
            </a:pPr>
            <a:r>
              <a:rPr lang="en-GB" dirty="0" smtClean="0"/>
              <a:t>This is a highly specialized cell which contain the typical organelles found in most eukaryotic cells. </a:t>
            </a:r>
          </a:p>
          <a:p>
            <a:pPr algn="just">
              <a:buFont typeface="Wingdings" pitchFamily="2" charset="2"/>
              <a:buChar char="q"/>
            </a:pPr>
            <a:r>
              <a:rPr lang="en-GB" dirty="0" smtClean="0"/>
              <a:t>This cell is highly adapted for communication because of its wire like projection, the dendrites which are often further branched and carry impulses toward the central cell body. </a:t>
            </a:r>
          </a:p>
          <a:p>
            <a:pPr algn="just">
              <a:buFont typeface="Wingdings" pitchFamily="2" charset="2"/>
              <a:buChar char="q"/>
            </a:pPr>
            <a:r>
              <a:rPr lang="en-GB" dirty="0" smtClean="0"/>
              <a:t>The cell body is a thicker region of the neuron containing the nucleus and most of the cytoplasm. </a:t>
            </a:r>
          </a:p>
          <a:p>
            <a:pPr algn="just">
              <a:buFont typeface="Wingdings" pitchFamily="2" charset="2"/>
              <a:buChar char="q"/>
            </a:pPr>
            <a:r>
              <a:rPr lang="en-GB" dirty="0" smtClean="0"/>
              <a:t>The axon is the projection, generally very long, that carries impulses away from the cell body. </a:t>
            </a:r>
          </a:p>
          <a:p>
            <a:pPr algn="just">
              <a:buFont typeface="Wingdings" pitchFamily="2" charset="2"/>
              <a:buChar char="q"/>
            </a:pPr>
            <a:r>
              <a:rPr lang="en-GB" dirty="0" smtClean="0"/>
              <a:t>Usually a neuron has a single axon. Fatty substances covering the axon is the myelin sheath along with short regions of exposed axon are called </a:t>
            </a:r>
            <a:r>
              <a:rPr lang="en-GB" b="1" i="1" dirty="0" smtClean="0"/>
              <a:t>nodes of </a:t>
            </a:r>
            <a:r>
              <a:rPr lang="en-GB" b="1" i="1" dirty="0" err="1" smtClean="0"/>
              <a:t>Ranvier</a:t>
            </a:r>
            <a:r>
              <a:rPr lang="en-GB" b="1" i="1" dirty="0" smtClean="0"/>
              <a:t>.</a:t>
            </a:r>
            <a:r>
              <a:rPr lang="en-GB" dirty="0" smtClean="0"/>
              <a:t> </a:t>
            </a:r>
          </a:p>
          <a:p>
            <a:pPr algn="just">
              <a:buFont typeface="Wingdings" pitchFamily="2" charset="2"/>
              <a:buChar char="q"/>
            </a:pPr>
            <a:r>
              <a:rPr lang="en-GB" dirty="0" smtClean="0"/>
              <a:t>Many axons and even dendrites combine to form a single nerve.</a:t>
            </a:r>
            <a:endParaRPr lang="en-US" dirty="0" smtClean="0"/>
          </a:p>
          <a:p>
            <a:pPr algn="just">
              <a:buNone/>
            </a:pPr>
            <a:endParaRPr lang="en-US" dirty="0" smtClean="0"/>
          </a:p>
        </p:txBody>
      </p:sp>
    </p:spTree>
  </p:cSld>
  <p:clrMapOvr>
    <a:masterClrMapping/>
  </p:clrMapOvr>
  <p:transition>
    <p:pull dir="rd"/>
    <p:sndAc>
      <p:stSnd>
        <p:snd r:embed="rId2" name="camera.wav"/>
      </p:stSnd>
    </p:sndAc>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a:bodyPr>
          <a:lstStyle/>
          <a:p>
            <a:pPr algn="just">
              <a:buNone/>
            </a:pPr>
            <a:endParaRPr lang="en-GB" dirty="0" smtClean="0"/>
          </a:p>
          <a:p>
            <a:pPr algn="just"/>
            <a:endParaRPr lang="en-GB" dirty="0" smtClean="0"/>
          </a:p>
          <a:p>
            <a:pPr algn="just">
              <a:buNone/>
            </a:pPr>
            <a:endParaRPr lang="en-GB" dirty="0" smtClean="0"/>
          </a:p>
          <a:p>
            <a:pPr algn="just">
              <a:buNone/>
            </a:pPr>
            <a:endParaRPr lang="en-GB" dirty="0" smtClean="0"/>
          </a:p>
        </p:txBody>
      </p:sp>
      <p:sp>
        <p:nvSpPr>
          <p:cNvPr id="2969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9697" name="Object 1"/>
          <p:cNvGraphicFramePr>
            <a:graphicFrameLocks noChangeAspect="1"/>
          </p:cNvGraphicFramePr>
          <p:nvPr/>
        </p:nvGraphicFramePr>
        <p:xfrm>
          <a:off x="1066800" y="228600"/>
          <a:ext cx="6553200" cy="6248400"/>
        </p:xfrm>
        <a:graphic>
          <a:graphicData uri="http://schemas.openxmlformats.org/presentationml/2006/ole">
            <p:oleObj spid="_x0000_s29697" r:id="rId4" imgW="2444760" imgH="3634200" progId="">
              <p:embed/>
            </p:oleObj>
          </a:graphicData>
        </a:graphic>
      </p:graphicFrame>
    </p:spTree>
  </p:cSld>
  <p:clrMapOvr>
    <a:masterClrMapping/>
  </p:clrMapOvr>
  <p:transition>
    <p:pull dir="rd"/>
    <p:sndAc>
      <p:stSnd>
        <p:snd r:embed="rId3" name="camera.wav"/>
      </p:stSnd>
    </p:sndAc>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477000"/>
          </a:xfrm>
        </p:spPr>
        <p:txBody>
          <a:bodyPr>
            <a:normAutofit fontScale="85000" lnSpcReduction="10000"/>
          </a:bodyPr>
          <a:lstStyle/>
          <a:p>
            <a:pPr algn="just">
              <a:buNone/>
            </a:pPr>
            <a:r>
              <a:rPr lang="en-GB" dirty="0" smtClean="0"/>
              <a:t>  Neurons are of three types.</a:t>
            </a:r>
            <a:endParaRPr lang="en-US" dirty="0" smtClean="0"/>
          </a:p>
          <a:p>
            <a:pPr algn="just"/>
            <a:r>
              <a:rPr lang="en-GB" b="1" dirty="0" smtClean="0"/>
              <a:t>Sensory neurons:</a:t>
            </a:r>
            <a:r>
              <a:rPr lang="en-GB" dirty="0" smtClean="0"/>
              <a:t> They carry nerve impulses (stimulus) from receptors to central nervous system. </a:t>
            </a:r>
            <a:endParaRPr lang="en-US" dirty="0" smtClean="0"/>
          </a:p>
          <a:p>
            <a:pPr algn="just"/>
            <a:r>
              <a:rPr lang="en-GB" b="1" dirty="0" smtClean="0"/>
              <a:t>Motor neurons: </a:t>
            </a:r>
            <a:r>
              <a:rPr lang="en-GB" dirty="0" smtClean="0"/>
              <a:t>They carry nerve impulse (orders) from central nervous system to effectors.</a:t>
            </a:r>
            <a:endParaRPr lang="en-US" dirty="0" smtClean="0"/>
          </a:p>
          <a:p>
            <a:pPr algn="just"/>
            <a:r>
              <a:rPr lang="en-GB" b="1" dirty="0" smtClean="0"/>
              <a:t>Associated neurons: </a:t>
            </a:r>
            <a:r>
              <a:rPr lang="en-GB" dirty="0" smtClean="0"/>
              <a:t>They form central nervous system and are responsible for analyzing the message and issuing orders.</a:t>
            </a:r>
            <a:endParaRPr lang="en-US" dirty="0" smtClean="0"/>
          </a:p>
          <a:p>
            <a:pPr algn="just">
              <a:buNone/>
            </a:pPr>
            <a:r>
              <a:rPr lang="en-GB" b="1" i="1" dirty="0" smtClean="0"/>
              <a:t>   Brain </a:t>
            </a:r>
            <a:endParaRPr lang="en-US" dirty="0" smtClean="0"/>
          </a:p>
          <a:p>
            <a:pPr algn="just">
              <a:buFont typeface="Wingdings" pitchFamily="2" charset="2"/>
              <a:buChar char="q"/>
            </a:pPr>
            <a:r>
              <a:rPr lang="en-GB" dirty="0" smtClean="0"/>
              <a:t> The brain is encased in a bony shell and is further protected by three membranes or </a:t>
            </a:r>
            <a:r>
              <a:rPr lang="en-GB" dirty="0" err="1" smtClean="0"/>
              <a:t>meninges</a:t>
            </a:r>
            <a:r>
              <a:rPr lang="en-GB" dirty="0" smtClean="0"/>
              <a:t>.</a:t>
            </a:r>
          </a:p>
          <a:p>
            <a:pPr algn="just">
              <a:buFont typeface="Wingdings" pitchFamily="2" charset="2"/>
              <a:buChar char="q"/>
            </a:pPr>
            <a:r>
              <a:rPr lang="en-GB" dirty="0" smtClean="0"/>
              <a:t> The inner part of these, covers the brain and is richly supplied with blood vessels. It brings oxygen and nutrition to underlying brain and protects it. </a:t>
            </a:r>
          </a:p>
          <a:p>
            <a:pPr algn="just">
              <a:buFont typeface="Wingdings" pitchFamily="2" charset="2"/>
              <a:buChar char="q"/>
            </a:pPr>
            <a:r>
              <a:rPr lang="en-GB" dirty="0" smtClean="0"/>
              <a:t>The cerebrospinal fluid (CSF) lies between the inner and middle layers, which, provides cushioning and ions to the brain and spinal column the outer most layer is tough and fibrous and provide mechanical support.</a:t>
            </a:r>
            <a:endParaRPr lang="en-US" dirty="0" smtClean="0"/>
          </a:p>
          <a:p>
            <a:pPr algn="just"/>
            <a:r>
              <a:rPr lang="en-GB" dirty="0" smtClean="0"/>
              <a:t>The vertebrate brain is divided into three basic regions, the </a:t>
            </a:r>
            <a:r>
              <a:rPr lang="en-GB" b="1" i="1" dirty="0" smtClean="0"/>
              <a:t>hind brain,</a:t>
            </a:r>
            <a:r>
              <a:rPr lang="en-GB" dirty="0" smtClean="0"/>
              <a:t> the </a:t>
            </a:r>
            <a:r>
              <a:rPr lang="en-GB" b="1" i="1" dirty="0" smtClean="0"/>
              <a:t>midbrain</a:t>
            </a:r>
            <a:r>
              <a:rPr lang="en-GB" dirty="0" smtClean="0"/>
              <a:t> and the </a:t>
            </a:r>
            <a:r>
              <a:rPr lang="en-GB" b="1" i="1" dirty="0" smtClean="0"/>
              <a:t>forebrain.</a:t>
            </a:r>
            <a:endParaRPr lang="en-US" dirty="0" smtClean="0"/>
          </a:p>
          <a:p>
            <a:pPr algn="just">
              <a:buNone/>
            </a:pPr>
            <a:endParaRPr lang="en-GB" dirty="0" smtClean="0"/>
          </a:p>
        </p:txBody>
      </p:sp>
    </p:spTree>
  </p:cSld>
  <p:clrMapOvr>
    <a:masterClrMapping/>
  </p:clrMapOvr>
  <p:transition>
    <p:pull dir="rd"/>
    <p:sndAc>
      <p:stSnd>
        <p:snd r:embed="rId2" name="camera.wav"/>
      </p:stSnd>
    </p:sndAc>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normAutofit/>
          </a:bodyPr>
          <a:lstStyle/>
          <a:p>
            <a:pPr>
              <a:buNone/>
            </a:pPr>
            <a:endParaRPr lang="en-GB" sz="2800" dirty="0" smtClean="0"/>
          </a:p>
        </p:txBody>
      </p:sp>
      <p:sp>
        <p:nvSpPr>
          <p:cNvPr id="276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7649" name="Object 1"/>
          <p:cNvGraphicFramePr>
            <a:graphicFrameLocks noChangeAspect="1"/>
          </p:cNvGraphicFramePr>
          <p:nvPr/>
        </p:nvGraphicFramePr>
        <p:xfrm>
          <a:off x="533400" y="533400"/>
          <a:ext cx="7467600" cy="5791200"/>
        </p:xfrm>
        <a:graphic>
          <a:graphicData uri="http://schemas.openxmlformats.org/presentationml/2006/ole">
            <p:oleObj spid="_x0000_s27649" r:id="rId4" imgW="2444760" imgH="1968840" progId="">
              <p:embed/>
            </p:oleObj>
          </a:graphicData>
        </a:graphic>
      </p:graphicFrame>
      <p:sp>
        <p:nvSpPr>
          <p:cNvPr id="27651" name="Rectangle 3"/>
          <p:cNvSpPr>
            <a:spLocks noChangeArrowheads="1"/>
          </p:cNvSpPr>
          <p:nvPr/>
        </p:nvSpPr>
        <p:spPr bwMode="auto">
          <a:xfrm>
            <a:off x="0" y="41243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ransition>
    <p:pull dir="rd"/>
    <p:sndAc>
      <p:stSnd>
        <p:snd r:embed="rId3" name="camera.wav"/>
      </p:stSnd>
    </p:sndAc>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600"/>
          </a:xfrm>
        </p:spPr>
        <p:txBody>
          <a:bodyPr>
            <a:normAutofit lnSpcReduction="10000"/>
          </a:bodyPr>
          <a:lstStyle/>
          <a:p>
            <a:pPr algn="just">
              <a:buNone/>
            </a:pPr>
            <a:r>
              <a:rPr lang="en-US" dirty="0" smtClean="0"/>
              <a:t> </a:t>
            </a:r>
          </a:p>
          <a:p>
            <a:pPr algn="just">
              <a:buFont typeface="Wingdings" pitchFamily="2" charset="2"/>
              <a:buChar char="q"/>
            </a:pPr>
            <a:r>
              <a:rPr lang="en-GB" dirty="0" smtClean="0"/>
              <a:t>  The hind brains is chiefly concerned with involuntary, mechanical process. It consists of three primary structures. </a:t>
            </a:r>
          </a:p>
          <a:p>
            <a:pPr algn="just">
              <a:buFont typeface="Wingdings" pitchFamily="2" charset="2"/>
              <a:buChar char="q"/>
            </a:pPr>
            <a:r>
              <a:rPr lang="en-GB" dirty="0" smtClean="0"/>
              <a:t> </a:t>
            </a:r>
            <a:r>
              <a:rPr lang="en-GB" b="1" dirty="0" smtClean="0"/>
              <a:t>Medulla oblongata</a:t>
            </a:r>
            <a:r>
              <a:rPr lang="en-GB" dirty="0" smtClean="0"/>
              <a:t> which lies on top of the spinal cord and contains many of the centres that control involuntary process like breathing, blood pressure and heart beat. All communication between heart and spinal cord pass through the medulla. </a:t>
            </a:r>
          </a:p>
          <a:p>
            <a:pPr algn="just">
              <a:buFont typeface="Wingdings" pitchFamily="2" charset="2"/>
              <a:buChar char="q"/>
            </a:pPr>
            <a:r>
              <a:rPr lang="en-GB" b="1" dirty="0" smtClean="0"/>
              <a:t>The </a:t>
            </a:r>
            <a:r>
              <a:rPr lang="en-GB" b="1" dirty="0" err="1" smtClean="0"/>
              <a:t>pons</a:t>
            </a:r>
            <a:r>
              <a:rPr lang="en-GB" b="1" dirty="0" smtClean="0"/>
              <a:t> </a:t>
            </a:r>
            <a:r>
              <a:rPr lang="en-GB" dirty="0" smtClean="0"/>
              <a:t>that is present on top of the medulla and contains the longitudinal bundles of </a:t>
            </a:r>
            <a:r>
              <a:rPr lang="en-GB" dirty="0" err="1" smtClean="0"/>
              <a:t>myelinated</a:t>
            </a:r>
            <a:r>
              <a:rPr lang="en-GB" dirty="0" smtClean="0"/>
              <a:t> fibres running between brain and spinal cord and controls balance and muscle coordination. </a:t>
            </a:r>
          </a:p>
          <a:p>
            <a:pPr algn="just">
              <a:buFont typeface="Wingdings" pitchFamily="2" charset="2"/>
              <a:buChar char="q"/>
            </a:pPr>
            <a:r>
              <a:rPr lang="en-GB" b="1" dirty="0" smtClean="0"/>
              <a:t> The cerebellum</a:t>
            </a:r>
            <a:r>
              <a:rPr lang="en-GB" dirty="0" smtClean="0"/>
              <a:t> lies behind the medulla and controls balance muscle coordination.</a:t>
            </a:r>
            <a:endParaRPr lang="en-US" dirty="0" smtClean="0"/>
          </a:p>
          <a:p>
            <a:pPr algn="just">
              <a:buNone/>
            </a:pPr>
            <a:endParaRPr lang="en-US" dirty="0"/>
          </a:p>
        </p:txBody>
      </p:sp>
    </p:spTree>
  </p:cSld>
  <p:clrMapOvr>
    <a:masterClrMapping/>
  </p:clrMapOvr>
  <p:transition>
    <p:pull dir="rd"/>
    <p:sndAc>
      <p:stSnd>
        <p:snd r:embed="rId2" name="camera.wav"/>
      </p:stSnd>
    </p:sndAc>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228600"/>
            <a:ext cx="8229600" cy="6324600"/>
          </a:xfrm>
        </p:spPr>
        <p:txBody>
          <a:bodyPr>
            <a:normAutofit/>
          </a:bodyPr>
          <a:lstStyle/>
          <a:p>
            <a:pPr algn="just">
              <a:buFont typeface="Wingdings" pitchFamily="2" charset="2"/>
              <a:buChar char="q"/>
            </a:pPr>
            <a:r>
              <a:rPr lang="en-GB" b="1" i="1" dirty="0" smtClean="0"/>
              <a:t> </a:t>
            </a:r>
            <a:r>
              <a:rPr lang="en-GB" dirty="0" smtClean="0"/>
              <a:t>The midbrain lies between hind brain and forebrain and connects the two. </a:t>
            </a:r>
          </a:p>
          <a:p>
            <a:pPr algn="just">
              <a:buFont typeface="Wingdings" pitchFamily="2" charset="2"/>
              <a:buChar char="q"/>
            </a:pPr>
            <a:r>
              <a:rPr lang="en-GB" dirty="0" smtClean="0"/>
              <a:t>It processes the visual and auditory information from the eyes and ears before it is sent to the forebrain.</a:t>
            </a:r>
          </a:p>
          <a:p>
            <a:pPr algn="just">
              <a:buFont typeface="Wingdings" pitchFamily="2" charset="2"/>
              <a:buChar char="q"/>
            </a:pPr>
            <a:r>
              <a:rPr lang="en-GB" dirty="0" smtClean="0"/>
              <a:t>The forebrain is most advanced in human. Its lower most part which lies above the midbrain is called hypothalamus which control, heart rate, blood pressure, body temperature, hunger, thirst, sex and anger in addition to its hormonal role.</a:t>
            </a:r>
          </a:p>
          <a:p>
            <a:pPr algn="just">
              <a:buFont typeface="Wingdings" pitchFamily="2" charset="2"/>
              <a:buChar char="q"/>
            </a:pPr>
            <a:r>
              <a:rPr lang="en-GB" dirty="0" smtClean="0"/>
              <a:t>Resting above the hypothalamus is thalamus which provides connections between many parts of brain and between sensory system and cerebrum.  It may also control moods and feelings. Sleep may be influenced by thalamus centre in the hind brain along with the mid brain it is concerned with ability to keep alert</a:t>
            </a:r>
            <a:endParaRPr lang="en-US" dirty="0" smtClean="0"/>
          </a:p>
          <a:p>
            <a:pPr algn="just">
              <a:buNone/>
            </a:pPr>
            <a:endParaRPr lang="en-US" dirty="0"/>
          </a:p>
        </p:txBody>
      </p:sp>
    </p:spTree>
  </p:cSld>
  <p:clrMapOvr>
    <a:masterClrMapping/>
  </p:clrMapOvr>
  <p:transition>
    <p:dissolve/>
    <p:sndAc>
      <p:stSnd>
        <p:snd r:embed="rId2" name="camera.wav"/>
      </p:stSnd>
    </p:sndAc>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750</TotalTime>
  <Words>1173</Words>
  <Application>Microsoft Office PowerPoint</Application>
  <PresentationFormat>On-screen Show (4:3)</PresentationFormat>
  <Paragraphs>97</Paragraphs>
  <Slides>16</Slides>
  <Notes>0</Notes>
  <HiddenSlides>0</HiddenSlides>
  <MMClips>0</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16</vt:i4>
      </vt:variant>
    </vt:vector>
  </HeadingPairs>
  <TitlesOfParts>
    <vt:vector size="17" baseType="lpstr">
      <vt:lpstr>Flow</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Reflex Arc</vt:lpstr>
      <vt:lpstr>Slide 14</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Naveed Dogar</dc:creator>
  <cp:lastModifiedBy>arifa.khalid</cp:lastModifiedBy>
  <cp:revision>282</cp:revision>
  <dcterms:created xsi:type="dcterms:W3CDTF">2015-05-21T06:17:06Z</dcterms:created>
  <dcterms:modified xsi:type="dcterms:W3CDTF">2015-09-23T09:08:09Z</dcterms:modified>
</cp:coreProperties>
</file>