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6" r:id="rId3"/>
    <p:sldId id="258" r:id="rId4"/>
    <p:sldId id="257" r:id="rId5"/>
    <p:sldId id="259" r:id="rId6"/>
    <p:sldId id="260" r:id="rId7"/>
    <p:sldId id="262" r:id="rId8"/>
    <p:sldId id="263" r:id="rId9"/>
    <p:sldId id="264" r:id="rId10"/>
    <p:sldId id="265" r:id="rId11"/>
    <p:sldId id="269" r:id="rId12"/>
    <p:sldId id="268" r:id="rId13"/>
    <p:sldId id="267" r:id="rId14"/>
    <p:sldId id="270" r:id="rId15"/>
    <p:sldId id="271" r:id="rId16"/>
    <p:sldId id="272" r:id="rId17"/>
    <p:sldId id="273" r:id="rId18"/>
    <p:sldId id="281" r:id="rId19"/>
    <p:sldId id="282" r:id="rId20"/>
    <p:sldId id="283" r:id="rId21"/>
    <p:sldId id="284" r:id="rId22"/>
    <p:sldId id="285" r:id="rId23"/>
    <p:sldId id="286" r:id="rId24"/>
    <p:sldId id="287"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94" y="-102"/>
      </p:cViewPr>
      <p:guideLst>
        <p:guide orient="horz" pos="2160"/>
        <p:guide pos="2880"/>
      </p:guideLst>
    </p:cSldViewPr>
  </p:slideViewPr>
  <p:notesTextViewPr>
    <p:cViewPr>
      <p:scale>
        <a:sx n="100" d="100"/>
        <a:sy n="100" d="100"/>
      </p:scale>
      <p:origin x="0" y="0"/>
    </p:cViewPr>
  </p:notesText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7D299F-1969-4984-9780-2A8CA1D302E4}" type="datetimeFigureOut">
              <a:rPr lang="en-US" smtClean="0"/>
              <a:pPr/>
              <a:t>8/5/2015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A82DC3-C4F0-453F-8608-317C6591D2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7D299F-1969-4984-9780-2A8CA1D302E4}"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7D299F-1969-4984-9780-2A8CA1D302E4}"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82DC3-C4F0-453F-8608-317C6591D2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D299F-1969-4984-9780-2A8CA1D302E4}"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7D299F-1969-4984-9780-2A8CA1D302E4}" type="datetimeFigureOut">
              <a:rPr lang="en-US" smtClean="0"/>
              <a:pPr/>
              <a:t>8/5/2015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7D299F-1969-4984-9780-2A8CA1D302E4}" type="datetimeFigureOut">
              <a:rPr lang="en-US" smtClean="0"/>
              <a:pPr/>
              <a:t>8/5/2015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D299F-1969-4984-9780-2A8CA1D302E4}" type="datetimeFigureOut">
              <a:rPr lang="en-US" smtClean="0"/>
              <a:pPr/>
              <a:t>8/5/2015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7D299F-1969-4984-9780-2A8CA1D302E4}"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82DC3-C4F0-453F-8608-317C6591D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7D299F-1969-4984-9780-2A8CA1D302E4}"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BA82DC3-C4F0-453F-8608-317C6591D2A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7D299F-1969-4984-9780-2A8CA1D302E4}" type="datetimeFigureOut">
              <a:rPr lang="en-US" smtClean="0"/>
              <a:pPr/>
              <a:t>8/5/2015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A82DC3-C4F0-453F-8608-317C6591D2A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Atmosphere" TargetMode="External"/><Relationship Id="rId2" Type="http://schemas.openxmlformats.org/officeDocument/2006/relationships/hyperlink" Target="https://en.wikipedia.org/wiki/Geography" TargetMode="External"/><Relationship Id="rId1" Type="http://schemas.openxmlformats.org/officeDocument/2006/relationships/slideLayout" Target="../slideLayouts/slideLayout2.xml"/><Relationship Id="rId6" Type="http://schemas.openxmlformats.org/officeDocument/2006/relationships/hyperlink" Target="https://en.wikipedia.org/wiki/Electromagnetic_radiation" TargetMode="External"/><Relationship Id="rId5" Type="http://schemas.openxmlformats.org/officeDocument/2006/relationships/hyperlink" Target="https://en.wikipedia.org/wiki/Wave_propagation" TargetMode="External"/><Relationship Id="rId4" Type="http://schemas.openxmlformats.org/officeDocument/2006/relationships/hyperlink" Target="https://en.wikipedia.org/wiki/Oceans"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Radiometers" TargetMode="External"/><Relationship Id="rId3" Type="http://schemas.openxmlformats.org/officeDocument/2006/relationships/hyperlink" Target="https://en.wikipedia.org/wiki/Satellites" TargetMode="External"/><Relationship Id="rId7" Type="http://schemas.openxmlformats.org/officeDocument/2006/relationships/hyperlink" Target="https://en.wikipedia.org/wiki/Charge-coupled_devices" TargetMode="External"/><Relationship Id="rId2" Type="http://schemas.openxmlformats.org/officeDocument/2006/relationships/hyperlink" Target="https://en.wikipedia.org/wiki/Aircraft" TargetMode="External"/><Relationship Id="rId1" Type="http://schemas.openxmlformats.org/officeDocument/2006/relationships/slideLayout" Target="../slideLayouts/slideLayout2.xml"/><Relationship Id="rId6" Type="http://schemas.openxmlformats.org/officeDocument/2006/relationships/hyperlink" Target="https://en.wikipedia.org/wiki/Infrared" TargetMode="External"/><Relationship Id="rId5" Type="http://schemas.openxmlformats.org/officeDocument/2006/relationships/hyperlink" Target="https://en.wikipedia.org/wiki/Photography" TargetMode="External"/><Relationship Id="rId10" Type="http://schemas.openxmlformats.org/officeDocument/2006/relationships/hyperlink" Target="https://en.wikipedia.org/wiki/Lidar" TargetMode="External"/><Relationship Id="rId4" Type="http://schemas.openxmlformats.org/officeDocument/2006/relationships/hyperlink" Target="https://en.wikipedia.org/wiki/Sunlight" TargetMode="External"/><Relationship Id="rId9" Type="http://schemas.openxmlformats.org/officeDocument/2006/relationships/hyperlink" Target="https://en.wikipedia.org/wiki/Radar"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Lidar" TargetMode="External"/><Relationship Id="rId2" Type="http://schemas.openxmlformats.org/officeDocument/2006/relationships/hyperlink" Target="https://en.wikipedia.org/wiki/Rada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219200"/>
            <a:ext cx="8610600" cy="5181600"/>
          </a:xfrm>
          <a:effectLst>
            <a:glow rad="63500">
              <a:schemeClr val="accent1">
                <a:satMod val="175000"/>
                <a:alpha val="40000"/>
              </a:schemeClr>
            </a:glow>
          </a:effectLst>
        </p:spPr>
        <p:txBody>
          <a:bodyPr>
            <a:normAutofit/>
          </a:bodyPr>
          <a:lstStyle/>
          <a:p>
            <a:endParaRPr lang="en-US" dirty="0"/>
          </a:p>
          <a:p>
            <a:endParaRPr lang="en-US" dirty="0"/>
          </a:p>
          <a:p>
            <a:r>
              <a:rPr lang="en-US" sz="4800" dirty="0" smtClean="0">
                <a:ln>
                  <a:solidFill>
                    <a:srgbClr val="FFC000"/>
                  </a:solidFill>
                </a:ln>
                <a:solidFill>
                  <a:srgbClr val="FFFF00"/>
                </a:solidFill>
              </a:rPr>
              <a:t>IN THE NAME OF ALLAH THE MOST BENEFICENT AND MOST MERCIFUL</a:t>
            </a:r>
            <a:endParaRPr lang="en-US" sz="4800" dirty="0">
              <a:ln>
                <a:solidFill>
                  <a:srgbClr val="FFC000"/>
                </a:solidFill>
              </a:ln>
              <a:solidFill>
                <a:srgbClr val="FFFF00"/>
              </a:solidFill>
            </a:endParaRPr>
          </a:p>
        </p:txBody>
      </p:sp>
    </p:spTree>
  </p:cSld>
  <p:clrMapOvr>
    <a:masterClrMapping/>
  </p:clrMapOvr>
  <p:transition spd="slow">
    <p:dissolve/>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77500" lnSpcReduction="20000"/>
          </a:bodyPr>
          <a:lstStyle/>
          <a:p>
            <a:pPr algn="just" eaLnBrk="0">
              <a:buNone/>
            </a:pPr>
            <a:r>
              <a:rPr lang="en-US" dirty="0" smtClean="0"/>
              <a:t> </a:t>
            </a:r>
            <a:r>
              <a:rPr lang="en-US" dirty="0" smtClean="0">
                <a:sym typeface="Wingdings"/>
              </a:rPr>
              <a:t></a:t>
            </a:r>
            <a:r>
              <a:rPr lang="en-US" b="1" dirty="0" smtClean="0"/>
              <a:t>Employment.</a:t>
            </a:r>
            <a:r>
              <a:rPr lang="en-US" dirty="0" smtClean="0"/>
              <a:t> A rapidly increasing population reduces income, savings and investment in the country. The decline in capital leads. to unemployment and underemployment. In Pakistan, the ratio of unemployment is 25 per cent in cities and double in rural areas and there is one million increase in it annually.</a:t>
            </a:r>
          </a:p>
          <a:p>
            <a:pPr algn="just" eaLnBrk="0">
              <a:buFont typeface="Wingdings"/>
              <a:buChar char="u"/>
            </a:pPr>
            <a:r>
              <a:rPr lang="en-US" b="1" dirty="0" smtClean="0"/>
              <a:t>Conflicts and Confrontations.</a:t>
            </a:r>
            <a:r>
              <a:rPr lang="en-US" dirty="0" smtClean="0"/>
              <a:t> The society becomes more competitive, ultimately giving rise to conflicts and confrontations; the crisis of Karachi has its roots in this problem.</a:t>
            </a:r>
          </a:p>
          <a:p>
            <a:pPr algn="just" eaLnBrk="0">
              <a:buNone/>
            </a:pPr>
            <a:endParaRPr lang="en-US" dirty="0" smtClean="0"/>
          </a:p>
          <a:p>
            <a:pPr algn="just" eaLnBrk="0">
              <a:buFont typeface="Wingdings"/>
              <a:buChar char="u"/>
            </a:pPr>
            <a:r>
              <a:rPr lang="en-US" b="1" dirty="0" smtClean="0"/>
              <a:t>Social Infrastructure.</a:t>
            </a:r>
            <a:r>
              <a:rPr lang="en-US" dirty="0" smtClean="0"/>
              <a:t> In a country having, a rapid rate of increase of population, huge investment is required in social infrastructure. Due to scarcity of capital, it is not possible to provide full facilities of education, health, medical, transport and housing etc. to the population. As a result of over crowding everywhere, the quality of their services goes down. Public sector as well as private sector cannot build the social infrastructure.</a:t>
            </a:r>
          </a:p>
          <a:p>
            <a:pPr algn="just" eaLnBrk="0">
              <a:buNone/>
            </a:pPr>
            <a:r>
              <a:rPr lang="en-US" b="1" dirty="0" smtClean="0"/>
              <a:t> </a:t>
            </a:r>
            <a:r>
              <a:rPr lang="en-US" dirty="0" smtClean="0">
                <a:sym typeface="Wingdings"/>
              </a:rPr>
              <a:t></a:t>
            </a:r>
            <a:r>
              <a:rPr lang="en-US" b="1" dirty="0" err="1" smtClean="0"/>
              <a:t>Labour</a:t>
            </a:r>
            <a:r>
              <a:rPr lang="en-US" b="1" dirty="0" smtClean="0"/>
              <a:t> Force.</a:t>
            </a:r>
            <a:r>
              <a:rPr lang="en-US" dirty="0" smtClean="0"/>
              <a:t> With a rapid rise in population growth, the </a:t>
            </a:r>
            <a:r>
              <a:rPr lang="en-US" dirty="0" err="1" smtClean="0"/>
              <a:t>labour</a:t>
            </a:r>
            <a:r>
              <a:rPr lang="en-US" dirty="0" smtClean="0"/>
              <a:t> force tends to increase. It women also seek employment along with men, then unemployment and underemployment 'decrease both in rural and urban areas. </a:t>
            </a:r>
            <a:r>
              <a:rPr lang="en-US" dirty="0" err="1" smtClean="0"/>
              <a:t>Labour</a:t>
            </a:r>
            <a:r>
              <a:rPr lang="en-US" dirty="0" smtClean="0"/>
              <a:t> force in Pakistan is 36 million of which 6 million is unemployed. Among them, 51 per cent of </a:t>
            </a:r>
            <a:r>
              <a:rPr lang="en-US" dirty="0" err="1" smtClean="0"/>
              <a:t>labour</a:t>
            </a:r>
            <a:r>
              <a:rPr lang="en-US" dirty="0" smtClean="0"/>
              <a:t> force is in agriculture, 13 per cent in industry, 2 per cent in trade, 6 per cent in construction and 1 l per cent in different sectors.</a:t>
            </a:r>
          </a:p>
          <a:p>
            <a:pPr algn="just">
              <a:buNone/>
            </a:pPr>
            <a:endParaRPr lang="en-US" dirty="0" smtClean="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38200"/>
            <a:ext cx="8229600" cy="5486400"/>
          </a:xfrm>
        </p:spPr>
        <p:txBody>
          <a:bodyPr>
            <a:normAutofit/>
          </a:bodyPr>
          <a:lstStyle/>
          <a:p>
            <a:pPr algn="just" eaLnBrk="0">
              <a:buNone/>
            </a:pPr>
            <a:r>
              <a:rPr lang="en-US" dirty="0" smtClean="0">
                <a:sym typeface="Wingdings"/>
              </a:rPr>
              <a:t> </a:t>
            </a:r>
            <a:r>
              <a:rPr lang="en-US" b="1" dirty="0" smtClean="0"/>
              <a:t>Capital Formation.</a:t>
            </a:r>
            <a:r>
              <a:rPr lang="en-US" dirty="0" smtClean="0"/>
              <a:t> A fast rate of increase of population reduces incomes, lowers savings and investments and thus retards capital formations.</a:t>
            </a:r>
          </a:p>
          <a:p>
            <a:pPr algn="just" eaLnBrk="0">
              <a:buNone/>
            </a:pPr>
            <a:endParaRPr lang="en-US" dirty="0" smtClean="0"/>
          </a:p>
          <a:p>
            <a:pPr algn="just" eaLnBrk="0">
              <a:buNone/>
            </a:pPr>
            <a:endParaRPr lang="en-US" dirty="0" smtClean="0"/>
          </a:p>
          <a:p>
            <a:pPr algn="just" eaLnBrk="0">
              <a:buNone/>
            </a:pPr>
            <a:r>
              <a:rPr lang="en-US" dirty="0" smtClean="0">
                <a:sym typeface="Wingdings"/>
              </a:rPr>
              <a:t></a:t>
            </a:r>
            <a:r>
              <a:rPr lang="en-US" b="1" dirty="0" smtClean="0"/>
              <a:t>Environment.</a:t>
            </a:r>
            <a:r>
              <a:rPr lang="en-US" dirty="0" smtClean="0"/>
              <a:t> The rapid population growth creates air, water and noise pollution in cities and towns and thus leads to environmental damage. It is pity that we establish new industries and build new colonies by cleaning the forests, and destroying natural environment at the cost of our health.</a:t>
            </a:r>
          </a:p>
          <a:p>
            <a:pPr algn="just" eaLnBrk="0">
              <a:buNone/>
            </a:pPr>
            <a:r>
              <a:rPr lang="en-US" dirty="0" smtClean="0"/>
              <a:t>    </a:t>
            </a: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295400"/>
            <a:ext cx="8229600" cy="5029200"/>
          </a:xfrm>
        </p:spPr>
        <p:txBody>
          <a:bodyPr>
            <a:normAutofit fontScale="77500" lnSpcReduction="20000"/>
          </a:bodyPr>
          <a:lstStyle/>
          <a:p>
            <a:pPr lvl="0" algn="just">
              <a:buNone/>
            </a:pPr>
            <a:r>
              <a:rPr lang="en-US" b="1" dirty="0" smtClean="0"/>
              <a:t>What is population planning?</a:t>
            </a:r>
          </a:p>
          <a:p>
            <a:pPr algn="just">
              <a:buFont typeface="Wingdings" pitchFamily="2" charset="2"/>
              <a:buChar char="q"/>
            </a:pPr>
            <a:r>
              <a:rPr lang="en-US" dirty="0" smtClean="0"/>
              <a:t> Population planning primarily aims at an 'optimum' size of population for a country. </a:t>
            </a:r>
          </a:p>
          <a:p>
            <a:pPr algn="just">
              <a:buNone/>
            </a:pPr>
            <a:endParaRPr lang="en-US" dirty="0" smtClean="0"/>
          </a:p>
          <a:p>
            <a:pPr algn="just">
              <a:buFont typeface="Wingdings" pitchFamily="2" charset="2"/>
              <a:buChar char="q"/>
            </a:pPr>
            <a:r>
              <a:rPr lang="en-US" dirty="0" smtClean="0"/>
              <a:t>It does not necessarily mean a reduction in the rate of population increase as is generally understood and commonly true in the case of UDCs. (e.g. In France population is actively encouraged through generous family planning allowance).</a:t>
            </a:r>
          </a:p>
          <a:p>
            <a:pPr algn="just">
              <a:buNone/>
            </a:pPr>
            <a:endParaRPr lang="en-US" dirty="0" smtClean="0"/>
          </a:p>
          <a:p>
            <a:pPr algn="just">
              <a:buFont typeface="Wingdings" pitchFamily="2" charset="2"/>
              <a:buChar char="q"/>
            </a:pPr>
            <a:r>
              <a:rPr lang="en-US" dirty="0" smtClean="0"/>
              <a:t> It rather strives for a size of population which is capable to fully exploit available and potential resources of a country. </a:t>
            </a:r>
          </a:p>
          <a:p>
            <a:pPr algn="just">
              <a:buNone/>
            </a:pPr>
            <a:endParaRPr lang="en-US" dirty="0" smtClean="0"/>
          </a:p>
          <a:p>
            <a:pPr algn="just">
              <a:buFont typeface="Wingdings" pitchFamily="2" charset="2"/>
              <a:buChar char="q"/>
            </a:pPr>
            <a:r>
              <a:rPr lang="en-US" dirty="0" smtClean="0"/>
              <a:t>The objective is to match the size of a population with the available resources. </a:t>
            </a:r>
          </a:p>
          <a:p>
            <a:pPr algn="just">
              <a:buNone/>
            </a:pPr>
            <a:endParaRPr lang="en-US" dirty="0" smtClean="0"/>
          </a:p>
          <a:p>
            <a:pPr algn="just">
              <a:buFont typeface="Wingdings" pitchFamily="2" charset="2"/>
              <a:buChar char="q"/>
            </a:pPr>
            <a:r>
              <a:rPr lang="en-US" dirty="0" smtClean="0"/>
              <a:t>It is extremely important that population planning is looked upon as a part of equitable economic development, ensuring socio economic justice.</a:t>
            </a:r>
          </a:p>
          <a:p>
            <a:pPr lvl="0" algn="just">
              <a:buNone/>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6019800"/>
          </a:xfrm>
        </p:spPr>
        <p:txBody>
          <a:bodyPr>
            <a:normAutofit fontScale="77500" lnSpcReduction="20000"/>
          </a:bodyPr>
          <a:lstStyle/>
          <a:p>
            <a:pPr algn="just" eaLnBrk="0">
              <a:buNone/>
            </a:pPr>
            <a:r>
              <a:rPr lang="en-US" b="1" dirty="0" smtClean="0"/>
              <a:t>	Population Planning in Islam.</a:t>
            </a:r>
            <a:endParaRPr lang="en-US" dirty="0" smtClean="0"/>
          </a:p>
          <a:p>
            <a:pPr algn="just" eaLnBrk="0"/>
            <a:r>
              <a:rPr lang="en-US" dirty="0" smtClean="0"/>
              <a:t>According to some conservative </a:t>
            </a:r>
            <a:r>
              <a:rPr lang="en-US" dirty="0" err="1" smtClean="0"/>
              <a:t>Ulema</a:t>
            </a:r>
            <a:r>
              <a:rPr lang="en-US" dirty="0" smtClean="0"/>
              <a:t>, there is no ground for population planning in Islam. </a:t>
            </a:r>
          </a:p>
          <a:p>
            <a:pPr algn="just" eaLnBrk="0">
              <a:buNone/>
            </a:pPr>
            <a:endParaRPr lang="en-US" dirty="0" smtClean="0"/>
          </a:p>
          <a:p>
            <a:pPr algn="just" eaLnBrk="0"/>
            <a:r>
              <a:rPr lang="en-US" dirty="0" smtClean="0"/>
              <a:t>They say that Muslims should not indulge in population planning which is against the law of nature. But this view is not correct. </a:t>
            </a:r>
          </a:p>
          <a:p>
            <a:pPr algn="just" eaLnBrk="0">
              <a:buNone/>
            </a:pPr>
            <a:endParaRPr lang="en-US" dirty="0" smtClean="0"/>
          </a:p>
          <a:p>
            <a:pPr algn="just" eaLnBrk="0"/>
            <a:r>
              <a:rPr lang="en-US" dirty="0" smtClean="0"/>
              <a:t>It is true that children are a blessing of God but Islam teaches us to cut our coat according to our cloth. If we have not as many resources to feed more children so it is better to have a few.</a:t>
            </a:r>
          </a:p>
          <a:p>
            <a:pPr algn="just" eaLnBrk="0">
              <a:buNone/>
            </a:pPr>
            <a:endParaRPr lang="en-US" dirty="0" smtClean="0"/>
          </a:p>
          <a:p>
            <a:pPr algn="just" eaLnBrk="0"/>
            <a:r>
              <a:rPr lang="en-US" dirty="0" smtClean="0"/>
              <a:t>In ancient Arabia, before the Holy Prophet, the system of family planning was prevalent.</a:t>
            </a:r>
          </a:p>
          <a:p>
            <a:pPr algn="just" eaLnBrk="0">
              <a:buNone/>
            </a:pPr>
            <a:endParaRPr lang="en-US" dirty="0" smtClean="0"/>
          </a:p>
          <a:p>
            <a:pPr algn="just" eaLnBrk="0"/>
            <a:r>
              <a:rPr lang="en-US" dirty="0" smtClean="0"/>
              <a:t> The Arabs usually adopted the method of "</a:t>
            </a:r>
            <a:r>
              <a:rPr lang="en-US" dirty="0" err="1" smtClean="0"/>
              <a:t>Azal</a:t>
            </a:r>
            <a:r>
              <a:rPr lang="en-US" dirty="0" smtClean="0"/>
              <a:t>" i.e.' to keep ejaculation out.</a:t>
            </a:r>
          </a:p>
          <a:p>
            <a:pPr algn="just" eaLnBrk="0">
              <a:buNone/>
            </a:pPr>
            <a:endParaRPr lang="en-US" dirty="0" smtClean="0"/>
          </a:p>
          <a:p>
            <a:pPr algn="just" eaLnBrk="0"/>
            <a:r>
              <a:rPr lang="en-US" dirty="0" smtClean="0"/>
              <a:t> This system was continued by the companions of the Holy Prophet (PBUH) and he did not stop them. So, when there is over population, it is permitted.</a:t>
            </a:r>
          </a:p>
          <a:p>
            <a:pPr algn="just">
              <a:buNone/>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veed Dogar\Downloads\popul.jpg"/>
          <p:cNvPicPr>
            <a:picLocks noGrp="1" noChangeAspect="1" noChangeArrowheads="1"/>
          </p:cNvPicPr>
          <p:nvPr>
            <p:ph idx="1"/>
          </p:nvPr>
        </p:nvPicPr>
        <p:blipFill>
          <a:blip r:embed="rId3" cstate="print"/>
          <a:srcRect/>
          <a:stretch>
            <a:fillRect/>
          </a:stretch>
        </p:blipFill>
        <p:spPr bwMode="auto">
          <a:xfrm>
            <a:off x="190500" y="266700"/>
            <a:ext cx="8953500" cy="5905500"/>
          </a:xfrm>
          <a:prstGeom prst="rect">
            <a:avLst/>
          </a:prstGeom>
          <a:noFill/>
        </p:spPr>
      </p:pic>
    </p:spTree>
  </p:cSld>
  <p:clrMapOvr>
    <a:masterClrMapping/>
  </p:clrMapOvr>
  <p:transition>
    <p:dissolve/>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endParaRPr lang="en-US" dirty="0" smtClean="0"/>
          </a:p>
          <a:p>
            <a:pPr>
              <a:buNone/>
            </a:pPr>
            <a:r>
              <a:rPr lang="en-GB" b="1" i="1" dirty="0" smtClean="0"/>
              <a:t>  </a:t>
            </a:r>
            <a:endParaRPr lang="en-US" dirty="0" smtClean="0"/>
          </a:p>
          <a:p>
            <a:endParaRPr lang="en-US" dirty="0"/>
          </a:p>
        </p:txBody>
      </p:sp>
      <p:pic>
        <p:nvPicPr>
          <p:cNvPr id="2050" name="Picture 2" descr="C:\Users\Naveed Dogar\Downloads\cox-pakistan-1.png"/>
          <p:cNvPicPr>
            <a:picLocks noChangeAspect="1" noChangeArrowheads="1"/>
          </p:cNvPicPr>
          <p:nvPr/>
        </p:nvPicPr>
        <p:blipFill>
          <a:blip r:embed="rId3" cstate="print"/>
          <a:srcRect/>
          <a:stretch>
            <a:fillRect/>
          </a:stretch>
        </p:blipFill>
        <p:spPr bwMode="auto">
          <a:xfrm>
            <a:off x="1295400" y="952500"/>
            <a:ext cx="6324599" cy="4914900"/>
          </a:xfrm>
          <a:prstGeom prst="rect">
            <a:avLst/>
          </a:prstGeom>
          <a:noFill/>
        </p:spPr>
      </p:pic>
    </p:spTree>
  </p:cSld>
  <p:clrMapOvr>
    <a:masterClrMapping/>
  </p:clrMapOvr>
  <p:transition>
    <p:dissolve/>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pPr>
              <a:buNone/>
            </a:pPr>
            <a:r>
              <a:rPr lang="en-GB" b="1" i="1" dirty="0" smtClean="0"/>
              <a:t>  </a:t>
            </a:r>
            <a:endParaRPr lang="en-US" dirty="0"/>
          </a:p>
        </p:txBody>
      </p:sp>
      <p:pic>
        <p:nvPicPr>
          <p:cNvPr id="3074" name="Picture 2" descr="C:\Users\Naveed Dogar\Downloads\cox-pakistan-2.png"/>
          <p:cNvPicPr>
            <a:picLocks noChangeAspect="1" noChangeArrowheads="1"/>
          </p:cNvPicPr>
          <p:nvPr/>
        </p:nvPicPr>
        <p:blipFill>
          <a:blip r:embed="rId3" cstate="print"/>
          <a:srcRect/>
          <a:stretch>
            <a:fillRect/>
          </a:stretch>
        </p:blipFill>
        <p:spPr bwMode="auto">
          <a:xfrm>
            <a:off x="800101" y="952500"/>
            <a:ext cx="6605588" cy="4876800"/>
          </a:xfrm>
          <a:prstGeom prst="rect">
            <a:avLst/>
          </a:prstGeom>
          <a:noFill/>
        </p:spPr>
      </p:pic>
    </p:spTree>
  </p:cSld>
  <p:clrMapOvr>
    <a:masterClrMapping/>
  </p:clrMapOvr>
  <p:transition>
    <p:sndAc>
      <p:stSnd>
        <p:snd r:embed="rId2"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endParaRPr lang="en-US" dirty="0" smtClean="0"/>
          </a:p>
          <a:p>
            <a:pPr>
              <a:buNone/>
            </a:pPr>
            <a:endParaRPr lang="en-US" dirty="0"/>
          </a:p>
        </p:txBody>
      </p:sp>
      <p:pic>
        <p:nvPicPr>
          <p:cNvPr id="4098" name="Picture 2" descr="C:\Users\Naveed Dogar\Downloads\popul 23.png"/>
          <p:cNvPicPr>
            <a:picLocks noChangeAspect="1" noChangeArrowheads="1"/>
          </p:cNvPicPr>
          <p:nvPr/>
        </p:nvPicPr>
        <p:blipFill>
          <a:blip r:embed="rId3" cstate="print"/>
          <a:srcRect/>
          <a:stretch>
            <a:fillRect/>
          </a:stretch>
        </p:blipFill>
        <p:spPr bwMode="auto">
          <a:xfrm>
            <a:off x="1104900" y="381000"/>
            <a:ext cx="6095999" cy="5219700"/>
          </a:xfrm>
          <a:prstGeom prst="rect">
            <a:avLst/>
          </a:prstGeom>
          <a:noFill/>
        </p:spPr>
      </p:pic>
    </p:spTree>
  </p:cSld>
  <p:clrMapOvr>
    <a:masterClrMapping/>
  </p:clrMapOvr>
  <p:transition>
    <p:pull dir="u"/>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2400" dirty="0"/>
          </a:p>
        </p:txBody>
      </p:sp>
      <p:sp>
        <p:nvSpPr>
          <p:cNvPr id="5" name="Content Placeholder 4"/>
          <p:cNvSpPr>
            <a:spLocks noGrp="1"/>
          </p:cNvSpPr>
          <p:nvPr>
            <p:ph idx="1"/>
          </p:nvPr>
        </p:nvSpPr>
        <p:spPr>
          <a:xfrm>
            <a:off x="457200" y="1752600"/>
            <a:ext cx="8229600" cy="4572000"/>
          </a:xfrm>
        </p:spPr>
        <p:txBody>
          <a:bodyPr>
            <a:normAutofit fontScale="70000" lnSpcReduction="20000"/>
          </a:bodyPr>
          <a:lstStyle/>
          <a:p>
            <a:pPr algn="just" eaLnBrk="0">
              <a:buNone/>
            </a:pPr>
            <a:r>
              <a:rPr lang="en-GB" b="1" i="1" dirty="0" smtClean="0"/>
              <a:t>  </a:t>
            </a:r>
            <a:r>
              <a:rPr lang="en-GB" sz="5100" b="1" i="1" dirty="0" smtClean="0"/>
              <a:t> </a:t>
            </a:r>
            <a:r>
              <a:rPr lang="en-US" sz="5100" b="1" dirty="0" smtClean="0"/>
              <a:t>What is to be done more?</a:t>
            </a:r>
            <a:endParaRPr lang="en-US" sz="5100" dirty="0" smtClean="0"/>
          </a:p>
          <a:p>
            <a:pPr algn="just" eaLnBrk="0">
              <a:buFont typeface="Wingdings" pitchFamily="2" charset="2"/>
              <a:buChar char="q"/>
            </a:pPr>
            <a:r>
              <a:rPr lang="en-US" dirty="0" smtClean="0"/>
              <a:t> As the dragon of over population is digesting our already scarce resources at a massive rate. So our government should go for the remedial measures. In this regard the following suggestions may prove very fruitful and result oriented. </a:t>
            </a:r>
          </a:p>
          <a:p>
            <a:pPr algn="just" eaLnBrk="0">
              <a:buFont typeface="Wingdings" pitchFamily="2" charset="2"/>
              <a:buChar char="q"/>
            </a:pPr>
            <a:r>
              <a:rPr lang="en-US" dirty="0" smtClean="0"/>
              <a:t>Some of our orthodox </a:t>
            </a:r>
            <a:r>
              <a:rPr lang="en-US" dirty="0" err="1" smtClean="0"/>
              <a:t>ulemmas</a:t>
            </a:r>
            <a:r>
              <a:rPr lang="en-US" dirty="0" smtClean="0"/>
              <a:t> show extreme antipathy towards population planning. They consider it anti-Islamic. </a:t>
            </a:r>
            <a:r>
              <a:rPr lang="en-US" dirty="0" err="1" smtClean="0"/>
              <a:t>Infact</a:t>
            </a:r>
            <a:r>
              <a:rPr lang="en-US" dirty="0" smtClean="0"/>
              <a:t> the main aim of population planning is to optimize population. It brings population level equals to the resources of that country. </a:t>
            </a:r>
          </a:p>
          <a:p>
            <a:pPr algn="just" eaLnBrk="0">
              <a:buNone/>
            </a:pPr>
            <a:endParaRPr lang="en-US" dirty="0" smtClean="0"/>
          </a:p>
          <a:p>
            <a:pPr algn="just" eaLnBrk="0">
              <a:buFont typeface="Wingdings" pitchFamily="2" charset="2"/>
              <a:buChar char="q"/>
            </a:pPr>
            <a:r>
              <a:rPr lang="en-US" dirty="0" smtClean="0"/>
              <a:t>Arabs before Islam </a:t>
            </a:r>
            <a:r>
              <a:rPr lang="en-US" dirty="0" err="1" smtClean="0"/>
              <a:t>practised</a:t>
            </a:r>
            <a:r>
              <a:rPr lang="en-US" dirty="0" smtClean="0"/>
              <a:t> population planning. The concept of </a:t>
            </a:r>
            <a:r>
              <a:rPr lang="en-US" dirty="0" err="1" smtClean="0"/>
              <a:t>Azal</a:t>
            </a:r>
            <a:r>
              <a:rPr lang="en-US" dirty="0" smtClean="0"/>
              <a:t> (keep the ejaculation out) was prevalent there. Some of the companions of the Holy Prophet PBUH also adopted the method of </a:t>
            </a:r>
            <a:r>
              <a:rPr lang="en-US" dirty="0" err="1" smtClean="0"/>
              <a:t>Azal</a:t>
            </a:r>
            <a:r>
              <a:rPr lang="en-US" dirty="0" smtClean="0"/>
              <a:t> and the Holy </a:t>
            </a:r>
            <a:r>
              <a:rPr lang="en-US" dirty="0" err="1" smtClean="0"/>
              <a:t>Prophert</a:t>
            </a:r>
            <a:r>
              <a:rPr lang="en-US" dirty="0" smtClean="0"/>
              <a:t> did not stop them doing so. </a:t>
            </a:r>
          </a:p>
          <a:p>
            <a:pPr algn="just" eaLnBrk="0">
              <a:buNone/>
            </a:pPr>
            <a:endParaRPr lang="en-US" dirty="0" smtClean="0"/>
          </a:p>
          <a:p>
            <a:pPr algn="just" eaLnBrk="0">
              <a:buFont typeface="Wingdings" pitchFamily="2" charset="2"/>
              <a:buChar char="q"/>
            </a:pPr>
            <a:r>
              <a:rPr lang="en-US" dirty="0" smtClean="0"/>
              <a:t>Thus the </a:t>
            </a:r>
            <a:r>
              <a:rPr lang="en-US" dirty="0" err="1" smtClean="0"/>
              <a:t>ulemmas</a:t>
            </a:r>
            <a:r>
              <a:rPr lang="en-US" dirty="0" smtClean="0"/>
              <a:t> must propagate the concept of </a:t>
            </a:r>
            <a:r>
              <a:rPr lang="en-US" dirty="0" err="1" smtClean="0"/>
              <a:t>Azal</a:t>
            </a:r>
            <a:r>
              <a:rPr lang="en-US" dirty="0" smtClean="0"/>
              <a:t> and should not stop the people to act upon the population planning </a:t>
            </a:r>
            <a:r>
              <a:rPr lang="en-US" dirty="0" err="1" smtClean="0"/>
              <a:t>programme</a:t>
            </a:r>
            <a:r>
              <a:rPr lang="en-US" dirty="0" smtClean="0"/>
              <a:t>. </a:t>
            </a:r>
          </a:p>
          <a:p>
            <a:pPr algn="just">
              <a:buNone/>
            </a:pPr>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55000" lnSpcReduction="20000"/>
          </a:bodyPr>
          <a:lstStyle/>
          <a:p>
            <a:pPr lvl="0" algn="just">
              <a:buFont typeface="Wingdings" pitchFamily="2" charset="2"/>
              <a:buChar char="q"/>
            </a:pPr>
            <a:endParaRPr lang="en-GB" b="1" i="1" dirty="0" smtClean="0"/>
          </a:p>
          <a:p>
            <a:pPr lvl="0" algn="just">
              <a:buFont typeface="Wingdings" pitchFamily="2" charset="2"/>
              <a:buChar char="q"/>
            </a:pPr>
            <a:endParaRPr lang="en-GB" b="1" i="1" dirty="0" smtClean="0"/>
          </a:p>
          <a:p>
            <a:pPr lvl="0" algn="just">
              <a:buNone/>
            </a:pPr>
            <a:r>
              <a:rPr lang="en-GB" b="1" i="1" dirty="0" smtClean="0"/>
              <a:t> </a:t>
            </a:r>
          </a:p>
          <a:p>
            <a:pPr lvl="0" algn="just">
              <a:buFont typeface="Wingdings" pitchFamily="2" charset="2"/>
              <a:buChar char="q"/>
            </a:pPr>
            <a:r>
              <a:rPr lang="en-US" sz="4800" dirty="0" smtClean="0"/>
              <a:t>The girls of today’s will become the mothers of future. Therefore, by educating women about the disastrous effects of population the population growth rate can be reduced. </a:t>
            </a:r>
          </a:p>
          <a:p>
            <a:pPr lvl="0" algn="just">
              <a:buFont typeface="Wingdings" pitchFamily="2" charset="2"/>
              <a:buChar char="q"/>
            </a:pPr>
            <a:r>
              <a:rPr lang="en-US" sz="4800" dirty="0" smtClean="0"/>
              <a:t>Propulsive campaigns must be launched in favor of small family norms. This campaign must aim at disseminating the need of small family and hazards of large family. </a:t>
            </a:r>
          </a:p>
          <a:p>
            <a:pPr lvl="0" algn="just">
              <a:buFont typeface="Wingdings" pitchFamily="2" charset="2"/>
              <a:buChar char="q"/>
            </a:pPr>
            <a:r>
              <a:rPr lang="en-US" sz="4800" dirty="0" smtClean="0"/>
              <a:t>In the syllabi of intermediate and graduation some essays about the threats of population explosion must be added in order to enhance their pulchritude about the intensity of the problem. </a:t>
            </a:r>
          </a:p>
          <a:p>
            <a:pPr lvl="0" algn="just">
              <a:buFont typeface="Wingdings" pitchFamily="2" charset="2"/>
              <a:buChar char="q"/>
            </a:pPr>
            <a:r>
              <a:rPr lang="en-US" sz="4800" dirty="0" smtClean="0"/>
              <a:t>Seminars, symposiums and workshops should be held in different places about the detrimental social, economic and cultural effects of population explosion. </a:t>
            </a:r>
          </a:p>
          <a:p>
            <a:pPr algn="just">
              <a:buNone/>
            </a:pPr>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638800"/>
          </a:xfrm>
        </p:spPr>
        <p:txBody>
          <a:bodyPr>
            <a:normAutofit fontScale="85000" lnSpcReduction="20000"/>
          </a:bodyPr>
          <a:lstStyle/>
          <a:p>
            <a:pPr algn="just">
              <a:buNone/>
            </a:pPr>
            <a:r>
              <a:rPr lang="en-US" sz="2400" dirty="0" smtClean="0"/>
              <a:t>	</a:t>
            </a:r>
          </a:p>
          <a:p>
            <a:pPr eaLnBrk="0">
              <a:buNone/>
            </a:pPr>
            <a:r>
              <a:rPr lang="en-US" sz="2400" b="1" cap="all" dirty="0" smtClean="0"/>
              <a:t>   </a:t>
            </a:r>
            <a:r>
              <a:rPr lang="en-US" sz="4700" b="1" cap="all" dirty="0" smtClean="0"/>
              <a:t>Population Explosion</a:t>
            </a:r>
            <a:endParaRPr lang="en-US" sz="4700" dirty="0" smtClean="0"/>
          </a:p>
          <a:p>
            <a:pPr algn="just" eaLnBrk="0"/>
            <a:r>
              <a:rPr lang="en-US" sz="2400" dirty="0" smtClean="0"/>
              <a:t>Rapidly increasing population is the most gigantic, formidable and intractable problem which the world faces today. Everybody knows that the world of today is said to be over populated. The alarming increase in the world population poses certain crucial economic, political and social problems. </a:t>
            </a:r>
          </a:p>
          <a:p>
            <a:pPr algn="just" eaLnBrk="0"/>
            <a:r>
              <a:rPr lang="en-US" sz="2400" dirty="0" smtClean="0"/>
              <a:t>A country becomes over populated when its resources fail to cope with its requirements and its natural resources are insufficient to meet the needs of the people. </a:t>
            </a:r>
          </a:p>
          <a:p>
            <a:pPr algn="just" eaLnBrk="0"/>
            <a:r>
              <a:rPr lang="en-US" sz="2400" dirty="0" smtClean="0"/>
              <a:t>The very basic reason for the rapid population increase is scientific and technological advancement, which saves thousands of lives each year, that previously were digested by disease, epidemics and natural disasters.</a:t>
            </a:r>
          </a:p>
          <a:p>
            <a:pPr algn="just"/>
            <a:r>
              <a:rPr lang="en-US" sz="2400" dirty="0" smtClean="0"/>
              <a:t>The world is becoming more and more competitive because of rampant population multiplication. We have limited resources. As population increases, the struggle for the allocation of these scarce resources becomes severe and intense. </a:t>
            </a:r>
          </a:p>
          <a:p>
            <a:pPr algn="just"/>
            <a:r>
              <a:rPr lang="en-US" sz="2400" dirty="0" smtClean="0"/>
              <a:t>This phenomenon gives rise to conflict and confrontation in every field of life. "The struggle for existence" becomes hard with every new born baby, and nature's selection for better also becomes ruthless</a:t>
            </a:r>
          </a:p>
        </p:txBody>
      </p:sp>
    </p:spTree>
  </p:cSld>
  <p:clrMapOvr>
    <a:masterClrMapping/>
  </p:clrMapOvr>
  <p:transition spd="slow">
    <p:wheel spokes="3"/>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2800" dirty="0"/>
          </a:p>
        </p:txBody>
      </p:sp>
      <p:sp>
        <p:nvSpPr>
          <p:cNvPr id="4" name="Content Placeholder 3"/>
          <p:cNvSpPr>
            <a:spLocks noGrp="1"/>
          </p:cNvSpPr>
          <p:nvPr>
            <p:ph idx="1"/>
          </p:nvPr>
        </p:nvSpPr>
        <p:spPr>
          <a:xfrm>
            <a:off x="457200" y="1866900"/>
            <a:ext cx="8229600" cy="4457700"/>
          </a:xfrm>
        </p:spPr>
        <p:txBody>
          <a:bodyPr>
            <a:normAutofit fontScale="70000" lnSpcReduction="20000"/>
          </a:bodyPr>
          <a:lstStyle/>
          <a:p>
            <a:pPr lvl="0" algn="just">
              <a:buFont typeface="Wingdings" pitchFamily="2" charset="2"/>
              <a:buChar char="q"/>
            </a:pPr>
            <a:r>
              <a:rPr lang="en-US" dirty="0" smtClean="0"/>
              <a:t> Effective, technical support must be provided to the non-governmental organizations (NGO’s) to make them active and efficient. These NGO’s can inculcate people to have a small family. </a:t>
            </a:r>
          </a:p>
          <a:p>
            <a:pPr lvl="0" algn="just">
              <a:buNone/>
            </a:pPr>
            <a:endParaRPr lang="en-US" dirty="0" smtClean="0"/>
          </a:p>
          <a:p>
            <a:pPr lvl="0" algn="just">
              <a:buFont typeface="Wingdings" pitchFamily="2" charset="2"/>
              <a:buChar char="q"/>
            </a:pPr>
            <a:r>
              <a:rPr lang="en-US" dirty="0" smtClean="0"/>
              <a:t>Population planning committee at local, district and provincial level must be activated. All the ministries and departments must take active part in order to make these committees more active and effective. </a:t>
            </a:r>
          </a:p>
          <a:p>
            <a:pPr lvl="0" algn="just">
              <a:buNone/>
            </a:pPr>
            <a:endParaRPr lang="en-US" dirty="0" smtClean="0"/>
          </a:p>
          <a:p>
            <a:pPr lvl="0" algn="just">
              <a:buFont typeface="Wingdings" pitchFamily="2" charset="2"/>
              <a:buChar char="q"/>
            </a:pPr>
            <a:r>
              <a:rPr lang="en-US" dirty="0" smtClean="0"/>
              <a:t>The electronic media should also be utilized. The advertisements through television might convey the message without factitiousness. Thus, media can change the immutable view point of people about having large family very easily. </a:t>
            </a:r>
          </a:p>
          <a:p>
            <a:pPr lvl="0" algn="just">
              <a:buNone/>
            </a:pPr>
            <a:endParaRPr lang="en-US" dirty="0" smtClean="0"/>
          </a:p>
          <a:p>
            <a:pPr lvl="0" algn="just">
              <a:buFont typeface="Wingdings" pitchFamily="2" charset="2"/>
              <a:buChar char="q"/>
            </a:pPr>
            <a:r>
              <a:rPr lang="en-US" dirty="0" smtClean="0"/>
              <a:t>A day should be celebrated at National level with the name of “National Population Day”. This should be done on the pattern of the “world population Day” which is being celebrated on the 11</a:t>
            </a:r>
            <a:r>
              <a:rPr lang="en-US" baseline="30000" dirty="0" smtClean="0"/>
              <a:t>th</a:t>
            </a:r>
            <a:r>
              <a:rPr lang="en-US" dirty="0" smtClean="0"/>
              <a:t> July each year. Thus, these types of activities play an important role increasing acquaintance about the subject matter. </a:t>
            </a:r>
          </a:p>
          <a:p>
            <a:pPr algn="just"/>
            <a:endParaRPr lang="en-US" dirty="0"/>
          </a:p>
        </p:txBody>
      </p:sp>
    </p:spTree>
  </p:cSld>
  <p:clrMapOvr>
    <a:masterClrMapping/>
  </p:clrMapOvr>
  <p:transition>
    <p:pull dir="u"/>
    <p:sndAc>
      <p:stSnd>
        <p:snd r:embed="rId2" name="camera.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SENSING AND GIS</a:t>
            </a:r>
            <a:endParaRPr lang="en-US" dirty="0"/>
          </a:p>
        </p:txBody>
      </p:sp>
      <p:sp>
        <p:nvSpPr>
          <p:cNvPr id="3" name="Content Placeholder 2"/>
          <p:cNvSpPr>
            <a:spLocks noGrp="1"/>
          </p:cNvSpPr>
          <p:nvPr>
            <p:ph idx="1"/>
          </p:nvPr>
        </p:nvSpPr>
        <p:spPr/>
        <p:txBody>
          <a:bodyPr/>
          <a:lstStyle/>
          <a:p>
            <a:pPr algn="just"/>
            <a:r>
              <a:rPr lang="en-US" b="1" dirty="0" smtClean="0"/>
              <a:t>Remote sensing</a:t>
            </a:r>
            <a:r>
              <a:rPr lang="en-US" dirty="0" smtClean="0"/>
              <a:t> is the acquisition of information about an object or phenomenon without making physical contact with the object and thus in contrast to on site observation. </a:t>
            </a:r>
          </a:p>
          <a:p>
            <a:pPr algn="just"/>
            <a:r>
              <a:rPr lang="en-US" dirty="0" smtClean="0"/>
              <a:t>Remote sensing is a sub field of </a:t>
            </a:r>
            <a:r>
              <a:rPr lang="en-US" dirty="0" smtClean="0">
                <a:hlinkClick r:id="rId2" tooltip="Geography"/>
              </a:rPr>
              <a:t>Geography</a:t>
            </a:r>
            <a:r>
              <a:rPr lang="en-US" dirty="0" smtClean="0"/>
              <a:t> . In modern usage, the term generally refers to the use of aerial sensor technologies to detect and classify objects on Earth (both on the surface, and in the </a:t>
            </a:r>
            <a:r>
              <a:rPr lang="en-US" dirty="0" smtClean="0">
                <a:hlinkClick r:id="rId3" tooltip="Atmosphere"/>
              </a:rPr>
              <a:t>atmosphere</a:t>
            </a:r>
            <a:r>
              <a:rPr lang="en-US" dirty="0" smtClean="0"/>
              <a:t> and </a:t>
            </a:r>
            <a:r>
              <a:rPr lang="en-US" dirty="0" smtClean="0">
                <a:hlinkClick r:id="rId4" tooltip="Oceans"/>
              </a:rPr>
              <a:t>oceans</a:t>
            </a:r>
            <a:r>
              <a:rPr lang="en-US" dirty="0" smtClean="0"/>
              <a:t>) by means of </a:t>
            </a:r>
            <a:r>
              <a:rPr lang="en-US" dirty="0" smtClean="0">
                <a:hlinkClick r:id="rId5" tooltip="Wave propagation"/>
              </a:rPr>
              <a:t>propagated signals</a:t>
            </a:r>
            <a:r>
              <a:rPr lang="en-US" dirty="0" smtClean="0"/>
              <a:t> (e.g. </a:t>
            </a:r>
            <a:r>
              <a:rPr lang="en-US" dirty="0" smtClean="0">
                <a:hlinkClick r:id="rId6" tooltip="Electromagnetic radiation"/>
              </a:rPr>
              <a:t>electromagnetic radiation</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 It may be split into active remote sensing (when a signal is first emitted from </a:t>
            </a:r>
            <a:r>
              <a:rPr lang="en-US" dirty="0" smtClean="0">
                <a:hlinkClick r:id="rId2" tooltip="Aircraft"/>
              </a:rPr>
              <a:t>aircraft</a:t>
            </a:r>
            <a:r>
              <a:rPr lang="en-US" dirty="0" smtClean="0"/>
              <a:t> or </a:t>
            </a:r>
            <a:r>
              <a:rPr lang="en-US" dirty="0" smtClean="0">
                <a:hlinkClick r:id="rId3" tooltip="Satellites"/>
              </a:rPr>
              <a:t>satellites</a:t>
            </a:r>
            <a:r>
              <a:rPr lang="en-US" dirty="0" smtClean="0"/>
              <a:t>)or passive (e.g. sunlight) when information is merely recorded.</a:t>
            </a:r>
            <a:endParaRPr lang="en-US" baseline="30000" dirty="0" smtClean="0"/>
          </a:p>
          <a:p>
            <a:r>
              <a:rPr lang="en-US" dirty="0" smtClean="0"/>
              <a:t>Passive sensors gather radiation that is emitted or reflected by the object or surrounding areas. Reflected </a:t>
            </a:r>
            <a:r>
              <a:rPr lang="en-US" dirty="0" smtClean="0">
                <a:hlinkClick r:id="rId4" tooltip="Sunlight"/>
              </a:rPr>
              <a:t>sunlight</a:t>
            </a:r>
            <a:r>
              <a:rPr lang="en-US" dirty="0" smtClean="0"/>
              <a:t> is the most common source of radiation measured by passive sensors. Examples of passive remote sensors include film </a:t>
            </a:r>
            <a:r>
              <a:rPr lang="en-US" dirty="0" smtClean="0">
                <a:hlinkClick r:id="rId5" tooltip="Photography"/>
              </a:rPr>
              <a:t>photography</a:t>
            </a:r>
            <a:r>
              <a:rPr lang="en-US" dirty="0" smtClean="0"/>
              <a:t>, </a:t>
            </a:r>
            <a:r>
              <a:rPr lang="en-US" dirty="0" smtClean="0">
                <a:hlinkClick r:id="rId6" tooltip="Infrared"/>
              </a:rPr>
              <a:t>infrared</a:t>
            </a:r>
            <a:r>
              <a:rPr lang="en-US" dirty="0" smtClean="0"/>
              <a:t>, </a:t>
            </a:r>
            <a:r>
              <a:rPr lang="en-US" dirty="0" smtClean="0">
                <a:hlinkClick r:id="rId7" tooltip="Charge-coupled devices"/>
              </a:rPr>
              <a:t>charge-coupled devices</a:t>
            </a:r>
            <a:r>
              <a:rPr lang="en-US" dirty="0" smtClean="0"/>
              <a:t>, and </a:t>
            </a:r>
            <a:r>
              <a:rPr lang="en-US" dirty="0" smtClean="0">
                <a:hlinkClick r:id="rId8" tooltip="Radiometers"/>
              </a:rPr>
              <a:t>radiometers</a:t>
            </a:r>
            <a:r>
              <a:rPr lang="en-US" dirty="0" smtClean="0"/>
              <a:t>. </a:t>
            </a:r>
          </a:p>
          <a:p>
            <a:endParaRPr lang="en-US" dirty="0" smtClean="0"/>
          </a:p>
          <a:p>
            <a:r>
              <a:rPr lang="en-US" dirty="0" smtClean="0"/>
              <a:t>Active collection, on the other hand, emits energy in order to scan objects and areas whereupon a sensor then detects and measures the radiation that is reflected or backscattered from the target. </a:t>
            </a:r>
          </a:p>
          <a:p>
            <a:endParaRPr lang="en-US" dirty="0" smtClean="0">
              <a:hlinkClick r:id="rId9" tooltip="Radar"/>
            </a:endParaRPr>
          </a:p>
          <a:p>
            <a:r>
              <a:rPr lang="en-US" dirty="0" smtClean="0">
                <a:hlinkClick r:id="rId9" tooltip="Radar"/>
              </a:rPr>
              <a:t>RADAR</a:t>
            </a:r>
            <a:r>
              <a:rPr lang="en-US" dirty="0" smtClean="0"/>
              <a:t> and </a:t>
            </a:r>
            <a:r>
              <a:rPr lang="en-US" dirty="0" err="1" smtClean="0">
                <a:hlinkClick r:id="rId10" tooltip="Lidar"/>
              </a:rPr>
              <a:t>LiDAR</a:t>
            </a:r>
            <a:r>
              <a:rPr lang="en-US" dirty="0" smtClean="0"/>
              <a:t> are examples of active remote sensing where the time delay between emission and return is measured, establishing the location, speed and direction of an object.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hlinkClick r:id="rId2" tooltip="Radar"/>
              </a:rPr>
              <a:t>RADAR</a:t>
            </a:r>
            <a:r>
              <a:rPr lang="en-US" dirty="0" smtClean="0"/>
              <a:t> and </a:t>
            </a:r>
            <a:r>
              <a:rPr lang="en-US" dirty="0" err="1" smtClean="0">
                <a:hlinkClick r:id="rId3" tooltip="Lidar"/>
              </a:rPr>
              <a:t>LiDAR</a:t>
            </a:r>
            <a:r>
              <a:rPr lang="en-US" dirty="0" smtClean="0"/>
              <a:t> are examples of active remote sensing where the time delay between emission and return is measured, establishing the location, speed and direction of an object.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Naveed Dogar\Downloads\optical sensing.jpg"/>
          <p:cNvPicPr>
            <a:picLocks noGrp="1" noChangeAspect="1" noChangeArrowheads="1"/>
          </p:cNvPicPr>
          <p:nvPr>
            <p:ph idx="1"/>
          </p:nvPr>
        </p:nvPicPr>
        <p:blipFill>
          <a:blip r:embed="rId2" cstate="print"/>
          <a:srcRect/>
          <a:stretch>
            <a:fillRect/>
          </a:stretch>
        </p:blipFill>
        <p:spPr bwMode="auto">
          <a:xfrm>
            <a:off x="685800" y="1752601"/>
            <a:ext cx="8115299" cy="4572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629400"/>
          </a:xfrm>
        </p:spPr>
        <p:txBody>
          <a:bodyPr>
            <a:normAutofit/>
          </a:bodyPr>
          <a:lstStyle/>
          <a:p>
            <a:endParaRPr lang="en-US" b="1" dirty="0" smtClean="0"/>
          </a:p>
          <a:p>
            <a:pPr algn="just">
              <a:buFont typeface="Arial" pitchFamily="34" charset="0"/>
              <a:buChar char="•"/>
            </a:pPr>
            <a:r>
              <a:rPr lang="en-US" sz="2000" dirty="0" smtClean="0"/>
              <a:t>The rate of increase of population during the last 50 years was amazingly rapid-and the world average rests around 1.5 per cent per annum. The population rate in some countries, especially the less developed ones increased as high as 3 to 4 percent while in others as part of the developed and prosperous world rose only from 1 to 2 percent.</a:t>
            </a:r>
          </a:p>
          <a:p>
            <a:pPr eaLnBrk="0">
              <a:buNone/>
            </a:pPr>
            <a:r>
              <a:rPr lang="en-US" sz="2000" b="1" dirty="0" smtClean="0"/>
              <a:t>  </a:t>
            </a:r>
          </a:p>
          <a:p>
            <a:pPr eaLnBrk="0">
              <a:buNone/>
            </a:pPr>
            <a:r>
              <a:rPr lang="en-US" sz="2000" b="1" dirty="0" smtClean="0"/>
              <a:t>     GLOBAL PERSPECTIVE</a:t>
            </a:r>
            <a:endParaRPr lang="en-US" sz="2000" dirty="0" smtClean="0"/>
          </a:p>
          <a:p>
            <a:r>
              <a:rPr lang="en-US" sz="2000" dirty="0" smtClean="0"/>
              <a:t>The world population did not cause any concern until the industrial revolution took place in Europe. </a:t>
            </a:r>
          </a:p>
          <a:p>
            <a:pPr>
              <a:buNone/>
            </a:pPr>
            <a:endParaRPr lang="en-US" sz="2000" dirty="0" smtClean="0"/>
          </a:p>
          <a:p>
            <a:r>
              <a:rPr lang="en-US" sz="2000" dirty="0" smtClean="0"/>
              <a:t>The total world population did not reach one billion mark until the beginning of the 19th century. From A.D.I to 1750, the world population is reported to have grown at an annual rate of 0.05 per cent.</a:t>
            </a:r>
          </a:p>
          <a:p>
            <a:pPr>
              <a:buNone/>
            </a:pPr>
            <a:endParaRPr lang="en-US" sz="2000" dirty="0" smtClean="0"/>
          </a:p>
          <a:p>
            <a:r>
              <a:rPr lang="en-US" sz="2000" dirty="0" smtClean="0"/>
              <a:t> It grew at a rate of 0.5 per cent per annum during 1750 to 1850 and 0.8 per cent per annum between 1900 to 1950. </a:t>
            </a:r>
            <a:endParaRPr lang="en-US" sz="2000" dirty="0"/>
          </a:p>
        </p:txBody>
      </p:sp>
    </p:spTree>
  </p:cSld>
  <p:clrMapOvr>
    <a:masterClrMapping/>
  </p:clrMapOvr>
  <p:transition>
    <p:wheel spokes="3"/>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a:bodyPr>
          <a:lstStyle/>
          <a:p>
            <a:pPr algn="just">
              <a:buNone/>
            </a:pPr>
            <a:endParaRPr lang="en-US" sz="1800" b="1" u="sng" dirty="0" smtClean="0"/>
          </a:p>
          <a:p>
            <a:pPr algn="just" eaLnBrk="0"/>
            <a:r>
              <a:rPr lang="en-US" sz="2400" dirty="0" smtClean="0"/>
              <a:t>The 18th and the 19th centuries, however, ushered in a demographic revolution in Europe as a result of the decline in the mortality rate caused by phenomenal advancement in medical research. </a:t>
            </a:r>
          </a:p>
          <a:p>
            <a:pPr algn="just" eaLnBrk="0">
              <a:buNone/>
            </a:pPr>
            <a:endParaRPr lang="en-US" sz="2400" dirty="0" smtClean="0"/>
          </a:p>
          <a:p>
            <a:pPr algn="just" eaLnBrk="0"/>
            <a:r>
              <a:rPr lang="en-US" sz="2400" dirty="0" smtClean="0"/>
              <a:t>Thus the world population which stood at 470 million in 1650 had risen to 5,000 million by 1989 and is expected to reach 9,000 million marks by the end of the 2099. </a:t>
            </a:r>
          </a:p>
          <a:p>
            <a:pPr algn="just" eaLnBrk="0">
              <a:buNone/>
            </a:pPr>
            <a:endParaRPr lang="en-US" sz="2400" dirty="0" smtClean="0"/>
          </a:p>
          <a:p>
            <a:pPr algn="just" eaLnBrk="0"/>
            <a:r>
              <a:rPr lang="en-US" sz="2400" dirty="0" smtClean="0"/>
              <a:t>The average rate of population increase now ranges between 2.3 per cent to 2.9 per cent per annum.</a:t>
            </a:r>
          </a:p>
          <a:p>
            <a:pPr algn="just" eaLnBrk="0">
              <a:buNone/>
            </a:pPr>
            <a:endParaRPr lang="en-US" sz="2400" dirty="0" smtClean="0"/>
          </a:p>
          <a:p>
            <a:pPr algn="just" eaLnBrk="0"/>
            <a:r>
              <a:rPr lang="en-US" sz="2400" dirty="0" smtClean="0"/>
              <a:t>It is now an established fact that several developing countries, such as India, Bangladesh, South Korea 'and Thailand which introduced the family planning services around the same time as Pakistan are far ahead in their fertility reduction efforts.</a:t>
            </a:r>
          </a:p>
          <a:p>
            <a:pPr algn="just">
              <a:buNone/>
            </a:pPr>
            <a:endParaRPr lang="en-US" sz="2400" dirty="0" smtClean="0"/>
          </a:p>
          <a:p>
            <a:pPr algn="just">
              <a:buNone/>
            </a:pPr>
            <a:endParaRPr lang="en-US" sz="2400" dirty="0"/>
          </a:p>
        </p:txBody>
      </p:sp>
    </p:spTree>
  </p:cSld>
  <p:clrMapOvr>
    <a:masterClrMapping/>
  </p:clrMapOvr>
  <p:transition>
    <p:wheel spokes="3"/>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858000"/>
          </a:xfrm>
        </p:spPr>
        <p:txBody>
          <a:bodyPr>
            <a:normAutofit/>
          </a:bodyPr>
          <a:lstStyle/>
          <a:p>
            <a:pPr>
              <a:buNone/>
            </a:pPr>
            <a:endParaRPr lang="en-US" dirty="0" smtClean="0"/>
          </a:p>
          <a:p>
            <a:pPr algn="just">
              <a:buNone/>
            </a:pPr>
            <a:endParaRPr lang="en-US" dirty="0" smtClean="0"/>
          </a:p>
          <a:p>
            <a:pPr algn="just">
              <a:buNone/>
            </a:pPr>
            <a:endParaRPr lang="en-US" dirty="0" smtClean="0"/>
          </a:p>
          <a:p>
            <a:pPr algn="just">
              <a:buNone/>
            </a:pPr>
            <a:endParaRPr lang="en-US" dirty="0" smtClean="0"/>
          </a:p>
        </p:txBody>
      </p:sp>
      <p:sp>
        <p:nvSpPr>
          <p:cNvPr id="32770" name="Rectangle 2"/>
          <p:cNvSpPr>
            <a:spLocks noChangeArrowheads="1"/>
          </p:cNvSpPr>
          <p:nvPr/>
        </p:nvSpPr>
        <p:spPr bwMode="auto">
          <a:xfrm>
            <a:off x="0" y="0"/>
            <a:ext cx="9144000" cy="11695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u="sng"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u="sng"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
        <p:nvSpPr>
          <p:cNvPr id="32771" name="Rectangle 3"/>
          <p:cNvSpPr>
            <a:spLocks noChangeArrowheads="1"/>
          </p:cNvSpPr>
          <p:nvPr/>
        </p:nvSpPr>
        <p:spPr bwMode="auto">
          <a:xfrm>
            <a:off x="0" y="0"/>
            <a:ext cx="319318"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3794" name="Picture 2" descr="C:\Users\Naveed Dogar\Downloads\g3.jpg"/>
          <p:cNvPicPr>
            <a:picLocks noChangeAspect="1" noChangeArrowheads="1"/>
          </p:cNvPicPr>
          <p:nvPr/>
        </p:nvPicPr>
        <p:blipFill>
          <a:blip r:embed="rId3" cstate="print"/>
          <a:srcRect/>
          <a:stretch>
            <a:fillRect/>
          </a:stretch>
        </p:blipFill>
        <p:spPr bwMode="auto">
          <a:xfrm>
            <a:off x="1143000" y="1181100"/>
            <a:ext cx="5753100" cy="4457700"/>
          </a:xfrm>
          <a:prstGeom prst="rect">
            <a:avLst/>
          </a:prstGeom>
          <a:noFill/>
        </p:spPr>
      </p:pic>
    </p:spTree>
  </p:cSld>
  <p:clrMapOvr>
    <a:masterClrMapping/>
  </p:clrMapOvr>
  <p:transition>
    <p:wheel spokes="3"/>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 2.gif"/>
          <p:cNvPicPr>
            <a:picLocks noGrp="1" noChangeAspect="1"/>
          </p:cNvPicPr>
          <p:nvPr>
            <p:ph idx="1"/>
          </p:nvPr>
        </p:nvPicPr>
        <p:blipFill>
          <a:blip r:embed="rId3" cstate="print"/>
          <a:stretch>
            <a:fillRect/>
          </a:stretch>
        </p:blipFill>
        <p:spPr>
          <a:xfrm>
            <a:off x="1066800" y="495300"/>
            <a:ext cx="6210300" cy="5600700"/>
          </a:xfrm>
        </p:spPr>
      </p:pic>
    </p:spTree>
  </p:cSld>
  <p:clrMapOvr>
    <a:masterClrMapping/>
  </p:clrMapOvr>
  <p:transition>
    <p:pull dir="rd"/>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pPr algn="just" eaLnBrk="0">
              <a:buNone/>
            </a:pPr>
            <a:endParaRPr lang="en-US" b="1" dirty="0" smtClean="0"/>
          </a:p>
          <a:p>
            <a:pPr algn="just" eaLnBrk="0">
              <a:buNone/>
            </a:pPr>
            <a:r>
              <a:rPr lang="en-US" b="1" dirty="0" smtClean="0"/>
              <a:t>  MALTHUS THEORY OF POPULATION</a:t>
            </a:r>
            <a:endParaRPr lang="en-US" dirty="0" smtClean="0"/>
          </a:p>
          <a:p>
            <a:pPr algn="just" eaLnBrk="0"/>
            <a:r>
              <a:rPr lang="en-US" dirty="0" smtClean="0"/>
              <a:t>Malthus, a well known economist, gave his famous theory of population. </a:t>
            </a:r>
          </a:p>
          <a:p>
            <a:pPr algn="just" eaLnBrk="0">
              <a:buNone/>
            </a:pPr>
            <a:endParaRPr lang="en-US" dirty="0" smtClean="0"/>
          </a:p>
          <a:p>
            <a:pPr algn="just" eaLnBrk="0"/>
            <a:r>
              <a:rPr lang="en-US" dirty="0" smtClean="0"/>
              <a:t>According to him the population of the world increases in geometric progression like 2, 4, 8, 16 etc. while the resources to meet the demand of the population increase in arithmetic progression like 1, 2, 3, 4, etc. </a:t>
            </a:r>
          </a:p>
          <a:p>
            <a:pPr algn="just" eaLnBrk="0">
              <a:buNone/>
            </a:pPr>
            <a:endParaRPr lang="en-US" dirty="0" smtClean="0"/>
          </a:p>
          <a:p>
            <a:pPr algn="just" eaLnBrk="0"/>
            <a:r>
              <a:rPr lang="en-US" dirty="0" smtClean="0"/>
              <a:t>So there are more people and less resources in the world. At that time nature controls the population by its own way i.e. floods, earthquakes, diseases and wars.</a:t>
            </a:r>
          </a:p>
          <a:p>
            <a:pPr algn="just" eaLnBrk="0">
              <a:buNone/>
            </a:pPr>
            <a:endParaRPr lang="en-US" dirty="0" smtClean="0"/>
          </a:p>
          <a:p>
            <a:pPr algn="just" eaLnBrk="0"/>
            <a:r>
              <a:rPr lang="en-US" dirty="0" smtClean="0"/>
              <a:t> This theory was subsequently falsified in Europe but is still valid for developing countries.</a:t>
            </a:r>
          </a:p>
          <a:p>
            <a:pPr algn="just">
              <a:buNone/>
            </a:pPr>
            <a:endParaRPr lang="en-US" dirty="0" smtClean="0"/>
          </a:p>
          <a:p>
            <a:pPr algn="just">
              <a:buNone/>
            </a:pPr>
            <a:r>
              <a:rPr lang="en-US" b="1" dirty="0" smtClean="0"/>
              <a:t> </a:t>
            </a:r>
            <a:endParaRPr lang="en-US" dirty="0" smtClean="0"/>
          </a:p>
          <a:p>
            <a:pPr algn="just"/>
            <a:endParaRPr lang="en-US" dirty="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eaLnBrk="0">
              <a:buNone/>
            </a:pPr>
            <a:r>
              <a:rPr lang="en-GB" b="1" dirty="0" smtClean="0"/>
              <a:t>  </a:t>
            </a:r>
            <a:r>
              <a:rPr lang="en-US" b="1" dirty="0" smtClean="0"/>
              <a:t>MAIN CAUSES OF OVER POPULATION.</a:t>
            </a:r>
            <a:endParaRPr lang="en-US" dirty="0" smtClean="0"/>
          </a:p>
          <a:p>
            <a:pPr eaLnBrk="0">
              <a:buNone/>
            </a:pPr>
            <a:r>
              <a:rPr lang="en-US" dirty="0" smtClean="0">
                <a:sym typeface="Wingdings"/>
              </a:rPr>
              <a:t>   </a:t>
            </a:r>
            <a:r>
              <a:rPr lang="en-US" dirty="0" smtClean="0"/>
              <a:t>	Increase in fertility rate</a:t>
            </a:r>
          </a:p>
          <a:p>
            <a:pPr eaLnBrk="0">
              <a:buNone/>
            </a:pPr>
            <a:r>
              <a:rPr lang="en-US" dirty="0" smtClean="0">
                <a:sym typeface="Wingdings"/>
              </a:rPr>
              <a:t>   </a:t>
            </a:r>
            <a:r>
              <a:rPr lang="en-US" dirty="0" smtClean="0"/>
              <a:t>	control of the fatal diseases</a:t>
            </a:r>
          </a:p>
          <a:p>
            <a:pPr eaLnBrk="0">
              <a:buNone/>
            </a:pPr>
            <a:r>
              <a:rPr lang="en-US" dirty="0" smtClean="0">
                <a:sym typeface="Wingdings"/>
              </a:rPr>
              <a:t>   </a:t>
            </a:r>
            <a:r>
              <a:rPr lang="en-US" dirty="0" smtClean="0"/>
              <a:t>	Infant death rate curtailed</a:t>
            </a:r>
          </a:p>
          <a:p>
            <a:pPr eaLnBrk="0">
              <a:buNone/>
            </a:pPr>
            <a:r>
              <a:rPr lang="en-US" dirty="0" smtClean="0">
                <a:sym typeface="Wingdings"/>
              </a:rPr>
              <a:t>   </a:t>
            </a:r>
            <a:r>
              <a:rPr lang="en-US" dirty="0" smtClean="0"/>
              <a:t>	Lack of recreational facilities</a:t>
            </a:r>
          </a:p>
          <a:p>
            <a:pPr eaLnBrk="0">
              <a:buNone/>
            </a:pPr>
            <a:r>
              <a:rPr lang="en-US" dirty="0" smtClean="0">
                <a:sym typeface="Wingdings"/>
              </a:rPr>
              <a:t>   </a:t>
            </a:r>
            <a:r>
              <a:rPr lang="en-US" dirty="0" smtClean="0"/>
              <a:t>	Male dominated society</a:t>
            </a:r>
          </a:p>
          <a:p>
            <a:pPr eaLnBrk="0">
              <a:buNone/>
            </a:pPr>
            <a:r>
              <a:rPr lang="en-US" dirty="0" smtClean="0">
                <a:sym typeface="Wingdings"/>
              </a:rPr>
              <a:t>   </a:t>
            </a:r>
            <a:r>
              <a:rPr lang="en-US" dirty="0" smtClean="0"/>
              <a:t>	Early marriages</a:t>
            </a:r>
          </a:p>
          <a:p>
            <a:pPr eaLnBrk="0">
              <a:buNone/>
            </a:pPr>
            <a:r>
              <a:rPr lang="en-US" dirty="0" smtClean="0">
                <a:sym typeface="Wingdings"/>
              </a:rPr>
              <a:t>   </a:t>
            </a:r>
            <a:r>
              <a:rPr lang="en-US" dirty="0" smtClean="0"/>
              <a:t>	Low status of women</a:t>
            </a:r>
          </a:p>
          <a:p>
            <a:pPr eaLnBrk="0">
              <a:buNone/>
            </a:pPr>
            <a:r>
              <a:rPr lang="en-US" dirty="0" smtClean="0">
                <a:sym typeface="Wingdings"/>
              </a:rPr>
              <a:t>   </a:t>
            </a:r>
            <a:r>
              <a:rPr lang="en-US" dirty="0" smtClean="0"/>
              <a:t>	Joint family system</a:t>
            </a:r>
          </a:p>
          <a:p>
            <a:pPr eaLnBrk="0">
              <a:buNone/>
            </a:pPr>
            <a:r>
              <a:rPr lang="en-US" dirty="0" smtClean="0">
                <a:sym typeface="Wingdings"/>
              </a:rPr>
              <a:t>   </a:t>
            </a:r>
            <a:r>
              <a:rPr lang="en-US" dirty="0" smtClean="0"/>
              <a:t>	Warm climate</a:t>
            </a:r>
          </a:p>
          <a:p>
            <a:pPr eaLnBrk="0">
              <a:buNone/>
            </a:pPr>
            <a:r>
              <a:rPr lang="en-US" dirty="0" smtClean="0">
                <a:sym typeface="Wingdings"/>
              </a:rPr>
              <a:t>   </a:t>
            </a:r>
            <a:r>
              <a:rPr lang="en-US" dirty="0" smtClean="0"/>
              <a:t>	Illiteracy</a:t>
            </a:r>
          </a:p>
          <a:p>
            <a:pPr eaLnBrk="0">
              <a:buNone/>
            </a:pPr>
            <a:r>
              <a:rPr lang="en-US" dirty="0" smtClean="0">
                <a:sym typeface="Wingdings"/>
              </a:rPr>
              <a:t>   </a:t>
            </a:r>
            <a:r>
              <a:rPr lang="en-US" dirty="0" smtClean="0"/>
              <a:t>	False religious practices</a:t>
            </a:r>
          </a:p>
          <a:p>
            <a:pPr eaLnBrk="0">
              <a:buNone/>
            </a:pPr>
            <a:r>
              <a:rPr lang="en-US" dirty="0" smtClean="0">
                <a:sym typeface="Wingdings"/>
              </a:rPr>
              <a:t>   </a:t>
            </a:r>
            <a:r>
              <a:rPr lang="en-US" dirty="0" smtClean="0"/>
              <a:t>	Polygamy</a:t>
            </a:r>
          </a:p>
          <a:p>
            <a:pPr>
              <a:buNone/>
            </a:pPr>
            <a:endParaRPr lang="en-US" dirty="0"/>
          </a:p>
        </p:txBody>
      </p:sp>
    </p:spTree>
  </p:cSld>
  <p:clrMapOvr>
    <a:masterClrMapping/>
  </p:clrMapOvr>
  <p:transition>
    <p:pull dir="rd"/>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fontScale="55000" lnSpcReduction="20000"/>
          </a:bodyPr>
          <a:lstStyle/>
          <a:p>
            <a:pPr algn="just" eaLnBrk="0">
              <a:buNone/>
            </a:pPr>
            <a:r>
              <a:rPr lang="en-US" sz="2800" b="1" dirty="0" smtClean="0"/>
              <a:t> </a:t>
            </a:r>
            <a:r>
              <a:rPr lang="en-US" sz="3600" b="1" dirty="0" smtClean="0"/>
              <a:t>EFFECTS OF POPULATION GROWTH</a:t>
            </a:r>
            <a:endParaRPr lang="en-US" sz="3600" dirty="0" smtClean="0"/>
          </a:p>
          <a:p>
            <a:pPr algn="just" eaLnBrk="0">
              <a:buNone/>
            </a:pPr>
            <a:r>
              <a:rPr lang="en-US" sz="2800" dirty="0" smtClean="0">
                <a:sym typeface="Wingdings"/>
              </a:rPr>
              <a:t></a:t>
            </a:r>
            <a:r>
              <a:rPr lang="en-US" sz="2800" dirty="0" smtClean="0"/>
              <a:t>	</a:t>
            </a:r>
            <a:r>
              <a:rPr lang="en-US" sz="2800" b="1" dirty="0" smtClean="0"/>
              <a:t>Economic' Development.</a:t>
            </a:r>
            <a:r>
              <a:rPr lang="en-US" sz="2800" dirty="0" smtClean="0"/>
              <a:t> The rapidly rising population affects the economic development in the following ways:‑</a:t>
            </a:r>
          </a:p>
          <a:p>
            <a:pPr algn="just" eaLnBrk="0">
              <a:buFont typeface="Wingdings" pitchFamily="2" charset="2"/>
              <a:buChar char="q"/>
            </a:pPr>
            <a:r>
              <a:rPr lang="en-US" sz="2800" dirty="0" smtClean="0"/>
              <a:t>First, a greater percentage of the scarce resources is diverted to meet the higher consumption needs of the masses and little capital is saved for investment. </a:t>
            </a:r>
          </a:p>
          <a:p>
            <a:pPr algn="just" eaLnBrk="0">
              <a:buFont typeface="Wingdings" pitchFamily="2" charset="2"/>
              <a:buChar char="q"/>
            </a:pPr>
            <a:r>
              <a:rPr lang="en-US" sz="2800" dirty="0" smtClean="0"/>
              <a:t> Second, the pressure, of population makes the agricultural holding uneconomic as it is divided and sub-divided into families and sub-families, and the yield per hector decreases. </a:t>
            </a:r>
          </a:p>
          <a:p>
            <a:pPr algn="just" eaLnBrk="0">
              <a:buFont typeface="Wingdings" pitchFamily="2" charset="2"/>
              <a:buChar char="q"/>
            </a:pPr>
            <a:r>
              <a:rPr lang="en-US" sz="2800" dirty="0" smtClean="0"/>
              <a:t>Third, the fast growing population creates economic and social problems such as power, housing, transport, education, health, urbanization within limited resources.</a:t>
            </a:r>
          </a:p>
          <a:p>
            <a:pPr algn="just" eaLnBrk="0">
              <a:buNone/>
            </a:pPr>
            <a:endParaRPr lang="en-US" sz="2800" dirty="0" smtClean="0"/>
          </a:p>
          <a:p>
            <a:pPr algn="just" eaLnBrk="0">
              <a:buNone/>
            </a:pPr>
            <a:r>
              <a:rPr lang="en-US" sz="2800" dirty="0" smtClean="0">
                <a:sym typeface="Wingdings"/>
              </a:rPr>
              <a:t> </a:t>
            </a:r>
            <a:r>
              <a:rPr lang="en-US" sz="2800" dirty="0" smtClean="0"/>
              <a:t>	</a:t>
            </a:r>
            <a:r>
              <a:rPr lang="en-US" sz="2800" b="1" dirty="0" smtClean="0"/>
              <a:t>Per Capita Income.</a:t>
            </a:r>
            <a:r>
              <a:rPr lang="en-US" sz="2800" dirty="0" smtClean="0"/>
              <a:t> The rapidly rising population nullifies the increase made in the national income and leads to decline in the per capita income of the country concerned.</a:t>
            </a:r>
            <a:endParaRPr lang="en-US" sz="2800" b="1" dirty="0" smtClean="0"/>
          </a:p>
          <a:p>
            <a:pPr algn="just" eaLnBrk="0">
              <a:buNone/>
            </a:pPr>
            <a:endParaRPr lang="en-US" sz="2800" b="1" dirty="0" smtClean="0"/>
          </a:p>
          <a:p>
            <a:pPr algn="just" eaLnBrk="0">
              <a:buNone/>
            </a:pPr>
            <a:r>
              <a:rPr lang="en-US" sz="2800" b="1" dirty="0" smtClean="0"/>
              <a:t> </a:t>
            </a:r>
            <a:r>
              <a:rPr lang="en-US" sz="2800" dirty="0" smtClean="0">
                <a:sym typeface="Wingdings"/>
              </a:rPr>
              <a:t> </a:t>
            </a:r>
            <a:r>
              <a:rPr lang="en-US" sz="2800" b="1" dirty="0" smtClean="0"/>
              <a:t>Standard of living.</a:t>
            </a:r>
            <a:r>
              <a:rPr lang="en-US" sz="2800" dirty="0" smtClean="0"/>
              <a:t> The fast moving population reduces per capita income and increases the prices of goods. As the rise in the demand affects the supply of various goods, it lowers down the quality of life of the people. 35 per cent of population lives below poverty in Pakistan.</a:t>
            </a:r>
          </a:p>
          <a:p>
            <a:pPr algn="just" eaLnBrk="0">
              <a:buNone/>
            </a:pPr>
            <a:endParaRPr lang="en-US" sz="2800" dirty="0" smtClean="0"/>
          </a:p>
          <a:p>
            <a:pPr algn="just" eaLnBrk="0">
              <a:buNone/>
            </a:pPr>
            <a:r>
              <a:rPr lang="en-US" sz="2800" dirty="0" smtClean="0">
                <a:sym typeface="Wingdings"/>
              </a:rPr>
              <a:t></a:t>
            </a:r>
            <a:r>
              <a:rPr lang="en-US" sz="2800" dirty="0" smtClean="0"/>
              <a:t>	Agricultural Development. The fast growing population with inelastic supply of </a:t>
            </a:r>
            <a:r>
              <a:rPr lang="en-US" sz="2800" dirty="0" err="1" smtClean="0"/>
              <a:t>labour</a:t>
            </a:r>
            <a:r>
              <a:rPr lang="en-US" sz="2800" dirty="0" smtClean="0"/>
              <a:t> puts pressure on land, makes difficult the use of the improved techniques of agriculture, increases the number of landless workers, retards capital formation in agriculture sector and creates problem of low productivity and food shortage. Thus pressure on population makes the agricultural development quite stagnant.</a:t>
            </a:r>
          </a:p>
          <a:p>
            <a:pPr algn="just">
              <a:buNone/>
            </a:pPr>
            <a:endParaRPr lang="en-US" sz="2800" dirty="0" smtClean="0"/>
          </a:p>
          <a:p>
            <a:pPr algn="just">
              <a:buNone/>
            </a:pPr>
            <a:endParaRPr lang="en-US" sz="2800" dirty="0" smtClean="0"/>
          </a:p>
        </p:txBody>
      </p:sp>
    </p:spTree>
  </p:cSld>
  <p:clrMapOvr>
    <a:masterClrMapping/>
  </p:clrMapOvr>
  <p:transition>
    <p:pull dir="rd"/>
    <p:sndAc>
      <p:stSnd>
        <p:snd r:embed="rId2" name="camera.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1196</TotalTime>
  <Words>1353</Words>
  <Application>Microsoft Office PowerPoint</Application>
  <PresentationFormat>On-screen Show (4:3)</PresentationFormat>
  <Paragraphs>135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REMOTE SENSING AND GIS</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Naveed Dogar</dc:creator>
  <cp:lastModifiedBy>arifa.khalid</cp:lastModifiedBy>
  <cp:revision>314</cp:revision>
  <dcterms:created xsi:type="dcterms:W3CDTF">2015-05-21T06:17:06Z</dcterms:created>
  <dcterms:modified xsi:type="dcterms:W3CDTF">2015-08-05T08:48:38Z</dcterms:modified>
</cp:coreProperties>
</file>