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84" r:id="rId3"/>
    <p:sldId id="257" r:id="rId4"/>
    <p:sldId id="276" r:id="rId5"/>
    <p:sldId id="277" r:id="rId6"/>
    <p:sldId id="275" r:id="rId7"/>
    <p:sldId id="278" r:id="rId8"/>
    <p:sldId id="258" r:id="rId9"/>
    <p:sldId id="283" r:id="rId10"/>
    <p:sldId id="259" r:id="rId11"/>
    <p:sldId id="260" r:id="rId12"/>
    <p:sldId id="261" r:id="rId13"/>
    <p:sldId id="282" r:id="rId14"/>
    <p:sldId id="262" r:id="rId15"/>
    <p:sldId id="263" r:id="rId16"/>
    <p:sldId id="264" r:id="rId17"/>
    <p:sldId id="265" r:id="rId18"/>
    <p:sldId id="279" r:id="rId19"/>
    <p:sldId id="266" r:id="rId20"/>
    <p:sldId id="267" r:id="rId21"/>
    <p:sldId id="269" r:id="rId22"/>
    <p:sldId id="270" r:id="rId23"/>
    <p:sldId id="280" r:id="rId24"/>
    <p:sldId id="271" r:id="rId25"/>
    <p:sldId id="272" r:id="rId26"/>
    <p:sldId id="274" r:id="rId27"/>
    <p:sldId id="281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749CC-B9BF-4AAA-8CE6-DB2A1BC1CAB5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08BAB-BF04-40E2-8E3E-111380CC0C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Kwame_Nkrumah" TargetMode="External"/><Relationship Id="rId3" Type="http://schemas.openxmlformats.org/officeDocument/2006/relationships/hyperlink" Target="https://en.wikipedia.org/wiki/Observer_status" TargetMode="External"/><Relationship Id="rId7" Type="http://schemas.openxmlformats.org/officeDocument/2006/relationships/hyperlink" Target="https://en.wikipedia.org/wiki/Gamal_Abdel_Nasser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ukarno" TargetMode="External"/><Relationship Id="rId5" Type="http://schemas.openxmlformats.org/officeDocument/2006/relationships/hyperlink" Target="https://en.wikipedia.org/wiki/Jawaharlal_Nehru" TargetMode="External"/><Relationship Id="rId10" Type="http://schemas.openxmlformats.org/officeDocument/2006/relationships/hyperlink" Target="https://en.wikipedia.org/wiki/Josip_Broz_Tito" TargetMode="External"/><Relationship Id="rId4" Type="http://schemas.openxmlformats.org/officeDocument/2006/relationships/hyperlink" Target="https://en.wikipedia.org/wiki/Belgrade" TargetMode="External"/><Relationship Id="rId9" Type="http://schemas.openxmlformats.org/officeDocument/2006/relationships/hyperlink" Target="https://en.wikipedia.org/wiki/Socialist_Federal_Republic_of_Yugoslavia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 members and 17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Observer status"/>
              </a:rPr>
              <a:t>observer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countries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founded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Belgrade"/>
              </a:rPr>
              <a:t>Belgrade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 1961, and was largely conceived by India's first prime minister,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Jawaharlal Nehru"/>
              </a:rPr>
              <a:t>Jawaharlal Nehru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Indonesia's first president,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Sukarno"/>
              </a:rPr>
              <a:t>Sukarno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Egypt's second president,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Gamal Abdel Nasser"/>
              </a:rPr>
              <a:t>Gamal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Gamal Abdel Nasser"/>
              </a:rPr>
              <a:t> Abdel Nasser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Ghana's first president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Kwame Nkrumah"/>
              </a:rPr>
              <a:t>Kwame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Kwame Nkrumah"/>
              </a:rPr>
              <a:t> Nkrumah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Socialist Federal Republic of Yugoslavia"/>
              </a:rPr>
              <a:t>Yugoslavia's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president, </a:t>
            </a:r>
            <a:r>
              <a:rPr lang="en-US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Josip Broz Tito"/>
              </a:rPr>
              <a:t>Josip</a:t>
            </a:r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Josip Broz Tito"/>
              </a:rPr>
              <a:t> Broz Tito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 summits ,last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two 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8BAB-BF04-40E2-8E3E-111380CC0CE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72254D-054C-48AF-8E0A-45E148111C7B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BF0BA9-EC73-4C6B-AF06-BB57AF5B1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72254D-054C-48AF-8E0A-45E148111C7B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F0BA9-EC73-4C6B-AF06-BB57AF5B1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72254D-054C-48AF-8E0A-45E148111C7B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F0BA9-EC73-4C6B-AF06-BB57AF5B1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72254D-054C-48AF-8E0A-45E148111C7B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F0BA9-EC73-4C6B-AF06-BB57AF5B1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72254D-054C-48AF-8E0A-45E148111C7B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F0BA9-EC73-4C6B-AF06-BB57AF5B1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72254D-054C-48AF-8E0A-45E148111C7B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F0BA9-EC73-4C6B-AF06-BB57AF5B1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72254D-054C-48AF-8E0A-45E148111C7B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F0BA9-EC73-4C6B-AF06-BB57AF5B1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72254D-054C-48AF-8E0A-45E148111C7B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F0BA9-EC73-4C6B-AF06-BB57AF5B1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72254D-054C-48AF-8E0A-45E148111C7B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F0BA9-EC73-4C6B-AF06-BB57AF5B1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072254D-054C-48AF-8E0A-45E148111C7B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F0BA9-EC73-4C6B-AF06-BB57AF5B1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72254D-054C-48AF-8E0A-45E148111C7B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BF0BA9-EC73-4C6B-AF06-BB57AF5B1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072254D-054C-48AF-8E0A-45E148111C7B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4BF0BA9-EC73-4C6B-AF06-BB57AF5B1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Civil-Military Relations in Pakistan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Ali Babakhel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ABK\Desktop\Map_of_Pakista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24574" y="1481138"/>
            <a:ext cx="7094851" cy="452596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PAKISTAN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 regarded as an existential  threat to Pakistan</a:t>
            </a:r>
          </a:p>
          <a:p>
            <a:r>
              <a:rPr lang="en-US" dirty="0" smtClean="0"/>
              <a:t>Hindu-Muslim antagonism</a:t>
            </a:r>
          </a:p>
          <a:p>
            <a:r>
              <a:rPr lang="en-US" dirty="0" smtClean="0"/>
              <a:t>Kashmir dispute</a:t>
            </a:r>
          </a:p>
          <a:p>
            <a:r>
              <a:rPr lang="en-US" dirty="0" smtClean="0"/>
              <a:t>Wars 1947-65-71-99</a:t>
            </a:r>
          </a:p>
          <a:p>
            <a:r>
              <a:rPr lang="en-US" dirty="0" smtClean="0"/>
              <a:t>Cross border terrorism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Indian Factor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Demise of  Jinnah</a:t>
            </a:r>
          </a:p>
          <a:p>
            <a:r>
              <a:rPr lang="en-US" dirty="0" smtClean="0"/>
              <a:t>Assassination of Liaqat</a:t>
            </a:r>
          </a:p>
          <a:p>
            <a:r>
              <a:rPr lang="en-US" dirty="0" smtClean="0"/>
              <a:t>With demise of Liaqat the parliamentary era came to an end</a:t>
            </a:r>
          </a:p>
          <a:p>
            <a:r>
              <a:rPr lang="en-US" dirty="0" smtClean="0"/>
              <a:t>Bureaucratic interventions started</a:t>
            </a:r>
          </a:p>
          <a:p>
            <a:r>
              <a:rPr lang="en-US" dirty="0" smtClean="0"/>
              <a:t>Governors rule imposed, chief ministers dismissed</a:t>
            </a:r>
          </a:p>
          <a:p>
            <a:r>
              <a:rPr lang="en-US" dirty="0" smtClean="0"/>
              <a:t>Distance between 2 wings gave birth to number of administrative, political and constitutional problems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Factors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threats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East Pakistan</a:t>
            </a:r>
          </a:p>
          <a:p>
            <a:r>
              <a:rPr lang="en-US" dirty="0" smtClean="0"/>
              <a:t>Greater Pakhtunkhwa</a:t>
            </a:r>
          </a:p>
          <a:p>
            <a:r>
              <a:rPr lang="en-US" dirty="0" smtClean="0"/>
              <a:t>FATA</a:t>
            </a:r>
          </a:p>
          <a:p>
            <a:r>
              <a:rPr lang="en-US" dirty="0" smtClean="0"/>
              <a:t>Baluchistan</a:t>
            </a:r>
          </a:p>
          <a:p>
            <a:r>
              <a:rPr lang="en-US" dirty="0" smtClean="0"/>
              <a:t>Karachi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Growing Extremism</a:t>
            </a:r>
          </a:p>
          <a:p>
            <a:r>
              <a:rPr lang="en-US" dirty="0" smtClean="0"/>
              <a:t>Increased influence of VNSAs</a:t>
            </a:r>
          </a:p>
          <a:p>
            <a:r>
              <a:rPr lang="en-US" dirty="0" smtClean="0"/>
              <a:t>Sectarian &amp; ethnic divide</a:t>
            </a:r>
          </a:p>
          <a:p>
            <a:r>
              <a:rPr lang="en-US" dirty="0" smtClean="0"/>
              <a:t>Internal security duties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Policies were primarily west –Pakistan centric</a:t>
            </a:r>
          </a:p>
          <a:p>
            <a:r>
              <a:rPr lang="en-US" dirty="0" smtClean="0"/>
              <a:t>Increased frustration &amp; deprivation in East-Pak</a:t>
            </a:r>
          </a:p>
          <a:p>
            <a:r>
              <a:rPr lang="en-US" dirty="0" smtClean="0"/>
              <a:t>Delayed constitution making</a:t>
            </a:r>
          </a:p>
          <a:p>
            <a:r>
              <a:rPr lang="en-US" dirty="0" smtClean="0"/>
              <a:t>Increased gulf between Punjabi elite &amp; Bengali egalitarian leadership</a:t>
            </a:r>
          </a:p>
          <a:p>
            <a:r>
              <a:rPr lang="en-US" dirty="0" smtClean="0"/>
              <a:t>East Pak demanded maximum provincial autonomy &amp; West Pak desired strong center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Civil-military divide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Quantum of representation: East Pak had 54 pc population hence demanded universal adult franchise but leadership of west Pak was reluctant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East-West Pak –vested interests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1951-58  , two Governor Generals , 1 Army chief and 7 Premiers were changed</a:t>
            </a:r>
          </a:p>
          <a:p>
            <a:r>
              <a:rPr lang="en-US" dirty="0" smtClean="0"/>
              <a:t>Emergence of Ghulam Mohammad followed by Iskandar Mirza paved the path for military interventions</a:t>
            </a:r>
          </a:p>
          <a:p>
            <a:r>
              <a:rPr lang="en-US" dirty="0" smtClean="0"/>
              <a:t>Stage was set for military who had been working in background</a:t>
            </a:r>
          </a:p>
          <a:p>
            <a:r>
              <a:rPr lang="en-US" dirty="0" smtClean="0"/>
              <a:t>Initially Ayub Khan was reluctant to come into limelight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Bad era for Parliamentary democracy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1954 political forces wanted to reduce the powers of GG but GG dissolved the constituent assembly</a:t>
            </a:r>
          </a:p>
          <a:p>
            <a:r>
              <a:rPr lang="en-US" dirty="0" smtClean="0"/>
              <a:t>PML lost its public standing – a political party vacuum </a:t>
            </a:r>
          </a:p>
          <a:p>
            <a:r>
              <a:rPr lang="en-US" dirty="0" smtClean="0"/>
              <a:t>PML who provided a platform for the masses to attain a separate homeland failed to transform itself from a </a:t>
            </a:r>
            <a:r>
              <a:rPr lang="en-US" u="sng" dirty="0" smtClean="0"/>
              <a:t>movement to a party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vacuum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1955 Maulvi Tamiz uddin case Justice Munir upheld the arbitrary decision of GG GM of the dissolution of first constituent assembly</a:t>
            </a:r>
          </a:p>
          <a:p>
            <a:r>
              <a:rPr lang="en-US" dirty="0" smtClean="0"/>
              <a:t>It was carried out in the light of “Doctrine of necessity”</a:t>
            </a:r>
          </a:p>
          <a:p>
            <a:r>
              <a:rPr lang="en-US" dirty="0" smtClean="0"/>
              <a:t>It opened doors for civil &amp; military interventions</a:t>
            </a:r>
          </a:p>
          <a:p>
            <a:r>
              <a:rPr lang="en-US" dirty="0" smtClean="0"/>
              <a:t>Role of judiciary from 1950’s to 2007 (ouster of Ch Iftikhar remained under critical review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Judiciary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PML failed to lead the nation for constitutionalism &amp; economic development</a:t>
            </a:r>
          </a:p>
          <a:p>
            <a:r>
              <a:rPr lang="en-US" dirty="0" smtClean="0"/>
              <a:t>PML lost its democratic ideals ,had annual conventions but after independence in 9 years no convention</a:t>
            </a:r>
          </a:p>
          <a:p>
            <a:r>
              <a:rPr lang="en-US" dirty="0" smtClean="0"/>
              <a:t>Factional politics- inner infighting within PML</a:t>
            </a:r>
          </a:p>
          <a:p>
            <a:r>
              <a:rPr lang="en-US" dirty="0" smtClean="0"/>
              <a:t>Widespread impression regarding corruption &amp; inefficiency of politicians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of politicians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Chile,Brazil,Egypt,Ghana,Nigeria,Turkey,Syria, Thailand, Indonesia, North Korea and Pakistan repeatedly experienced disruption of civilian rule and imposition of military regimes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Civil –military interventions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wake of weakening political culture country rapidly became dependent upon the civil &amp; military bureaucratic support</a:t>
            </a:r>
          </a:p>
          <a:p>
            <a:r>
              <a:rPr lang="en-US" dirty="0" smtClean="0"/>
              <a:t>Such need created space for civil &amp; military interventions</a:t>
            </a:r>
          </a:p>
          <a:p>
            <a:r>
              <a:rPr lang="en-US" dirty="0" smtClean="0"/>
              <a:t>Political parties failed to flourish as democratic entities</a:t>
            </a:r>
          </a:p>
          <a:p>
            <a:r>
              <a:rPr lang="en-US" dirty="0" smtClean="0"/>
              <a:t>Successors of Jinnah failed to translate the ideals of Jinnah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Civil &amp; military intervention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 years no elections</a:t>
            </a:r>
          </a:p>
          <a:p>
            <a:r>
              <a:rPr lang="en-US" dirty="0" smtClean="0"/>
              <a:t>No independent election commission</a:t>
            </a:r>
          </a:p>
          <a:p>
            <a:r>
              <a:rPr lang="en-US" dirty="0" smtClean="0"/>
              <a:t>One part of COD – had focus on electoral reforms</a:t>
            </a:r>
          </a:p>
          <a:p>
            <a:r>
              <a:rPr lang="en-US" dirty="0" smtClean="0"/>
              <a:t>Ongoing strife between government &amp; PTI primarily revolves around ‘reforms in ECP’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Absence of autonomous election commission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Cold war  </a:t>
            </a:r>
          </a:p>
          <a:p>
            <a:r>
              <a:rPr lang="en-US" dirty="0" smtClean="0"/>
              <a:t>Era of non aligned movement (NAM-1979)</a:t>
            </a:r>
          </a:p>
          <a:p>
            <a:r>
              <a:rPr lang="en-US" dirty="0" smtClean="0"/>
              <a:t>Pakistan became member of military pacts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rgbClr val="FF0000"/>
                </a:solidFill>
              </a:rPr>
              <a:t>South East Asia Treaty Organization (SEATO)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 smtClean="0">
                <a:solidFill>
                  <a:srgbClr val="FF0000"/>
                </a:solidFill>
              </a:rPr>
              <a:t>CENTO (central treaty Organization) 1955-79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 smtClean="0">
                <a:solidFill>
                  <a:srgbClr val="FF0000"/>
                </a:solidFill>
              </a:rPr>
              <a:t>In post USSR invasion in Afghanistan ,Pak became strong US ally 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 smtClean="0">
                <a:solidFill>
                  <a:srgbClr val="FF0000"/>
                </a:solidFill>
              </a:rPr>
              <a:t>In post 9/11 scenario Pakistan front line state in ongoing WOT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factors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Pro-US military establishment</a:t>
            </a:r>
          </a:p>
          <a:p>
            <a:r>
              <a:rPr lang="en-US" dirty="0" smtClean="0"/>
              <a:t>Conspiracy theories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a constitutional amendment military courts established</a:t>
            </a:r>
          </a:p>
          <a:p>
            <a:r>
              <a:rPr lang="en-US" dirty="0" smtClean="0"/>
              <a:t>Challenged in Apex Court</a:t>
            </a:r>
          </a:p>
          <a:p>
            <a:r>
              <a:rPr lang="en-US" dirty="0" smtClean="0"/>
              <a:t>11-6 ruling</a:t>
            </a:r>
          </a:p>
          <a:p>
            <a:r>
              <a:rPr lang="en-US" dirty="0" smtClean="0"/>
              <a:t>Court validated military courts</a:t>
            </a:r>
          </a:p>
          <a:p>
            <a:r>
              <a:rPr lang="en-US" dirty="0" smtClean="0"/>
              <a:t>Verdict will help counter –terror efforts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Military courts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Rangers led operation in Karachi</a:t>
            </a:r>
          </a:p>
          <a:p>
            <a:r>
              <a:rPr lang="en-US" dirty="0" smtClean="0"/>
              <a:t>Extension to Rangers in Sindh gave birth to new controversy  between sindh &amp; Center between civil &amp; military relations</a:t>
            </a:r>
          </a:p>
          <a:p>
            <a:r>
              <a:rPr lang="en-US" dirty="0" smtClean="0"/>
              <a:t>Are hopes after 18</a:t>
            </a:r>
            <a:r>
              <a:rPr lang="en-US" baseline="30000" dirty="0" smtClean="0"/>
              <a:t>th</a:t>
            </a:r>
            <a:r>
              <a:rPr lang="en-US" dirty="0" smtClean="0"/>
              <a:t> amendment evaporating ?</a:t>
            </a:r>
          </a:p>
          <a:p>
            <a:r>
              <a:rPr lang="en-US" dirty="0" smtClean="0"/>
              <a:t>Is Pakistan again heading towards another phase of hostilities between center-provinces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Sindh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capacity of civilian institutions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Disaster 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Other areas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Army was employed for relief and recovery operation during 1948, 1950, 1955, 1956, 1973, 1975, 1976, 1978, 1998, 1992, 1995, 1998, 2001, 2003, 2010 and 2011 &amp; 2014 floods 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Anti-terrorism operations</a:t>
            </a:r>
          </a:p>
          <a:p>
            <a:r>
              <a:rPr lang="en-US" dirty="0" smtClean="0"/>
              <a:t>Deployment during elections</a:t>
            </a:r>
          </a:p>
          <a:p>
            <a:r>
              <a:rPr lang="en-US" dirty="0" smtClean="0"/>
              <a:t>Policing functions</a:t>
            </a:r>
          </a:p>
          <a:p>
            <a:r>
              <a:rPr lang="en-US" dirty="0" smtClean="0"/>
              <a:t>Establishment of Special Security Division(10,000 persons)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Ayub Khan’s rule              1958-69</a:t>
            </a:r>
          </a:p>
          <a:p>
            <a:r>
              <a:rPr lang="en-US" dirty="0" smtClean="0"/>
              <a:t>Yahiya's rule                      1969-71</a:t>
            </a:r>
          </a:p>
          <a:p>
            <a:r>
              <a:rPr lang="en-US" dirty="0" smtClean="0"/>
              <a:t>Zia’s rule		             1977-88</a:t>
            </a:r>
          </a:p>
          <a:p>
            <a:r>
              <a:rPr lang="en-US" dirty="0" smtClean="0"/>
              <a:t>Mushraf’s rule                  1999-08</a:t>
            </a:r>
          </a:p>
          <a:p>
            <a:r>
              <a:rPr lang="en-US" dirty="0" smtClean="0"/>
              <a:t>Wars</a:t>
            </a:r>
          </a:p>
          <a:p>
            <a:r>
              <a:rPr lang="en-US" dirty="0" smtClean="0"/>
              <a:t>Ousted                                Junejo,ZAB,NS,BB</a:t>
            </a:r>
          </a:p>
          <a:p>
            <a:r>
              <a:rPr lang="en-US" dirty="0" smtClean="0"/>
              <a:t>Political movements         MRD,ARD</a:t>
            </a:r>
          </a:p>
          <a:p>
            <a:r>
              <a:rPr lang="en-US" dirty="0" smtClean="0"/>
              <a:t>Devolution                         2001-02</a:t>
            </a:r>
          </a:p>
          <a:p>
            <a:r>
              <a:rPr lang="en-US" dirty="0" smtClean="0"/>
              <a:t>Akbar Bugti’s death </a:t>
            </a:r>
          </a:p>
          <a:p>
            <a:r>
              <a:rPr lang="en-US" dirty="0" smtClean="0"/>
              <a:t>Lal Masjid Operation</a:t>
            </a:r>
          </a:p>
          <a:p>
            <a:r>
              <a:rPr lang="en-US" dirty="0" smtClean="0"/>
              <a:t>17</a:t>
            </a:r>
            <a:r>
              <a:rPr lang="en-US" baseline="30000" dirty="0" smtClean="0"/>
              <a:t>th</a:t>
            </a:r>
            <a:r>
              <a:rPr lang="en-US" dirty="0" smtClean="0"/>
              <a:t> amendment</a:t>
            </a:r>
          </a:p>
          <a:p>
            <a:r>
              <a:rPr lang="en-US" dirty="0" smtClean="0"/>
              <a:t>Judicial activism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National Security Council needs to be made operational &amp; effective</a:t>
            </a:r>
          </a:p>
          <a:p>
            <a:r>
              <a:rPr lang="en-US" dirty="0" smtClean="0"/>
              <a:t>More transparent constitutionally defined roles</a:t>
            </a:r>
          </a:p>
          <a:p>
            <a:r>
              <a:rPr lang="en-US" dirty="0" smtClean="0"/>
              <a:t>Implementation of COD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WAYFORWARD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Vacuum of democratic leadership</a:t>
            </a:r>
            <a:r>
              <a:rPr lang="en-US" dirty="0" smtClean="0"/>
              <a:t>: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Demise of Jinnah 11</a:t>
            </a:r>
            <a:r>
              <a:rPr lang="en-US" baseline="30000" dirty="0" smtClean="0"/>
              <a:t>th</a:t>
            </a:r>
            <a:r>
              <a:rPr lang="en-US" dirty="0" smtClean="0"/>
              <a:t> September 1948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Demise of Liaqat 16</a:t>
            </a:r>
            <a:r>
              <a:rPr lang="en-US" baseline="30000" dirty="0" smtClean="0"/>
              <a:t>th</a:t>
            </a:r>
            <a:r>
              <a:rPr lang="en-US" dirty="0" smtClean="0"/>
              <a:t> October 1951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With the demise of Liaqat the facade of Parliamentary democracy started eroded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Second line leadership could not translate the political vision into democratic reality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Bureaucratic intervention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Governor rule in provinces, despite majority in house CMs  were dismissed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Civil-Military Relations in Pakistan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Provincialism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Provincialism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Punjabi-Bengali controversy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Geographic separation</a:t>
            </a:r>
          </a:p>
          <a:p>
            <a:r>
              <a:rPr lang="en-US" dirty="0" smtClean="0"/>
              <a:t>East &amp; West wings</a:t>
            </a:r>
          </a:p>
          <a:p>
            <a:r>
              <a:rPr lang="en-US" dirty="0" smtClean="0"/>
              <a:t>Economic disparity</a:t>
            </a:r>
          </a:p>
          <a:p>
            <a:r>
              <a:rPr lang="en-US" dirty="0" smtClean="0"/>
              <a:t>Instead of political solutions bureaucratic-military solutions were explored</a:t>
            </a:r>
          </a:p>
          <a:p>
            <a:r>
              <a:rPr lang="en-US" dirty="0" smtClean="0"/>
              <a:t>Deprivation, alienation  converted into separatist movement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Constitution making delayed for 9 years</a:t>
            </a:r>
          </a:p>
          <a:p>
            <a:r>
              <a:rPr lang="en-US" dirty="0" smtClean="0"/>
              <a:t>East Pak demanded maximum provincial autonomy</a:t>
            </a:r>
          </a:p>
          <a:p>
            <a:r>
              <a:rPr lang="en-US" dirty="0" smtClean="0"/>
              <a:t>West Pak advocated strong center</a:t>
            </a:r>
          </a:p>
          <a:p>
            <a:r>
              <a:rPr lang="en-US" dirty="0" smtClean="0"/>
              <a:t>East Pak had 54 % population demanded adult franchise </a:t>
            </a:r>
          </a:p>
          <a:p>
            <a:r>
              <a:rPr lang="en-US" dirty="0" smtClean="0"/>
              <a:t>Military intervention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West &amp; East Pakistan </a:t>
            </a:r>
            <a:r>
              <a:rPr lang="en-US" sz="2800" b="1" i="1" dirty="0" smtClean="0"/>
              <a:t>(as on 1961)</a:t>
            </a:r>
            <a:endParaRPr lang="en-US" sz="2800" b="1" i="1" dirty="0"/>
          </a:p>
        </p:txBody>
      </p:sp>
      <p:sp>
        <p:nvSpPr>
          <p:cNvPr id="5" name="Rectangle 4"/>
          <p:cNvSpPr/>
          <p:nvPr/>
        </p:nvSpPr>
        <p:spPr>
          <a:xfrm>
            <a:off x="0" y="593467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Source</a:t>
            </a:r>
          </a:p>
          <a:p>
            <a:pPr algn="r"/>
            <a:r>
              <a:rPr lang="en-US" sz="1600" dirty="0" smtClean="0"/>
              <a:t>http://www.jstor.org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2209800"/>
          <a:ext cx="7848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Territory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Population</a:t>
                      </a:r>
                      <a:endParaRPr lang="en-US" dirty="0"/>
                    </a:p>
                  </a:txBody>
                  <a:tcPr anchor="ctr"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West Pakistan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310,403 sq mile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 million</a:t>
                      </a:r>
                      <a:endParaRPr lang="en-US" dirty="0"/>
                    </a:p>
                  </a:txBody>
                  <a:tcPr anchor="ctr"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East Pakistan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55,126 sq mile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50.9 million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33 years long military rule</a:t>
            </a:r>
          </a:p>
          <a:p>
            <a:r>
              <a:rPr lang="en-US" dirty="0" smtClean="0"/>
              <a:t>4 military coups(1958,1969,1977,1999)</a:t>
            </a:r>
          </a:p>
          <a:p>
            <a:r>
              <a:rPr lang="en-US" dirty="0" smtClean="0"/>
              <a:t>Pakistan Army equipped with nuclear power</a:t>
            </a:r>
          </a:p>
          <a:p>
            <a:r>
              <a:rPr lang="en-US" dirty="0" smtClean="0"/>
              <a:t>After independence  eruption of Cold war era</a:t>
            </a:r>
          </a:p>
          <a:p>
            <a:r>
              <a:rPr lang="en-US" dirty="0" smtClean="0"/>
              <a:t>After demise of Jinnah+ Liaqat office of Governor General became instrumental for creating hurdles for democratic process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military rule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During 1951-58 two Governor Generals (Ghulam Mohd &amp; Iskandar Mirza) but 7 Premieres were replaced</a:t>
            </a:r>
          </a:p>
          <a:p>
            <a:pPr algn="just"/>
            <a:r>
              <a:rPr lang="en-US" dirty="0" smtClean="0"/>
              <a:t>Army primarily consists of  martial races (Punjab+ KPK)</a:t>
            </a:r>
          </a:p>
          <a:p>
            <a:pPr algn="just"/>
            <a:r>
              <a:rPr lang="en-US" dirty="0" smtClean="0"/>
              <a:t>Impression of military superiority over politicians</a:t>
            </a:r>
          </a:p>
          <a:p>
            <a:pPr algn="just"/>
            <a:r>
              <a:rPr lang="en-US" dirty="0" smtClean="0"/>
              <a:t>Democracy via GHQ?</a:t>
            </a:r>
          </a:p>
          <a:p>
            <a:pPr algn="just"/>
            <a:r>
              <a:rPr lang="en-US" dirty="0" smtClean="0"/>
              <a:t>Strong centralized internal command &amp; control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Civil-military strife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threats</a:t>
            </a:r>
          </a:p>
          <a:p>
            <a:r>
              <a:rPr lang="en-US" dirty="0" smtClean="0"/>
              <a:t>Internal threats</a:t>
            </a:r>
          </a:p>
          <a:p>
            <a:r>
              <a:rPr lang="en-US" dirty="0" smtClean="0"/>
              <a:t>Situation strengthened military as a strong institution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Civil-Military Relations in Pakistan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Army entrenched itself into the state</a:t>
            </a:r>
          </a:p>
          <a:p>
            <a:r>
              <a:rPr lang="en-US" dirty="0" smtClean="0"/>
              <a:t>Suspended constitutions</a:t>
            </a:r>
          </a:p>
          <a:p>
            <a:r>
              <a:rPr lang="en-US" dirty="0" smtClean="0"/>
              <a:t>Imposed military rule</a:t>
            </a:r>
          </a:p>
          <a:p>
            <a:r>
              <a:rPr lang="en-US" dirty="0" smtClean="0"/>
              <a:t>Brought own constitutional recipes</a:t>
            </a:r>
          </a:p>
          <a:p>
            <a:r>
              <a:rPr lang="en-US" dirty="0" smtClean="0"/>
              <a:t>Into profit venture projects</a:t>
            </a:r>
          </a:p>
          <a:p>
            <a:r>
              <a:rPr lang="en-US" dirty="0" smtClean="0"/>
              <a:t>Established NSC -2004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Highly organized military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499</TotalTime>
  <Words>986</Words>
  <Application>Microsoft Office PowerPoint</Application>
  <PresentationFormat>On-screen Show (4:3)</PresentationFormat>
  <Paragraphs>171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Civil-Military Relations in Pakistan</vt:lpstr>
      <vt:lpstr>Civil –military interventions</vt:lpstr>
      <vt:lpstr>Civil-Military Relations in Pakistan</vt:lpstr>
      <vt:lpstr>Provincialism</vt:lpstr>
      <vt:lpstr>Slide 5</vt:lpstr>
      <vt:lpstr>Long military rule</vt:lpstr>
      <vt:lpstr>Civil-military strife </vt:lpstr>
      <vt:lpstr>Civil-Military Relations in Pakistan</vt:lpstr>
      <vt:lpstr>Highly organized military</vt:lpstr>
      <vt:lpstr>PAKISTAN</vt:lpstr>
      <vt:lpstr>Indian Factor</vt:lpstr>
      <vt:lpstr>Internal Factors</vt:lpstr>
      <vt:lpstr>Internal threats</vt:lpstr>
      <vt:lpstr>Civil-military divide </vt:lpstr>
      <vt:lpstr>East-West Pak –vested interests</vt:lpstr>
      <vt:lpstr>Bad era for Parliamentary democracy</vt:lpstr>
      <vt:lpstr>Political vacuum</vt:lpstr>
      <vt:lpstr>Role of Judiciary</vt:lpstr>
      <vt:lpstr>Failure of politicians</vt:lpstr>
      <vt:lpstr>Civil &amp; military intervention</vt:lpstr>
      <vt:lpstr>Absence of autonomous election commission</vt:lpstr>
      <vt:lpstr>International factors</vt:lpstr>
      <vt:lpstr>Slide 23</vt:lpstr>
      <vt:lpstr>Military courts</vt:lpstr>
      <vt:lpstr>Sindh</vt:lpstr>
      <vt:lpstr>Poor capacity of civilian institutions</vt:lpstr>
      <vt:lpstr>Chronology</vt:lpstr>
      <vt:lpstr>WAYFORWARD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Civil-Military Relations in Pakistan</dc:title>
  <dc:creator>MABK</dc:creator>
  <cp:lastModifiedBy>MABK</cp:lastModifiedBy>
  <cp:revision>109</cp:revision>
  <dcterms:created xsi:type="dcterms:W3CDTF">2015-06-29T14:57:32Z</dcterms:created>
  <dcterms:modified xsi:type="dcterms:W3CDTF">2015-08-29T12:06:38Z</dcterms:modified>
</cp:coreProperties>
</file>