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76" r:id="rId10"/>
    <p:sldId id="277" r:id="rId11"/>
    <p:sldId id="265" r:id="rId12"/>
    <p:sldId id="263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71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6523" autoAdjust="0"/>
  </p:normalViewPr>
  <p:slideViewPr>
    <p:cSldViewPr>
      <p:cViewPr varScale="1">
        <p:scale>
          <a:sx n="55" d="100"/>
          <a:sy n="55" d="100"/>
        </p:scale>
        <p:origin x="-18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10A04-42C0-4497-A46F-6F317DDFFD4D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61938-674A-43A9-B9B6-C69403C8F1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61938-674A-43A9-B9B6-C69403C8F1F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Congruous means harmony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61938-674A-43A9-B9B6-C69403C8F1F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Cultural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assimilation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the process by which a person or a group's language and/or culture come to resemble those of another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61938-674A-43A9-B9B6-C69403C8F1F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1955 among 19 CSP secretaries no Bengali among JSs 38 only 3 Bengalis  In army 1.5 % Bengalis in Navy 1.2 % &amp; Air force 8.6 % Bengalis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61938-674A-43A9-B9B6-C69403C8F1F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5F6D-8778-4698-BC5E-EFEB155B39CF}" type="datetimeFigureOut">
              <a:rPr lang="en-US" smtClean="0"/>
              <a:pPr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3382-2672-4D11-9EDA-0DE361B825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5F6D-8778-4698-BC5E-EFEB155B39CF}" type="datetimeFigureOut">
              <a:rPr lang="en-US" smtClean="0"/>
              <a:pPr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3382-2672-4D11-9EDA-0DE361B825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5F6D-8778-4698-BC5E-EFEB155B39CF}" type="datetimeFigureOut">
              <a:rPr lang="en-US" smtClean="0"/>
              <a:pPr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3382-2672-4D11-9EDA-0DE361B825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5F6D-8778-4698-BC5E-EFEB155B39CF}" type="datetimeFigureOut">
              <a:rPr lang="en-US" smtClean="0"/>
              <a:pPr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3382-2672-4D11-9EDA-0DE361B825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5F6D-8778-4698-BC5E-EFEB155B39CF}" type="datetimeFigureOut">
              <a:rPr lang="en-US" smtClean="0"/>
              <a:pPr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3382-2672-4D11-9EDA-0DE361B825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5F6D-8778-4698-BC5E-EFEB155B39CF}" type="datetimeFigureOut">
              <a:rPr lang="en-US" smtClean="0"/>
              <a:pPr/>
              <a:t>7/31/2016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3382-2672-4D11-9EDA-0DE361B825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5F6D-8778-4698-BC5E-EFEB155B39CF}" type="datetimeFigureOut">
              <a:rPr lang="en-US" smtClean="0"/>
              <a:pPr/>
              <a:t>7/31/2016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3382-2672-4D11-9EDA-0DE361B825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5F6D-8778-4698-BC5E-EFEB155B39CF}" type="datetimeFigureOut">
              <a:rPr lang="en-US" smtClean="0"/>
              <a:pPr/>
              <a:t>7/31/2016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3382-2672-4D11-9EDA-0DE361B825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5F6D-8778-4698-BC5E-EFEB155B39CF}" type="datetimeFigureOut">
              <a:rPr lang="en-US" smtClean="0"/>
              <a:pPr/>
              <a:t>7/31/2016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3382-2672-4D11-9EDA-0DE361B825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5F6D-8778-4698-BC5E-EFEB155B39CF}" type="datetimeFigureOut">
              <a:rPr lang="en-US" smtClean="0"/>
              <a:pPr/>
              <a:t>7/31/2016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3382-2672-4D11-9EDA-0DE361B825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5F6D-8778-4698-BC5E-EFEB155B39CF}" type="datetimeFigureOut">
              <a:rPr lang="en-US" smtClean="0"/>
              <a:pPr/>
              <a:t>7/31/2016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3382-2672-4D11-9EDA-0DE361B825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5F6D-8778-4698-BC5E-EFEB155B39CF}" type="datetimeFigureOut">
              <a:rPr lang="en-US" smtClean="0"/>
              <a:pPr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B3382-2672-4D11-9EDA-0DE361B825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Ethnic Issues and National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Ali Babakhe</a:t>
            </a:r>
            <a:r>
              <a:rPr lang="en-US" dirty="0"/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 considerable Ethno-lingual-Nationalist movements :Nature of Conflicts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352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5562600"/>
              </a:tblGrid>
              <a:tr h="505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Nature of conflict</a:t>
                      </a:r>
                      <a:endParaRPr lang="en-US" dirty="0"/>
                    </a:p>
                  </a:txBody>
                  <a:tcPr/>
                </a:tc>
              </a:tr>
              <a:tr h="1995055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1973-1977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2002-2005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Baloch</a:t>
                      </a:r>
                      <a:endParaRPr lang="en-US" sz="2400" dirty="0" smtClean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Baluchistan</a:t>
                      </a:r>
                    </a:p>
                    <a:p>
                      <a:pPr algn="just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Insurgency</a:t>
                      </a:r>
                      <a:r>
                        <a:rPr lang="en-US" sz="2400" baseline="0" dirty="0" smtClean="0"/>
                        <a:t> against central government which was forcefully crushed by PPP Government major reasons of revived movement are denial of adequate representation in the government.</a:t>
                      </a:r>
                    </a:p>
                    <a:p>
                      <a:pPr algn="just"/>
                      <a:r>
                        <a:rPr lang="en-US" sz="2400" baseline="0" dirty="0" smtClean="0"/>
                        <a:t>Political Migration, issue of royalty of natural resources, Target killing.</a:t>
                      </a:r>
                      <a:endParaRPr lang="en-US" sz="2400" dirty="0"/>
                    </a:p>
                  </a:txBody>
                  <a:tcPr/>
                </a:tc>
              </a:tr>
              <a:tr h="199505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1973   74-77</a:t>
                      </a:r>
                    </a:p>
                    <a:p>
                      <a:r>
                        <a:rPr lang="en-US" sz="2400" dirty="0" smtClean="0"/>
                        <a:t>2009-2010</a:t>
                      </a:r>
                    </a:p>
                    <a:p>
                      <a:r>
                        <a:rPr lang="en-US" sz="2400" dirty="0" err="1" smtClean="0"/>
                        <a:t>Pashtun</a:t>
                      </a:r>
                      <a:endParaRPr lang="en-US" sz="2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Hindko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KPK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Counteraction</a:t>
                      </a:r>
                      <a:r>
                        <a:rPr lang="en-US" sz="2400" baseline="0" dirty="0" smtClean="0"/>
                        <a:t> to dismissal of elected government and against intervention in provincial matters.</a:t>
                      </a:r>
                    </a:p>
                    <a:p>
                      <a:pPr algn="just"/>
                      <a:r>
                        <a:rPr lang="en-US" sz="2400" baseline="0" dirty="0" smtClean="0"/>
                        <a:t>Hazara sooba movement on the basis of Hindko dialect.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Some considerable Ethno-lingual-Nationalist movements: Nature of Conflicts</a:t>
            </a: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0600" y="1752599"/>
          <a:ext cx="76200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5715000"/>
              </a:tblGrid>
              <a:tr h="5895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Period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Nature of conflict</a:t>
                      </a:r>
                      <a:endParaRPr lang="en-US" dirty="0"/>
                    </a:p>
                  </a:txBody>
                  <a:tcPr/>
                </a:tc>
              </a:tr>
              <a:tr h="176864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1980-1985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2003Mohajir(Urban Sindh)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Against</a:t>
                      </a:r>
                      <a:r>
                        <a:rPr lang="en-US" sz="2400" baseline="0" dirty="0" smtClean="0"/>
                        <a:t> the central authorities 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lack of representation in bureaucracy and Army </a:t>
                      </a:r>
                      <a:r>
                        <a:rPr lang="en-US" sz="2400" baseline="0" dirty="0" smtClean="0"/>
                        <a:t>against </a:t>
                      </a:r>
                      <a:r>
                        <a:rPr lang="en-US" sz="2400" u="sng" baseline="0" dirty="0" smtClean="0"/>
                        <a:t>quota system</a:t>
                      </a:r>
                      <a:r>
                        <a:rPr lang="en-US" sz="2400" baseline="0" dirty="0" smtClean="0"/>
                        <a:t>, loss of </a:t>
                      </a:r>
                      <a:r>
                        <a:rPr lang="en-US" sz="2400" u="sng" baseline="0" dirty="0" smtClean="0"/>
                        <a:t>identity</a:t>
                      </a:r>
                      <a:r>
                        <a:rPr lang="en-US" sz="2400" baseline="0" dirty="0" smtClean="0"/>
                        <a:t>, killings in Karachi.</a:t>
                      </a:r>
                      <a:endParaRPr lang="en-US" sz="2400" dirty="0"/>
                    </a:p>
                  </a:txBody>
                  <a:tcPr/>
                </a:tc>
              </a:tr>
              <a:tr h="24424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1960-70</a:t>
                      </a:r>
                    </a:p>
                    <a:p>
                      <a:r>
                        <a:rPr lang="en-US" sz="2400" dirty="0" smtClean="0"/>
                        <a:t>1988-2009</a:t>
                      </a:r>
                    </a:p>
                    <a:p>
                      <a:r>
                        <a:rPr lang="en-US" sz="2400" dirty="0" smtClean="0"/>
                        <a:t>To</a:t>
                      </a:r>
                      <a:r>
                        <a:rPr lang="en-US" sz="2400" baseline="0" dirty="0" smtClean="0"/>
                        <a:t> date</a:t>
                      </a:r>
                    </a:p>
                    <a:p>
                      <a:r>
                        <a:rPr lang="en-US" sz="2400" dirty="0" smtClean="0"/>
                        <a:t>Saraiki (Southern</a:t>
                      </a:r>
                    </a:p>
                    <a:p>
                      <a:r>
                        <a:rPr lang="en-US" sz="2400" dirty="0" smtClean="0"/>
                        <a:t>Punjab)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To gain </a:t>
                      </a:r>
                      <a:r>
                        <a:rPr lang="en-US" sz="2400" b="1" dirty="0" smtClean="0"/>
                        <a:t>language rights </a:t>
                      </a:r>
                      <a:r>
                        <a:rPr lang="en-US" sz="2400" dirty="0" smtClean="0"/>
                        <a:t>against</a:t>
                      </a:r>
                      <a:r>
                        <a:rPr lang="en-US" sz="2400" baseline="0" dirty="0" smtClean="0"/>
                        <a:t> Punjabi </a:t>
                      </a:r>
                      <a:r>
                        <a:rPr lang="en-US" sz="2400" u="sng" baseline="0" dirty="0" smtClean="0"/>
                        <a:t>dominance and creation of separate province, </a:t>
                      </a:r>
                      <a:r>
                        <a:rPr lang="en-US" sz="2400" u="sng" baseline="0" smtClean="0"/>
                        <a:t>Siraikistan</a:t>
                      </a:r>
                      <a:r>
                        <a:rPr lang="en-US" sz="2400" u="sng" baseline="0" dirty="0" smtClean="0"/>
                        <a:t>.</a:t>
                      </a:r>
                      <a:endParaRPr lang="en-US" sz="2400" u="sng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Approaches to National Integration &amp; State Strategies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sz="4200" dirty="0" smtClean="0"/>
              <a:t>Modernist school of thought</a:t>
            </a:r>
          </a:p>
          <a:p>
            <a:pPr algn="ctr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229600" cy="395128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Discusses primarily, societal trends</a:t>
            </a:r>
          </a:p>
          <a:p>
            <a:pPr algn="just"/>
            <a:r>
              <a:rPr lang="en-US" dirty="0" smtClean="0"/>
              <a:t>They want to convert different social, cultural linguistic and religious groups into a </a:t>
            </a:r>
            <a:r>
              <a:rPr lang="en-US" dirty="0" smtClean="0">
                <a:solidFill>
                  <a:srgbClr val="FF0000"/>
                </a:solidFill>
              </a:rPr>
              <a:t>congruous whole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Assimilation policy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Based on </a:t>
            </a:r>
            <a:r>
              <a:rPr lang="en-US" b="1" dirty="0" smtClean="0"/>
              <a:t>social integration</a:t>
            </a:r>
          </a:p>
          <a:p>
            <a:pPr algn="just"/>
            <a:r>
              <a:rPr lang="en-US" b="1" dirty="0" smtClean="0"/>
              <a:t>Different cultures </a:t>
            </a:r>
            <a:r>
              <a:rPr lang="en-US" dirty="0" smtClean="0"/>
              <a:t>are to be incorporated with </a:t>
            </a:r>
            <a:r>
              <a:rPr lang="en-US" u="sng" dirty="0" smtClean="0"/>
              <a:t>national culture </a:t>
            </a:r>
          </a:p>
          <a:p>
            <a:pPr algn="just"/>
            <a:r>
              <a:rPr lang="en-US" dirty="0" smtClean="0"/>
              <a:t>It is helpful </a:t>
            </a:r>
            <a:r>
              <a:rPr lang="en-US" u="sng" dirty="0" smtClean="0"/>
              <a:t>to eradicate estrangement </a:t>
            </a:r>
            <a:r>
              <a:rPr lang="en-US" dirty="0" smtClean="0"/>
              <a:t>&amp; </a:t>
            </a:r>
            <a:r>
              <a:rPr lang="en-US" b="1" dirty="0" smtClean="0"/>
              <a:t>unifying</a:t>
            </a:r>
            <a:r>
              <a:rPr lang="en-US" dirty="0" smtClean="0"/>
              <a:t> the society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France </a:t>
            </a:r>
            <a:r>
              <a:rPr lang="en-US" dirty="0" smtClean="0"/>
              <a:t>successfully tried it</a:t>
            </a:r>
          </a:p>
          <a:p>
            <a:pPr algn="just"/>
            <a:r>
              <a:rPr lang="en-US" dirty="0" smtClean="0"/>
              <a:t>After French revolution govts  assimilated the minorities 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19200"/>
            <a:ext cx="4041775" cy="53339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u="sng" dirty="0" smtClean="0"/>
              <a:t>Centralized cultural &amp; educational policies </a:t>
            </a:r>
          </a:p>
          <a:p>
            <a:pPr algn="just"/>
            <a:r>
              <a:rPr lang="en-US" dirty="0" smtClean="0"/>
              <a:t>In Turkey (urban ) areas </a:t>
            </a:r>
            <a:r>
              <a:rPr lang="en-US" u="sng" dirty="0" smtClean="0"/>
              <a:t>Kurdish minorities </a:t>
            </a:r>
            <a:r>
              <a:rPr lang="en-US" dirty="0" smtClean="0"/>
              <a:t>accepted assimilated policy </a:t>
            </a:r>
            <a:r>
              <a:rPr lang="en-US" u="sng" dirty="0" smtClean="0"/>
              <a:t>however</a:t>
            </a:r>
            <a:r>
              <a:rPr lang="en-US" dirty="0" smtClean="0"/>
              <a:t> in certain parts they did demand recognition of </a:t>
            </a:r>
            <a:r>
              <a:rPr lang="en-US" dirty="0" smtClean="0">
                <a:solidFill>
                  <a:srgbClr val="FF0000"/>
                </a:solidFill>
              </a:rPr>
              <a:t>Kurdish language &amp; culture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seems </a:t>
            </a:r>
            <a:r>
              <a:rPr lang="en-US" b="1" dirty="0" smtClean="0"/>
              <a:t>alluring </a:t>
            </a:r>
          </a:p>
          <a:p>
            <a:pPr algn="just"/>
            <a:r>
              <a:rPr lang="en-US" dirty="0" smtClean="0"/>
              <a:t>Some minorities accept it </a:t>
            </a:r>
            <a:r>
              <a:rPr lang="en-US" b="1" dirty="0" smtClean="0"/>
              <a:t>voluntarily</a:t>
            </a:r>
            <a:r>
              <a:rPr lang="en-US" dirty="0" smtClean="0"/>
              <a:t> but when imposed they may to react </a:t>
            </a:r>
          </a:p>
          <a:p>
            <a:pPr algn="just"/>
            <a:r>
              <a:rPr lang="en-US" dirty="0" smtClean="0"/>
              <a:t>In 1</a:t>
            </a:r>
            <a:r>
              <a:rPr lang="en-US" dirty="0" smtClean="0">
                <a:solidFill>
                  <a:srgbClr val="FF0000"/>
                </a:solidFill>
              </a:rPr>
              <a:t>948</a:t>
            </a:r>
            <a:r>
              <a:rPr lang="en-US" dirty="0" smtClean="0"/>
              <a:t> when one </a:t>
            </a:r>
            <a:r>
              <a:rPr lang="en-US" dirty="0" smtClean="0">
                <a:solidFill>
                  <a:srgbClr val="FF0000"/>
                </a:solidFill>
              </a:rPr>
              <a:t>national  language was imposed </a:t>
            </a:r>
            <a:r>
              <a:rPr lang="en-US" dirty="0" smtClean="0"/>
              <a:t>it led to dismemberment in 1971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Exclusionary Policy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4040188" cy="4754563"/>
          </a:xfrm>
        </p:spPr>
        <p:txBody>
          <a:bodyPr/>
          <a:lstStyle/>
          <a:p>
            <a:r>
              <a:rPr lang="en-US" dirty="0" smtClean="0"/>
              <a:t>To minimize contacts with minorities</a:t>
            </a:r>
          </a:p>
          <a:p>
            <a:r>
              <a:rPr lang="en-US" dirty="0" smtClean="0"/>
              <a:t>Process to </a:t>
            </a:r>
            <a:r>
              <a:rPr lang="en-US" u="sng" dirty="0" smtClean="0"/>
              <a:t>eliminate ethnic minorities</a:t>
            </a:r>
          </a:p>
          <a:p>
            <a:r>
              <a:rPr lang="en-US" dirty="0" smtClean="0"/>
              <a:t>Policy of </a:t>
            </a:r>
            <a:r>
              <a:rPr lang="en-US" u="sng" dirty="0" smtClean="0"/>
              <a:t>segregation</a:t>
            </a:r>
          </a:p>
          <a:p>
            <a:r>
              <a:rPr lang="en-US" dirty="0" smtClean="0"/>
              <a:t>Physical  genocide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Rwanda</a:t>
            </a:r>
            <a:r>
              <a:rPr lang="en-US" dirty="0" smtClean="0"/>
              <a:t> -1990-1994</a:t>
            </a:r>
          </a:p>
          <a:p>
            <a:r>
              <a:rPr lang="en-US" dirty="0" smtClean="0"/>
              <a:t>800000 killed</a:t>
            </a:r>
          </a:p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USA</a:t>
            </a:r>
            <a:r>
              <a:rPr lang="en-US" dirty="0" smtClean="0"/>
              <a:t> policy of segregation against Negros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71600"/>
            <a:ext cx="4041775" cy="4754563"/>
          </a:xfrm>
        </p:spPr>
        <p:txBody>
          <a:bodyPr/>
          <a:lstStyle/>
          <a:p>
            <a:r>
              <a:rPr lang="en-US" dirty="0" smtClean="0"/>
              <a:t>Diverse interest groups are accommodated by the state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federal form </a:t>
            </a:r>
            <a:r>
              <a:rPr lang="en-US" dirty="0" smtClean="0"/>
              <a:t>of govt  are widely accepted to resolve the ethnic problems</a:t>
            </a:r>
          </a:p>
          <a:p>
            <a:r>
              <a:rPr lang="en-US" u="sng" dirty="0" smtClean="0"/>
              <a:t>2 or more ethnic groups </a:t>
            </a:r>
            <a:r>
              <a:rPr lang="en-US" dirty="0" smtClean="0"/>
              <a:t>develop consensus ,recognize rights of each other &amp; form a govt</a:t>
            </a:r>
          </a:p>
          <a:p>
            <a:r>
              <a:rPr lang="en-US" u="sng" dirty="0" smtClean="0"/>
              <a:t>High degree of </a:t>
            </a:r>
            <a:r>
              <a:rPr lang="en-US" u="sng" dirty="0" smtClean="0">
                <a:solidFill>
                  <a:srgbClr val="FF0000"/>
                </a:solidFill>
              </a:rPr>
              <a:t>autonomy </a:t>
            </a:r>
            <a:r>
              <a:rPr lang="en-US" dirty="0" smtClean="0"/>
              <a:t>for each segment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457200"/>
            <a:ext cx="4038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Pluralist policy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Federalism-ethnicity in Pakistan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4040188" cy="4830763"/>
          </a:xfrm>
        </p:spPr>
        <p:txBody>
          <a:bodyPr/>
          <a:lstStyle/>
          <a:p>
            <a:r>
              <a:rPr lang="en-US" dirty="0" smtClean="0"/>
              <a:t>Accommodates </a:t>
            </a:r>
            <a:r>
              <a:rPr lang="en-US" dirty="0" smtClean="0">
                <a:solidFill>
                  <a:srgbClr val="FF0000"/>
                </a:solidFill>
              </a:rPr>
              <a:t>diversity</a:t>
            </a:r>
          </a:p>
          <a:p>
            <a:r>
              <a:rPr lang="en-US" dirty="0" smtClean="0"/>
              <a:t>To </a:t>
            </a:r>
            <a:r>
              <a:rPr lang="en-US" u="sng" dirty="0" smtClean="0"/>
              <a:t>regulate</a:t>
            </a:r>
            <a:r>
              <a:rPr lang="en-US" dirty="0" smtClean="0"/>
              <a:t> ethnic divide</a:t>
            </a:r>
          </a:p>
          <a:p>
            <a:r>
              <a:rPr lang="en-US" u="sng" dirty="0" smtClean="0"/>
              <a:t>Defines relationship </a:t>
            </a:r>
            <a:r>
              <a:rPr lang="en-US" dirty="0" smtClean="0"/>
              <a:t>between center &amp; provinces</a:t>
            </a:r>
          </a:p>
          <a:p>
            <a:r>
              <a:rPr lang="en-US" dirty="0" smtClean="0"/>
              <a:t>Objectives resolution</a:t>
            </a:r>
          </a:p>
          <a:p>
            <a:r>
              <a:rPr lang="en-US" dirty="0" smtClean="0"/>
              <a:t>Constitutions</a:t>
            </a:r>
          </a:p>
          <a:p>
            <a:r>
              <a:rPr lang="en-US" u="sng" dirty="0" smtClean="0"/>
              <a:t>Ethnicity</a:t>
            </a:r>
            <a:r>
              <a:rPr lang="en-US" dirty="0" smtClean="0"/>
              <a:t> overpowered the </a:t>
            </a:r>
            <a:r>
              <a:rPr lang="en-US" u="sng" dirty="0" smtClean="0"/>
              <a:t>religious fever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Instrumentalist approach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Elite /state uses ethnicity to get power </a:t>
            </a:r>
          </a:p>
          <a:p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95400"/>
            <a:ext cx="4041775" cy="48307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Ethnicity proved a </a:t>
            </a:r>
            <a:r>
              <a:rPr lang="en-US" dirty="0" smtClean="0">
                <a:solidFill>
                  <a:srgbClr val="FF0000"/>
                </a:solidFill>
              </a:rPr>
              <a:t>divisive factor</a:t>
            </a:r>
          </a:p>
          <a:p>
            <a:pPr algn="just"/>
            <a:r>
              <a:rPr lang="en-US" dirty="0" smtClean="0"/>
              <a:t>Religion &amp; language important attributes to nationhood</a:t>
            </a:r>
          </a:p>
          <a:p>
            <a:pPr algn="just"/>
            <a:r>
              <a:rPr lang="en-US" dirty="0" smtClean="0"/>
              <a:t>After independence declaration of “</a:t>
            </a:r>
            <a:r>
              <a:rPr lang="en-US" dirty="0" smtClean="0">
                <a:solidFill>
                  <a:srgbClr val="FF0000"/>
                </a:solidFill>
              </a:rPr>
              <a:t>Urdu “ as national language </a:t>
            </a:r>
            <a:r>
              <a:rPr lang="en-US" dirty="0" smtClean="0"/>
              <a:t>threatened other regional languages</a:t>
            </a:r>
          </a:p>
          <a:p>
            <a:pPr algn="just"/>
            <a:r>
              <a:rPr lang="en-US" dirty="0" smtClean="0"/>
              <a:t>Transformation of loyalty to state to regional or social identities.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040188" cy="46783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Muslim nationalism lost significance</a:t>
            </a:r>
          </a:p>
          <a:p>
            <a:pPr algn="just"/>
            <a:r>
              <a:rPr lang="en-US" dirty="0" smtClean="0"/>
              <a:t>Multi-lingual-ethnic composition</a:t>
            </a:r>
          </a:p>
          <a:p>
            <a:pPr algn="just"/>
            <a:r>
              <a:rPr lang="en-US" dirty="0" smtClean="0"/>
              <a:t>Emergence of </a:t>
            </a:r>
            <a:r>
              <a:rPr lang="en-US" dirty="0" smtClean="0">
                <a:solidFill>
                  <a:srgbClr val="FF0000"/>
                </a:solidFill>
              </a:rPr>
              <a:t>Bengali ethnic politics</a:t>
            </a:r>
          </a:p>
          <a:p>
            <a:pPr algn="just"/>
            <a:r>
              <a:rPr lang="en-US" dirty="0" smtClean="0"/>
              <a:t>Bengali </a:t>
            </a:r>
            <a:r>
              <a:rPr lang="en-US" dirty="0" smtClean="0">
                <a:solidFill>
                  <a:srgbClr val="FF0000"/>
                </a:solidFill>
              </a:rPr>
              <a:t>nationalism </a:t>
            </a:r>
          </a:p>
          <a:p>
            <a:pPr algn="just"/>
            <a:r>
              <a:rPr lang="en-US" dirty="0" smtClean="0"/>
              <a:t>Based on </a:t>
            </a:r>
            <a:r>
              <a:rPr lang="en-US" dirty="0" smtClean="0">
                <a:solidFill>
                  <a:srgbClr val="FF0000"/>
                </a:solidFill>
              </a:rPr>
              <a:t>secular connotation</a:t>
            </a:r>
          </a:p>
          <a:p>
            <a:pPr algn="just"/>
            <a:r>
              <a:rPr lang="en-US" dirty="0" smtClean="0"/>
              <a:t>Focused on </a:t>
            </a:r>
            <a:r>
              <a:rPr lang="en-US" dirty="0" smtClean="0">
                <a:solidFill>
                  <a:srgbClr val="FF0000"/>
                </a:solidFill>
              </a:rPr>
              <a:t>cultural identity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FF0000"/>
                </a:solidFill>
              </a:rPr>
              <a:t>language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7800"/>
            <a:ext cx="4041775" cy="4678363"/>
          </a:xfrm>
        </p:spPr>
        <p:txBody>
          <a:bodyPr/>
          <a:lstStyle/>
          <a:p>
            <a:r>
              <a:rPr lang="en-US" dirty="0" smtClean="0"/>
              <a:t>East Pak considered itself as a </a:t>
            </a:r>
            <a:r>
              <a:rPr lang="en-US" u="sng" dirty="0" smtClean="0"/>
              <a:t>periphery</a:t>
            </a:r>
            <a:r>
              <a:rPr lang="en-US" dirty="0" smtClean="0"/>
              <a:t> ,colonized by west </a:t>
            </a:r>
            <a:r>
              <a:rPr lang="en-US" dirty="0" err="1" smtClean="0"/>
              <a:t>pak</a:t>
            </a:r>
            <a:endParaRPr lang="en-US" dirty="0" smtClean="0"/>
          </a:p>
          <a:p>
            <a:r>
              <a:rPr lang="en-US" u="sng" dirty="0" smtClean="0"/>
              <a:t>One Unit plan </a:t>
            </a:r>
            <a:endParaRPr lang="en-US" u="sng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GB" dirty="0"/>
              <a:t>Language Movement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n-GB" sz="2800" dirty="0"/>
              <a:t>A movement launched for the </a:t>
            </a:r>
            <a:r>
              <a:rPr lang="en-GB" sz="2800" u="sng" dirty="0"/>
              <a:t>advocacy of Bengali language </a:t>
            </a:r>
            <a:r>
              <a:rPr lang="en-GB" sz="2800" dirty="0"/>
              <a:t>to be recognized as an </a:t>
            </a:r>
            <a:r>
              <a:rPr lang="en-GB" sz="2800" dirty="0">
                <a:solidFill>
                  <a:srgbClr val="FF0000"/>
                </a:solidFill>
              </a:rPr>
              <a:t>official language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GB" sz="2800" dirty="0"/>
              <a:t>In </a:t>
            </a:r>
            <a:r>
              <a:rPr lang="en-GB" sz="2800" dirty="0">
                <a:solidFill>
                  <a:srgbClr val="FF0000"/>
                </a:solidFill>
              </a:rPr>
              <a:t>1948 </a:t>
            </a:r>
            <a:r>
              <a:rPr lang="en-GB" sz="2800" dirty="0"/>
              <a:t>the Government declared Urdu as sole official language, sparked violent protests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GB" sz="2800" u="sng" dirty="0"/>
              <a:t>21 Feb 1952 </a:t>
            </a:r>
            <a:r>
              <a:rPr lang="en-GB" sz="2800" dirty="0"/>
              <a:t>students of Dhaka University were killed by Police firing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GB" sz="2800" u="sng" dirty="0"/>
              <a:t>Language movement </a:t>
            </a:r>
            <a:r>
              <a:rPr lang="en-GB" sz="2800" dirty="0"/>
              <a:t>was a base for </a:t>
            </a:r>
            <a:r>
              <a:rPr lang="en-GB" sz="2800" dirty="0">
                <a:solidFill>
                  <a:srgbClr val="FF0000"/>
                </a:solidFill>
              </a:rPr>
              <a:t>6 Point Formula </a:t>
            </a:r>
            <a:r>
              <a:rPr lang="en-GB" sz="2800" dirty="0"/>
              <a:t>&amp; Bengali nationalism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GB" sz="2800" dirty="0"/>
              <a:t>Out of </a:t>
            </a:r>
            <a:r>
              <a:rPr lang="en-GB" sz="2800" dirty="0">
                <a:solidFill>
                  <a:srgbClr val="FF0000"/>
                </a:solidFill>
              </a:rPr>
              <a:t>69</a:t>
            </a:r>
            <a:r>
              <a:rPr lang="en-GB" sz="2800" dirty="0"/>
              <a:t> million 44 million were Bengali 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GB" sz="2800" dirty="0"/>
              <a:t>21 Feb. celebrated as Language movement </a:t>
            </a:r>
            <a:r>
              <a:rPr lang="en-GB" sz="2800" dirty="0" smtClean="0"/>
              <a:t>day</a:t>
            </a:r>
          </a:p>
          <a:p>
            <a:r>
              <a:rPr lang="en-US" sz="2800" dirty="0" smtClean="0"/>
              <a:t>Economic imbalance</a:t>
            </a:r>
          </a:p>
          <a:p>
            <a:r>
              <a:rPr lang="en-US" sz="2800" dirty="0" err="1" smtClean="0"/>
              <a:t>Mukti</a:t>
            </a:r>
            <a:r>
              <a:rPr lang="en-US" sz="2800" dirty="0" smtClean="0"/>
              <a:t> </a:t>
            </a:r>
            <a:r>
              <a:rPr lang="en-US" sz="2800" dirty="0" err="1" smtClean="0"/>
              <a:t>Bahni</a:t>
            </a:r>
            <a:r>
              <a:rPr lang="en-US" sz="2800" dirty="0" smtClean="0"/>
              <a:t> 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n-GB" sz="2800" dirty="0"/>
          </a:p>
          <a:p>
            <a:pPr algn="just" eaLnBrk="1" hangingPunct="1">
              <a:lnSpc>
                <a:spcPct val="80000"/>
              </a:lnSpc>
              <a:defRPr/>
            </a:pPr>
            <a:endParaRPr lang="en-GB" sz="2800" dirty="0"/>
          </a:p>
          <a:p>
            <a:pPr eaLnBrk="1" hangingPunct="1">
              <a:lnSpc>
                <a:spcPct val="80000"/>
              </a:lnSpc>
              <a:defRPr/>
            </a:pP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1973 constitution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Federal </a:t>
            </a:r>
            <a:r>
              <a:rPr lang="en-US" dirty="0" smtClean="0"/>
              <a:t>system</a:t>
            </a:r>
          </a:p>
          <a:p>
            <a:pPr algn="just"/>
            <a:r>
              <a:rPr lang="en-US" dirty="0" smtClean="0"/>
              <a:t>Division of </a:t>
            </a:r>
            <a:r>
              <a:rPr lang="en-US" dirty="0" smtClean="0">
                <a:solidFill>
                  <a:srgbClr val="FF0000"/>
                </a:solidFill>
              </a:rPr>
              <a:t>power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Bicameral </a:t>
            </a:r>
            <a:r>
              <a:rPr lang="en-US" dirty="0" smtClean="0"/>
              <a:t>legislature</a:t>
            </a:r>
          </a:p>
          <a:p>
            <a:pPr algn="just"/>
            <a:r>
              <a:rPr lang="en-US" dirty="0" smtClean="0"/>
              <a:t>Conflict resolution </a:t>
            </a:r>
            <a:r>
              <a:rPr lang="en-US" dirty="0" smtClean="0">
                <a:solidFill>
                  <a:srgbClr val="FF0000"/>
                </a:solidFill>
              </a:rPr>
              <a:t>apparatus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Senate</a:t>
            </a:r>
            <a:r>
              <a:rPr lang="en-US" dirty="0" smtClean="0"/>
              <a:t> had no authority over </a:t>
            </a:r>
            <a:r>
              <a:rPr lang="en-US" u="sng" dirty="0" smtClean="0"/>
              <a:t>finance &amp; budget</a:t>
            </a:r>
          </a:p>
          <a:p>
            <a:pPr algn="just"/>
            <a:r>
              <a:rPr lang="en-US" dirty="0" smtClean="0"/>
              <a:t>17</a:t>
            </a:r>
            <a:r>
              <a:rPr lang="en-US" baseline="30000" dirty="0" smtClean="0"/>
              <a:t>th</a:t>
            </a:r>
            <a:r>
              <a:rPr lang="en-US" dirty="0" smtClean="0"/>
              <a:t> amendment- money bills now presented to the Senate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National Economic Council (NEC)</a:t>
            </a:r>
          </a:p>
          <a:p>
            <a:r>
              <a:rPr lang="en-US" dirty="0" smtClean="0"/>
              <a:t>Body to promote </a:t>
            </a:r>
            <a:r>
              <a:rPr lang="en-US" u="sng" dirty="0" smtClean="0"/>
              <a:t>economic development</a:t>
            </a:r>
          </a:p>
          <a:p>
            <a:r>
              <a:rPr lang="en-US" dirty="0" smtClean="0"/>
              <a:t>Reassessment of economic conditions &amp; devise </a:t>
            </a:r>
            <a:r>
              <a:rPr lang="en-US" dirty="0" smtClean="0">
                <a:solidFill>
                  <a:srgbClr val="FF0000"/>
                </a:solidFill>
              </a:rPr>
              <a:t>policies</a:t>
            </a:r>
            <a:r>
              <a:rPr lang="en-US" dirty="0" smtClean="0"/>
              <a:t> for economic development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GB" dirty="0" smtClean="0">
                <a:solidFill>
                  <a:srgbClr val="FF0000"/>
                </a:solidFill>
              </a:rPr>
              <a:t>Council of Common Interests(CCI):</a:t>
            </a:r>
            <a:r>
              <a:rPr lang="en-GB" dirty="0" smtClean="0"/>
              <a:t> </a:t>
            </a:r>
          </a:p>
          <a:p>
            <a:pPr algn="just" eaLnBrk="1" hangingPunct="1"/>
            <a:r>
              <a:rPr lang="en-GB" dirty="0" smtClean="0"/>
              <a:t>CMs, equal number of federal ministers</a:t>
            </a:r>
          </a:p>
          <a:p>
            <a:pPr algn="just" eaLnBrk="1" hangingPunct="1"/>
            <a:r>
              <a:rPr lang="en-GB" dirty="0" smtClean="0"/>
              <a:t>empowered to look into the complaints regarding oil,gas.water supply.</a:t>
            </a:r>
          </a:p>
          <a:p>
            <a:pPr algn="just" eaLnBrk="1" hangingPunct="1"/>
            <a:r>
              <a:rPr lang="en-GB" dirty="0" smtClean="0">
                <a:solidFill>
                  <a:srgbClr val="FF0000"/>
                </a:solidFill>
              </a:rPr>
              <a:t>National finance Commission(NFC):</a:t>
            </a:r>
            <a:r>
              <a:rPr lang="en-GB" dirty="0" smtClean="0"/>
              <a:t> </a:t>
            </a:r>
          </a:p>
          <a:p>
            <a:pPr algn="just" eaLnBrk="1" hangingPunct="1"/>
            <a:r>
              <a:rPr lang="en-GB" dirty="0" smtClean="0"/>
              <a:t>PM+ federal &amp; Provincial Finance ministers and other members to advice on distribution of revenues between centre &amp; units</a:t>
            </a:r>
          </a:p>
          <a:p>
            <a:pPr algn="just" eaLnBrk="1" hangingPunct="1"/>
            <a:r>
              <a:rPr lang="en-GB" dirty="0" smtClean="0"/>
              <a:t>Distribution on basis of population Provinces which is highly contentious</a:t>
            </a:r>
          </a:p>
          <a:p>
            <a:pPr algn="just" eaLnBrk="1" hangingPunct="1"/>
            <a:endParaRPr lang="en-GB" dirty="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Institutions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National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After independence from colonial masters ,</a:t>
            </a:r>
            <a:r>
              <a:rPr lang="en-US" dirty="0" smtClean="0">
                <a:solidFill>
                  <a:srgbClr val="FF0000"/>
                </a:solidFill>
              </a:rPr>
              <a:t>national integration </a:t>
            </a:r>
            <a:r>
              <a:rPr lang="en-US" dirty="0" smtClean="0"/>
              <a:t>remained an </a:t>
            </a:r>
            <a:r>
              <a:rPr lang="en-US" u="sng" dirty="0" smtClean="0"/>
              <a:t>elusive ideal</a:t>
            </a:r>
          </a:p>
          <a:p>
            <a:pPr algn="just"/>
            <a:r>
              <a:rPr lang="en-US" dirty="0" smtClean="0"/>
              <a:t>Ethnic &amp; sectarian </a:t>
            </a:r>
            <a:r>
              <a:rPr lang="en-US" dirty="0" smtClean="0">
                <a:solidFill>
                  <a:srgbClr val="FF0000"/>
                </a:solidFill>
              </a:rPr>
              <a:t>diversity</a:t>
            </a:r>
          </a:p>
          <a:p>
            <a:pPr algn="just"/>
            <a:r>
              <a:rPr lang="en-US" dirty="0" smtClean="0"/>
              <a:t>Ethnic issues were provoked by </a:t>
            </a:r>
            <a:r>
              <a:rPr lang="en-US" u="sng" dirty="0" smtClean="0"/>
              <a:t>authoritarian rules </a:t>
            </a:r>
          </a:p>
          <a:p>
            <a:pPr algn="just"/>
            <a:r>
              <a:rPr lang="en-US" dirty="0" smtClean="0"/>
              <a:t>States adopted </a:t>
            </a:r>
            <a:r>
              <a:rPr lang="en-US" u="sng" dirty="0" smtClean="0"/>
              <a:t>different approaches &amp; strategies</a:t>
            </a:r>
          </a:p>
          <a:p>
            <a:r>
              <a:rPr lang="en-US" dirty="0" smtClean="0"/>
              <a:t>In the creation of national integration Pakistan is also facing problems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Polices to create unity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19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102895">
                <a:tc>
                  <a:txBody>
                    <a:bodyPr/>
                    <a:lstStyle/>
                    <a:p>
                      <a:r>
                        <a:rPr lang="en-US" dirty="0" smtClean="0"/>
                        <a:t>National Language Policy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promote  Urdu as  national language</a:t>
                      </a:r>
                      <a:r>
                        <a:rPr lang="en-US" baseline="0" dirty="0" smtClean="0"/>
                        <a:t> –to promote unity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accepted- birth to Bengali nationalism</a:t>
                      </a:r>
                      <a:endParaRPr lang="en-US" dirty="0"/>
                    </a:p>
                  </a:txBody>
                  <a:tcPr/>
                </a:tc>
              </a:tr>
              <a:tr h="772026">
                <a:tc>
                  <a:txBody>
                    <a:bodyPr/>
                    <a:lstStyle/>
                    <a:p>
                      <a:r>
                        <a:rPr lang="en-US" dirty="0" smtClean="0"/>
                        <a:t>One Unit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Centralisation- integrate 2 wings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Alienated Bengalis- little share in power</a:t>
                      </a:r>
                      <a:endParaRPr lang="en-US" dirty="0"/>
                    </a:p>
                  </a:txBody>
                  <a:tcPr/>
                </a:tc>
              </a:tr>
              <a:tr h="772026">
                <a:tc>
                  <a:txBody>
                    <a:bodyPr/>
                    <a:lstStyle/>
                    <a:p>
                      <a:r>
                        <a:rPr lang="en-US" dirty="0" smtClean="0"/>
                        <a:t>Federal Capital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Sense of deprivation</a:t>
                      </a:r>
                      <a:r>
                        <a:rPr lang="en-US" baseline="0" dirty="0" smtClean="0"/>
                        <a:t> in East Pakistan</a:t>
                      </a:r>
                      <a:endParaRPr lang="en-US" dirty="0"/>
                    </a:p>
                  </a:txBody>
                  <a:tcPr/>
                </a:tc>
              </a:tr>
              <a:tr h="772026">
                <a:tc>
                  <a:txBody>
                    <a:bodyPr/>
                    <a:lstStyle/>
                    <a:p>
                      <a:r>
                        <a:rPr lang="en-US" dirty="0" smtClean="0"/>
                        <a:t>Powerful civil-military</a:t>
                      </a:r>
                      <a:r>
                        <a:rPr lang="en-US" baseline="0" dirty="0" smtClean="0"/>
                        <a:t> bureaucracy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Little representation of Bengalis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Dissatisfaction </a:t>
                      </a:r>
                      <a:endParaRPr lang="en-US" dirty="0"/>
                    </a:p>
                  </a:txBody>
                  <a:tcPr/>
                </a:tc>
              </a:tr>
              <a:tr h="772026">
                <a:tc>
                  <a:txBody>
                    <a:bodyPr/>
                    <a:lstStyle/>
                    <a:p>
                      <a:r>
                        <a:rPr lang="en-US" dirty="0" smtClean="0"/>
                        <a:t>Elections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PPP + AL did not accept 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Dismemberment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18</a:t>
            </a:r>
            <a:r>
              <a:rPr lang="en-US" baseline="30000" dirty="0" smtClean="0"/>
              <a:t>th</a:t>
            </a:r>
            <a:r>
              <a:rPr lang="en-US" dirty="0" smtClean="0"/>
              <a:t> amendment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satisfy ethnic groups</a:t>
            </a:r>
          </a:p>
          <a:p>
            <a:r>
              <a:rPr lang="en-US" dirty="0" smtClean="0"/>
              <a:t>Renamed NWFP as KP</a:t>
            </a:r>
          </a:p>
          <a:p>
            <a:r>
              <a:rPr lang="en-US" dirty="0" smtClean="0"/>
              <a:t>Hazara province movement</a:t>
            </a:r>
          </a:p>
          <a:p>
            <a:r>
              <a:rPr lang="en-US" dirty="0" smtClean="0"/>
              <a:t>Creation of new </a:t>
            </a:r>
            <a:r>
              <a:rPr lang="en-US" smtClean="0"/>
              <a:t>provinces debate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Ethnicity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While responding </a:t>
            </a:r>
            <a:r>
              <a:rPr lang="en-US" dirty="0" smtClean="0">
                <a:solidFill>
                  <a:srgbClr val="FF0000"/>
                </a:solidFill>
              </a:rPr>
              <a:t>authoritarian</a:t>
            </a:r>
            <a:r>
              <a:rPr lang="en-US" dirty="0" smtClean="0"/>
              <a:t> policy, ethnic groups provoked </a:t>
            </a:r>
            <a:r>
              <a:rPr lang="en-US" u="sng" dirty="0" smtClean="0"/>
              <a:t>ethnic politics </a:t>
            </a:r>
            <a:r>
              <a:rPr lang="en-US" dirty="0" smtClean="0"/>
              <a:t>&amp; started movements for the preservation of their identity. </a:t>
            </a:r>
          </a:p>
          <a:p>
            <a:pPr algn="just"/>
            <a:r>
              <a:rPr lang="en-US" u="sng" dirty="0" smtClean="0"/>
              <a:t>Ethnic movements </a:t>
            </a:r>
            <a:r>
              <a:rPr lang="en-US" dirty="0" smtClean="0"/>
              <a:t>become a </a:t>
            </a:r>
            <a:r>
              <a:rPr lang="en-US" dirty="0" smtClean="0">
                <a:solidFill>
                  <a:srgbClr val="FF0000"/>
                </a:solidFill>
              </a:rPr>
              <a:t>challenge</a:t>
            </a:r>
            <a:r>
              <a:rPr lang="en-US" dirty="0" smtClean="0"/>
              <a:t> to the</a:t>
            </a:r>
          </a:p>
          <a:p>
            <a:pPr algn="just">
              <a:buNone/>
            </a:pPr>
            <a:r>
              <a:rPr lang="en-US" dirty="0" smtClean="0"/>
              <a:t>    national integration.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National integration is a complex process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Weiner (1965) refers the term </a:t>
            </a:r>
            <a:r>
              <a:rPr lang="en-US" dirty="0" smtClean="0">
                <a:solidFill>
                  <a:srgbClr val="FF0000"/>
                </a:solidFill>
              </a:rPr>
              <a:t>integration</a:t>
            </a:r>
            <a:r>
              <a:rPr lang="en-US" dirty="0" smtClean="0"/>
              <a:t> as,” a </a:t>
            </a:r>
            <a:r>
              <a:rPr lang="en-US" u="sng" dirty="0" smtClean="0"/>
              <a:t>process</a:t>
            </a:r>
            <a:r>
              <a:rPr lang="en-US" dirty="0" smtClean="0"/>
              <a:t> that </a:t>
            </a:r>
            <a:r>
              <a:rPr lang="en-US" u="sng" dirty="0" smtClean="0"/>
              <a:t>unites culturally &amp; socially discrete groups into a territorial unit</a:t>
            </a:r>
            <a:r>
              <a:rPr lang="en-US" dirty="0" smtClean="0"/>
              <a:t>. In this way, the established national identity is helpful to </a:t>
            </a:r>
            <a:r>
              <a:rPr lang="en-US" u="sng" dirty="0" smtClean="0"/>
              <a:t>overcome the problems </a:t>
            </a:r>
            <a:r>
              <a:rPr lang="en-US" dirty="0" smtClean="0"/>
              <a:t>between central authority and subordinate political groups. In addition to that it </a:t>
            </a:r>
            <a:r>
              <a:rPr lang="en-US" u="sng" dirty="0" smtClean="0"/>
              <a:t>links the government with governed </a:t>
            </a:r>
            <a:r>
              <a:rPr lang="en-US" dirty="0" smtClean="0"/>
              <a:t>“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u="sng" dirty="0" smtClean="0"/>
              <a:t>wider national interests </a:t>
            </a:r>
            <a:r>
              <a:rPr lang="en-US" dirty="0" smtClean="0"/>
              <a:t>are safeguarded</a:t>
            </a:r>
          </a:p>
          <a:p>
            <a:r>
              <a:rPr lang="en-US" dirty="0" smtClean="0"/>
              <a:t>national integration is a </a:t>
            </a:r>
            <a:r>
              <a:rPr lang="en-US" u="sng" dirty="0" smtClean="0"/>
              <a:t>process of nation building</a:t>
            </a:r>
          </a:p>
          <a:p>
            <a:pPr algn="just"/>
            <a:r>
              <a:rPr lang="en-US" u="sng" dirty="0" smtClean="0"/>
              <a:t>national identity </a:t>
            </a:r>
            <a:r>
              <a:rPr lang="en-US" dirty="0" smtClean="0"/>
              <a:t>becomes more important  </a:t>
            </a:r>
            <a:r>
              <a:rPr lang="en-US" u="sng" dirty="0" smtClean="0"/>
              <a:t>rather than ethnic </a:t>
            </a:r>
          </a:p>
          <a:p>
            <a:pPr algn="just"/>
            <a:r>
              <a:rPr lang="en-US" dirty="0" smtClean="0"/>
              <a:t>In </a:t>
            </a:r>
            <a:r>
              <a:rPr lang="en-US" u="sng" dirty="0" smtClean="0"/>
              <a:t>USA</a:t>
            </a:r>
            <a:r>
              <a:rPr lang="en-US" dirty="0" smtClean="0"/>
              <a:t> ethnically diverse groups, with different back grounds merged in </a:t>
            </a:r>
            <a:r>
              <a:rPr lang="en-US" dirty="0" smtClean="0">
                <a:solidFill>
                  <a:srgbClr val="FF0000"/>
                </a:solidFill>
              </a:rPr>
              <a:t>American identity </a:t>
            </a:r>
            <a:r>
              <a:rPr lang="en-US" dirty="0" smtClean="0"/>
              <a:t>and are sharing equally the democratic rights</a:t>
            </a:r>
          </a:p>
          <a:p>
            <a:pPr algn="just"/>
            <a:r>
              <a:rPr lang="en-US" dirty="0" smtClean="0"/>
              <a:t>However in </a:t>
            </a:r>
            <a:r>
              <a:rPr lang="en-US" u="sng" dirty="0" smtClean="0"/>
              <a:t>developing societies “ethnicity “ posed serious threat </a:t>
            </a:r>
            <a:r>
              <a:rPr lang="en-US" dirty="0" smtClean="0"/>
              <a:t>to national integration</a:t>
            </a:r>
          </a:p>
          <a:p>
            <a:pPr algn="just"/>
            <a:r>
              <a:rPr lang="en-US" dirty="0" smtClean="0"/>
              <a:t>In </a:t>
            </a:r>
            <a:r>
              <a:rPr lang="en-US" u="sng" dirty="0" smtClean="0"/>
              <a:t>South Asia &amp; Africa </a:t>
            </a:r>
            <a:r>
              <a:rPr lang="en-US" dirty="0" smtClean="0"/>
              <a:t>ethnic issues challenged national integration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political parties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such fragmented societies  </a:t>
            </a:r>
            <a:r>
              <a:rPr lang="en-US" u="sng" dirty="0" smtClean="0"/>
              <a:t>parties failed to motivate followers </a:t>
            </a:r>
            <a:r>
              <a:rPr lang="en-US" dirty="0" smtClean="0"/>
              <a:t>to associate them with the state.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Ethno –lingual groups in Pakistan</a:t>
            </a: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Ethnic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r>
                        <a:rPr lang="en-US" baseline="0" dirty="0" smtClean="0"/>
                        <a:t> (in 1981)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speakers (millions) 1993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Panjabi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Pashto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Sindhi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Siraiki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Blochi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Hindko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Brahvi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-1524000" y="0"/>
          <a:ext cx="1152525" cy="366306"/>
        </p:xfrm>
        <a:graphic>
          <a:graphicData uri="http://schemas.openxmlformats.org/presentationml/2006/ole">
            <p:oleObj spid="_x0000_s34818" name="Worksheet" r:id="rId3" imgW="1228771" imgH="390594" progId="Excel.Sheet.12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762000" y="5791200"/>
            <a:ext cx="3733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 &amp; politics in Pakistan Karachi: Oxford university Press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Federal interventions in provinces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7162800"/>
              </a:tblGrid>
              <a:tr h="26289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60058">
                <a:tc>
                  <a:txBody>
                    <a:bodyPr/>
                    <a:lstStyle/>
                    <a:p>
                      <a:r>
                        <a:rPr lang="en-US" dirty="0" smtClean="0"/>
                        <a:t>1947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Congress ministry in NWFP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had ‘the support of 33 members out of 50.’But it was replaced by a Muslim League ministry.</a:t>
                      </a:r>
                      <a:endParaRPr lang="en-US" dirty="0"/>
                    </a:p>
                  </a:txBody>
                  <a:tcPr/>
                </a:tc>
              </a:tr>
              <a:tr h="854393">
                <a:tc>
                  <a:txBody>
                    <a:bodyPr/>
                    <a:lstStyle/>
                    <a:p>
                      <a:r>
                        <a:rPr lang="en-US" dirty="0" smtClean="0"/>
                        <a:t>1947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sng" dirty="0" smtClean="0"/>
                        <a:t>Sindh assembly opposed the decision of central government to take Karachi</a:t>
                      </a:r>
                      <a:r>
                        <a:rPr lang="en-US" u="sng" baseline="0" dirty="0" smtClean="0"/>
                        <a:t> out of control of Sindh </a:t>
                      </a:r>
                      <a:r>
                        <a:rPr lang="en-US" baseline="0" dirty="0" smtClean="0"/>
                        <a:t>and passed a resolution unanimously .</a:t>
                      </a:r>
                    </a:p>
                    <a:p>
                      <a:pPr algn="just"/>
                      <a:r>
                        <a:rPr lang="en-US" baseline="0" dirty="0" smtClean="0"/>
                        <a:t>The Chief Minister of Sindh had to pay for this resolution and he was dismissed soon.</a:t>
                      </a:r>
                      <a:endParaRPr lang="en-US" dirty="0"/>
                    </a:p>
                  </a:txBody>
                  <a:tcPr/>
                </a:tc>
              </a:tr>
              <a:tr h="262890">
                <a:tc>
                  <a:txBody>
                    <a:bodyPr/>
                    <a:lstStyle/>
                    <a:p>
                      <a:r>
                        <a:rPr lang="en-US" dirty="0" smtClean="0"/>
                        <a:t>1948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Inclusion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Kallat  state </a:t>
                      </a:r>
                      <a:r>
                        <a:rPr lang="en-US" baseline="0" dirty="0" smtClean="0"/>
                        <a:t>into Pakistan.</a:t>
                      </a:r>
                      <a:endParaRPr lang="en-US" dirty="0"/>
                    </a:p>
                  </a:txBody>
                  <a:tcPr/>
                </a:tc>
              </a:tr>
              <a:tr h="460058">
                <a:tc>
                  <a:txBody>
                    <a:bodyPr/>
                    <a:lstStyle/>
                    <a:p>
                      <a:r>
                        <a:rPr lang="en-US" dirty="0" smtClean="0"/>
                        <a:t>1955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One-unit</a:t>
                      </a:r>
                      <a:r>
                        <a:rPr lang="en-US" dirty="0" smtClean="0"/>
                        <a:t> scheme (amalgamation of provinces and states</a:t>
                      </a:r>
                      <a:r>
                        <a:rPr lang="en-US" baseline="0" dirty="0" smtClean="0"/>
                        <a:t> into the province of West Pakistan.)</a:t>
                      </a:r>
                    </a:p>
                  </a:txBody>
                  <a:tcPr/>
                </a:tc>
              </a:tr>
              <a:tr h="460058">
                <a:tc>
                  <a:txBody>
                    <a:bodyPr/>
                    <a:lstStyle/>
                    <a:p>
                      <a:r>
                        <a:rPr lang="en-US" dirty="0" smtClean="0"/>
                        <a:t>1962-69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Ayub’s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Presidential period </a:t>
                      </a:r>
                      <a:r>
                        <a:rPr lang="en-US" dirty="0" smtClean="0"/>
                        <a:t>(Federal system operated like British vice</a:t>
                      </a:r>
                      <a:r>
                        <a:rPr lang="en-US" baseline="0" dirty="0" smtClean="0"/>
                        <a:t> regal system of 1930s.)</a:t>
                      </a:r>
                      <a:endParaRPr lang="en-US" dirty="0"/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dirty="0" smtClean="0"/>
                        <a:t>1970-71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Military action in East Pakistan </a:t>
                      </a:r>
                      <a:r>
                        <a:rPr lang="en-US" dirty="0" smtClean="0"/>
                        <a:t>and its separation.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Federal interventions in provinces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010400"/>
              </a:tblGrid>
              <a:tr h="459519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93143">
                <a:tc>
                  <a:txBody>
                    <a:bodyPr/>
                    <a:lstStyle/>
                    <a:p>
                      <a:r>
                        <a:rPr lang="en-US" dirty="0" smtClean="0"/>
                        <a:t>1972-73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dissolution of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Baluchistan</a:t>
                      </a:r>
                      <a:r>
                        <a:rPr lang="en-US" dirty="0" smtClean="0"/>
                        <a:t> government.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NWFP</a:t>
                      </a:r>
                      <a:r>
                        <a:rPr lang="en-US" baseline="0" dirty="0" smtClean="0"/>
                        <a:t> government resigned as protest.</a:t>
                      </a:r>
                      <a:endParaRPr lang="en-US" dirty="0"/>
                    </a:p>
                  </a:txBody>
                  <a:tcPr/>
                </a:tc>
              </a:tr>
              <a:tr h="793143">
                <a:tc>
                  <a:txBody>
                    <a:bodyPr/>
                    <a:lstStyle/>
                    <a:p>
                      <a:r>
                        <a:rPr lang="en-US" dirty="0" smtClean="0"/>
                        <a:t>1977-88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Constitutional amendments by military regime </a:t>
                      </a:r>
                      <a:r>
                        <a:rPr lang="en-US" dirty="0" smtClean="0"/>
                        <a:t>undermined</a:t>
                      </a:r>
                      <a:r>
                        <a:rPr lang="en-US" baseline="0" dirty="0" smtClean="0"/>
                        <a:t> the parliamentary and Federal nature of the constitution.</a:t>
                      </a:r>
                      <a:endParaRPr lang="en-US" dirty="0"/>
                    </a:p>
                  </a:txBody>
                  <a:tcPr/>
                </a:tc>
              </a:tr>
              <a:tr h="459519">
                <a:tc>
                  <a:txBody>
                    <a:bodyPr/>
                    <a:lstStyle/>
                    <a:p>
                      <a:r>
                        <a:rPr lang="en-US" dirty="0" smtClean="0"/>
                        <a:t>1988-93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Dissolution</a:t>
                      </a:r>
                      <a:r>
                        <a:rPr lang="en-US" b="1" u="sng" baseline="0" dirty="0" smtClean="0"/>
                        <a:t> of provincial assemblies</a:t>
                      </a:r>
                      <a:r>
                        <a:rPr lang="en-US" baseline="0" dirty="0" smtClean="0"/>
                        <a:t>(1988,90,93)</a:t>
                      </a:r>
                      <a:endParaRPr lang="en-US" dirty="0"/>
                    </a:p>
                  </a:txBody>
                  <a:tcPr/>
                </a:tc>
              </a:tr>
              <a:tr h="459519">
                <a:tc>
                  <a:txBody>
                    <a:bodyPr/>
                    <a:lstStyle/>
                    <a:p>
                      <a:r>
                        <a:rPr lang="en-US" dirty="0" smtClean="0"/>
                        <a:t>1994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Governor</a:t>
                      </a:r>
                      <a:r>
                        <a:rPr lang="en-US" u="sng" baseline="0" dirty="0" smtClean="0"/>
                        <a:t> rule in NWFP </a:t>
                      </a:r>
                      <a:r>
                        <a:rPr lang="en-US" baseline="0" dirty="0" smtClean="0"/>
                        <a:t>and installation of favorable government.</a:t>
                      </a:r>
                      <a:endParaRPr lang="en-US" dirty="0"/>
                    </a:p>
                  </a:txBody>
                  <a:tcPr/>
                </a:tc>
              </a:tr>
              <a:tr h="459519">
                <a:tc>
                  <a:txBody>
                    <a:bodyPr/>
                    <a:lstStyle/>
                    <a:p>
                      <a:r>
                        <a:rPr lang="en-US" dirty="0" smtClean="0"/>
                        <a:t>1995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Governor rule in Punjab </a:t>
                      </a:r>
                      <a:r>
                        <a:rPr lang="en-US" dirty="0" smtClean="0"/>
                        <a:t>and installation of new government.</a:t>
                      </a:r>
                      <a:endParaRPr lang="en-US" dirty="0"/>
                    </a:p>
                  </a:txBody>
                  <a:tcPr/>
                </a:tc>
              </a:tr>
              <a:tr h="459519">
                <a:tc>
                  <a:txBody>
                    <a:bodyPr/>
                    <a:lstStyle/>
                    <a:p>
                      <a:r>
                        <a:rPr lang="en-US" dirty="0" smtClean="0"/>
                        <a:t>1999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Removal of Nawaz Sharif </a:t>
                      </a:r>
                      <a:r>
                        <a:rPr lang="en-US" dirty="0" smtClean="0"/>
                        <a:t>government along provincial government.</a:t>
                      </a:r>
                      <a:endParaRPr lang="en-US" dirty="0"/>
                    </a:p>
                  </a:txBody>
                  <a:tcPr/>
                </a:tc>
              </a:tr>
              <a:tr h="459519">
                <a:tc>
                  <a:txBody>
                    <a:bodyPr/>
                    <a:lstStyle/>
                    <a:p>
                      <a:r>
                        <a:rPr lang="en-US" dirty="0" smtClean="0"/>
                        <a:t>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17</a:t>
                      </a:r>
                      <a:r>
                        <a:rPr lang="en-US" b="1" baseline="30000" dirty="0" smtClean="0"/>
                        <a:t>th</a:t>
                      </a:r>
                      <a:r>
                        <a:rPr lang="en-US" b="1" dirty="0" smtClean="0"/>
                        <a:t> Amendment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aseline="0" dirty="0" smtClean="0"/>
                        <a:t>has undermined the federal character of the state.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1245</Words>
  <Application>Microsoft Office PowerPoint</Application>
  <PresentationFormat>On-screen Show (4:3)</PresentationFormat>
  <Paragraphs>223</Paragraphs>
  <Slides>21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Worksheet</vt:lpstr>
      <vt:lpstr>Ethnic Issues and National Integration</vt:lpstr>
      <vt:lpstr>National integration</vt:lpstr>
      <vt:lpstr>Ethnicity </vt:lpstr>
      <vt:lpstr> National integration is a complex process </vt:lpstr>
      <vt:lpstr>Features</vt:lpstr>
      <vt:lpstr>Role of political parties</vt:lpstr>
      <vt:lpstr>Ethno –lingual groups in Pakistan</vt:lpstr>
      <vt:lpstr>Federal interventions in provinces</vt:lpstr>
      <vt:lpstr>Federal interventions in provinces</vt:lpstr>
      <vt:lpstr>Some considerable Ethno-lingual-Nationalist movements :Nature of Conflicts</vt:lpstr>
      <vt:lpstr>Some considerable Ethno-lingual-Nationalist movements: Nature of Conflicts </vt:lpstr>
      <vt:lpstr>Approaches to National Integration &amp; State Strategies</vt:lpstr>
      <vt:lpstr>Assimilation policy </vt:lpstr>
      <vt:lpstr>Exclusionary Policy</vt:lpstr>
      <vt:lpstr>Federalism-ethnicity in Pakistan</vt:lpstr>
      <vt:lpstr>Slide 16</vt:lpstr>
      <vt:lpstr>Language Movement</vt:lpstr>
      <vt:lpstr>1973 constitution</vt:lpstr>
      <vt:lpstr>Institutions</vt:lpstr>
      <vt:lpstr>Polices to create unity</vt:lpstr>
      <vt:lpstr>Post 18th amendment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Ethnic Issues and National Integration</dc:title>
  <dc:creator>MABK</dc:creator>
  <cp:lastModifiedBy>MABK</cp:lastModifiedBy>
  <cp:revision>91</cp:revision>
  <dcterms:created xsi:type="dcterms:W3CDTF">2015-10-17T08:09:45Z</dcterms:created>
  <dcterms:modified xsi:type="dcterms:W3CDTF">2016-07-31T11:08:57Z</dcterms:modified>
</cp:coreProperties>
</file>