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256" r:id="rId2"/>
    <p:sldId id="295" r:id="rId3"/>
    <p:sldId id="257" r:id="rId4"/>
    <p:sldId id="259" r:id="rId5"/>
    <p:sldId id="260" r:id="rId6"/>
    <p:sldId id="261" r:id="rId7"/>
    <p:sldId id="262" r:id="rId8"/>
    <p:sldId id="263" r:id="rId9"/>
    <p:sldId id="258" r:id="rId10"/>
    <p:sldId id="294" r:id="rId11"/>
    <p:sldId id="266" r:id="rId12"/>
    <p:sldId id="267" r:id="rId13"/>
    <p:sldId id="268" r:id="rId14"/>
    <p:sldId id="269" r:id="rId15"/>
    <p:sldId id="273" r:id="rId16"/>
    <p:sldId id="270" r:id="rId17"/>
    <p:sldId id="271" r:id="rId18"/>
    <p:sldId id="274" r:id="rId19"/>
    <p:sldId id="275" r:id="rId20"/>
    <p:sldId id="276" r:id="rId21"/>
    <p:sldId id="277" r:id="rId22"/>
    <p:sldId id="278" r:id="rId23"/>
    <p:sldId id="279" r:id="rId24"/>
    <p:sldId id="280" r:id="rId25"/>
    <p:sldId id="287" r:id="rId26"/>
    <p:sldId id="281" r:id="rId27"/>
    <p:sldId id="282" r:id="rId28"/>
    <p:sldId id="283" r:id="rId29"/>
    <p:sldId id="289" r:id="rId30"/>
    <p:sldId id="272" r:id="rId31"/>
    <p:sldId id="290" r:id="rId32"/>
    <p:sldId id="292" r:id="rId33"/>
    <p:sldId id="291" r:id="rId34"/>
    <p:sldId id="293" r:id="rId35"/>
    <p:sldId id="284" r:id="rId36"/>
    <p:sldId id="285" r:id="rId37"/>
    <p:sldId id="286" r:id="rId38"/>
    <p:sldId id="288" r:id="rId39"/>
    <p:sldId id="296" r:id="rId40"/>
    <p:sldId id="297" r:id="rId41"/>
    <p:sldId id="298" r:id="rId42"/>
    <p:sldId id="299" r:id="rId43"/>
    <p:sldId id="300" r:id="rId44"/>
    <p:sldId id="301" r:id="rId45"/>
    <p:sldId id="302" r:id="rId46"/>
    <p:sldId id="303" r:id="rId47"/>
    <p:sldId id="304"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varScale="1">
        <p:scale>
          <a:sx n="69" d="100"/>
          <a:sy n="69" d="100"/>
        </p:scale>
        <p:origin x="-546"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E8E395-F42A-4EA8-A51C-4C0463DB8854}" type="datetimeFigureOut">
              <a:rPr lang="en-US" smtClean="0"/>
              <a:pPr/>
              <a:t>11/28/2015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864BDE-BD62-4EE9-A9FD-41D96271D14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en.wikipedia.org/wiki/Sardar" TargetMode="External"/><Relationship Id="rId3" Type="http://schemas.openxmlformats.org/officeDocument/2006/relationships/hyperlink" Target="https://en.wikipedia.org/wiki/Khan_Abdul_Wali_Khan" TargetMode="External"/><Relationship Id="rId7" Type="http://schemas.openxmlformats.org/officeDocument/2006/relationships/hyperlink" Target="https://en.wikipedia.org/wiki/Mir_Gul_Khan_Nasir" TargetMode="External"/><Relationship Id="rId2" Type="http://schemas.openxmlformats.org/officeDocument/2006/relationships/slide" Target="../slides/slide29.xml"/><Relationship Id="rId1" Type="http://schemas.openxmlformats.org/officeDocument/2006/relationships/notesMaster" Target="../notesMasters/notesMaster1.xml"/><Relationship Id="rId6" Type="http://schemas.openxmlformats.org/officeDocument/2006/relationships/hyperlink" Target="https://en.wikipedia.org/wiki/Khair_Bakhsh_Marri" TargetMode="External"/><Relationship Id="rId5" Type="http://schemas.openxmlformats.org/officeDocument/2006/relationships/hyperlink" Target="https://en.wikipedia.org/wiki/Nawab" TargetMode="External"/><Relationship Id="rId10" Type="http://schemas.openxmlformats.org/officeDocument/2006/relationships/hyperlink" Target="https://en.wikipedia.org/wiki/Habib_Jalib" TargetMode="External"/><Relationship Id="rId4" Type="http://schemas.openxmlformats.org/officeDocument/2006/relationships/hyperlink" Target="https://en.wikipedia.org/wiki/Ghaus_Bakhsh_Bizenjo" TargetMode="External"/><Relationship Id="rId9" Type="http://schemas.openxmlformats.org/officeDocument/2006/relationships/hyperlink" Target="https://en.wikipedia.org/wiki/Ataullah_Menga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52 people were arrested,</a:t>
            </a:r>
            <a:r>
              <a:rPr lang="en-US" sz="1200" b="0" i="0" u="sng" kern="1200" dirty="0" smtClean="0">
                <a:solidFill>
                  <a:schemeClr val="tx1"/>
                </a:solidFill>
                <a:latin typeface="+mn-lt"/>
                <a:ea typeface="+mn-ea"/>
                <a:cs typeface="+mn-cs"/>
                <a:hlinkClick r:id="rId3" tooltip="Khan Abdul Wali Khan"/>
              </a:rPr>
              <a:t> Khan Abdul Wali Khan</a:t>
            </a:r>
            <a:r>
              <a:rPr lang="en-US" sz="1200" b="0" i="0" kern="1200" dirty="0" smtClean="0">
                <a:solidFill>
                  <a:schemeClr val="tx1"/>
                </a:solidFill>
                <a:latin typeface="+mn-lt"/>
                <a:ea typeface="+mn-ea"/>
                <a:cs typeface="+mn-cs"/>
              </a:rPr>
              <a:t>,  </a:t>
            </a:r>
            <a:r>
              <a:rPr lang="en-US" sz="1200" b="0" i="0" u="none" strike="noStrike" kern="1200" dirty="0" err="1" smtClean="0">
                <a:solidFill>
                  <a:schemeClr val="tx1"/>
                </a:solidFill>
                <a:latin typeface="+mn-lt"/>
                <a:ea typeface="+mn-ea"/>
                <a:cs typeface="+mn-cs"/>
                <a:hlinkClick r:id="rId4" tooltip="Ghaus Bakhsh Bizenjo"/>
              </a:rPr>
              <a:t>Ghaus</a:t>
            </a:r>
            <a:r>
              <a:rPr lang="en-US" sz="1200" b="0" i="0" u="none" strike="noStrike" kern="1200" dirty="0" smtClean="0">
                <a:solidFill>
                  <a:schemeClr val="tx1"/>
                </a:solidFill>
                <a:latin typeface="+mn-lt"/>
                <a:ea typeface="+mn-ea"/>
                <a:cs typeface="+mn-cs"/>
                <a:hlinkClick r:id="rId4" tooltip="Ghaus Bakhsh Bizenjo"/>
              </a:rPr>
              <a:t> </a:t>
            </a:r>
            <a:r>
              <a:rPr lang="en-US" sz="1200" b="0" i="0" u="none" strike="noStrike" kern="1200" dirty="0" err="1" smtClean="0">
                <a:solidFill>
                  <a:schemeClr val="tx1"/>
                </a:solidFill>
                <a:latin typeface="+mn-lt"/>
                <a:ea typeface="+mn-ea"/>
                <a:cs typeface="+mn-cs"/>
                <a:hlinkClick r:id="rId4" tooltip="Ghaus Bakhsh Bizenjo"/>
              </a:rPr>
              <a:t>Bakhsh</a:t>
            </a:r>
            <a:r>
              <a:rPr lang="en-US" sz="1200" b="0" i="0" u="none" strike="noStrike" kern="1200" dirty="0" smtClean="0">
                <a:solidFill>
                  <a:schemeClr val="tx1"/>
                </a:solidFill>
                <a:latin typeface="+mn-lt"/>
                <a:ea typeface="+mn-ea"/>
                <a:cs typeface="+mn-cs"/>
                <a:hlinkClick r:id="rId4" tooltip="Ghaus Bakhsh Bizenjo"/>
              </a:rPr>
              <a:t> </a:t>
            </a:r>
            <a:r>
              <a:rPr lang="en-US" sz="1200" b="0" i="0" u="none" strike="noStrike" kern="1200" dirty="0" err="1" smtClean="0">
                <a:solidFill>
                  <a:schemeClr val="tx1"/>
                </a:solidFill>
                <a:latin typeface="+mn-lt"/>
                <a:ea typeface="+mn-ea"/>
                <a:cs typeface="+mn-cs"/>
                <a:hlinkClick r:id="rId4" tooltip="Ghaus Bakhsh Bizenjo"/>
              </a:rPr>
              <a:t>Bizenjo</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5" tooltip="Nawab"/>
              </a:rPr>
              <a:t>Nawab</a:t>
            </a:r>
            <a:r>
              <a:rPr lang="en-US" sz="1200" b="0" i="0" kern="1200" dirty="0" smtClean="0">
                <a:solidFill>
                  <a:schemeClr val="tx1"/>
                </a:solidFill>
                <a:latin typeface="+mn-lt"/>
                <a:ea typeface="+mn-ea"/>
                <a:cs typeface="+mn-cs"/>
              </a:rPr>
              <a:t> </a:t>
            </a:r>
            <a:r>
              <a:rPr lang="en-US" sz="1200" b="0" i="0" u="none" strike="noStrike" kern="1200" dirty="0" err="1" smtClean="0">
                <a:solidFill>
                  <a:schemeClr val="tx1"/>
                </a:solidFill>
                <a:latin typeface="+mn-lt"/>
                <a:ea typeface="+mn-ea"/>
                <a:cs typeface="+mn-cs"/>
                <a:hlinkClick r:id="rId6" tooltip="Khair Bakhsh Marri"/>
              </a:rPr>
              <a:t>Khair</a:t>
            </a:r>
            <a:r>
              <a:rPr lang="en-US" sz="1200" b="0" i="0" u="none" strike="noStrike" kern="1200" dirty="0" smtClean="0">
                <a:solidFill>
                  <a:schemeClr val="tx1"/>
                </a:solidFill>
                <a:latin typeface="+mn-lt"/>
                <a:ea typeface="+mn-ea"/>
                <a:cs typeface="+mn-cs"/>
                <a:hlinkClick r:id="rId6" tooltip="Khair Bakhsh Marri"/>
              </a:rPr>
              <a:t> </a:t>
            </a:r>
            <a:r>
              <a:rPr lang="en-US" sz="1200" b="0" i="0" u="none" strike="noStrike" kern="1200" dirty="0" err="1" smtClean="0">
                <a:solidFill>
                  <a:schemeClr val="tx1"/>
                </a:solidFill>
                <a:latin typeface="+mn-lt"/>
                <a:ea typeface="+mn-ea"/>
                <a:cs typeface="+mn-cs"/>
                <a:hlinkClick r:id="rId6" tooltip="Khair Bakhsh Marri"/>
              </a:rPr>
              <a:t>Bakhsh</a:t>
            </a:r>
            <a:r>
              <a:rPr lang="en-US" sz="1200" b="0" i="0" u="none" strike="noStrike" kern="1200" dirty="0" smtClean="0">
                <a:solidFill>
                  <a:schemeClr val="tx1"/>
                </a:solidFill>
                <a:latin typeface="+mn-lt"/>
                <a:ea typeface="+mn-ea"/>
                <a:cs typeface="+mn-cs"/>
                <a:hlinkClick r:id="rId6" tooltip="Khair Bakhsh Marri"/>
              </a:rPr>
              <a:t> </a:t>
            </a:r>
            <a:r>
              <a:rPr lang="en-US" sz="1200" b="0" i="0" u="none" strike="noStrike" kern="1200" dirty="0" err="1" smtClean="0">
                <a:solidFill>
                  <a:schemeClr val="tx1"/>
                </a:solidFill>
                <a:latin typeface="+mn-lt"/>
                <a:ea typeface="+mn-ea"/>
                <a:cs typeface="+mn-cs"/>
                <a:hlinkClick r:id="rId6" tooltip="Khair Bakhsh Marri"/>
              </a:rPr>
              <a:t>Marri</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7" tooltip="Mir Gul Khan Nasir"/>
              </a:rPr>
              <a:t>Mir Gul Khan </a:t>
            </a:r>
            <a:r>
              <a:rPr lang="en-US" sz="1200" b="0" i="0" u="none" strike="noStrike" kern="1200" dirty="0" err="1" smtClean="0">
                <a:solidFill>
                  <a:schemeClr val="tx1"/>
                </a:solidFill>
                <a:latin typeface="+mn-lt"/>
                <a:ea typeface="+mn-ea"/>
                <a:cs typeface="+mn-cs"/>
                <a:hlinkClick r:id="rId7" tooltip="Mir Gul Khan Nasir"/>
              </a:rPr>
              <a:t>Nasir</a:t>
            </a:r>
            <a:r>
              <a:rPr lang="en-US" sz="1200" b="0" i="0" kern="1200" dirty="0" smtClean="0">
                <a:solidFill>
                  <a:schemeClr val="tx1"/>
                </a:solidFill>
                <a:latin typeface="+mn-lt"/>
                <a:ea typeface="+mn-ea"/>
                <a:cs typeface="+mn-cs"/>
              </a:rPr>
              <a:t>, </a:t>
            </a:r>
            <a:r>
              <a:rPr lang="en-US" sz="1200" b="0" i="0" u="none" strike="noStrike" kern="1200" dirty="0" err="1" smtClean="0">
                <a:solidFill>
                  <a:schemeClr val="tx1"/>
                </a:solidFill>
                <a:latin typeface="+mn-lt"/>
                <a:ea typeface="+mn-ea"/>
                <a:cs typeface="+mn-cs"/>
                <a:hlinkClick r:id="rId8" tooltip="Sardar"/>
              </a:rPr>
              <a:t>Sardar</a:t>
            </a:r>
            <a:r>
              <a:rPr lang="en-US" sz="1200" b="0" i="0" kern="1200" dirty="0" smtClean="0">
                <a:solidFill>
                  <a:schemeClr val="tx1"/>
                </a:solidFill>
                <a:latin typeface="+mn-lt"/>
                <a:ea typeface="+mn-ea"/>
                <a:cs typeface="+mn-cs"/>
              </a:rPr>
              <a:t> </a:t>
            </a:r>
            <a:r>
              <a:rPr lang="en-US" sz="1200" b="0" i="0" u="none" strike="noStrike" kern="1200" dirty="0" err="1" smtClean="0">
                <a:solidFill>
                  <a:schemeClr val="tx1"/>
                </a:solidFill>
                <a:latin typeface="+mn-lt"/>
                <a:ea typeface="+mn-ea"/>
                <a:cs typeface="+mn-cs"/>
                <a:hlinkClick r:id="rId9" tooltip="Ataullah Mengal"/>
              </a:rPr>
              <a:t>Ataullah</a:t>
            </a:r>
            <a:r>
              <a:rPr lang="en-US" sz="1200" b="0" i="0" u="none" strike="noStrike" kern="1200" dirty="0" smtClean="0">
                <a:solidFill>
                  <a:schemeClr val="tx1"/>
                </a:solidFill>
                <a:latin typeface="+mn-lt"/>
                <a:ea typeface="+mn-ea"/>
                <a:cs typeface="+mn-cs"/>
                <a:hlinkClick r:id="rId9" tooltip="Ataullah Mengal"/>
              </a:rPr>
              <a:t> </a:t>
            </a:r>
            <a:r>
              <a:rPr lang="en-US" sz="1200" b="0" i="0" u="none" strike="noStrike" kern="1200" dirty="0" err="1" smtClean="0">
                <a:solidFill>
                  <a:schemeClr val="tx1"/>
                </a:solidFill>
                <a:latin typeface="+mn-lt"/>
                <a:ea typeface="+mn-ea"/>
                <a:cs typeface="+mn-cs"/>
                <a:hlinkClick r:id="rId9" tooltip="Ataullah Mengal"/>
              </a:rPr>
              <a:t>Mengal</a:t>
            </a:r>
            <a:r>
              <a:rPr lang="en-US" sz="1200" b="0" i="0" kern="1200" dirty="0" smtClean="0">
                <a:solidFill>
                  <a:schemeClr val="tx1"/>
                </a:solidFill>
                <a:latin typeface="+mn-lt"/>
                <a:ea typeface="+mn-ea"/>
                <a:cs typeface="+mn-cs"/>
              </a:rPr>
              <a:t>, </a:t>
            </a:r>
            <a:r>
              <a:rPr lang="en-US" sz="1200" b="0" i="0" u="sng" kern="1200" dirty="0" err="1" smtClean="0">
                <a:solidFill>
                  <a:schemeClr val="tx1"/>
                </a:solidFill>
                <a:latin typeface="+mn-lt"/>
                <a:ea typeface="+mn-ea"/>
                <a:cs typeface="+mn-cs"/>
                <a:hlinkClick r:id="rId10" tooltip="Habib Jalib"/>
              </a:rPr>
              <a:t>Habib</a:t>
            </a:r>
            <a:r>
              <a:rPr lang="en-US" sz="1200" b="0" i="0" u="sng" kern="1200" dirty="0" smtClean="0">
                <a:solidFill>
                  <a:schemeClr val="tx1"/>
                </a:solidFill>
                <a:latin typeface="+mn-lt"/>
                <a:ea typeface="+mn-ea"/>
                <a:cs typeface="+mn-cs"/>
                <a:hlinkClick r:id="rId10" tooltip="Habib Jalib"/>
              </a:rPr>
              <a:t> </a:t>
            </a:r>
            <a:r>
              <a:rPr lang="en-US" sz="1200" b="0" i="0" u="sng" kern="1200" dirty="0" err="1" smtClean="0">
                <a:solidFill>
                  <a:schemeClr val="tx1"/>
                </a:solidFill>
                <a:latin typeface="+mn-lt"/>
                <a:ea typeface="+mn-ea"/>
                <a:cs typeface="+mn-cs"/>
                <a:hlinkClick r:id="rId10" tooltip="Habib Jalib"/>
              </a:rPr>
              <a:t>Jalib</a:t>
            </a:r>
            <a:r>
              <a:rPr lang="en-US" sz="1200" b="0" i="0" u="sng" kern="1200" dirty="0" smtClean="0">
                <a:solidFill>
                  <a:schemeClr val="tx1"/>
                </a:solidFill>
                <a:latin typeface="+mn-lt"/>
                <a:ea typeface="+mn-ea"/>
                <a:cs typeface="+mn-cs"/>
              </a:rPr>
              <a:t/>
            </a:r>
            <a:br>
              <a:rPr lang="en-US" sz="1200" b="0" i="0" u="sng"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The remittances from overseas Pakistanis, which are now in the vicinity of $25 billion per annum, constitute a dependable source of foreign exchange for Pakistan.</a:t>
            </a:r>
            <a:endParaRPr lang="en-US" dirty="0"/>
          </a:p>
        </p:txBody>
      </p:sp>
      <p:sp>
        <p:nvSpPr>
          <p:cNvPr id="4" name="Slide Number Placeholder 3"/>
          <p:cNvSpPr>
            <a:spLocks noGrp="1"/>
          </p:cNvSpPr>
          <p:nvPr>
            <p:ph type="sldNum" sz="quarter" idx="10"/>
          </p:nvPr>
        </p:nvSpPr>
        <p:spPr/>
        <p:txBody>
          <a:bodyPr/>
          <a:lstStyle/>
          <a:p>
            <a:fld id="{9E864BDE-BD62-4EE9-A9FD-41D96271D14C}" type="slidenum">
              <a:rPr lang="en-US" smtClean="0"/>
              <a:pPr/>
              <a:t>29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4A614A5-0B2A-4A3E-A88A-2F80C670F0AE}" type="datetimeFigureOut">
              <a:rPr lang="en-US" smtClean="0"/>
              <a:pPr/>
              <a:t>11/28/2015</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1B987FB8-4345-475A-85D3-D45C6F8C275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4A614A5-0B2A-4A3E-A88A-2F80C670F0AE}" type="datetimeFigureOut">
              <a:rPr lang="en-US" smtClean="0"/>
              <a:pPr/>
              <a:t>11/28/2015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B987FB8-4345-475A-85D3-D45C6F8C275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4A614A5-0B2A-4A3E-A88A-2F80C670F0AE}" type="datetimeFigureOut">
              <a:rPr lang="en-US" smtClean="0"/>
              <a:pPr/>
              <a:t>11/28/2015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B987FB8-4345-475A-85D3-D45C6F8C275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4A614A5-0B2A-4A3E-A88A-2F80C670F0AE}" type="datetimeFigureOut">
              <a:rPr lang="en-US" smtClean="0"/>
              <a:pPr/>
              <a:t>11/28/2015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B987FB8-4345-475A-85D3-D45C6F8C275A}"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4A614A5-0B2A-4A3E-A88A-2F80C670F0AE}" type="datetimeFigureOut">
              <a:rPr lang="en-US" smtClean="0"/>
              <a:pPr/>
              <a:t>11/28/2015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B987FB8-4345-475A-85D3-D45C6F8C275A}"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4A614A5-0B2A-4A3E-A88A-2F80C670F0AE}" type="datetimeFigureOut">
              <a:rPr lang="en-US" smtClean="0"/>
              <a:pPr/>
              <a:t>11/28/2015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B987FB8-4345-475A-85D3-D45C6F8C275A}"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4A614A5-0B2A-4A3E-A88A-2F80C670F0AE}" type="datetimeFigureOut">
              <a:rPr lang="en-US" smtClean="0"/>
              <a:pPr/>
              <a:t>11/28/2015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1B987FB8-4345-475A-85D3-D45C6F8C275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4A614A5-0B2A-4A3E-A88A-2F80C670F0AE}" type="datetimeFigureOut">
              <a:rPr lang="en-US" smtClean="0"/>
              <a:pPr/>
              <a:t>11/28/2015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1B987FB8-4345-475A-85D3-D45C6F8C275A}"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4A614A5-0B2A-4A3E-A88A-2F80C670F0AE}" type="datetimeFigureOut">
              <a:rPr lang="en-US" smtClean="0"/>
              <a:pPr/>
              <a:t>11/28/2015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1B987FB8-4345-475A-85D3-D45C6F8C275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4A614A5-0B2A-4A3E-A88A-2F80C670F0AE}" type="datetimeFigureOut">
              <a:rPr lang="en-US" smtClean="0"/>
              <a:pPr/>
              <a:t>11/28/2015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B987FB8-4345-475A-85D3-D45C6F8C275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4A614A5-0B2A-4A3E-A88A-2F80C670F0AE}" type="datetimeFigureOut">
              <a:rPr lang="en-US" smtClean="0"/>
              <a:pPr/>
              <a:t>11/28/2015</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1B987FB8-4345-475A-85D3-D45C6F8C275A}"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4A614A5-0B2A-4A3E-A88A-2F80C670F0AE}" type="datetimeFigureOut">
              <a:rPr lang="en-US" smtClean="0"/>
              <a:pPr/>
              <a:t>11/28/2015</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1B987FB8-4345-475A-85D3-D45C6F8C275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en.wikipedia.org/wiki/West_Pakistan" TargetMode="External"/><Relationship Id="rId2" Type="http://schemas.openxmlformats.org/officeDocument/2006/relationships/hyperlink" Target="http://en.wikipedia.org/wiki/President_of_Pakistan" TargetMode="External"/><Relationship Id="rId1" Type="http://schemas.openxmlformats.org/officeDocument/2006/relationships/slideLayout" Target="../slideLayouts/slideLayout2.xml"/><Relationship Id="rId4" Type="http://schemas.openxmlformats.org/officeDocument/2006/relationships/hyperlink" Target="http://en.wikipedia.org/wiki/East_Pakista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en.wikipedia.org/wiki/Polygamy"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1"/>
            <a:ext cx="7772400" cy="2914650"/>
          </a:xfrm>
        </p:spPr>
        <p:txBody>
          <a:bodyPr>
            <a:normAutofit fontScale="90000"/>
          </a:bodyPr>
          <a:lstStyle/>
          <a:p>
            <a:r>
              <a:rPr lang="en-US" dirty="0"/>
              <a:t>Evolution of Democratic System in </a:t>
            </a:r>
            <a:r>
              <a:rPr lang="en-US" dirty="0" smtClean="0"/>
              <a:t>Pakistan</a:t>
            </a:r>
            <a:br>
              <a:rPr lang="en-US" dirty="0" smtClean="0"/>
            </a:br>
            <a:r>
              <a:rPr lang="en-US" dirty="0" smtClean="0"/>
              <a:t>&amp; Political Evolution Since 1971</a:t>
            </a:r>
            <a:br>
              <a:rPr lang="en-US" dirty="0" smtClean="0"/>
            </a:br>
            <a:endParaRPr lang="en-US" dirty="0"/>
          </a:p>
        </p:txBody>
      </p:sp>
      <p:sp>
        <p:nvSpPr>
          <p:cNvPr id="3" name="Subtitle 2"/>
          <p:cNvSpPr>
            <a:spLocks noGrp="1"/>
          </p:cNvSpPr>
          <p:nvPr>
            <p:ph type="subTitle" idx="1"/>
          </p:nvPr>
        </p:nvSpPr>
        <p:spPr/>
        <p:txBody>
          <a:bodyPr/>
          <a:lstStyle/>
          <a:p>
            <a:r>
              <a:rPr lang="en-US" dirty="0" smtClean="0"/>
              <a:t>Mohammad Ali Babakhel PSP</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algn="just"/>
            <a:r>
              <a:rPr lang="en-US" dirty="0" smtClean="0"/>
              <a:t>1895-1956</a:t>
            </a:r>
          </a:p>
          <a:p>
            <a:pPr algn="just"/>
            <a:r>
              <a:rPr lang="en-US" dirty="0" smtClean="0"/>
              <a:t>Civil servant</a:t>
            </a:r>
          </a:p>
          <a:p>
            <a:pPr algn="just"/>
            <a:r>
              <a:rPr lang="en-US" dirty="0" smtClean="0"/>
              <a:t>Finance Minister</a:t>
            </a:r>
          </a:p>
          <a:p>
            <a:pPr algn="just"/>
            <a:r>
              <a:rPr lang="en-US" dirty="0" smtClean="0"/>
              <a:t>Drafted 5 years plan</a:t>
            </a:r>
          </a:p>
          <a:p>
            <a:pPr algn="just"/>
            <a:r>
              <a:rPr lang="en-US" dirty="0" smtClean="0"/>
              <a:t>In 1954, the Assembly tried to change the constitution to establish checks and balances on the Governor-General's powers but GM dismissed the Assembly, </a:t>
            </a:r>
          </a:p>
          <a:p>
            <a:pPr algn="just"/>
            <a:r>
              <a:rPr lang="en-US" dirty="0" smtClean="0"/>
              <a:t>that was challenged in the Sindh High Court by Maulvi Tamiz uddin, the Speaker of the Assembly. The court's Justice Sir Georges Constantine ruled the Governor-General's decision illegal, but the ruling was overturned by  SC, led by Chief Justice  Munir, in a split decision</a:t>
            </a:r>
          </a:p>
          <a:p>
            <a:pPr algn="just"/>
            <a:r>
              <a:rPr lang="en-US" dirty="0" smtClean="0"/>
              <a:t>Illness,  took  leave  in 1955 the acting GG Mirza, dismissed him, died in 1956.</a:t>
            </a:r>
            <a:endParaRPr lang="en-US" dirty="0"/>
          </a:p>
        </p:txBody>
      </p:sp>
      <p:sp>
        <p:nvSpPr>
          <p:cNvPr id="3" name="Title 2"/>
          <p:cNvSpPr>
            <a:spLocks noGrp="1"/>
          </p:cNvSpPr>
          <p:nvPr>
            <p:ph type="title"/>
          </p:nvPr>
        </p:nvSpPr>
        <p:spPr/>
        <p:txBody>
          <a:bodyPr/>
          <a:lstStyle/>
          <a:p>
            <a:r>
              <a:rPr lang="en-US" dirty="0" smtClean="0"/>
              <a:t>Ghulam Mohammad 1951-55</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p:txBody>
          <a:bodyPr>
            <a:normAutofit lnSpcReduction="10000"/>
          </a:bodyPr>
          <a:lstStyle/>
          <a:p>
            <a:pPr algn="just" eaLnBrk="1" hangingPunct="1">
              <a:lnSpc>
                <a:spcPct val="80000"/>
              </a:lnSpc>
              <a:defRPr/>
            </a:pPr>
            <a:r>
              <a:rPr lang="en-GB" sz="2400" dirty="0"/>
              <a:t>Bengali origin</a:t>
            </a:r>
          </a:p>
          <a:p>
            <a:pPr algn="just" eaLnBrk="1" hangingPunct="1">
              <a:lnSpc>
                <a:spcPct val="80000"/>
              </a:lnSpc>
              <a:defRPr/>
            </a:pPr>
            <a:r>
              <a:rPr lang="en-GB" sz="2400" dirty="0"/>
              <a:t>3</a:t>
            </a:r>
            <a:r>
              <a:rPr lang="en-GB" sz="2400" baseline="30000" dirty="0"/>
              <a:t>rd</a:t>
            </a:r>
            <a:r>
              <a:rPr lang="en-GB" sz="2400" dirty="0"/>
              <a:t> PM (1953-55)</a:t>
            </a:r>
          </a:p>
          <a:p>
            <a:pPr algn="just" eaLnBrk="1" hangingPunct="1">
              <a:lnSpc>
                <a:spcPct val="80000"/>
              </a:lnSpc>
              <a:defRPr/>
            </a:pPr>
            <a:r>
              <a:rPr lang="en-GB" sz="2400" dirty="0"/>
              <a:t>Served as health &amp; finance minister </a:t>
            </a:r>
          </a:p>
          <a:p>
            <a:pPr algn="just" eaLnBrk="1" hangingPunct="1">
              <a:lnSpc>
                <a:spcPct val="80000"/>
              </a:lnSpc>
              <a:defRPr/>
            </a:pPr>
            <a:r>
              <a:rPr lang="en-GB" sz="2400" dirty="0"/>
              <a:t>Served as Ambassador in Burma , Canada &amp; USA</a:t>
            </a:r>
          </a:p>
          <a:p>
            <a:pPr algn="just" eaLnBrk="1" hangingPunct="1">
              <a:lnSpc>
                <a:spcPct val="80000"/>
              </a:lnSpc>
              <a:defRPr/>
            </a:pPr>
            <a:r>
              <a:rPr lang="en-GB" sz="2400" dirty="0"/>
              <a:t>GG </a:t>
            </a:r>
            <a:r>
              <a:rPr lang="en-GB" sz="2400" dirty="0" err="1"/>
              <a:t>Ghulam</a:t>
            </a:r>
            <a:r>
              <a:rPr lang="en-GB" sz="2400" dirty="0"/>
              <a:t> Mohammad Selected him to replace </a:t>
            </a:r>
            <a:r>
              <a:rPr lang="en-GB" sz="2400" dirty="0" err="1"/>
              <a:t>Kh</a:t>
            </a:r>
            <a:r>
              <a:rPr lang="en-GB" sz="2400" dirty="0"/>
              <a:t> </a:t>
            </a:r>
            <a:r>
              <a:rPr lang="en-GB" sz="2400" dirty="0" err="1"/>
              <a:t>Nazimuddin</a:t>
            </a:r>
            <a:endParaRPr lang="en-GB" sz="2400" dirty="0"/>
          </a:p>
          <a:p>
            <a:pPr algn="just" eaLnBrk="1" hangingPunct="1">
              <a:lnSpc>
                <a:spcPct val="80000"/>
              </a:lnSpc>
              <a:defRPr/>
            </a:pPr>
            <a:r>
              <a:rPr lang="en-GB" sz="2400" dirty="0">
                <a:solidFill>
                  <a:srgbClr val="FF3300"/>
                </a:solidFill>
              </a:rPr>
              <a:t>BOGRA FORMULA- </a:t>
            </a:r>
            <a:r>
              <a:rPr lang="en-GB" sz="2400" dirty="0"/>
              <a:t>Bi-cameral legislature</a:t>
            </a:r>
          </a:p>
          <a:p>
            <a:pPr algn="just" eaLnBrk="1" hangingPunct="1">
              <a:lnSpc>
                <a:spcPct val="80000"/>
              </a:lnSpc>
              <a:defRPr/>
            </a:pPr>
            <a:r>
              <a:rPr lang="en-GB" sz="2400" dirty="0"/>
              <a:t>A provision was also put in place that stated that if the </a:t>
            </a:r>
            <a:r>
              <a:rPr lang="en-GB" sz="2400" dirty="0">
                <a:hlinkClick r:id="rId2" tooltip="President of Pakistan"/>
              </a:rPr>
              <a:t>President of Pakistan</a:t>
            </a:r>
            <a:r>
              <a:rPr lang="en-GB" sz="2400" dirty="0"/>
              <a:t> were from </a:t>
            </a:r>
            <a:r>
              <a:rPr lang="en-GB" sz="2400" dirty="0">
                <a:hlinkClick r:id="rId3" tooltip="West Pakistan"/>
              </a:rPr>
              <a:t>West Pakistan</a:t>
            </a:r>
            <a:r>
              <a:rPr lang="en-GB" sz="2400" dirty="0"/>
              <a:t>, then the Prime Minister would have to be from </a:t>
            </a:r>
            <a:r>
              <a:rPr lang="en-GB" sz="2400" dirty="0">
                <a:hlinkClick r:id="rId4" tooltip="East Pakistan"/>
              </a:rPr>
              <a:t>East Pakistan</a:t>
            </a:r>
            <a:r>
              <a:rPr lang="en-GB" sz="2400" dirty="0"/>
              <a:t>, and vice-versa </a:t>
            </a:r>
          </a:p>
          <a:p>
            <a:pPr algn="just" eaLnBrk="1" hangingPunct="1">
              <a:lnSpc>
                <a:spcPct val="80000"/>
              </a:lnSpc>
              <a:defRPr/>
            </a:pPr>
            <a:r>
              <a:rPr lang="en-GB" sz="2400" dirty="0" err="1"/>
              <a:t>Bogra</a:t>
            </a:r>
            <a:r>
              <a:rPr lang="en-GB" sz="2400" dirty="0"/>
              <a:t> was forced to resign by </a:t>
            </a:r>
            <a:r>
              <a:rPr lang="en-GB" sz="2400" dirty="0" err="1"/>
              <a:t>Iskandar</a:t>
            </a:r>
            <a:r>
              <a:rPr lang="en-GB" sz="2400" dirty="0"/>
              <a:t>  </a:t>
            </a:r>
            <a:r>
              <a:rPr lang="en-GB" sz="2400" dirty="0" err="1"/>
              <a:t>Mirza</a:t>
            </a:r>
            <a:r>
              <a:rPr lang="en-GB" sz="2400" dirty="0"/>
              <a:t> , again assumed </a:t>
            </a:r>
            <a:r>
              <a:rPr lang="en-GB" sz="2400" dirty="0" err="1"/>
              <a:t>Ambasadorship</a:t>
            </a:r>
            <a:r>
              <a:rPr lang="en-GB" sz="2400" dirty="0"/>
              <a:t> at USA . In 1962 assumed office of the Foreign Minister.</a:t>
            </a:r>
          </a:p>
          <a:p>
            <a:pPr algn="just" eaLnBrk="1" hangingPunct="1">
              <a:lnSpc>
                <a:spcPct val="80000"/>
              </a:lnSpc>
              <a:defRPr/>
            </a:pPr>
            <a:endParaRPr lang="en-GB" sz="2400" dirty="0"/>
          </a:p>
        </p:txBody>
      </p:sp>
      <p:sp>
        <p:nvSpPr>
          <p:cNvPr id="35842" name="Rectangle 2"/>
          <p:cNvSpPr>
            <a:spLocks noGrp="1" noRot="1" noChangeArrowheads="1"/>
          </p:cNvSpPr>
          <p:nvPr>
            <p:ph type="title"/>
          </p:nvPr>
        </p:nvSpPr>
        <p:spPr/>
        <p:txBody>
          <a:bodyPr>
            <a:normAutofit fontScale="90000"/>
          </a:bodyPr>
          <a:lstStyle/>
          <a:p>
            <a:pPr eaLnBrk="1" hangingPunct="1">
              <a:defRPr/>
            </a:pPr>
            <a:r>
              <a:rPr lang="en-GB" sz="4000" dirty="0"/>
              <a:t>Mohammad Ali </a:t>
            </a:r>
            <a:r>
              <a:rPr lang="en-GB" sz="4000" dirty="0" err="1" smtClean="0"/>
              <a:t>Bogra</a:t>
            </a:r>
            <a:r>
              <a:rPr lang="en-GB" sz="4000" dirty="0" smtClean="0"/>
              <a:t> 1900-1963</a:t>
            </a:r>
            <a:endParaRPr lang="en-GB" sz="4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idx="1"/>
          </p:nvPr>
        </p:nvSpPr>
        <p:spPr/>
        <p:txBody>
          <a:bodyPr/>
          <a:lstStyle/>
          <a:p>
            <a:pPr eaLnBrk="1" hangingPunct="1">
              <a:defRPr/>
            </a:pPr>
            <a:r>
              <a:rPr lang="en-GB"/>
              <a:t>4</a:t>
            </a:r>
            <a:r>
              <a:rPr lang="en-GB" baseline="30000"/>
              <a:t>th</a:t>
            </a:r>
            <a:r>
              <a:rPr lang="en-GB"/>
              <a:t> PM- 1955-56</a:t>
            </a:r>
          </a:p>
          <a:p>
            <a:pPr eaLnBrk="1" hangingPunct="1">
              <a:defRPr/>
            </a:pPr>
            <a:r>
              <a:rPr lang="en-GB"/>
              <a:t>Civil servant- secretary General</a:t>
            </a:r>
          </a:p>
          <a:p>
            <a:pPr eaLnBrk="1" hangingPunct="1">
              <a:defRPr/>
            </a:pPr>
            <a:r>
              <a:rPr lang="en-GB"/>
              <a:t>To reinforce his position he set up Planning committee (all secretaries were members)</a:t>
            </a:r>
          </a:p>
          <a:p>
            <a:pPr eaLnBrk="1" hangingPunct="1">
              <a:defRPr/>
            </a:pPr>
            <a:r>
              <a:rPr lang="en-GB"/>
              <a:t>Planning committee was infact a parallel cabinet of secretaries , SG functioning as PM.</a:t>
            </a:r>
          </a:p>
          <a:p>
            <a:pPr eaLnBrk="1" hangingPunct="1">
              <a:defRPr/>
            </a:pPr>
            <a:r>
              <a:rPr lang="en-GB"/>
              <a:t>1951- finance Minister</a:t>
            </a:r>
          </a:p>
          <a:p>
            <a:pPr eaLnBrk="1" hangingPunct="1">
              <a:defRPr/>
            </a:pPr>
            <a:r>
              <a:rPr lang="en-GB"/>
              <a:t>Constitution of 1956</a:t>
            </a:r>
          </a:p>
        </p:txBody>
      </p:sp>
      <p:sp>
        <p:nvSpPr>
          <p:cNvPr id="36866" name="Rectangle 2"/>
          <p:cNvSpPr>
            <a:spLocks noGrp="1" noRot="1" noChangeArrowheads="1"/>
          </p:cNvSpPr>
          <p:nvPr>
            <p:ph type="title"/>
          </p:nvPr>
        </p:nvSpPr>
        <p:spPr/>
        <p:txBody>
          <a:bodyPr/>
          <a:lstStyle/>
          <a:p>
            <a:pPr eaLnBrk="1" hangingPunct="1">
              <a:defRPr/>
            </a:pPr>
            <a:r>
              <a:rPr lang="en-GB"/>
              <a:t>Ch Mohammad Ali 1905-1980</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idx="1"/>
          </p:nvPr>
        </p:nvSpPr>
        <p:spPr/>
        <p:txBody>
          <a:bodyPr/>
          <a:lstStyle/>
          <a:p>
            <a:pPr algn="just" eaLnBrk="1" hangingPunct="1">
              <a:defRPr/>
            </a:pPr>
            <a:r>
              <a:rPr lang="en-GB" dirty="0"/>
              <a:t>From Bengal</a:t>
            </a:r>
          </a:p>
          <a:p>
            <a:pPr algn="just" eaLnBrk="1" hangingPunct="1">
              <a:defRPr/>
            </a:pPr>
            <a:r>
              <a:rPr lang="en-GB" dirty="0"/>
              <a:t>5</a:t>
            </a:r>
            <a:r>
              <a:rPr lang="en-GB" baseline="30000" dirty="0"/>
              <a:t>th</a:t>
            </a:r>
            <a:r>
              <a:rPr lang="en-GB" dirty="0"/>
              <a:t> PM </a:t>
            </a:r>
            <a:r>
              <a:rPr lang="en-GB" dirty="0" smtClean="0"/>
              <a:t>1956-57</a:t>
            </a:r>
          </a:p>
          <a:p>
            <a:pPr algn="just">
              <a:defRPr/>
            </a:pPr>
            <a:r>
              <a:rPr lang="en-US" dirty="0" smtClean="0"/>
              <a:t>due </a:t>
            </a:r>
            <a:r>
              <a:rPr lang="en-US" dirty="0"/>
              <a:t>to differences with </a:t>
            </a:r>
            <a:r>
              <a:rPr lang="en-US" dirty="0" err="1"/>
              <a:t>Iskander</a:t>
            </a:r>
            <a:r>
              <a:rPr lang="en-US" dirty="0"/>
              <a:t> </a:t>
            </a:r>
            <a:r>
              <a:rPr lang="en-US" dirty="0" smtClean="0"/>
              <a:t>Mirza</a:t>
            </a:r>
            <a:r>
              <a:rPr lang="en-US" dirty="0"/>
              <a:t> resigned in </a:t>
            </a:r>
            <a:r>
              <a:rPr lang="en-US" dirty="0" smtClean="0"/>
              <a:t>1957</a:t>
            </a:r>
          </a:p>
          <a:p>
            <a:pPr algn="just">
              <a:defRPr/>
            </a:pPr>
            <a:endParaRPr lang="en-GB" dirty="0"/>
          </a:p>
          <a:p>
            <a:pPr eaLnBrk="1" hangingPunct="1">
              <a:defRPr/>
            </a:pPr>
            <a:endParaRPr lang="en-GB" dirty="0"/>
          </a:p>
        </p:txBody>
      </p:sp>
      <p:sp>
        <p:nvSpPr>
          <p:cNvPr id="37890" name="Rectangle 2"/>
          <p:cNvSpPr>
            <a:spLocks noGrp="1" noRot="1" noChangeArrowheads="1"/>
          </p:cNvSpPr>
          <p:nvPr>
            <p:ph type="title"/>
          </p:nvPr>
        </p:nvSpPr>
        <p:spPr/>
        <p:txBody>
          <a:bodyPr>
            <a:normAutofit fontScale="90000"/>
          </a:bodyPr>
          <a:lstStyle/>
          <a:p>
            <a:pPr eaLnBrk="1" hangingPunct="1">
              <a:defRPr/>
            </a:pPr>
            <a:r>
              <a:rPr lang="en-GB" sz="4000"/>
              <a:t>Huseyn Shaheed Suhrawardy 1892-1963</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idx="1"/>
          </p:nvPr>
        </p:nvSpPr>
        <p:spPr/>
        <p:txBody>
          <a:bodyPr>
            <a:normAutofit/>
          </a:bodyPr>
          <a:lstStyle/>
          <a:p>
            <a:pPr eaLnBrk="1" hangingPunct="1">
              <a:defRPr/>
            </a:pPr>
            <a:r>
              <a:rPr lang="en-GB" dirty="0"/>
              <a:t>In the Interim Government, </a:t>
            </a:r>
            <a:r>
              <a:rPr lang="en-GB" dirty="0" err="1"/>
              <a:t>Chundrigar</a:t>
            </a:r>
            <a:r>
              <a:rPr lang="en-GB" dirty="0"/>
              <a:t> took the portfolio of Commerce.</a:t>
            </a:r>
          </a:p>
          <a:p>
            <a:pPr eaLnBrk="1" hangingPunct="1">
              <a:defRPr/>
            </a:pPr>
            <a:r>
              <a:rPr lang="en-GB" dirty="0"/>
              <a:t>After independence assumed portfolio of Commerce, Minister Law</a:t>
            </a:r>
          </a:p>
          <a:p>
            <a:pPr eaLnBrk="1" hangingPunct="1">
              <a:defRPr/>
            </a:pPr>
            <a:r>
              <a:rPr lang="en-GB" dirty="0"/>
              <a:t>Ambassador to Afghanistan</a:t>
            </a:r>
          </a:p>
          <a:p>
            <a:pPr eaLnBrk="1" hangingPunct="1">
              <a:defRPr/>
            </a:pPr>
            <a:r>
              <a:rPr lang="en-GB" dirty="0"/>
              <a:t>Governor NWFP &amp; Governor Punjab </a:t>
            </a:r>
            <a:endParaRPr lang="en-GB" dirty="0" smtClean="0"/>
          </a:p>
          <a:p>
            <a:pPr eaLnBrk="1" hangingPunct="1">
              <a:defRPr/>
            </a:pPr>
            <a:r>
              <a:rPr lang="en-GB" dirty="0" smtClean="0"/>
              <a:t>6</a:t>
            </a:r>
            <a:r>
              <a:rPr lang="en-GB" baseline="30000" dirty="0" smtClean="0"/>
              <a:t>th</a:t>
            </a:r>
            <a:r>
              <a:rPr lang="en-GB" dirty="0" smtClean="0"/>
              <a:t> PM</a:t>
            </a:r>
          </a:p>
          <a:p>
            <a:pPr>
              <a:defRPr/>
            </a:pPr>
            <a:r>
              <a:rPr lang="en-US" dirty="0" smtClean="0"/>
              <a:t>resigned as PM in December 1957</a:t>
            </a:r>
            <a:endParaRPr lang="en-GB" dirty="0"/>
          </a:p>
        </p:txBody>
      </p:sp>
      <p:sp>
        <p:nvSpPr>
          <p:cNvPr id="38914" name="Rectangle 2"/>
          <p:cNvSpPr>
            <a:spLocks noGrp="1" noRot="1" noChangeArrowheads="1"/>
          </p:cNvSpPr>
          <p:nvPr>
            <p:ph type="title"/>
          </p:nvPr>
        </p:nvSpPr>
        <p:spPr/>
        <p:txBody>
          <a:bodyPr>
            <a:normAutofit fontScale="90000"/>
          </a:bodyPr>
          <a:lstStyle/>
          <a:p>
            <a:pPr eaLnBrk="1" hangingPunct="1">
              <a:defRPr/>
            </a:pPr>
            <a:r>
              <a:rPr lang="en-GB" sz="4000" b="0" dirty="0"/>
              <a:t>Ibrahim Ismail </a:t>
            </a:r>
            <a:r>
              <a:rPr lang="en-GB" sz="4000" b="0" dirty="0" err="1"/>
              <a:t>Chundrigar</a:t>
            </a:r>
            <a:r>
              <a:rPr lang="en-GB" sz="4000" b="0" dirty="0"/>
              <a:t/>
            </a:r>
            <a:br>
              <a:rPr lang="en-GB" sz="4000" b="0" dirty="0"/>
            </a:br>
            <a:r>
              <a:rPr lang="en-GB" sz="4000" b="0" dirty="0"/>
              <a:t>Oct 1957-Dec.1957</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dirty="0" smtClean="0"/>
              <a:t>Educated at Oxford</a:t>
            </a:r>
          </a:p>
          <a:p>
            <a:pPr algn="just"/>
            <a:r>
              <a:rPr lang="en-US" dirty="0"/>
              <a:t>Noon was the High Commissioner of India to the United Kingdom from 1936 -</a:t>
            </a:r>
            <a:r>
              <a:rPr lang="en-US" dirty="0" smtClean="0"/>
              <a:t> </a:t>
            </a:r>
            <a:r>
              <a:rPr lang="en-US" dirty="0"/>
              <a:t>1941</a:t>
            </a:r>
            <a:r>
              <a:rPr lang="en-US" dirty="0" smtClean="0"/>
              <a:t>.</a:t>
            </a:r>
          </a:p>
          <a:p>
            <a:pPr algn="just"/>
            <a:r>
              <a:rPr lang="en-US" dirty="0" smtClean="0"/>
              <a:t>Special envoy of Jinnah</a:t>
            </a:r>
          </a:p>
          <a:p>
            <a:pPr algn="just"/>
            <a:r>
              <a:rPr lang="en-US" dirty="0" smtClean="0"/>
              <a:t>Chief </a:t>
            </a:r>
            <a:r>
              <a:rPr lang="en-US" dirty="0"/>
              <a:t>Minister  Punjab </a:t>
            </a:r>
            <a:r>
              <a:rPr lang="en-US" dirty="0" smtClean="0"/>
              <a:t>1953 -1956 </a:t>
            </a:r>
          </a:p>
          <a:p>
            <a:pPr algn="just"/>
            <a:r>
              <a:rPr lang="en-US" dirty="0" smtClean="0"/>
              <a:t>1956-57</a:t>
            </a:r>
            <a:r>
              <a:rPr lang="en-US" dirty="0"/>
              <a:t> Foreign Minister of Pakistan </a:t>
            </a:r>
            <a:endParaRPr lang="en-US" dirty="0" smtClean="0"/>
          </a:p>
          <a:p>
            <a:pPr algn="just"/>
            <a:r>
              <a:rPr lang="en-US" dirty="0"/>
              <a:t>16 December 1957 </a:t>
            </a:r>
            <a:r>
              <a:rPr lang="en-US" dirty="0" smtClean="0"/>
              <a:t>-7 October 1958 7th</a:t>
            </a:r>
            <a:r>
              <a:rPr lang="en-US" dirty="0"/>
              <a:t> Prime </a:t>
            </a:r>
            <a:r>
              <a:rPr lang="en-US" dirty="0" smtClean="0"/>
              <a:t>Minister</a:t>
            </a:r>
          </a:p>
        </p:txBody>
      </p:sp>
      <p:sp>
        <p:nvSpPr>
          <p:cNvPr id="2" name="Title 1"/>
          <p:cNvSpPr>
            <a:spLocks noGrp="1"/>
          </p:cNvSpPr>
          <p:nvPr>
            <p:ph type="title"/>
          </p:nvPr>
        </p:nvSpPr>
        <p:spPr/>
        <p:txBody>
          <a:bodyPr/>
          <a:lstStyle/>
          <a:p>
            <a:r>
              <a:rPr lang="en-US" dirty="0" err="1" smtClean="0"/>
              <a:t>Feroz</a:t>
            </a:r>
            <a:r>
              <a:rPr lang="en-US" dirty="0" smtClean="0"/>
              <a:t> Khan Noon</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idx="1"/>
          </p:nvPr>
        </p:nvSpPr>
        <p:spPr/>
        <p:txBody>
          <a:bodyPr/>
          <a:lstStyle/>
          <a:p>
            <a:pPr eaLnBrk="1" hangingPunct="1">
              <a:lnSpc>
                <a:spcPct val="80000"/>
              </a:lnSpc>
              <a:defRPr/>
            </a:pPr>
            <a:r>
              <a:rPr lang="en-GB" sz="2000" dirty="0"/>
              <a:t>Last governor General First President</a:t>
            </a:r>
          </a:p>
          <a:p>
            <a:pPr eaLnBrk="1" hangingPunct="1">
              <a:lnSpc>
                <a:spcPct val="80000"/>
              </a:lnSpc>
              <a:defRPr/>
            </a:pPr>
            <a:r>
              <a:rPr lang="en-GB" sz="2000" dirty="0"/>
              <a:t>6 years served Army &amp; Joined Indian Political Service</a:t>
            </a:r>
          </a:p>
          <a:p>
            <a:pPr eaLnBrk="1" hangingPunct="1">
              <a:lnSpc>
                <a:spcPct val="80000"/>
              </a:lnSpc>
              <a:defRPr/>
            </a:pPr>
            <a:r>
              <a:rPr lang="en-GB" sz="2000" dirty="0"/>
              <a:t>Served as AC,DC, PA and Defence Secretary</a:t>
            </a:r>
          </a:p>
          <a:p>
            <a:pPr eaLnBrk="1" hangingPunct="1">
              <a:lnSpc>
                <a:spcPct val="80000"/>
              </a:lnSpc>
              <a:defRPr/>
            </a:pPr>
            <a:r>
              <a:rPr lang="en-GB" sz="2000" dirty="0"/>
              <a:t>1954 Governor east Pakistan</a:t>
            </a:r>
          </a:p>
          <a:p>
            <a:pPr eaLnBrk="1" hangingPunct="1">
              <a:lnSpc>
                <a:spcPct val="80000"/>
              </a:lnSpc>
              <a:defRPr/>
            </a:pPr>
            <a:r>
              <a:rPr lang="en-GB" sz="2000" dirty="0"/>
              <a:t>An advocate of One Unit</a:t>
            </a:r>
          </a:p>
          <a:p>
            <a:pPr eaLnBrk="1" hangingPunct="1">
              <a:lnSpc>
                <a:spcPct val="80000"/>
              </a:lnSpc>
              <a:defRPr/>
            </a:pPr>
            <a:r>
              <a:rPr lang="en-GB" sz="2000" dirty="0"/>
              <a:t>First Constitution drafted</a:t>
            </a:r>
          </a:p>
          <a:p>
            <a:pPr eaLnBrk="1" hangingPunct="1">
              <a:lnSpc>
                <a:spcPct val="80000"/>
              </a:lnSpc>
              <a:defRPr/>
            </a:pPr>
            <a:r>
              <a:rPr lang="en-GB" sz="2000" dirty="0"/>
              <a:t>Office of Governor General replaced with President</a:t>
            </a:r>
          </a:p>
          <a:p>
            <a:pPr eaLnBrk="1" hangingPunct="1">
              <a:lnSpc>
                <a:spcPct val="80000"/>
              </a:lnSpc>
              <a:defRPr/>
            </a:pPr>
            <a:r>
              <a:rPr lang="en-GB" sz="2000" dirty="0"/>
              <a:t>During 2 years 4 PMs changed</a:t>
            </a:r>
          </a:p>
          <a:p>
            <a:pPr eaLnBrk="1" hangingPunct="1">
              <a:lnSpc>
                <a:spcPct val="80000"/>
              </a:lnSpc>
              <a:defRPr/>
            </a:pPr>
            <a:r>
              <a:rPr lang="en-GB" sz="2000" dirty="0"/>
              <a:t>He </a:t>
            </a:r>
            <a:r>
              <a:rPr lang="en-GB" sz="2000" dirty="0" smtClean="0"/>
              <a:t>believed </a:t>
            </a:r>
            <a:r>
              <a:rPr lang="en-GB" sz="2000" dirty="0"/>
              <a:t>with </a:t>
            </a:r>
            <a:r>
              <a:rPr lang="en-GB" sz="2000" u="sng" dirty="0"/>
              <a:t>15% literacy rate democracy </a:t>
            </a:r>
            <a:r>
              <a:rPr lang="en-GB" sz="2000" dirty="0"/>
              <a:t>is not suitable system</a:t>
            </a:r>
          </a:p>
          <a:p>
            <a:pPr eaLnBrk="1" hangingPunct="1">
              <a:lnSpc>
                <a:spcPct val="80000"/>
              </a:lnSpc>
              <a:defRPr/>
            </a:pPr>
            <a:r>
              <a:rPr lang="en-GB" sz="2000" dirty="0"/>
              <a:t>7</a:t>
            </a:r>
            <a:r>
              <a:rPr lang="en-GB" sz="2000" baseline="30000" dirty="0"/>
              <a:t>th</a:t>
            </a:r>
            <a:r>
              <a:rPr lang="en-GB" sz="2000" dirty="0"/>
              <a:t> October 1958 imposed Martial law appointed Ayub as Martial law administrator</a:t>
            </a:r>
          </a:p>
          <a:p>
            <a:pPr eaLnBrk="1" hangingPunct="1">
              <a:lnSpc>
                <a:spcPct val="80000"/>
              </a:lnSpc>
              <a:defRPr/>
            </a:pPr>
            <a:r>
              <a:rPr lang="en-GB" sz="2000" dirty="0"/>
              <a:t>27</a:t>
            </a:r>
            <a:r>
              <a:rPr lang="en-GB" sz="2000" baseline="30000" dirty="0"/>
              <a:t>th</a:t>
            </a:r>
            <a:r>
              <a:rPr lang="en-GB" sz="2000" dirty="0"/>
              <a:t> October A</a:t>
            </a:r>
            <a:r>
              <a:rPr lang="en-GB" sz="2000" dirty="0" smtClean="0"/>
              <a:t>yub </a:t>
            </a:r>
            <a:r>
              <a:rPr lang="en-GB" sz="2000" dirty="0"/>
              <a:t>declared himself President Mirza fled to London</a:t>
            </a:r>
          </a:p>
          <a:p>
            <a:pPr eaLnBrk="1" hangingPunct="1">
              <a:lnSpc>
                <a:spcPct val="80000"/>
              </a:lnSpc>
              <a:defRPr/>
            </a:pPr>
            <a:endParaRPr lang="en-GB" sz="2000" dirty="0"/>
          </a:p>
          <a:p>
            <a:pPr eaLnBrk="1" hangingPunct="1">
              <a:lnSpc>
                <a:spcPct val="80000"/>
              </a:lnSpc>
              <a:defRPr/>
            </a:pPr>
            <a:endParaRPr lang="en-GB" sz="2000" dirty="0"/>
          </a:p>
        </p:txBody>
      </p:sp>
      <p:sp>
        <p:nvSpPr>
          <p:cNvPr id="47106" name="Rectangle 2"/>
          <p:cNvSpPr>
            <a:spLocks noGrp="1" noRot="1" noChangeArrowheads="1"/>
          </p:cNvSpPr>
          <p:nvPr>
            <p:ph type="title"/>
          </p:nvPr>
        </p:nvSpPr>
        <p:spPr/>
        <p:txBody>
          <a:bodyPr/>
          <a:lstStyle/>
          <a:p>
            <a:pPr eaLnBrk="1" hangingPunct="1">
              <a:defRPr/>
            </a:pPr>
            <a:r>
              <a:rPr lang="en-GB"/>
              <a:t>Iskandar Mirza 1899-1969</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idx="1"/>
          </p:nvPr>
        </p:nvSpPr>
        <p:spPr/>
        <p:txBody>
          <a:bodyPr/>
          <a:lstStyle/>
          <a:p>
            <a:pPr eaLnBrk="1" hangingPunct="1">
              <a:defRPr/>
            </a:pPr>
            <a:r>
              <a:rPr lang="en-GB" dirty="0" err="1"/>
              <a:t>Riffat</a:t>
            </a:r>
            <a:r>
              <a:rPr lang="en-GB" dirty="0"/>
              <a:t> Begum &amp; </a:t>
            </a:r>
            <a:r>
              <a:rPr lang="en-GB" dirty="0" err="1"/>
              <a:t>Naheed</a:t>
            </a:r>
            <a:r>
              <a:rPr lang="en-GB" dirty="0"/>
              <a:t> </a:t>
            </a:r>
            <a:r>
              <a:rPr lang="en-GB" dirty="0" smtClean="0"/>
              <a:t>Begum wives</a:t>
            </a:r>
            <a:endParaRPr lang="en-GB" dirty="0"/>
          </a:p>
          <a:p>
            <a:pPr eaLnBrk="1" hangingPunct="1">
              <a:defRPr/>
            </a:pPr>
            <a:r>
              <a:rPr lang="en-GB" dirty="0"/>
              <a:t>Lived in exile in London</a:t>
            </a:r>
          </a:p>
          <a:p>
            <a:pPr eaLnBrk="1" hangingPunct="1">
              <a:defRPr/>
            </a:pPr>
            <a:r>
              <a:rPr lang="en-GB" dirty="0"/>
              <a:t>Died in London , Ayub did t allow him to be </a:t>
            </a:r>
            <a:r>
              <a:rPr lang="en-GB" dirty="0" smtClean="0"/>
              <a:t>buried, Shah </a:t>
            </a:r>
            <a:r>
              <a:rPr lang="en-GB" dirty="0"/>
              <a:t>Iran facilitated and buried with state protocol</a:t>
            </a:r>
          </a:p>
        </p:txBody>
      </p:sp>
      <p:sp>
        <p:nvSpPr>
          <p:cNvPr id="48130" name="Rectangle 2"/>
          <p:cNvSpPr>
            <a:spLocks noGrp="1" noRot="1" noChangeArrowheads="1"/>
          </p:cNvSpPr>
          <p:nvPr>
            <p:ph type="title"/>
          </p:nvPr>
        </p:nvSpPr>
        <p:spPr/>
        <p:txBody>
          <a:bodyPr/>
          <a:lstStyle/>
          <a:p>
            <a:pPr eaLnBrk="1" hangingPunct="1">
              <a:defRPr/>
            </a:pPr>
            <a:r>
              <a:rPr lang="en-GB" dirty="0" err="1" smtClean="0"/>
              <a:t>Iskandar</a:t>
            </a:r>
            <a:r>
              <a:rPr lang="en-GB" dirty="0" smtClean="0"/>
              <a:t> </a:t>
            </a:r>
            <a:r>
              <a:rPr lang="en-GB" dirty="0" err="1" smtClean="0"/>
              <a:t>Mirza</a:t>
            </a:r>
            <a:r>
              <a:rPr lang="en-GB" dirty="0" smtClean="0"/>
              <a:t> 1899-1969</a:t>
            </a:r>
            <a:endParaRPr lang="en-GB"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p:txBody>
          <a:bodyPr/>
          <a:lstStyle/>
          <a:p>
            <a:pPr eaLnBrk="1" hangingPunct="1">
              <a:defRPr/>
            </a:pPr>
            <a:r>
              <a:rPr lang="en-GB"/>
              <a:t>First military ruler and second president </a:t>
            </a:r>
          </a:p>
          <a:p>
            <a:pPr eaLnBrk="1" hangingPunct="1">
              <a:defRPr/>
            </a:pPr>
            <a:r>
              <a:rPr lang="en-GB"/>
              <a:t>First native commander of Army (superseded 2 senior Generals) Iskandar was instrumental in Ayub’s promotion</a:t>
            </a:r>
          </a:p>
          <a:p>
            <a:pPr eaLnBrk="1" hangingPunct="1">
              <a:defRPr/>
            </a:pPr>
            <a:r>
              <a:rPr lang="en-GB"/>
              <a:t>Youngest full general and self appointed Field Marshal</a:t>
            </a:r>
          </a:p>
          <a:p>
            <a:pPr eaLnBrk="1" hangingPunct="1">
              <a:defRPr/>
            </a:pPr>
            <a:r>
              <a:rPr lang="en-GB"/>
              <a:t>1960 held an indirect referendum</a:t>
            </a:r>
          </a:p>
          <a:p>
            <a:pPr eaLnBrk="1" hangingPunct="1">
              <a:defRPr/>
            </a:pPr>
            <a:r>
              <a:rPr lang="en-GB"/>
              <a:t>1962 constitution, reflected his personal views </a:t>
            </a:r>
          </a:p>
        </p:txBody>
      </p:sp>
      <p:sp>
        <p:nvSpPr>
          <p:cNvPr id="25602" name="Rectangle 2"/>
          <p:cNvSpPr>
            <a:spLocks noGrp="1" noRot="1" noChangeArrowheads="1"/>
          </p:cNvSpPr>
          <p:nvPr>
            <p:ph type="title"/>
          </p:nvPr>
        </p:nvSpPr>
        <p:spPr/>
        <p:txBody>
          <a:bodyPr/>
          <a:lstStyle/>
          <a:p>
            <a:pPr eaLnBrk="1" hangingPunct="1">
              <a:defRPr/>
            </a:pPr>
            <a:r>
              <a:rPr lang="en-GB"/>
              <a:t>Ayub Khan 1907-74</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p:txBody>
          <a:bodyPr>
            <a:normAutofit lnSpcReduction="10000"/>
          </a:bodyPr>
          <a:lstStyle/>
          <a:p>
            <a:pPr algn="just" eaLnBrk="1" hangingPunct="1">
              <a:lnSpc>
                <a:spcPct val="90000"/>
              </a:lnSpc>
              <a:defRPr/>
            </a:pPr>
            <a:r>
              <a:rPr lang="en-GB" dirty="0" err="1"/>
              <a:t>Ayub</a:t>
            </a:r>
            <a:r>
              <a:rPr lang="en-GB" dirty="0"/>
              <a:t> Khan introduced the Muslim Family Laws through an Ordinance on March 2, 1961 under which unmitigated </a:t>
            </a:r>
            <a:r>
              <a:rPr lang="en-GB" dirty="0">
                <a:hlinkClick r:id="rId2" tooltip="Polygamy"/>
              </a:rPr>
              <a:t>polygamy</a:t>
            </a:r>
            <a:r>
              <a:rPr lang="en-GB" dirty="0"/>
              <a:t> was abolished, consent of the current wife was made mandatory for a second marriage . The Arbitration Councils established under this law.</a:t>
            </a:r>
          </a:p>
          <a:p>
            <a:pPr algn="just" eaLnBrk="1" hangingPunct="1">
              <a:lnSpc>
                <a:spcPct val="90000"/>
              </a:lnSpc>
              <a:defRPr/>
            </a:pPr>
            <a:r>
              <a:rPr lang="en-GB" dirty="0"/>
              <a:t>Presidential Elections 1965,Gen </a:t>
            </a:r>
            <a:r>
              <a:rPr lang="en-GB" dirty="0" err="1"/>
              <a:t>Azam</a:t>
            </a:r>
            <a:r>
              <a:rPr lang="en-GB" dirty="0"/>
              <a:t> dropped and Fatima contested  </a:t>
            </a:r>
            <a:r>
              <a:rPr lang="en-GB" dirty="0" err="1"/>
              <a:t>Ayub</a:t>
            </a:r>
            <a:r>
              <a:rPr lang="en-GB" dirty="0"/>
              <a:t> won 64 % votes</a:t>
            </a:r>
          </a:p>
          <a:p>
            <a:pPr algn="just" eaLnBrk="1" hangingPunct="1">
              <a:lnSpc>
                <a:spcPct val="90000"/>
              </a:lnSpc>
              <a:defRPr/>
            </a:pPr>
            <a:r>
              <a:rPr lang="en-GB" dirty="0"/>
              <a:t>80000 Basic democrats as electoral collage(later increased to 120000 BDs</a:t>
            </a:r>
          </a:p>
        </p:txBody>
      </p:sp>
      <p:sp>
        <p:nvSpPr>
          <p:cNvPr id="32770" name="Rectangle 2"/>
          <p:cNvSpPr>
            <a:spLocks noGrp="1" noRot="1" noChangeArrowheads="1"/>
          </p:cNvSpPr>
          <p:nvPr>
            <p:ph type="title"/>
          </p:nvPr>
        </p:nvSpPr>
        <p:spPr/>
        <p:txBody>
          <a:bodyPr/>
          <a:lstStyle/>
          <a:p>
            <a:pPr eaLnBrk="1" hangingPunct="1">
              <a:defRPr/>
            </a:pPr>
            <a:r>
              <a:rPr lang="en-GB"/>
              <a:t>Ayub Khan- Significant events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solidFill>
                  <a:srgbClr val="FF0000"/>
                </a:solidFill>
              </a:rPr>
              <a:t>Geography</a:t>
            </a:r>
          </a:p>
          <a:p>
            <a:r>
              <a:rPr lang="en-US" dirty="0" smtClean="0"/>
              <a:t>Leadership</a:t>
            </a:r>
          </a:p>
          <a:p>
            <a:r>
              <a:rPr lang="en-US" dirty="0" smtClean="0"/>
              <a:t>Political parties</a:t>
            </a:r>
          </a:p>
          <a:p>
            <a:r>
              <a:rPr lang="en-US" dirty="0" smtClean="0"/>
              <a:t>Manifestos</a:t>
            </a:r>
          </a:p>
          <a:p>
            <a:r>
              <a:rPr lang="en-US" dirty="0" smtClean="0"/>
              <a:t>Constitutions</a:t>
            </a:r>
          </a:p>
          <a:p>
            <a:endParaRPr lang="en-US" dirty="0"/>
          </a:p>
        </p:txBody>
      </p:sp>
      <p:sp>
        <p:nvSpPr>
          <p:cNvPr id="3" name="Title 2"/>
          <p:cNvSpPr>
            <a:spLocks noGrp="1"/>
          </p:cNvSpPr>
          <p:nvPr>
            <p:ph type="title"/>
          </p:nvPr>
        </p:nvSpPr>
        <p:spPr/>
        <p:txBody>
          <a:bodyPr/>
          <a:lstStyle/>
          <a:p>
            <a:r>
              <a:rPr lang="en-US" dirty="0" smtClean="0"/>
              <a:t>Political evolution in a state</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3"/>
          <p:cNvSpPr>
            <a:spLocks noGrp="1" noChangeArrowheads="1"/>
          </p:cNvSpPr>
          <p:nvPr>
            <p:ph idx="1"/>
          </p:nvPr>
        </p:nvSpPr>
        <p:spPr/>
        <p:txBody>
          <a:bodyPr>
            <a:normAutofit/>
          </a:bodyPr>
          <a:lstStyle/>
          <a:p>
            <a:pPr eaLnBrk="1" hangingPunct="1">
              <a:defRPr/>
            </a:pPr>
            <a:r>
              <a:rPr lang="en-GB" dirty="0">
                <a:solidFill>
                  <a:srgbClr val="FF3300"/>
                </a:solidFill>
              </a:rPr>
              <a:t>Indus </a:t>
            </a:r>
            <a:r>
              <a:rPr lang="en-GB" dirty="0" smtClean="0">
                <a:solidFill>
                  <a:srgbClr val="FF3300"/>
                </a:solidFill>
              </a:rPr>
              <a:t>Waters Treaty </a:t>
            </a:r>
            <a:r>
              <a:rPr lang="en-GB" dirty="0">
                <a:solidFill>
                  <a:srgbClr val="FF3300"/>
                </a:solidFill>
              </a:rPr>
              <a:t>1960</a:t>
            </a:r>
            <a:r>
              <a:rPr lang="en-GB" dirty="0"/>
              <a:t>: Treaty was signed to resolve the water disputes of rivers</a:t>
            </a:r>
          </a:p>
          <a:p>
            <a:pPr eaLnBrk="1" hangingPunct="1">
              <a:defRPr/>
            </a:pPr>
            <a:r>
              <a:rPr lang="en-GB" dirty="0"/>
              <a:t>Despite this accord the relations remained cold</a:t>
            </a:r>
          </a:p>
          <a:p>
            <a:pPr eaLnBrk="1" hangingPunct="1">
              <a:defRPr/>
            </a:pPr>
            <a:r>
              <a:rPr lang="en-GB" dirty="0">
                <a:solidFill>
                  <a:srgbClr val="FF3300"/>
                </a:solidFill>
              </a:rPr>
              <a:t>Tashkent Accord (10</a:t>
            </a:r>
            <a:r>
              <a:rPr lang="en-GB" baseline="30000" dirty="0">
                <a:solidFill>
                  <a:srgbClr val="FF3300"/>
                </a:solidFill>
              </a:rPr>
              <a:t>th</a:t>
            </a:r>
            <a:r>
              <a:rPr lang="en-GB" dirty="0">
                <a:solidFill>
                  <a:srgbClr val="FF3300"/>
                </a:solidFill>
              </a:rPr>
              <a:t> Jan 1966): </a:t>
            </a:r>
            <a:r>
              <a:rPr lang="en-GB" dirty="0"/>
              <a:t>After war with </a:t>
            </a:r>
            <a:r>
              <a:rPr lang="en-GB" dirty="0" smtClean="0"/>
              <a:t>India </a:t>
            </a:r>
            <a:r>
              <a:rPr lang="en-GB" dirty="0" err="1" smtClean="0"/>
              <a:t>Ayub</a:t>
            </a:r>
            <a:r>
              <a:rPr lang="en-GB" dirty="0" smtClean="0"/>
              <a:t> signed </a:t>
            </a:r>
            <a:r>
              <a:rPr lang="en-GB" dirty="0"/>
              <a:t>a pact with India at Tashkent . This diplomatic initiative provided opportunity for opponents to criticise him .</a:t>
            </a:r>
          </a:p>
          <a:p>
            <a:pPr eaLnBrk="1" hangingPunct="1">
              <a:defRPr/>
            </a:pPr>
            <a:r>
              <a:rPr lang="en-GB" dirty="0"/>
              <a:t>Pro US policies</a:t>
            </a:r>
          </a:p>
          <a:p>
            <a:pPr eaLnBrk="1" hangingPunct="1">
              <a:defRPr/>
            </a:pPr>
            <a:endParaRPr lang="en-GB" dirty="0"/>
          </a:p>
        </p:txBody>
      </p:sp>
      <p:sp>
        <p:nvSpPr>
          <p:cNvPr id="98306" name="Rectangle 2"/>
          <p:cNvSpPr>
            <a:spLocks noGrp="1" noRot="1" noChangeArrowheads="1"/>
          </p:cNvSpPr>
          <p:nvPr>
            <p:ph type="title"/>
          </p:nvPr>
        </p:nvSpPr>
        <p:spPr/>
        <p:txBody>
          <a:bodyPr/>
          <a:lstStyle/>
          <a:p>
            <a:pPr eaLnBrk="1" hangingPunct="1">
              <a:defRPr/>
            </a:pPr>
            <a:r>
              <a:rPr lang="en-GB"/>
              <a:t>Ayub Khan</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3"/>
          <p:cNvSpPr>
            <a:spLocks noGrp="1" noChangeArrowheads="1"/>
          </p:cNvSpPr>
          <p:nvPr>
            <p:ph idx="1"/>
          </p:nvPr>
        </p:nvSpPr>
        <p:spPr/>
        <p:txBody>
          <a:bodyPr/>
          <a:lstStyle/>
          <a:p>
            <a:pPr eaLnBrk="1" hangingPunct="1">
              <a:defRPr/>
            </a:pPr>
            <a:r>
              <a:rPr lang="en-GB" dirty="0"/>
              <a:t>His close associate Dr </a:t>
            </a:r>
            <a:r>
              <a:rPr lang="en-GB" dirty="0" err="1"/>
              <a:t>Abdus</a:t>
            </a:r>
            <a:r>
              <a:rPr lang="en-GB" dirty="0"/>
              <a:t> </a:t>
            </a:r>
            <a:r>
              <a:rPr lang="en-GB" dirty="0" err="1"/>
              <a:t>alam</a:t>
            </a:r>
            <a:r>
              <a:rPr lang="en-GB" dirty="0"/>
              <a:t> established Pakistan national Space Agency &amp; upper atmospheric research Commission (SUPARCO) in 1961</a:t>
            </a:r>
          </a:p>
          <a:p>
            <a:pPr eaLnBrk="1" hangingPunct="1">
              <a:defRPr/>
            </a:pPr>
            <a:r>
              <a:rPr lang="en-GB" dirty="0"/>
              <a:t>Celebrated the Decade of Development</a:t>
            </a:r>
          </a:p>
          <a:p>
            <a:pPr eaLnBrk="1" hangingPunct="1">
              <a:defRPr/>
            </a:pPr>
            <a:r>
              <a:rPr lang="en-GB"/>
              <a:t>Initiative to control Population- Family Planning </a:t>
            </a:r>
            <a:r>
              <a:rPr lang="en-GB" smtClean="0"/>
              <a:t>program(6</a:t>
            </a:r>
            <a:r>
              <a:rPr lang="en-GB" baseline="30000" smtClean="0"/>
              <a:t>th</a:t>
            </a:r>
            <a:r>
              <a:rPr lang="en-GB" smtClean="0"/>
              <a:t> </a:t>
            </a:r>
            <a:r>
              <a:rPr lang="en-GB" dirty="0"/>
              <a:t>largest Population)</a:t>
            </a:r>
          </a:p>
        </p:txBody>
      </p:sp>
      <p:sp>
        <p:nvSpPr>
          <p:cNvPr id="99330" name="Rectangle 2"/>
          <p:cNvSpPr>
            <a:spLocks noGrp="1" noRot="1" noChangeArrowheads="1"/>
          </p:cNvSpPr>
          <p:nvPr>
            <p:ph type="title"/>
          </p:nvPr>
        </p:nvSpPr>
        <p:spPr/>
        <p:txBody>
          <a:bodyPr/>
          <a:lstStyle/>
          <a:p>
            <a:pPr eaLnBrk="1" hangingPunct="1">
              <a:defRPr/>
            </a:pPr>
            <a:r>
              <a:rPr lang="en-US" dirty="0" smtClean="0"/>
              <a:t>AYUB KHAN</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p:txBody>
          <a:bodyPr/>
          <a:lstStyle/>
          <a:p>
            <a:pPr algn="just" eaLnBrk="1" hangingPunct="1">
              <a:defRPr/>
            </a:pPr>
            <a:r>
              <a:rPr lang="en-GB" dirty="0"/>
              <a:t>3</a:t>
            </a:r>
            <a:r>
              <a:rPr lang="en-GB" baseline="30000" dirty="0"/>
              <a:t>rd</a:t>
            </a:r>
            <a:r>
              <a:rPr lang="en-GB" dirty="0"/>
              <a:t> president of Pakistan 1969-71</a:t>
            </a:r>
          </a:p>
          <a:p>
            <a:pPr algn="just" eaLnBrk="1" hangingPunct="1">
              <a:defRPr/>
            </a:pPr>
            <a:r>
              <a:rPr lang="en-GB" dirty="0"/>
              <a:t>Born in </a:t>
            </a:r>
            <a:r>
              <a:rPr lang="en-GB" dirty="0" err="1"/>
              <a:t>Chakwal</a:t>
            </a:r>
            <a:r>
              <a:rPr lang="en-GB" dirty="0"/>
              <a:t>, an ethnic Pushtoon</a:t>
            </a:r>
          </a:p>
          <a:p>
            <a:pPr algn="just" eaLnBrk="1" hangingPunct="1">
              <a:defRPr/>
            </a:pPr>
            <a:r>
              <a:rPr lang="en-GB" dirty="0"/>
              <a:t>At time of Partition he was only Muslim Instructor posted at Staff collage Quetta</a:t>
            </a:r>
          </a:p>
          <a:p>
            <a:pPr algn="just" eaLnBrk="1" hangingPunct="1">
              <a:defRPr/>
            </a:pPr>
            <a:r>
              <a:rPr lang="en-GB" dirty="0"/>
              <a:t>At the age of 34 he was promoted as Brigadier</a:t>
            </a:r>
          </a:p>
          <a:p>
            <a:pPr algn="just" eaLnBrk="1" hangingPunct="1">
              <a:defRPr/>
            </a:pPr>
            <a:r>
              <a:rPr lang="en-GB" dirty="0"/>
              <a:t>25</a:t>
            </a:r>
            <a:r>
              <a:rPr lang="en-GB" baseline="30000" dirty="0"/>
              <a:t>th</a:t>
            </a:r>
            <a:r>
              <a:rPr lang="en-GB" dirty="0"/>
              <a:t> March 1969 Ayub handed over power to </a:t>
            </a:r>
            <a:r>
              <a:rPr lang="en-GB" dirty="0" err="1"/>
              <a:t>yahya</a:t>
            </a:r>
            <a:endParaRPr lang="en-GB" dirty="0"/>
          </a:p>
          <a:p>
            <a:pPr eaLnBrk="1" hangingPunct="1">
              <a:defRPr/>
            </a:pPr>
            <a:endParaRPr lang="en-GB" dirty="0"/>
          </a:p>
          <a:p>
            <a:pPr eaLnBrk="1" hangingPunct="1">
              <a:defRPr/>
            </a:pPr>
            <a:endParaRPr lang="en-GB" dirty="0"/>
          </a:p>
        </p:txBody>
      </p:sp>
      <p:sp>
        <p:nvSpPr>
          <p:cNvPr id="26626" name="Rectangle 2"/>
          <p:cNvSpPr>
            <a:spLocks noGrp="1" noRot="1" noChangeArrowheads="1"/>
          </p:cNvSpPr>
          <p:nvPr>
            <p:ph type="title"/>
          </p:nvPr>
        </p:nvSpPr>
        <p:spPr/>
        <p:txBody>
          <a:bodyPr/>
          <a:lstStyle/>
          <a:p>
            <a:pPr eaLnBrk="1" hangingPunct="1">
              <a:defRPr/>
            </a:pPr>
            <a:r>
              <a:rPr lang="en-GB"/>
              <a:t>Yahya Khan(1917-1980)</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p:txBody>
          <a:bodyPr/>
          <a:lstStyle/>
          <a:p>
            <a:pPr algn="just" eaLnBrk="1" hangingPunct="1">
              <a:defRPr/>
            </a:pPr>
            <a:r>
              <a:rPr lang="en-GB" dirty="0"/>
              <a:t>Transform the one man rule into a democratic state</a:t>
            </a:r>
          </a:p>
          <a:p>
            <a:pPr algn="just" eaLnBrk="1" hangingPunct="1">
              <a:defRPr/>
            </a:pPr>
            <a:r>
              <a:rPr lang="en-GB" dirty="0"/>
              <a:t>Had to perform multiple roles: draft the provisional constitution.</a:t>
            </a:r>
          </a:p>
          <a:p>
            <a:pPr algn="just" eaLnBrk="1" hangingPunct="1">
              <a:defRPr/>
            </a:pPr>
            <a:r>
              <a:rPr lang="en-GB" dirty="0"/>
              <a:t>Resolve one unit question</a:t>
            </a:r>
          </a:p>
          <a:p>
            <a:pPr algn="just" eaLnBrk="1" hangingPunct="1">
              <a:defRPr/>
            </a:pPr>
            <a:r>
              <a:rPr lang="en-GB" dirty="0"/>
              <a:t>Caretaker head of the country</a:t>
            </a:r>
          </a:p>
          <a:p>
            <a:pPr algn="just" eaLnBrk="1" hangingPunct="1">
              <a:defRPr/>
            </a:pPr>
            <a:r>
              <a:rPr lang="en-GB" dirty="0"/>
              <a:t>Satisfy the frustration of eastern wing</a:t>
            </a:r>
          </a:p>
        </p:txBody>
      </p:sp>
      <p:sp>
        <p:nvSpPr>
          <p:cNvPr id="27650" name="Rectangle 2"/>
          <p:cNvSpPr>
            <a:spLocks noGrp="1" noRot="1" noChangeArrowheads="1"/>
          </p:cNvSpPr>
          <p:nvPr>
            <p:ph type="title"/>
          </p:nvPr>
        </p:nvSpPr>
        <p:spPr/>
        <p:txBody>
          <a:bodyPr>
            <a:normAutofit fontScale="90000"/>
          </a:bodyPr>
          <a:lstStyle/>
          <a:p>
            <a:pPr eaLnBrk="1" hangingPunct="1">
              <a:defRPr/>
            </a:pPr>
            <a:r>
              <a:rPr lang="en-GB" dirty="0" smtClean="0"/>
              <a:t>Challenges  </a:t>
            </a:r>
            <a:r>
              <a:rPr lang="en-GB" dirty="0"/>
              <a:t>confronted by </a:t>
            </a:r>
            <a:r>
              <a:rPr lang="en-GB" dirty="0" err="1"/>
              <a:t>Yahya</a:t>
            </a:r>
            <a:endParaRPr lang="en-GB"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idx="1"/>
          </p:nvPr>
        </p:nvSpPr>
        <p:spPr/>
        <p:txBody>
          <a:bodyPr/>
          <a:lstStyle/>
          <a:p>
            <a:pPr algn="just" eaLnBrk="1" hangingPunct="1">
              <a:defRPr/>
            </a:pPr>
            <a:r>
              <a:rPr lang="en-GB" dirty="0"/>
              <a:t>D</a:t>
            </a:r>
            <a:r>
              <a:rPr lang="en-GB" dirty="0" smtClean="0"/>
              <a:t>issolved </a:t>
            </a:r>
            <a:r>
              <a:rPr lang="en-GB" dirty="0"/>
              <a:t>the one unit restoring the pre-1955 provinces of West Pakistan </a:t>
            </a:r>
          </a:p>
          <a:p>
            <a:pPr algn="just" eaLnBrk="1" hangingPunct="1">
              <a:defRPr/>
            </a:pPr>
            <a:r>
              <a:rPr lang="en-GB" dirty="0"/>
              <a:t>One man one vote</a:t>
            </a:r>
          </a:p>
          <a:p>
            <a:pPr algn="just" eaLnBrk="1" hangingPunct="1">
              <a:defRPr/>
            </a:pPr>
            <a:r>
              <a:rPr lang="en-GB" dirty="0"/>
              <a:t>Doubled </a:t>
            </a:r>
            <a:r>
              <a:rPr lang="en-GB" dirty="0" smtClean="0"/>
              <a:t>quota </a:t>
            </a:r>
            <a:r>
              <a:rPr lang="en-GB" dirty="0"/>
              <a:t>for </a:t>
            </a:r>
            <a:r>
              <a:rPr lang="en-GB" dirty="0" smtClean="0"/>
              <a:t>Bengalis </a:t>
            </a:r>
            <a:r>
              <a:rPr lang="en-GB" dirty="0"/>
              <a:t>in defence services</a:t>
            </a:r>
          </a:p>
          <a:p>
            <a:pPr algn="just" eaLnBrk="1" hangingPunct="1">
              <a:defRPr/>
            </a:pPr>
            <a:r>
              <a:rPr lang="en-GB" dirty="0"/>
              <a:t>Established links between China- USA</a:t>
            </a:r>
          </a:p>
          <a:p>
            <a:pPr eaLnBrk="1" hangingPunct="1">
              <a:defRPr/>
            </a:pPr>
            <a:endParaRPr lang="en-GB" dirty="0"/>
          </a:p>
        </p:txBody>
      </p:sp>
      <p:sp>
        <p:nvSpPr>
          <p:cNvPr id="28674" name="Rectangle 2"/>
          <p:cNvSpPr>
            <a:spLocks noGrp="1" noRot="1" noChangeArrowheads="1"/>
          </p:cNvSpPr>
          <p:nvPr>
            <p:ph type="title"/>
          </p:nvPr>
        </p:nvSpPr>
        <p:spPr/>
        <p:txBody>
          <a:bodyPr/>
          <a:lstStyle/>
          <a:p>
            <a:pPr eaLnBrk="1" hangingPunct="1">
              <a:defRPr/>
            </a:pPr>
            <a:r>
              <a:rPr lang="en-US" dirty="0" smtClean="0"/>
              <a:t>YAHYA KHAN</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GB"/>
              <a:t>Second Martial law March 1969</a:t>
            </a:r>
          </a:p>
        </p:txBody>
      </p:sp>
      <p:sp>
        <p:nvSpPr>
          <p:cNvPr id="12291" name="Rectangle 3"/>
          <p:cNvSpPr>
            <a:spLocks noGrp="1" noChangeArrowheads="1"/>
          </p:cNvSpPr>
          <p:nvPr>
            <p:ph type="body" idx="1"/>
          </p:nvPr>
        </p:nvSpPr>
        <p:spPr/>
        <p:txBody>
          <a:bodyPr>
            <a:normAutofit/>
          </a:bodyPr>
          <a:lstStyle/>
          <a:p>
            <a:pPr algn="just"/>
            <a:r>
              <a:rPr lang="en-GB" sz="2800" dirty="0"/>
              <a:t>General </a:t>
            </a:r>
            <a:r>
              <a:rPr lang="en-GB" sz="2800" dirty="0" err="1"/>
              <a:t>Yahya</a:t>
            </a:r>
            <a:r>
              <a:rPr lang="en-GB" sz="2800" dirty="0"/>
              <a:t> issued L.F.O</a:t>
            </a:r>
          </a:p>
          <a:p>
            <a:pPr algn="just"/>
            <a:r>
              <a:rPr lang="en-GB" sz="2800" dirty="0"/>
              <a:t>First General elections 7</a:t>
            </a:r>
            <a:r>
              <a:rPr lang="en-GB" sz="2800" baseline="30000" dirty="0"/>
              <a:t>th</a:t>
            </a:r>
            <a:r>
              <a:rPr lang="en-GB" sz="2800" dirty="0"/>
              <a:t> Dec 1970</a:t>
            </a:r>
          </a:p>
          <a:p>
            <a:pPr algn="just"/>
            <a:r>
              <a:rPr lang="en-GB" sz="2800" dirty="0"/>
              <a:t>Elections first time on adult franchise basis</a:t>
            </a:r>
          </a:p>
          <a:p>
            <a:pPr algn="just"/>
            <a:r>
              <a:rPr lang="en-GB" sz="2800" dirty="0"/>
              <a:t>Delay of First session of Parliament</a:t>
            </a:r>
          </a:p>
          <a:p>
            <a:endParaRPr lang="en-GB" sz="2800" dirty="0"/>
          </a:p>
          <a:p>
            <a:endParaRPr lang="en-GB" sz="28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4"/>
          <p:cNvSpPr>
            <a:spLocks noGrp="1" noChangeArrowheads="1"/>
          </p:cNvSpPr>
          <p:nvPr>
            <p:ph sz="half" idx="1"/>
          </p:nvPr>
        </p:nvSpPr>
        <p:spPr/>
        <p:txBody>
          <a:bodyPr/>
          <a:lstStyle/>
          <a:p>
            <a:pPr eaLnBrk="1" hangingPunct="1">
              <a:defRPr/>
            </a:pPr>
            <a:r>
              <a:rPr lang="en-GB"/>
              <a:t>Awami League	</a:t>
            </a:r>
          </a:p>
          <a:p>
            <a:pPr eaLnBrk="1" hangingPunct="1">
              <a:defRPr/>
            </a:pPr>
            <a:r>
              <a:rPr lang="en-GB"/>
              <a:t>AL won almost all seats in East pakistan but none in West pakistan</a:t>
            </a:r>
          </a:p>
        </p:txBody>
      </p:sp>
      <p:sp>
        <p:nvSpPr>
          <p:cNvPr id="29701" name="Rectangle 5"/>
          <p:cNvSpPr>
            <a:spLocks noGrp="1" noChangeArrowheads="1"/>
          </p:cNvSpPr>
          <p:nvPr>
            <p:ph sz="half" idx="2"/>
          </p:nvPr>
        </p:nvSpPr>
        <p:spPr/>
        <p:txBody>
          <a:bodyPr/>
          <a:lstStyle/>
          <a:p>
            <a:pPr eaLnBrk="1" hangingPunct="1">
              <a:defRPr/>
            </a:pPr>
            <a:r>
              <a:rPr lang="en-GB"/>
              <a:t>PPP</a:t>
            </a:r>
          </a:p>
          <a:p>
            <a:pPr eaLnBrk="1" hangingPunct="1">
              <a:defRPr/>
            </a:pPr>
            <a:r>
              <a:rPr lang="en-GB"/>
              <a:t>AL had 162 and PPP 88 seats</a:t>
            </a:r>
          </a:p>
          <a:p>
            <a:pPr eaLnBrk="1" hangingPunct="1">
              <a:defRPr/>
            </a:pPr>
            <a:r>
              <a:rPr lang="en-GB"/>
              <a:t>Yahya failed to effect a compromise instead launced operation searchlight Mujib was arrested</a:t>
            </a:r>
          </a:p>
        </p:txBody>
      </p:sp>
      <p:sp>
        <p:nvSpPr>
          <p:cNvPr id="29698" name="Rectangle 2"/>
          <p:cNvSpPr>
            <a:spLocks noGrp="1" noRot="1" noChangeArrowheads="1"/>
          </p:cNvSpPr>
          <p:nvPr>
            <p:ph type="title"/>
          </p:nvPr>
        </p:nvSpPr>
        <p:spPr/>
        <p:txBody>
          <a:bodyPr/>
          <a:lstStyle/>
          <a:p>
            <a:pPr eaLnBrk="1" hangingPunct="1">
              <a:defRPr/>
            </a:pPr>
            <a:r>
              <a:rPr lang="en-GB" dirty="0"/>
              <a:t>Political </a:t>
            </a:r>
            <a:r>
              <a:rPr lang="en-GB" dirty="0" smtClean="0"/>
              <a:t>Realities</a:t>
            </a:r>
            <a:endParaRPr lang="en-GB"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fontScale="85000" lnSpcReduction="20000"/>
          </a:bodyPr>
          <a:lstStyle/>
          <a:p>
            <a:r>
              <a:rPr lang="en-US" dirty="0" smtClean="0"/>
              <a:t>4thPresident of Pakistan</a:t>
            </a:r>
          </a:p>
          <a:p>
            <a:r>
              <a:rPr lang="en-US" dirty="0"/>
              <a:t> 9th </a:t>
            </a:r>
            <a:r>
              <a:rPr lang="en-US" dirty="0" smtClean="0"/>
              <a:t>Prime Minister </a:t>
            </a:r>
            <a:r>
              <a:rPr lang="en-US" dirty="0"/>
              <a:t> </a:t>
            </a:r>
            <a:r>
              <a:rPr lang="en-US" dirty="0" smtClean="0"/>
              <a:t>1973 – 1977</a:t>
            </a:r>
          </a:p>
          <a:p>
            <a:r>
              <a:rPr lang="en-US" dirty="0" smtClean="0"/>
              <a:t>Founder of PPP</a:t>
            </a:r>
          </a:p>
          <a:p>
            <a:r>
              <a:rPr lang="en-US" dirty="0"/>
              <a:t>Educated at Berkeley and </a:t>
            </a:r>
            <a:r>
              <a:rPr lang="en-US" dirty="0" smtClean="0"/>
              <a:t>Oxford </a:t>
            </a:r>
          </a:p>
          <a:p>
            <a:r>
              <a:rPr lang="en-US" dirty="0" smtClean="0"/>
              <a:t>a</a:t>
            </a:r>
            <a:r>
              <a:rPr lang="en-US" dirty="0"/>
              <a:t> barrister </a:t>
            </a:r>
            <a:r>
              <a:rPr lang="en-US" dirty="0" smtClean="0"/>
              <a:t> </a:t>
            </a:r>
          </a:p>
          <a:p>
            <a:r>
              <a:rPr lang="en-US" dirty="0" smtClean="0"/>
              <a:t>Joined  cabinet of Mirza  as youngest member  minister commerce and also served Ayub as </a:t>
            </a:r>
            <a:r>
              <a:rPr lang="en-US" dirty="0"/>
              <a:t> Foreign Minister </a:t>
            </a:r>
          </a:p>
          <a:p>
            <a:endParaRPr lang="en-US" dirty="0"/>
          </a:p>
        </p:txBody>
      </p:sp>
      <p:sp>
        <p:nvSpPr>
          <p:cNvPr id="4" name="Content Placeholder 3"/>
          <p:cNvSpPr>
            <a:spLocks noGrp="1"/>
          </p:cNvSpPr>
          <p:nvPr>
            <p:ph sz="half" idx="2"/>
          </p:nvPr>
        </p:nvSpPr>
        <p:spPr/>
        <p:txBody>
          <a:bodyPr>
            <a:normAutofit fontScale="85000" lnSpcReduction="20000"/>
          </a:bodyPr>
          <a:lstStyle/>
          <a:p>
            <a:r>
              <a:rPr lang="en-US" dirty="0" smtClean="0"/>
              <a:t>Proponent of operation Gibraltar  </a:t>
            </a:r>
          </a:p>
          <a:p>
            <a:r>
              <a:rPr lang="en-US" dirty="0" smtClean="0"/>
              <a:t>Failure of operation , He lost the portfolio</a:t>
            </a:r>
          </a:p>
          <a:p>
            <a:r>
              <a:rPr lang="en-US" dirty="0" smtClean="0"/>
              <a:t>Tug of war started</a:t>
            </a:r>
          </a:p>
          <a:p>
            <a:r>
              <a:rPr lang="en-GB" dirty="0" smtClean="0">
                <a:solidFill>
                  <a:srgbClr val="FF3300"/>
                </a:solidFill>
              </a:rPr>
              <a:t>Tashkent Accord (10</a:t>
            </a:r>
            <a:r>
              <a:rPr lang="en-GB" baseline="30000" dirty="0" smtClean="0">
                <a:solidFill>
                  <a:srgbClr val="FF3300"/>
                </a:solidFill>
              </a:rPr>
              <a:t>th</a:t>
            </a:r>
            <a:r>
              <a:rPr lang="en-GB" dirty="0" smtClean="0">
                <a:solidFill>
                  <a:srgbClr val="FF3300"/>
                </a:solidFill>
              </a:rPr>
              <a:t> Jan 1966)</a:t>
            </a:r>
          </a:p>
          <a:p>
            <a:r>
              <a:rPr lang="en-US" dirty="0" smtClean="0"/>
              <a:t>Founded PPP</a:t>
            </a:r>
          </a:p>
          <a:p>
            <a:r>
              <a:rPr lang="en-US" dirty="0" smtClean="0"/>
              <a:t>Popular politics</a:t>
            </a:r>
          </a:p>
          <a:p>
            <a:r>
              <a:rPr lang="en-US" dirty="0" smtClean="0"/>
              <a:t>Elections 1970</a:t>
            </a:r>
          </a:p>
          <a:p>
            <a:endParaRPr lang="en-US" dirty="0"/>
          </a:p>
        </p:txBody>
      </p:sp>
      <p:sp>
        <p:nvSpPr>
          <p:cNvPr id="2" name="Title 1"/>
          <p:cNvSpPr>
            <a:spLocks noGrp="1"/>
          </p:cNvSpPr>
          <p:nvPr>
            <p:ph type="title"/>
          </p:nvPr>
        </p:nvSpPr>
        <p:spPr/>
        <p:txBody>
          <a:bodyPr/>
          <a:lstStyle/>
          <a:p>
            <a:r>
              <a:rPr lang="en-US" dirty="0" smtClean="0"/>
              <a:t>ZA BHUTTO</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fontScale="85000" lnSpcReduction="20000"/>
          </a:bodyPr>
          <a:lstStyle/>
          <a:p>
            <a:pPr algn="just"/>
            <a:r>
              <a:rPr lang="en-GB" dirty="0" smtClean="0"/>
              <a:t>Interim Constitution adopted 17/04/1972</a:t>
            </a:r>
          </a:p>
          <a:p>
            <a:pPr algn="just"/>
            <a:r>
              <a:rPr lang="en-GB" dirty="0" smtClean="0"/>
              <a:t>Constitution Commission April 1972</a:t>
            </a:r>
          </a:p>
          <a:p>
            <a:pPr algn="just"/>
            <a:r>
              <a:rPr lang="en-GB" dirty="0" smtClean="0"/>
              <a:t>Report presented in Dec 1972,unanimously passed April 1973 &amp; promulgated in Aug 1973</a:t>
            </a:r>
          </a:p>
          <a:p>
            <a:endParaRPr lang="en-US" dirty="0"/>
          </a:p>
        </p:txBody>
      </p:sp>
      <p:sp>
        <p:nvSpPr>
          <p:cNvPr id="4" name="Content Placeholder 3"/>
          <p:cNvSpPr>
            <a:spLocks noGrp="1"/>
          </p:cNvSpPr>
          <p:nvPr>
            <p:ph sz="half" idx="2"/>
          </p:nvPr>
        </p:nvSpPr>
        <p:spPr/>
        <p:txBody>
          <a:bodyPr>
            <a:normAutofit fontScale="85000" lnSpcReduction="20000"/>
          </a:bodyPr>
          <a:lstStyle/>
          <a:p>
            <a:pPr algn="just"/>
            <a:r>
              <a:rPr lang="en-US" dirty="0" smtClean="0"/>
              <a:t>Father of Pakistani nuclear program</a:t>
            </a:r>
          </a:p>
          <a:p>
            <a:pPr algn="just"/>
            <a:r>
              <a:rPr lang="en-US" dirty="0" smtClean="0"/>
              <a:t>Treated opposition with iron hand</a:t>
            </a:r>
          </a:p>
          <a:p>
            <a:pPr algn="just"/>
            <a:r>
              <a:rPr lang="en-US" dirty="0" smtClean="0"/>
              <a:t>Educational reforms, established AIOU,QAU,AIMC, </a:t>
            </a:r>
            <a:r>
              <a:rPr lang="en-US" smtClean="0"/>
              <a:t>Gomal university, </a:t>
            </a:r>
            <a:r>
              <a:rPr lang="en-US" dirty="0" smtClean="0"/>
              <a:t>Engineering Council, Institute of Theoretical Physics, Pakistan Academy of Letters &amp; Cadet college Razmak</a:t>
            </a:r>
            <a:endParaRPr lang="en-US" dirty="0"/>
          </a:p>
        </p:txBody>
      </p:sp>
      <p:sp>
        <p:nvSpPr>
          <p:cNvPr id="2" name="Title 1"/>
          <p:cNvSpPr>
            <a:spLocks noGrp="1"/>
          </p:cNvSpPr>
          <p:nvPr>
            <p:ph type="title"/>
          </p:nvPr>
        </p:nvSpPr>
        <p:spPr/>
        <p:txBody>
          <a:bodyPr/>
          <a:lstStyle/>
          <a:p>
            <a:r>
              <a:rPr lang="en-US" dirty="0" smtClean="0"/>
              <a:t>ZA Bhutto</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normAutofit fontScale="92500" lnSpcReduction="10000"/>
          </a:bodyPr>
          <a:lstStyle/>
          <a:p>
            <a:r>
              <a:rPr lang="en-US" dirty="0" smtClean="0"/>
              <a:t>Education Policy provided remission of fees &amp; grant of scholarships for higher education to the children of low-paid employees</a:t>
            </a:r>
          </a:p>
          <a:p>
            <a:endParaRPr lang="en-US" dirty="0"/>
          </a:p>
        </p:txBody>
      </p:sp>
      <p:sp>
        <p:nvSpPr>
          <p:cNvPr id="3" name="Content Placeholder 2"/>
          <p:cNvSpPr>
            <a:spLocks noGrp="1"/>
          </p:cNvSpPr>
          <p:nvPr>
            <p:ph sz="half" idx="2"/>
          </p:nvPr>
        </p:nvSpPr>
        <p:spPr/>
        <p:txBody>
          <a:bodyPr>
            <a:normAutofit fontScale="92500" lnSpcReduction="10000"/>
          </a:bodyPr>
          <a:lstStyle/>
          <a:p>
            <a:pPr algn="just"/>
            <a:r>
              <a:rPr lang="en-US" dirty="0" smtClean="0"/>
              <a:t>Turbulence in Baluchistan</a:t>
            </a:r>
          </a:p>
          <a:p>
            <a:pPr algn="just"/>
            <a:r>
              <a:rPr lang="en-US" dirty="0" smtClean="0"/>
              <a:t>Insurgency </a:t>
            </a:r>
          </a:p>
          <a:p>
            <a:pPr algn="just"/>
            <a:r>
              <a:rPr lang="en-US" dirty="0" smtClean="0"/>
              <a:t>2 CMs sacked</a:t>
            </a:r>
          </a:p>
          <a:p>
            <a:pPr algn="just"/>
            <a:r>
              <a:rPr lang="en-US" dirty="0" smtClean="0"/>
              <a:t>Banned NAP</a:t>
            </a:r>
          </a:p>
          <a:p>
            <a:pPr algn="just"/>
            <a:r>
              <a:rPr lang="en-US" dirty="0" smtClean="0"/>
              <a:t>Trial by </a:t>
            </a:r>
            <a:r>
              <a:rPr lang="en-US" dirty="0" smtClean="0">
                <a:solidFill>
                  <a:srgbClr val="FF0000"/>
                </a:solidFill>
              </a:rPr>
              <a:t>Hyderabad Tribunal</a:t>
            </a:r>
          </a:p>
          <a:p>
            <a:pPr algn="just"/>
            <a:r>
              <a:rPr lang="en-US" u="sng" dirty="0" smtClean="0">
                <a:solidFill>
                  <a:srgbClr val="FF0000"/>
                </a:solidFill>
              </a:rPr>
              <a:t>Labour policy  </a:t>
            </a:r>
          </a:p>
          <a:p>
            <a:pPr algn="just"/>
            <a:r>
              <a:rPr lang="en-US" u="sng" dirty="0" smtClean="0">
                <a:solidFill>
                  <a:srgbClr val="FF0000"/>
                </a:solidFill>
              </a:rPr>
              <a:t>Labour Courts</a:t>
            </a:r>
          </a:p>
          <a:p>
            <a:pPr algn="just"/>
            <a:r>
              <a:rPr lang="en-US" u="sng" dirty="0" smtClean="0">
                <a:solidFill>
                  <a:srgbClr val="FF0000"/>
                </a:solidFill>
              </a:rPr>
              <a:t>Passport reforms</a:t>
            </a:r>
          </a:p>
          <a:p>
            <a:pPr algn="just"/>
            <a:r>
              <a:rPr lang="en-US" u="sng" dirty="0" smtClean="0">
                <a:solidFill>
                  <a:srgbClr val="FF0000"/>
                </a:solidFill>
              </a:rPr>
              <a:t>Export of manpower </a:t>
            </a:r>
            <a:endParaRPr lang="en-US" u="sng" dirty="0">
              <a:solidFill>
                <a:srgbClr val="FF0000"/>
              </a:solidFill>
            </a:endParaRPr>
          </a:p>
        </p:txBody>
      </p:sp>
      <p:sp>
        <p:nvSpPr>
          <p:cNvPr id="4" name="Title 3"/>
          <p:cNvSpPr>
            <a:spLocks noGrp="1"/>
          </p:cNvSpPr>
          <p:nvPr>
            <p:ph type="title"/>
          </p:nvPr>
        </p:nvSpPr>
        <p:spPr/>
        <p:txBody>
          <a:bodyPr/>
          <a:lstStyle/>
          <a:p>
            <a:r>
              <a:rPr lang="en-US" dirty="0" smtClean="0"/>
              <a:t>ZA Bhutto</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Born in </a:t>
            </a:r>
            <a:r>
              <a:rPr lang="en-US" dirty="0" err="1" smtClean="0"/>
              <a:t>Karnal</a:t>
            </a:r>
            <a:endParaRPr lang="en-US" dirty="0" smtClean="0"/>
          </a:p>
          <a:p>
            <a:r>
              <a:rPr lang="en-US" dirty="0" smtClean="0"/>
              <a:t>Studied at Aligarh &amp; oxford</a:t>
            </a:r>
          </a:p>
          <a:p>
            <a:r>
              <a:rPr lang="en-US" dirty="0" smtClean="0"/>
              <a:t>Jinnah nominated him as secretary general of league in 1936</a:t>
            </a:r>
          </a:p>
          <a:p>
            <a:r>
              <a:rPr lang="en-US" dirty="0" smtClean="0"/>
              <a:t>Initially a nationalist </a:t>
            </a:r>
          </a:p>
          <a:p>
            <a:r>
              <a:rPr lang="en-US" dirty="0" smtClean="0"/>
              <a:t>After failure of </a:t>
            </a:r>
            <a:r>
              <a:rPr lang="en-US" dirty="0" err="1" smtClean="0"/>
              <a:t>RTCs,Liaqat</a:t>
            </a:r>
            <a:r>
              <a:rPr lang="en-US" dirty="0" smtClean="0"/>
              <a:t> also instrumental to bring Jinnah back</a:t>
            </a:r>
          </a:p>
          <a:p>
            <a:r>
              <a:rPr lang="en-US" dirty="0" smtClean="0"/>
              <a:t>Jinnah tabled a resolution for re election of Liaqat as SG and termed him as his right hand</a:t>
            </a:r>
          </a:p>
          <a:p>
            <a:r>
              <a:rPr lang="en-US" dirty="0" smtClean="0"/>
              <a:t>Passage of “Objectives resolution “ to his credit</a:t>
            </a:r>
            <a:endParaRPr lang="en-US" dirty="0"/>
          </a:p>
        </p:txBody>
      </p:sp>
      <p:sp>
        <p:nvSpPr>
          <p:cNvPr id="2" name="Title 1"/>
          <p:cNvSpPr>
            <a:spLocks noGrp="1"/>
          </p:cNvSpPr>
          <p:nvPr>
            <p:ph type="title"/>
          </p:nvPr>
        </p:nvSpPr>
        <p:spPr/>
        <p:txBody>
          <a:bodyPr>
            <a:normAutofit fontScale="90000"/>
          </a:bodyPr>
          <a:lstStyle/>
          <a:p>
            <a:r>
              <a:rPr lang="en-US" dirty="0" smtClean="0"/>
              <a:t>Liaqat Ali Khan</a:t>
            </a:r>
            <a:br>
              <a:rPr lang="en-US" dirty="0" smtClean="0"/>
            </a:br>
            <a:r>
              <a:rPr lang="en-US" dirty="0" smtClean="0"/>
              <a:t>(October </a:t>
            </a:r>
            <a:r>
              <a:rPr lang="en-US" dirty="0"/>
              <a:t>1895 – 16 October </a:t>
            </a:r>
            <a:r>
              <a:rPr lang="en-US" dirty="0" smtClean="0"/>
              <a:t>1951)</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idx="1"/>
          </p:nvPr>
        </p:nvSpPr>
        <p:spPr/>
        <p:txBody>
          <a:bodyPr/>
          <a:lstStyle/>
          <a:p>
            <a:pPr eaLnBrk="1" hangingPunct="1">
              <a:defRPr/>
            </a:pPr>
            <a:r>
              <a:rPr lang="en-GB" dirty="0"/>
              <a:t>1904-1982</a:t>
            </a:r>
          </a:p>
          <a:p>
            <a:pPr eaLnBrk="1" hangingPunct="1">
              <a:defRPr/>
            </a:pPr>
            <a:r>
              <a:rPr lang="en-GB" dirty="0"/>
              <a:t>5</a:t>
            </a:r>
            <a:r>
              <a:rPr lang="en-GB" baseline="30000" dirty="0"/>
              <a:t>th</a:t>
            </a:r>
            <a:r>
              <a:rPr lang="en-GB" dirty="0"/>
              <a:t> President </a:t>
            </a:r>
          </a:p>
          <a:p>
            <a:pPr eaLnBrk="1" hangingPunct="1">
              <a:defRPr/>
            </a:pPr>
            <a:r>
              <a:rPr lang="en-GB" dirty="0"/>
              <a:t>Parliamentary Secretary, Minister for health &amp; Education</a:t>
            </a:r>
          </a:p>
        </p:txBody>
      </p:sp>
      <p:sp>
        <p:nvSpPr>
          <p:cNvPr id="49154" name="Rectangle 2"/>
          <p:cNvSpPr>
            <a:spLocks noGrp="1" noRot="1" noChangeArrowheads="1"/>
          </p:cNvSpPr>
          <p:nvPr>
            <p:ph type="title"/>
          </p:nvPr>
        </p:nvSpPr>
        <p:spPr/>
        <p:txBody>
          <a:bodyPr/>
          <a:lstStyle/>
          <a:p>
            <a:pPr eaLnBrk="1" hangingPunct="1">
              <a:defRPr/>
            </a:pPr>
            <a:r>
              <a:rPr lang="en-GB" dirty="0"/>
              <a:t>Fazal </a:t>
            </a:r>
            <a:r>
              <a:rPr lang="en-GB" dirty="0" err="1" smtClean="0"/>
              <a:t>Illahi</a:t>
            </a:r>
            <a:r>
              <a:rPr lang="en-GB" dirty="0" smtClean="0"/>
              <a:t> Ch.</a:t>
            </a:r>
            <a:endParaRPr lang="en-GB"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rrowheads="1"/>
          </p:cNvSpPr>
          <p:nvPr>
            <p:ph type="title"/>
          </p:nvPr>
        </p:nvSpPr>
        <p:spPr/>
        <p:txBody>
          <a:bodyPr/>
          <a:lstStyle/>
          <a:p>
            <a:pPr eaLnBrk="1" hangingPunct="1">
              <a:defRPr/>
            </a:pPr>
            <a:r>
              <a:rPr lang="en-GB" sz="4000"/>
              <a:t>Pakistan National Alliance (PNA)</a:t>
            </a:r>
          </a:p>
        </p:txBody>
      </p:sp>
      <p:sp>
        <p:nvSpPr>
          <p:cNvPr id="43011" name="Rectangle 3"/>
          <p:cNvSpPr>
            <a:spLocks noGrp="1" noChangeArrowheads="1"/>
          </p:cNvSpPr>
          <p:nvPr>
            <p:ph type="body" idx="1"/>
          </p:nvPr>
        </p:nvSpPr>
        <p:spPr/>
        <p:txBody>
          <a:bodyPr/>
          <a:lstStyle/>
          <a:p>
            <a:pPr algn="just" eaLnBrk="1" hangingPunct="1">
              <a:defRPr/>
            </a:pPr>
            <a:r>
              <a:rPr lang="en-GB" dirty="0"/>
              <a:t>9 parties alliance to dislodge Bhutto from power</a:t>
            </a:r>
          </a:p>
          <a:p>
            <a:pPr algn="just" eaLnBrk="1" hangingPunct="1">
              <a:defRPr/>
            </a:pPr>
            <a:r>
              <a:rPr lang="en-GB" dirty="0"/>
              <a:t>Implementation of Islamic order was its election slogan</a:t>
            </a:r>
          </a:p>
          <a:p>
            <a:pPr algn="just" eaLnBrk="1" hangingPunct="1">
              <a:defRPr/>
            </a:pPr>
            <a:r>
              <a:rPr lang="en-GB" dirty="0"/>
              <a:t>PNA contested election by using one symbol</a:t>
            </a:r>
          </a:p>
          <a:p>
            <a:pPr algn="just" eaLnBrk="1" hangingPunct="1">
              <a:defRPr/>
            </a:pPr>
            <a:r>
              <a:rPr lang="en-GB" dirty="0"/>
              <a:t>Alleged rigging in polls</a:t>
            </a:r>
          </a:p>
          <a:p>
            <a:pPr algn="just" eaLnBrk="1" hangingPunct="1">
              <a:defRPr/>
            </a:pPr>
            <a:endParaRPr lang="en-GB"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rrowheads="1"/>
          </p:cNvSpPr>
          <p:nvPr>
            <p:ph type="title"/>
          </p:nvPr>
        </p:nvSpPr>
        <p:spPr/>
        <p:txBody>
          <a:bodyPr>
            <a:normAutofit fontScale="90000"/>
          </a:bodyPr>
          <a:lstStyle/>
          <a:p>
            <a:pPr eaLnBrk="1" hangingPunct="1">
              <a:defRPr/>
            </a:pPr>
            <a:r>
              <a:rPr lang="en-GB" sz="4000"/>
              <a:t>Movement for the Restoration of Democracy (MRD)</a:t>
            </a:r>
          </a:p>
        </p:txBody>
      </p:sp>
      <p:sp>
        <p:nvSpPr>
          <p:cNvPr id="45059" name="Rectangle 3"/>
          <p:cNvSpPr>
            <a:spLocks noGrp="1" noChangeArrowheads="1"/>
          </p:cNvSpPr>
          <p:nvPr>
            <p:ph type="body" idx="1"/>
          </p:nvPr>
        </p:nvSpPr>
        <p:spPr/>
        <p:txBody>
          <a:bodyPr/>
          <a:lstStyle/>
          <a:p>
            <a:pPr eaLnBrk="1" hangingPunct="1">
              <a:defRPr/>
            </a:pPr>
            <a:r>
              <a:rPr lang="en-GB"/>
              <a:t>1981</a:t>
            </a:r>
          </a:p>
          <a:p>
            <a:pPr eaLnBrk="1" hangingPunct="1">
              <a:defRPr/>
            </a:pPr>
            <a:r>
              <a:rPr lang="en-GB"/>
              <a:t>Formed to restore the democratic order</a:t>
            </a:r>
          </a:p>
          <a:p>
            <a:pPr eaLnBrk="1" hangingPunct="1">
              <a:defRPr/>
            </a:pPr>
            <a:r>
              <a:rPr lang="en-GB"/>
              <a:t>Withdrawal of martial law and impartial elections</a:t>
            </a:r>
          </a:p>
          <a:p>
            <a:pPr eaLnBrk="1" hangingPunct="1">
              <a:defRPr/>
            </a:pPr>
            <a:r>
              <a:rPr lang="en-GB"/>
              <a:t>Sind was hub of MRD activities</a:t>
            </a:r>
          </a:p>
          <a:p>
            <a:pPr eaLnBrk="1" hangingPunct="1">
              <a:defRPr/>
            </a:pPr>
            <a:r>
              <a:rPr lang="en-GB"/>
              <a:t>Mounted pressure on Zia to hold elections, non-party elections were held. MRD Boycotted only PML &amp; JI contested</a:t>
            </a:r>
          </a:p>
          <a:p>
            <a:pPr eaLnBrk="1" hangingPunct="1">
              <a:defRPr/>
            </a:pPr>
            <a:endParaRPr lang="en-GB"/>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rrowheads="1"/>
          </p:cNvSpPr>
          <p:nvPr>
            <p:ph type="title"/>
          </p:nvPr>
        </p:nvSpPr>
        <p:spPr/>
        <p:txBody>
          <a:bodyPr/>
          <a:lstStyle/>
          <a:p>
            <a:pPr eaLnBrk="1" hangingPunct="1">
              <a:defRPr/>
            </a:pPr>
            <a:r>
              <a:rPr lang="en-GB"/>
              <a:t>Islami Jamhori Ittihad (IJI)</a:t>
            </a:r>
          </a:p>
        </p:txBody>
      </p:sp>
      <p:sp>
        <p:nvSpPr>
          <p:cNvPr id="44035" name="Rectangle 3"/>
          <p:cNvSpPr>
            <a:spLocks noGrp="1" noChangeArrowheads="1"/>
          </p:cNvSpPr>
          <p:nvPr>
            <p:ph type="body" idx="1"/>
          </p:nvPr>
        </p:nvSpPr>
        <p:spPr/>
        <p:txBody>
          <a:bodyPr/>
          <a:lstStyle/>
          <a:p>
            <a:pPr eaLnBrk="1" hangingPunct="1">
              <a:defRPr/>
            </a:pPr>
            <a:r>
              <a:rPr lang="en-GB"/>
              <a:t>1988 against PPP</a:t>
            </a:r>
          </a:p>
          <a:p>
            <a:pPr eaLnBrk="1" hangingPunct="1">
              <a:defRPr/>
            </a:pPr>
            <a:r>
              <a:rPr lang="en-GB"/>
              <a:t>9 parties alliance</a:t>
            </a:r>
          </a:p>
          <a:p>
            <a:pPr eaLnBrk="1" hangingPunct="1">
              <a:defRPr/>
            </a:pPr>
            <a:r>
              <a:rPr lang="en-GB"/>
              <a:t>IJI won seats in Punjab</a:t>
            </a:r>
          </a:p>
          <a:p>
            <a:pPr eaLnBrk="1" hangingPunct="1">
              <a:defRPr/>
            </a:pPr>
            <a:r>
              <a:rPr lang="en-GB"/>
              <a:t>Nawaz Sharif emerged as powerful figure</a:t>
            </a:r>
          </a:p>
          <a:p>
            <a:pPr eaLnBrk="1" hangingPunct="1">
              <a:defRPr/>
            </a:pPr>
            <a:endParaRPr lang="en-GB"/>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rrowheads="1"/>
          </p:cNvSpPr>
          <p:nvPr>
            <p:ph type="title"/>
          </p:nvPr>
        </p:nvSpPr>
        <p:spPr/>
        <p:txBody>
          <a:bodyPr>
            <a:normAutofit fontScale="90000"/>
          </a:bodyPr>
          <a:lstStyle/>
          <a:p>
            <a:pPr eaLnBrk="1" hangingPunct="1">
              <a:defRPr/>
            </a:pPr>
            <a:r>
              <a:rPr lang="en-GB" sz="4000"/>
              <a:t>Alliance for Restoration of Democracy </a:t>
            </a:r>
          </a:p>
        </p:txBody>
      </p:sp>
      <p:sp>
        <p:nvSpPr>
          <p:cNvPr id="46083" name="Rectangle 3"/>
          <p:cNvSpPr>
            <a:spLocks noGrp="1" noChangeArrowheads="1"/>
          </p:cNvSpPr>
          <p:nvPr>
            <p:ph type="body" idx="1"/>
          </p:nvPr>
        </p:nvSpPr>
        <p:spPr/>
        <p:txBody>
          <a:bodyPr/>
          <a:lstStyle/>
          <a:p>
            <a:pPr eaLnBrk="1" hangingPunct="1">
              <a:defRPr/>
            </a:pPr>
            <a:r>
              <a:rPr lang="en-GB"/>
              <a:t>Comprises of PPP &amp; PML</a:t>
            </a:r>
          </a:p>
          <a:p>
            <a:pPr eaLnBrk="1" hangingPunct="1">
              <a:defRPr/>
            </a:pPr>
            <a:r>
              <a:rPr lang="en-GB"/>
              <a:t>Agenda: return of civilian rule</a:t>
            </a:r>
          </a:p>
          <a:p>
            <a:pPr eaLnBrk="1" hangingPunct="1">
              <a:defRPr/>
            </a:pPr>
            <a:r>
              <a:rPr lang="en-GB"/>
              <a:t>Makhdoom amin Fahim Led the alliance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a:t>Constitution 1956</a:t>
            </a:r>
          </a:p>
        </p:txBody>
      </p:sp>
      <p:sp>
        <p:nvSpPr>
          <p:cNvPr id="9219" name="Rectangle 3"/>
          <p:cNvSpPr>
            <a:spLocks noGrp="1" noChangeArrowheads="1"/>
          </p:cNvSpPr>
          <p:nvPr>
            <p:ph type="body" idx="1"/>
          </p:nvPr>
        </p:nvSpPr>
        <p:spPr/>
        <p:txBody>
          <a:bodyPr/>
          <a:lstStyle/>
          <a:p>
            <a:r>
              <a:rPr lang="en-GB"/>
              <a:t>First constitution, Parliamentary form </a:t>
            </a:r>
          </a:p>
          <a:p>
            <a:r>
              <a:rPr lang="en-GB"/>
              <a:t>President head of state</a:t>
            </a:r>
          </a:p>
          <a:p>
            <a:r>
              <a:rPr lang="en-GB"/>
              <a:t>Unicameral Parliament </a:t>
            </a:r>
          </a:p>
          <a:p>
            <a:r>
              <a:rPr lang="en-GB"/>
              <a:t>300+10 members (150+150+10)</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GB"/>
              <a:t>Constitution 1962</a:t>
            </a:r>
          </a:p>
        </p:txBody>
      </p:sp>
      <p:sp>
        <p:nvSpPr>
          <p:cNvPr id="10243" name="Rectangle 3"/>
          <p:cNvSpPr>
            <a:spLocks noGrp="1" noChangeArrowheads="1"/>
          </p:cNvSpPr>
          <p:nvPr>
            <p:ph type="body" idx="1"/>
          </p:nvPr>
        </p:nvSpPr>
        <p:spPr/>
        <p:txBody>
          <a:bodyPr/>
          <a:lstStyle/>
          <a:p>
            <a:pPr algn="just">
              <a:lnSpc>
                <a:spcPct val="90000"/>
              </a:lnSpc>
            </a:pPr>
            <a:r>
              <a:rPr lang="en-GB" sz="2800" dirty="0"/>
              <a:t>Constitution commission 1960 </a:t>
            </a:r>
          </a:p>
          <a:p>
            <a:pPr algn="just">
              <a:lnSpc>
                <a:spcPct val="90000"/>
              </a:lnSpc>
            </a:pPr>
            <a:r>
              <a:rPr lang="en-GB" sz="2800" dirty="0"/>
              <a:t>Headed by Justice </a:t>
            </a:r>
            <a:r>
              <a:rPr lang="en-GB" sz="2800" u="sng" dirty="0" err="1">
                <a:solidFill>
                  <a:srgbClr val="FF0000"/>
                </a:solidFill>
              </a:rPr>
              <a:t>Shahabuddin</a:t>
            </a:r>
            <a:endParaRPr lang="en-GB" sz="2800" u="sng" dirty="0">
              <a:solidFill>
                <a:srgbClr val="FF0000"/>
              </a:solidFill>
            </a:endParaRPr>
          </a:p>
          <a:p>
            <a:pPr algn="just">
              <a:lnSpc>
                <a:spcPct val="90000"/>
              </a:lnSpc>
            </a:pPr>
            <a:r>
              <a:rPr lang="en-GB" sz="2800" dirty="0"/>
              <a:t>Commission submitted report 1961,adopted on 1-03-62</a:t>
            </a:r>
          </a:p>
          <a:p>
            <a:pPr algn="just">
              <a:lnSpc>
                <a:spcPct val="90000"/>
              </a:lnSpc>
            </a:pPr>
            <a:r>
              <a:rPr lang="en-GB" sz="2800" dirty="0"/>
              <a:t>Presidential system, all executive authority with President</a:t>
            </a:r>
          </a:p>
          <a:p>
            <a:pPr algn="just">
              <a:lnSpc>
                <a:spcPct val="90000"/>
              </a:lnSpc>
            </a:pPr>
            <a:r>
              <a:rPr lang="en-GB" sz="2800" dirty="0"/>
              <a:t>Unicameral legislature</a:t>
            </a:r>
          </a:p>
          <a:p>
            <a:pPr algn="just">
              <a:lnSpc>
                <a:spcPct val="90000"/>
              </a:lnSpc>
            </a:pPr>
            <a:r>
              <a:rPr lang="en-GB" sz="2800" dirty="0"/>
              <a:t>Federal System</a:t>
            </a:r>
          </a:p>
          <a:p>
            <a:pPr algn="just">
              <a:lnSpc>
                <a:spcPct val="90000"/>
              </a:lnSpc>
            </a:pPr>
            <a:r>
              <a:rPr lang="en-GB" sz="2800" dirty="0"/>
              <a:t>Indirect electoral system-80000 basic democrats as an electoral college</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GB"/>
              <a:t>Constitution 1962</a:t>
            </a:r>
          </a:p>
        </p:txBody>
      </p:sp>
      <p:sp>
        <p:nvSpPr>
          <p:cNvPr id="11267" name="Rectangle 3"/>
          <p:cNvSpPr>
            <a:spLocks noGrp="1" noChangeArrowheads="1"/>
          </p:cNvSpPr>
          <p:nvPr>
            <p:ph type="body" idx="1"/>
          </p:nvPr>
        </p:nvSpPr>
        <p:spPr/>
        <p:txBody>
          <a:bodyPr/>
          <a:lstStyle/>
          <a:p>
            <a:r>
              <a:rPr lang="en-GB"/>
              <a:t>Term of assembly 3 years</a:t>
            </a:r>
          </a:p>
          <a:p>
            <a:r>
              <a:rPr lang="en-GB"/>
              <a:t>Norm established if President from West Pakistan Speaker was to be from East Pakistan and vice versa</a:t>
            </a:r>
          </a:p>
          <a:p>
            <a:r>
              <a:rPr lang="en-GB"/>
              <a:t>Passage of Political parties Act 1962</a:t>
            </a:r>
          </a:p>
          <a:p>
            <a:endParaRPr lang="en-GB"/>
          </a:p>
          <a:p>
            <a:endParaRPr lang="en-GB"/>
          </a:p>
          <a:p>
            <a:endParaRPr lang="en-GB"/>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a:t>1973 Constitution</a:t>
            </a:r>
          </a:p>
        </p:txBody>
      </p:sp>
      <p:sp>
        <p:nvSpPr>
          <p:cNvPr id="15363" name="Rectangle 3"/>
          <p:cNvSpPr>
            <a:spLocks noGrp="1" noChangeArrowheads="1"/>
          </p:cNvSpPr>
          <p:nvPr>
            <p:ph type="body" idx="1"/>
          </p:nvPr>
        </p:nvSpPr>
        <p:spPr/>
        <p:txBody>
          <a:bodyPr/>
          <a:lstStyle/>
          <a:p>
            <a:r>
              <a:rPr lang="en-GB" dirty="0"/>
              <a:t>Parliamentary Form</a:t>
            </a:r>
          </a:p>
          <a:p>
            <a:r>
              <a:rPr lang="en-GB" dirty="0"/>
              <a:t>Federal</a:t>
            </a:r>
          </a:p>
          <a:p>
            <a:r>
              <a:rPr lang="en-GB" dirty="0"/>
              <a:t>Bicameral legislature(1947-73 Unicameral)</a:t>
            </a:r>
          </a:p>
          <a:p>
            <a:r>
              <a:rPr lang="en-GB" dirty="0"/>
              <a:t>10 seats reserved for minorities (separate electorates)</a:t>
            </a:r>
          </a:p>
          <a:p>
            <a:r>
              <a:rPr lang="en-GB" dirty="0"/>
              <a:t>5 years term</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Clr>
                <a:srgbClr val="0000A4"/>
              </a:buClr>
              <a:buSzPct val="95000"/>
              <a:buFont typeface="Wingdings" pitchFamily="2" charset="2"/>
              <a:buChar char="Ø"/>
            </a:pPr>
            <a:endParaRPr lang="en-GB" dirty="0" smtClean="0"/>
          </a:p>
          <a:p>
            <a:pPr>
              <a:buClr>
                <a:srgbClr val="0000A4"/>
              </a:buClr>
              <a:buSzPct val="95000"/>
              <a:buFont typeface="Wingdings" pitchFamily="2" charset="2"/>
              <a:buChar char="Ø"/>
            </a:pPr>
            <a:r>
              <a:rPr lang="en-GB" dirty="0" smtClean="0"/>
              <a:t>36 points </a:t>
            </a:r>
            <a:r>
              <a:rPr lang="en-GB" dirty="0" err="1" smtClean="0"/>
              <a:t>CoD</a:t>
            </a:r>
            <a:r>
              <a:rPr lang="en-GB" dirty="0" smtClean="0"/>
              <a:t> </a:t>
            </a:r>
          </a:p>
          <a:p>
            <a:pPr>
              <a:buClr>
                <a:srgbClr val="0000A4"/>
              </a:buClr>
              <a:buSzPct val="95000"/>
              <a:buFont typeface="Wingdings" pitchFamily="2" charset="2"/>
              <a:buChar char="Ø"/>
            </a:pPr>
            <a:r>
              <a:rPr lang="en-GB" dirty="0" smtClean="0"/>
              <a:t>Constitutional Issues</a:t>
            </a:r>
          </a:p>
          <a:p>
            <a:pPr>
              <a:buClr>
                <a:srgbClr val="0000A4"/>
              </a:buClr>
              <a:buSzPct val="95000"/>
              <a:buFont typeface="Wingdings" pitchFamily="2" charset="2"/>
              <a:buChar char="Ø"/>
            </a:pPr>
            <a:r>
              <a:rPr lang="en-GB" dirty="0" smtClean="0"/>
              <a:t>Code of Conduct</a:t>
            </a:r>
          </a:p>
          <a:p>
            <a:pPr>
              <a:buClr>
                <a:srgbClr val="0000A4"/>
              </a:buClr>
              <a:buSzPct val="95000"/>
              <a:buFont typeface="Wingdings" pitchFamily="2" charset="2"/>
              <a:buChar char="Ø"/>
            </a:pPr>
            <a:r>
              <a:rPr lang="en-GB" dirty="0" smtClean="0"/>
              <a:t>Free &amp; Fair Elections</a:t>
            </a:r>
          </a:p>
          <a:p>
            <a:pPr>
              <a:buClr>
                <a:srgbClr val="0000A4"/>
              </a:buClr>
              <a:buSzPct val="95000"/>
              <a:buFont typeface="Wingdings" pitchFamily="2" charset="2"/>
              <a:buChar char="Ø"/>
            </a:pPr>
            <a:r>
              <a:rPr lang="en-GB" dirty="0" smtClean="0"/>
              <a:t>Civil &amp; Military Relations</a:t>
            </a:r>
          </a:p>
          <a:p>
            <a:pPr algn="just">
              <a:buClr>
                <a:srgbClr val="0000A4"/>
              </a:buClr>
              <a:buSzPct val="95000"/>
              <a:buFont typeface="Wingdings" pitchFamily="2" charset="2"/>
              <a:buChar char="Ø"/>
            </a:pPr>
            <a:r>
              <a:rPr lang="en-GB" dirty="0" smtClean="0"/>
              <a:t>UNIQUE DOCUMENT OF OUR HISTORY -Magna </a:t>
            </a:r>
            <a:r>
              <a:rPr lang="en-GB" dirty="0" err="1" smtClean="0"/>
              <a:t>carta</a:t>
            </a:r>
            <a:r>
              <a:rPr lang="en-GB" dirty="0" smtClean="0"/>
              <a:t> of our political history</a:t>
            </a:r>
          </a:p>
          <a:p>
            <a:pPr>
              <a:buClr>
                <a:srgbClr val="0000A4"/>
              </a:buClr>
              <a:buSzPct val="95000"/>
              <a:buFont typeface="Wingdings" pitchFamily="2" charset="2"/>
              <a:buChar char="Ø"/>
            </a:pPr>
            <a:endParaRPr lang="en-GB" dirty="0" smtClean="0"/>
          </a:p>
          <a:p>
            <a:endParaRPr lang="en-US" dirty="0"/>
          </a:p>
        </p:txBody>
      </p:sp>
      <p:sp>
        <p:nvSpPr>
          <p:cNvPr id="3" name="Title 2"/>
          <p:cNvSpPr>
            <a:spLocks noGrp="1"/>
          </p:cNvSpPr>
          <p:nvPr>
            <p:ph type="title"/>
          </p:nvPr>
        </p:nvSpPr>
        <p:spPr/>
        <p:txBody>
          <a:bodyPr/>
          <a:lstStyle/>
          <a:p>
            <a:r>
              <a:rPr lang="en-US" dirty="0" smtClean="0"/>
              <a:t>Charter of Democracy(</a:t>
            </a:r>
            <a:r>
              <a:rPr lang="en-US" dirty="0" err="1" smtClean="0"/>
              <a:t>CoD</a:t>
            </a:r>
            <a:r>
              <a:rPr lang="en-US" dirty="0" smtClean="0"/>
              <a: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830763"/>
          </a:xfrm>
        </p:spPr>
        <p:txBody>
          <a:bodyPr>
            <a:normAutofit fontScale="92500" lnSpcReduction="10000"/>
          </a:bodyPr>
          <a:lstStyle/>
          <a:p>
            <a:endParaRPr lang="en-US" dirty="0" smtClean="0"/>
          </a:p>
          <a:p>
            <a:pPr algn="just"/>
            <a:r>
              <a:rPr lang="en-US" dirty="0" smtClean="0"/>
              <a:t>One of the most </a:t>
            </a:r>
            <a:r>
              <a:rPr lang="en-US" u="sng" dirty="0" smtClean="0"/>
              <a:t>important documents in the constitutional history</a:t>
            </a:r>
            <a:r>
              <a:rPr lang="en-US" dirty="0" smtClean="0"/>
              <a:t> of Pakistan. </a:t>
            </a:r>
          </a:p>
          <a:p>
            <a:pPr algn="just"/>
            <a:r>
              <a:rPr lang="en-US" u="sng" dirty="0" smtClean="0"/>
              <a:t>Passed</a:t>
            </a:r>
            <a:r>
              <a:rPr lang="en-US" dirty="0" smtClean="0"/>
              <a:t> by the first Constituent Assembly on </a:t>
            </a:r>
            <a:r>
              <a:rPr lang="en-US" dirty="0" smtClean="0">
                <a:solidFill>
                  <a:srgbClr val="FF0000"/>
                </a:solidFill>
              </a:rPr>
              <a:t>12th March 1949</a:t>
            </a:r>
            <a:r>
              <a:rPr lang="en-US" dirty="0" smtClean="0"/>
              <a:t> under the leadership of Liaquat Ali Khan. </a:t>
            </a:r>
          </a:p>
          <a:p>
            <a:pPr algn="just"/>
            <a:r>
              <a:rPr lang="en-US" dirty="0" smtClean="0"/>
              <a:t>The most significant thing was that it contained the basic principles of </a:t>
            </a:r>
            <a:r>
              <a:rPr lang="en-US" u="sng" dirty="0" smtClean="0"/>
              <a:t>both Islamic political system and Western Democracy</a:t>
            </a:r>
            <a:r>
              <a:rPr lang="en-US" dirty="0" smtClean="0"/>
              <a:t>. </a:t>
            </a:r>
          </a:p>
          <a:p>
            <a:pPr algn="just"/>
            <a:r>
              <a:rPr lang="en-US" dirty="0" smtClean="0"/>
              <a:t>Served as </a:t>
            </a:r>
            <a:r>
              <a:rPr lang="en-US" dirty="0" smtClean="0">
                <a:solidFill>
                  <a:srgbClr val="FF0000"/>
                </a:solidFill>
              </a:rPr>
              <a:t>preamble</a:t>
            </a:r>
            <a:r>
              <a:rPr lang="en-US" dirty="0" smtClean="0"/>
              <a:t> for the constitution of </a:t>
            </a:r>
            <a:r>
              <a:rPr lang="en-US" u="sng" dirty="0" smtClean="0"/>
              <a:t>1956, 1962 and 1973</a:t>
            </a:r>
            <a:r>
              <a:rPr lang="en-US" dirty="0" smtClean="0"/>
              <a:t> and ultimately became the part of the Constitution when the Eighth Amendment in the Constitution of 1973 was passed in 1985.</a:t>
            </a:r>
          </a:p>
          <a:p>
            <a:pPr algn="just"/>
            <a:endParaRPr lang="en-US" dirty="0"/>
          </a:p>
        </p:txBody>
      </p:sp>
      <p:sp>
        <p:nvSpPr>
          <p:cNvPr id="2" name="Title 1"/>
          <p:cNvSpPr>
            <a:spLocks noGrp="1"/>
          </p:cNvSpPr>
          <p:nvPr>
            <p:ph type="title"/>
          </p:nvPr>
        </p:nvSpPr>
        <p:spPr/>
        <p:txBody>
          <a:bodyPr/>
          <a:lstStyle/>
          <a:p>
            <a:r>
              <a:rPr lang="en-US" dirty="0" smtClean="0"/>
              <a:t>Objective Resolution</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t>An attempt to achieve the ideals of Parliamentary system.</a:t>
            </a:r>
          </a:p>
          <a:p>
            <a:pPr algn="just"/>
            <a:r>
              <a:rPr lang="en-US" dirty="0" smtClean="0"/>
              <a:t>Essentials for democracy identified</a:t>
            </a:r>
          </a:p>
          <a:p>
            <a:pPr algn="just"/>
            <a:r>
              <a:rPr lang="en-US" dirty="0" smtClean="0"/>
              <a:t>An agenda, manifesto, an ideal or political slogan</a:t>
            </a:r>
          </a:p>
          <a:p>
            <a:pPr algn="just"/>
            <a:r>
              <a:rPr lang="en-US" dirty="0" smtClean="0"/>
              <a:t>An attempt to redefine relations of different actors</a:t>
            </a:r>
          </a:p>
          <a:p>
            <a:pPr>
              <a:buNone/>
            </a:pPr>
            <a:endParaRPr lang="en-US" dirty="0" smtClean="0">
              <a:solidFill>
                <a:schemeClr val="bg1"/>
              </a:solidFill>
            </a:endParaRPr>
          </a:p>
        </p:txBody>
      </p:sp>
      <p:sp>
        <p:nvSpPr>
          <p:cNvPr id="3" name="Title 2"/>
          <p:cNvSpPr>
            <a:spLocks noGrp="1"/>
          </p:cNvSpPr>
          <p:nvPr>
            <p:ph type="title"/>
          </p:nvPr>
        </p:nvSpPr>
        <p:spPr/>
        <p:txBody>
          <a:bodyPr/>
          <a:lstStyle/>
          <a:p>
            <a:r>
              <a:rPr lang="en-US" dirty="0" err="1" smtClean="0">
                <a:solidFill>
                  <a:srgbClr val="FF0000"/>
                </a:solidFill>
              </a:rPr>
              <a:t>CoD</a:t>
            </a:r>
            <a:endParaRPr lang="en-US" dirty="0">
              <a:solidFill>
                <a:srgbClr val="FF000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09600" indent="-609600" algn="just">
              <a:lnSpc>
                <a:spcPct val="90000"/>
              </a:lnSpc>
              <a:spcBef>
                <a:spcPct val="25000"/>
              </a:spcBef>
              <a:spcAft>
                <a:spcPct val="25000"/>
              </a:spcAft>
              <a:buClr>
                <a:srgbClr val="0000A4"/>
              </a:buClr>
              <a:buSzPct val="95000"/>
              <a:buFont typeface="Wingdings" pitchFamily="2" charset="2"/>
              <a:buAutoNum type="arabicPeriod"/>
            </a:pPr>
            <a:r>
              <a:rPr lang="en-GB" b="1" dirty="0" smtClean="0"/>
              <a:t>Individually not possible to bring change.</a:t>
            </a:r>
          </a:p>
          <a:p>
            <a:pPr marL="609600" indent="-609600" algn="just">
              <a:lnSpc>
                <a:spcPct val="90000"/>
              </a:lnSpc>
              <a:spcBef>
                <a:spcPct val="25000"/>
              </a:spcBef>
              <a:spcAft>
                <a:spcPct val="25000"/>
              </a:spcAft>
              <a:buClr>
                <a:srgbClr val="0000A4"/>
              </a:buClr>
              <a:buSzPct val="95000"/>
              <a:buFont typeface="Wingdings" pitchFamily="2" charset="2"/>
              <a:buAutoNum type="arabicPeriod"/>
            </a:pPr>
            <a:r>
              <a:rPr lang="en-GB" b="1" dirty="0" smtClean="0"/>
              <a:t>Both in Exile.</a:t>
            </a:r>
          </a:p>
          <a:p>
            <a:pPr marL="609600" indent="-609600" algn="just">
              <a:lnSpc>
                <a:spcPct val="90000"/>
              </a:lnSpc>
              <a:spcBef>
                <a:spcPct val="25000"/>
              </a:spcBef>
              <a:spcAft>
                <a:spcPct val="25000"/>
              </a:spcAft>
              <a:buClr>
                <a:srgbClr val="0000A4"/>
              </a:buClr>
              <a:buSzPct val="95000"/>
              <a:buFont typeface="Wingdings" pitchFamily="2" charset="2"/>
              <a:buAutoNum type="arabicPeriod"/>
            </a:pPr>
            <a:r>
              <a:rPr lang="en-GB" b="1" dirty="0" smtClean="0"/>
              <a:t>Time constraint, both in 50s.</a:t>
            </a:r>
          </a:p>
          <a:p>
            <a:pPr marL="609600" indent="-609600" algn="just">
              <a:lnSpc>
                <a:spcPct val="90000"/>
              </a:lnSpc>
              <a:spcBef>
                <a:spcPct val="25000"/>
              </a:spcBef>
              <a:spcAft>
                <a:spcPct val="25000"/>
              </a:spcAft>
              <a:buClr>
                <a:srgbClr val="0000A4"/>
              </a:buClr>
              <a:buSzPct val="95000"/>
              <a:buFont typeface="Wingdings" pitchFamily="2" charset="2"/>
              <a:buAutoNum type="arabicPeriod"/>
            </a:pPr>
            <a:r>
              <a:rPr lang="en-GB" b="1" dirty="0" smtClean="0"/>
              <a:t>Both did not complete tenure in office-confrontation not solution.</a:t>
            </a:r>
          </a:p>
          <a:p>
            <a:pPr marL="609600" indent="-609600" algn="just">
              <a:lnSpc>
                <a:spcPct val="90000"/>
              </a:lnSpc>
              <a:spcBef>
                <a:spcPct val="25000"/>
              </a:spcBef>
              <a:spcAft>
                <a:spcPct val="25000"/>
              </a:spcAft>
              <a:buClr>
                <a:srgbClr val="0000A4"/>
              </a:buClr>
              <a:buSzPct val="95000"/>
              <a:buFont typeface="Wingdings" pitchFamily="2" charset="2"/>
              <a:buAutoNum type="arabicPeriod"/>
            </a:pPr>
            <a:r>
              <a:rPr lang="en-GB" b="1" dirty="0" smtClean="0"/>
              <a:t>Bar on 3</a:t>
            </a:r>
            <a:r>
              <a:rPr lang="en-GB" b="1" baseline="30000" dirty="0" smtClean="0"/>
              <a:t>rd</a:t>
            </a:r>
            <a:r>
              <a:rPr lang="en-GB" b="1" dirty="0" smtClean="0"/>
              <a:t> time Premiership (NS derived </a:t>
            </a:r>
            <a:r>
              <a:rPr lang="en-GB" b="1" dirty="0" err="1" smtClean="0"/>
              <a:t>benifit</a:t>
            </a:r>
            <a:r>
              <a:rPr lang="en-GB" b="1" dirty="0" smtClean="0"/>
              <a:t>)</a:t>
            </a:r>
          </a:p>
          <a:p>
            <a:pPr marL="609600" indent="-609600" algn="just">
              <a:lnSpc>
                <a:spcPct val="90000"/>
              </a:lnSpc>
              <a:spcBef>
                <a:spcPct val="25000"/>
              </a:spcBef>
              <a:spcAft>
                <a:spcPct val="25000"/>
              </a:spcAft>
              <a:buClr>
                <a:srgbClr val="0000A4"/>
              </a:buClr>
              <a:buSzPct val="95000"/>
              <a:buFont typeface="Wingdings" pitchFamily="2" charset="2"/>
              <a:buAutoNum type="arabicPeriod"/>
            </a:pPr>
            <a:r>
              <a:rPr lang="en-GB" b="1" dirty="0" smtClean="0"/>
              <a:t>COD a proof – Politics art of possible.</a:t>
            </a:r>
          </a:p>
          <a:p>
            <a:endParaRPr lang="en-US" dirty="0"/>
          </a:p>
        </p:txBody>
      </p:sp>
      <p:sp>
        <p:nvSpPr>
          <p:cNvPr id="3" name="Title 2"/>
          <p:cNvSpPr>
            <a:spLocks noGrp="1"/>
          </p:cNvSpPr>
          <p:nvPr>
            <p:ph type="title"/>
          </p:nvPr>
        </p:nvSpPr>
        <p:spPr/>
        <p:txBody>
          <a:bodyPr/>
          <a:lstStyle/>
          <a:p>
            <a:r>
              <a:rPr lang="en-US" dirty="0" smtClean="0"/>
              <a:t>Why Cod?</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09600" indent="-609600" algn="just">
              <a:lnSpc>
                <a:spcPct val="90000"/>
              </a:lnSpc>
              <a:spcBef>
                <a:spcPct val="25000"/>
              </a:spcBef>
              <a:spcAft>
                <a:spcPct val="25000"/>
              </a:spcAft>
              <a:buClr>
                <a:srgbClr val="0000A4"/>
              </a:buClr>
              <a:buSzPct val="95000"/>
              <a:buFontTx/>
              <a:buAutoNum type="arabicPeriod" startAt="7"/>
            </a:pPr>
            <a:r>
              <a:rPr lang="en-GB" b="1" dirty="0" smtClean="0"/>
              <a:t>To block Military takeovers,</a:t>
            </a:r>
          </a:p>
          <a:p>
            <a:pPr marL="609600" indent="-609600" algn="just">
              <a:lnSpc>
                <a:spcPct val="90000"/>
              </a:lnSpc>
              <a:spcBef>
                <a:spcPct val="25000"/>
              </a:spcBef>
              <a:spcAft>
                <a:spcPct val="25000"/>
              </a:spcAft>
              <a:buClr>
                <a:srgbClr val="0000A4"/>
              </a:buClr>
              <a:buSzPct val="95000"/>
              <a:buFontTx/>
              <a:buAutoNum type="arabicPeriod" startAt="7"/>
            </a:pPr>
            <a:r>
              <a:rPr lang="en-GB" b="1" dirty="0" err="1" smtClean="0"/>
              <a:t>CoD</a:t>
            </a:r>
            <a:r>
              <a:rPr lang="en-GB" b="1" dirty="0" smtClean="0"/>
              <a:t> is actually realization of the 	importance of Opposition;</a:t>
            </a:r>
          </a:p>
          <a:p>
            <a:pPr marL="609600" indent="-609600" algn="just">
              <a:lnSpc>
                <a:spcPct val="90000"/>
              </a:lnSpc>
              <a:spcBef>
                <a:spcPct val="25000"/>
              </a:spcBef>
              <a:spcAft>
                <a:spcPct val="25000"/>
              </a:spcAft>
              <a:buClr>
                <a:srgbClr val="0000A4"/>
              </a:buClr>
              <a:buSzPct val="95000"/>
              <a:buFontTx/>
              <a:buAutoNum type="arabicPeriod" startAt="7"/>
            </a:pPr>
            <a:r>
              <a:rPr lang="en-GB" b="1" dirty="0" smtClean="0"/>
              <a:t>To mobilise the masses;</a:t>
            </a:r>
          </a:p>
          <a:p>
            <a:pPr marL="609600" indent="-609600" algn="just">
              <a:lnSpc>
                <a:spcPct val="90000"/>
              </a:lnSpc>
              <a:spcBef>
                <a:spcPct val="25000"/>
              </a:spcBef>
              <a:spcAft>
                <a:spcPct val="25000"/>
              </a:spcAft>
              <a:buClr>
                <a:srgbClr val="0000A4"/>
              </a:buClr>
              <a:buSzPct val="95000"/>
              <a:buFontTx/>
              <a:buAutoNum type="arabicPeriod" startAt="7"/>
            </a:pPr>
            <a:r>
              <a:rPr lang="en-GB" b="1" dirty="0" smtClean="0"/>
              <a:t>To  pressurize Govt, 	enhance    their bargaining value</a:t>
            </a:r>
          </a:p>
          <a:p>
            <a:pPr marL="609600" indent="-609600" algn="just">
              <a:lnSpc>
                <a:spcPct val="90000"/>
              </a:lnSpc>
              <a:spcBef>
                <a:spcPct val="25000"/>
              </a:spcBef>
              <a:spcAft>
                <a:spcPct val="25000"/>
              </a:spcAft>
              <a:buClr>
                <a:srgbClr val="0000A4"/>
              </a:buClr>
              <a:buSzPct val="95000"/>
              <a:buFontTx/>
              <a:buAutoNum type="arabicPeriod" startAt="7"/>
            </a:pPr>
            <a:r>
              <a:rPr lang="en-GB" b="1" dirty="0" smtClean="0"/>
              <a:t>	In their absence parties badly 	suffered</a:t>
            </a:r>
          </a:p>
          <a:p>
            <a:endParaRPr lang="en-US" dirty="0"/>
          </a:p>
        </p:txBody>
      </p:sp>
      <p:sp>
        <p:nvSpPr>
          <p:cNvPr id="3" name="Title 2"/>
          <p:cNvSpPr>
            <a:spLocks noGrp="1"/>
          </p:cNvSpPr>
          <p:nvPr>
            <p:ph type="title"/>
          </p:nvPr>
        </p:nvSpPr>
        <p:spPr/>
        <p:txBody>
          <a:bodyPr/>
          <a:lstStyle/>
          <a:p>
            <a:r>
              <a:rPr lang="en-US" dirty="0" smtClean="0"/>
              <a:t>Why </a:t>
            </a:r>
            <a:r>
              <a:rPr lang="en-US" dirty="0" err="1" smtClean="0"/>
              <a:t>CoD</a:t>
            </a:r>
            <a:r>
              <a:rPr lang="en-US" dirty="0" smtClean="0"/>
              <a:t>?</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CoD</a:t>
            </a:r>
            <a:endParaRPr lang="en-US" dirty="0"/>
          </a:p>
        </p:txBody>
      </p:sp>
      <p:sp>
        <p:nvSpPr>
          <p:cNvPr id="5" name="Text Placeholder 4"/>
          <p:cNvSpPr>
            <a:spLocks noGrp="1"/>
          </p:cNvSpPr>
          <p:nvPr>
            <p:ph type="body" idx="1"/>
          </p:nvPr>
        </p:nvSpPr>
        <p:spPr/>
        <p:txBody>
          <a:bodyPr/>
          <a:lstStyle/>
          <a:p>
            <a:r>
              <a:rPr lang="en-US" dirty="0" smtClean="0"/>
              <a:t>Powers of PM</a:t>
            </a:r>
            <a:endParaRPr lang="en-US" dirty="0"/>
          </a:p>
        </p:txBody>
      </p:sp>
      <p:sp>
        <p:nvSpPr>
          <p:cNvPr id="7" name="Text Placeholder 6"/>
          <p:cNvSpPr>
            <a:spLocks noGrp="1"/>
          </p:cNvSpPr>
          <p:nvPr>
            <p:ph type="body" sz="half" idx="3"/>
          </p:nvPr>
        </p:nvSpPr>
        <p:spPr/>
        <p:txBody>
          <a:bodyPr/>
          <a:lstStyle/>
          <a:p>
            <a:r>
              <a:rPr lang="en-US" dirty="0" smtClean="0"/>
              <a:t>Abolishment of NSC</a:t>
            </a:r>
            <a:endParaRPr lang="en-US" dirty="0"/>
          </a:p>
        </p:txBody>
      </p:sp>
      <p:sp>
        <p:nvSpPr>
          <p:cNvPr id="6" name="Content Placeholder 5"/>
          <p:cNvSpPr>
            <a:spLocks noGrp="1"/>
          </p:cNvSpPr>
          <p:nvPr>
            <p:ph sz="quarter" idx="2"/>
          </p:nvPr>
        </p:nvSpPr>
        <p:spPr/>
        <p:txBody>
          <a:bodyPr>
            <a:normAutofit fontScale="85000" lnSpcReduction="20000"/>
          </a:bodyPr>
          <a:lstStyle/>
          <a:p>
            <a:pPr algn="just">
              <a:spcAft>
                <a:spcPct val="20000"/>
              </a:spcAft>
              <a:buClr>
                <a:srgbClr val="0000A4"/>
              </a:buClr>
              <a:buSzPct val="95000"/>
              <a:buFont typeface="Wingdings" pitchFamily="2" charset="2"/>
              <a:buChar char="Ø"/>
            </a:pPr>
            <a:r>
              <a:rPr lang="en-GB" dirty="0" smtClean="0"/>
              <a:t>President enjoyed enormous Powers</a:t>
            </a:r>
          </a:p>
          <a:p>
            <a:pPr algn="just">
              <a:spcAft>
                <a:spcPct val="20000"/>
              </a:spcAft>
              <a:buClr>
                <a:srgbClr val="0000A4"/>
              </a:buClr>
              <a:buSzPct val="95000"/>
              <a:buFont typeface="Wingdings" pitchFamily="2" charset="2"/>
              <a:buChar char="Ø"/>
            </a:pPr>
            <a:r>
              <a:rPr lang="en-GB" dirty="0" smtClean="0"/>
              <a:t>Transfer of powers from President to PM</a:t>
            </a:r>
          </a:p>
          <a:p>
            <a:pPr algn="just">
              <a:spcAft>
                <a:spcPct val="20000"/>
              </a:spcAft>
              <a:buClr>
                <a:srgbClr val="0000A4"/>
              </a:buClr>
              <a:buSzPct val="95000"/>
              <a:buFont typeface="Wingdings" pitchFamily="2" charset="2"/>
              <a:buChar char="Ø"/>
            </a:pPr>
            <a:r>
              <a:rPr lang="en-GB" dirty="0" smtClean="0"/>
              <a:t>Appointments of  Governors, 3 Services Chiefs, CJCSC</a:t>
            </a:r>
          </a:p>
          <a:p>
            <a:pPr algn="just">
              <a:spcAft>
                <a:spcPct val="20000"/>
              </a:spcAft>
              <a:buClr>
                <a:srgbClr val="0000A4"/>
              </a:buClr>
              <a:buSzPct val="95000"/>
              <a:buFont typeface="Wingdings" pitchFamily="2" charset="2"/>
              <a:buChar char="Ø"/>
            </a:pPr>
            <a:r>
              <a:rPr lang="en-GB" dirty="0" smtClean="0"/>
              <a:t>17</a:t>
            </a:r>
            <a:r>
              <a:rPr lang="en-GB" baseline="30000" dirty="0" smtClean="0"/>
              <a:t>th</a:t>
            </a:r>
            <a:r>
              <a:rPr lang="en-GB" dirty="0" smtClean="0"/>
              <a:t> amendment says President will make top military appointments “in </a:t>
            </a:r>
            <a:r>
              <a:rPr lang="en-GB" dirty="0" smtClean="0">
                <a:solidFill>
                  <a:srgbClr val="FF0000"/>
                </a:solidFill>
              </a:rPr>
              <a:t>consultation</a:t>
            </a:r>
            <a:r>
              <a:rPr lang="en-GB" dirty="0" smtClean="0"/>
              <a:t> with PM” rather than </a:t>
            </a:r>
            <a:r>
              <a:rPr lang="en-GB" dirty="0" smtClean="0">
                <a:solidFill>
                  <a:srgbClr val="FF0000"/>
                </a:solidFill>
              </a:rPr>
              <a:t>advice</a:t>
            </a:r>
            <a:r>
              <a:rPr lang="en-GB" dirty="0" smtClean="0"/>
              <a:t>----</a:t>
            </a:r>
            <a:r>
              <a:rPr lang="en-GB" u="sng" dirty="0" smtClean="0"/>
              <a:t>Consultation</a:t>
            </a:r>
            <a:r>
              <a:rPr lang="en-GB" dirty="0" smtClean="0"/>
              <a:t> not binding on President</a:t>
            </a:r>
          </a:p>
        </p:txBody>
      </p:sp>
      <p:sp>
        <p:nvSpPr>
          <p:cNvPr id="8" name="Content Placeholder 7"/>
          <p:cNvSpPr>
            <a:spLocks noGrp="1"/>
          </p:cNvSpPr>
          <p:nvPr>
            <p:ph sz="quarter" idx="4"/>
          </p:nvPr>
        </p:nvSpPr>
        <p:spPr/>
        <p:txBody>
          <a:bodyPr>
            <a:normAutofit fontScale="92500" lnSpcReduction="10000"/>
          </a:bodyPr>
          <a:lstStyle/>
          <a:p>
            <a:pPr algn="just">
              <a:spcAft>
                <a:spcPct val="20000"/>
              </a:spcAft>
              <a:buClr>
                <a:srgbClr val="0000A4"/>
              </a:buClr>
              <a:buSzPct val="95000"/>
              <a:buFont typeface="Wingdings" pitchFamily="2" charset="2"/>
              <a:buChar char="Ø"/>
            </a:pPr>
            <a:r>
              <a:rPr lang="en-US" dirty="0" smtClean="0"/>
              <a:t>April 2004 </a:t>
            </a:r>
          </a:p>
          <a:p>
            <a:pPr algn="just">
              <a:spcAft>
                <a:spcPct val="20000"/>
              </a:spcAft>
              <a:buClr>
                <a:srgbClr val="0000A4"/>
              </a:buClr>
              <a:buSzPct val="95000"/>
              <a:buFont typeface="Wingdings" pitchFamily="2" charset="2"/>
              <a:buChar char="Ø"/>
            </a:pPr>
            <a:r>
              <a:rPr lang="en-US" dirty="0" smtClean="0"/>
              <a:t>13 Members Body</a:t>
            </a:r>
          </a:p>
          <a:p>
            <a:pPr algn="just">
              <a:spcAft>
                <a:spcPct val="20000"/>
              </a:spcAft>
              <a:buClr>
                <a:srgbClr val="0000A4"/>
              </a:buClr>
              <a:buSzPct val="95000"/>
              <a:buFont typeface="Wingdings" pitchFamily="2" charset="2"/>
              <a:buChar char="Ø"/>
            </a:pPr>
            <a:r>
              <a:rPr lang="en-US" dirty="0" smtClean="0"/>
              <a:t>Composition: President, PM , Speaker, </a:t>
            </a:r>
            <a:r>
              <a:rPr lang="en-US" dirty="0" err="1" smtClean="0"/>
              <a:t>LoO</a:t>
            </a:r>
            <a:r>
              <a:rPr lang="en-US" dirty="0" smtClean="0"/>
              <a:t>, Chairman Senate, CMs, CJCSC, Chiefs Army,  Navy, Air</a:t>
            </a:r>
          </a:p>
          <a:p>
            <a:pPr algn="just">
              <a:spcAft>
                <a:spcPct val="20000"/>
              </a:spcAft>
              <a:buClr>
                <a:srgbClr val="0000A4"/>
              </a:buClr>
              <a:buSzPct val="95000"/>
              <a:buFont typeface="Wingdings" pitchFamily="2" charset="2"/>
              <a:buChar char="Ø"/>
            </a:pPr>
            <a:r>
              <a:rPr lang="en-US" dirty="0" smtClean="0"/>
              <a:t>Demanded replacement  with DCC</a:t>
            </a:r>
          </a:p>
          <a:p>
            <a:pPr algn="just">
              <a:spcAft>
                <a:spcPct val="20000"/>
              </a:spcAft>
              <a:buClr>
                <a:srgbClr val="0000A4"/>
              </a:buClr>
              <a:buSzPct val="95000"/>
              <a:buFont typeface="Wingdings" pitchFamily="2" charset="2"/>
              <a:buChar char="Ø"/>
            </a:pPr>
            <a:r>
              <a:rPr lang="en-US" dirty="0" smtClean="0"/>
              <a:t>All security states have NSCs</a:t>
            </a:r>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CoD</a:t>
            </a:r>
            <a:endParaRPr lang="en-US" dirty="0"/>
          </a:p>
        </p:txBody>
      </p:sp>
      <p:sp>
        <p:nvSpPr>
          <p:cNvPr id="3" name="Text Placeholder 2"/>
          <p:cNvSpPr>
            <a:spLocks noGrp="1"/>
          </p:cNvSpPr>
          <p:nvPr>
            <p:ph type="body" idx="1"/>
          </p:nvPr>
        </p:nvSpPr>
        <p:spPr/>
        <p:txBody>
          <a:bodyPr>
            <a:normAutofit lnSpcReduction="10000"/>
          </a:bodyPr>
          <a:lstStyle/>
          <a:p>
            <a:r>
              <a:rPr lang="en-US" dirty="0" smtClean="0">
                <a:solidFill>
                  <a:srgbClr val="000099"/>
                </a:solidFill>
              </a:rPr>
              <a:t>Abolishment of Concurrent List</a:t>
            </a:r>
            <a:endParaRPr lang="en-US" dirty="0"/>
          </a:p>
        </p:txBody>
      </p:sp>
      <p:sp>
        <p:nvSpPr>
          <p:cNvPr id="4" name="Text Placeholder 3"/>
          <p:cNvSpPr>
            <a:spLocks noGrp="1"/>
          </p:cNvSpPr>
          <p:nvPr>
            <p:ph type="body" sz="half" idx="3"/>
          </p:nvPr>
        </p:nvSpPr>
        <p:spPr/>
        <p:txBody>
          <a:bodyPr>
            <a:normAutofit lnSpcReduction="10000"/>
          </a:bodyPr>
          <a:lstStyle/>
          <a:p>
            <a:r>
              <a:rPr lang="en-US" dirty="0" smtClean="0"/>
              <a:t>Federal Constitutional Court</a:t>
            </a:r>
            <a:endParaRPr lang="en-US" dirty="0"/>
          </a:p>
        </p:txBody>
      </p:sp>
      <p:sp>
        <p:nvSpPr>
          <p:cNvPr id="5" name="Content Placeholder 4"/>
          <p:cNvSpPr>
            <a:spLocks noGrp="1"/>
          </p:cNvSpPr>
          <p:nvPr>
            <p:ph sz="quarter" idx="2"/>
          </p:nvPr>
        </p:nvSpPr>
        <p:spPr/>
        <p:txBody>
          <a:bodyPr>
            <a:normAutofit fontScale="92500" lnSpcReduction="10000"/>
          </a:bodyPr>
          <a:lstStyle/>
          <a:p>
            <a:pPr algn="just">
              <a:buClr>
                <a:srgbClr val="0000A4"/>
              </a:buClr>
              <a:buSzPct val="95000"/>
              <a:buFont typeface="Wingdings" pitchFamily="2" charset="2"/>
              <a:buChar char="Ø"/>
            </a:pPr>
            <a:r>
              <a:rPr lang="en-US" dirty="0" err="1" smtClean="0"/>
              <a:t>C.List</a:t>
            </a:r>
            <a:r>
              <a:rPr lang="en-US" dirty="0" smtClean="0"/>
              <a:t> by PPP Govt. </a:t>
            </a:r>
          </a:p>
          <a:p>
            <a:pPr algn="just">
              <a:buClr>
                <a:srgbClr val="0000A4"/>
              </a:buClr>
              <a:buSzPct val="95000"/>
              <a:buFont typeface="Wingdings" pitchFamily="2" charset="2"/>
              <a:buChar char="Ø"/>
            </a:pPr>
            <a:r>
              <a:rPr lang="en-US" dirty="0" smtClean="0"/>
              <a:t>Promised abolishment after 10 years</a:t>
            </a:r>
          </a:p>
          <a:p>
            <a:pPr algn="just">
              <a:buClr>
                <a:srgbClr val="0000A4"/>
              </a:buClr>
              <a:buSzPct val="95000"/>
              <a:buFont typeface="Wingdings" pitchFamily="2" charset="2"/>
              <a:buChar char="Ø"/>
            </a:pPr>
            <a:r>
              <a:rPr lang="en-US" dirty="0" smtClean="0"/>
              <a:t>Dissatisfaction of Smaller Provinces</a:t>
            </a:r>
          </a:p>
          <a:p>
            <a:pPr algn="just">
              <a:buClr>
                <a:srgbClr val="0000A4"/>
              </a:buClr>
              <a:buSzPct val="95000"/>
              <a:buFont typeface="Wingdings" pitchFamily="2" charset="2"/>
              <a:buChar char="Ø"/>
            </a:pPr>
            <a:r>
              <a:rPr lang="en-US" dirty="0" smtClean="0"/>
              <a:t>NWFP PA passed resolution to abolish CL</a:t>
            </a:r>
          </a:p>
          <a:p>
            <a:pPr algn="just">
              <a:buClr>
                <a:srgbClr val="0000A4"/>
              </a:buClr>
              <a:buSzPct val="95000"/>
              <a:buFont typeface="Wingdings" pitchFamily="2" charset="2"/>
              <a:buChar char="Ø"/>
            </a:pPr>
            <a:r>
              <a:rPr lang="en-US" dirty="0" smtClean="0"/>
              <a:t> Federal list have 114 items</a:t>
            </a:r>
          </a:p>
          <a:p>
            <a:pPr algn="just">
              <a:buClr>
                <a:srgbClr val="0000A4"/>
              </a:buClr>
              <a:buSzPct val="95000"/>
              <a:buFont typeface="Wingdings" pitchFamily="2" charset="2"/>
              <a:buChar char="Ø"/>
            </a:pPr>
            <a:r>
              <a:rPr lang="en-US" dirty="0" smtClean="0"/>
              <a:t>18</a:t>
            </a:r>
            <a:r>
              <a:rPr lang="en-US" baseline="30000" dirty="0" smtClean="0"/>
              <a:t>th</a:t>
            </a:r>
            <a:r>
              <a:rPr lang="en-US" dirty="0" smtClean="0"/>
              <a:t> amendment abolished </a:t>
            </a:r>
            <a:r>
              <a:rPr lang="en-US" dirty="0" err="1" smtClean="0"/>
              <a:t>C.List</a:t>
            </a:r>
            <a:endParaRPr lang="en-US" dirty="0" smtClean="0"/>
          </a:p>
          <a:p>
            <a:endParaRPr lang="en-US" dirty="0"/>
          </a:p>
        </p:txBody>
      </p:sp>
      <p:sp>
        <p:nvSpPr>
          <p:cNvPr id="6" name="Content Placeholder 5"/>
          <p:cNvSpPr>
            <a:spLocks noGrp="1"/>
          </p:cNvSpPr>
          <p:nvPr>
            <p:ph sz="quarter" idx="4"/>
          </p:nvPr>
        </p:nvSpPr>
        <p:spPr/>
        <p:txBody>
          <a:bodyPr/>
          <a:lstStyle/>
          <a:p>
            <a:pPr>
              <a:spcBef>
                <a:spcPct val="25000"/>
              </a:spcBef>
              <a:spcAft>
                <a:spcPct val="25000"/>
              </a:spcAft>
              <a:buClr>
                <a:srgbClr val="0000A4"/>
              </a:buClr>
              <a:buSzPct val="95000"/>
              <a:buFont typeface="Wingdings" pitchFamily="2" charset="2"/>
              <a:buChar char="Ø"/>
            </a:pPr>
            <a:r>
              <a:rPr lang="en-US" dirty="0" smtClean="0"/>
              <a:t>Inspiration from Germany</a:t>
            </a:r>
          </a:p>
          <a:p>
            <a:pPr>
              <a:spcBef>
                <a:spcPct val="25000"/>
              </a:spcBef>
              <a:spcAft>
                <a:spcPct val="25000"/>
              </a:spcAft>
              <a:buClr>
                <a:srgbClr val="0000A4"/>
              </a:buClr>
              <a:buSzPct val="95000"/>
              <a:buFont typeface="Wingdings" pitchFamily="2" charset="2"/>
              <a:buChar char="Ø"/>
            </a:pPr>
            <a:r>
              <a:rPr lang="en-US" dirty="0" smtClean="0"/>
              <a:t>Reduce burden on SC ?</a:t>
            </a:r>
          </a:p>
          <a:p>
            <a:pPr>
              <a:spcBef>
                <a:spcPct val="25000"/>
              </a:spcBef>
              <a:spcAft>
                <a:spcPct val="25000"/>
              </a:spcAft>
              <a:buClr>
                <a:srgbClr val="0000A4"/>
              </a:buClr>
              <a:buSzPct val="95000"/>
              <a:buFont typeface="Wingdings" pitchFamily="2" charset="2"/>
              <a:buChar char="Ø"/>
            </a:pPr>
            <a:r>
              <a:rPr lang="en-US" dirty="0" smtClean="0"/>
              <a:t>To reduce the powers of SC?</a:t>
            </a:r>
          </a:p>
          <a:p>
            <a:pPr>
              <a:spcBef>
                <a:spcPct val="25000"/>
              </a:spcBef>
              <a:spcAft>
                <a:spcPct val="25000"/>
              </a:spcAft>
              <a:buClr>
                <a:srgbClr val="0000A4"/>
              </a:buClr>
              <a:buSzPct val="95000"/>
              <a:buFont typeface="Wingdings" pitchFamily="2" charset="2"/>
              <a:buChar char="Ø"/>
            </a:pPr>
            <a:r>
              <a:rPr lang="en-US" dirty="0" smtClean="0"/>
              <a:t>Exclusive jurisdiction to interpret Constitution</a:t>
            </a: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CoD</a:t>
            </a:r>
            <a:endParaRPr lang="en-US" dirty="0"/>
          </a:p>
        </p:txBody>
      </p:sp>
      <p:sp>
        <p:nvSpPr>
          <p:cNvPr id="3" name="Text Placeholder 2"/>
          <p:cNvSpPr>
            <a:spLocks noGrp="1"/>
          </p:cNvSpPr>
          <p:nvPr>
            <p:ph type="body" idx="1"/>
          </p:nvPr>
        </p:nvSpPr>
        <p:spPr/>
        <p:txBody>
          <a:bodyPr/>
          <a:lstStyle/>
          <a:p>
            <a:r>
              <a:rPr lang="en-US" dirty="0" smtClean="0"/>
              <a:t>Democracy Commission</a:t>
            </a:r>
            <a:endParaRPr lang="en-US" dirty="0"/>
          </a:p>
        </p:txBody>
      </p:sp>
      <p:sp>
        <p:nvSpPr>
          <p:cNvPr id="4" name="Text Placeholder 3"/>
          <p:cNvSpPr>
            <a:spLocks noGrp="1"/>
          </p:cNvSpPr>
          <p:nvPr>
            <p:ph type="body" sz="half" idx="3"/>
          </p:nvPr>
        </p:nvSpPr>
        <p:spPr>
          <a:xfrm>
            <a:off x="4645026" y="5334000"/>
            <a:ext cx="4041775" cy="838200"/>
          </a:xfrm>
        </p:spPr>
        <p:txBody>
          <a:bodyPr>
            <a:normAutofit fontScale="62500" lnSpcReduction="20000"/>
          </a:bodyPr>
          <a:lstStyle/>
          <a:p>
            <a:endParaRPr lang="en-US" dirty="0" smtClean="0"/>
          </a:p>
          <a:p>
            <a:endParaRPr lang="en-US" dirty="0" smtClean="0"/>
          </a:p>
          <a:p>
            <a:r>
              <a:rPr lang="en-US" dirty="0" smtClean="0"/>
              <a:t>Truth and Reconciliation Commission</a:t>
            </a:r>
          </a:p>
          <a:p>
            <a:endParaRPr lang="en-US" dirty="0"/>
          </a:p>
        </p:txBody>
      </p:sp>
      <p:sp>
        <p:nvSpPr>
          <p:cNvPr id="5" name="Content Placeholder 4"/>
          <p:cNvSpPr>
            <a:spLocks noGrp="1"/>
          </p:cNvSpPr>
          <p:nvPr>
            <p:ph sz="quarter" idx="2"/>
          </p:nvPr>
        </p:nvSpPr>
        <p:spPr/>
        <p:txBody>
          <a:bodyPr/>
          <a:lstStyle/>
          <a:p>
            <a:r>
              <a:rPr lang="en-GB" dirty="0" smtClean="0"/>
              <a:t>Inspiration From Sweden and </a:t>
            </a:r>
            <a:r>
              <a:rPr lang="en-GB" dirty="0" err="1" smtClean="0"/>
              <a:t>Seria</a:t>
            </a:r>
            <a:r>
              <a:rPr lang="en-GB" dirty="0" smtClean="0"/>
              <a:t> Leon</a:t>
            </a:r>
          </a:p>
          <a:p>
            <a:r>
              <a:rPr lang="en-GB" dirty="0" smtClean="0"/>
              <a:t>To Promote democratic values and Participation of masses</a:t>
            </a:r>
            <a:endParaRPr lang="en-US" dirty="0" smtClean="0"/>
          </a:p>
          <a:p>
            <a:endParaRPr lang="en-US" dirty="0"/>
          </a:p>
        </p:txBody>
      </p:sp>
      <p:sp>
        <p:nvSpPr>
          <p:cNvPr id="6" name="Content Placeholder 5"/>
          <p:cNvSpPr>
            <a:spLocks noGrp="1"/>
          </p:cNvSpPr>
          <p:nvPr>
            <p:ph sz="quarter" idx="4"/>
          </p:nvPr>
        </p:nvSpPr>
        <p:spPr>
          <a:xfrm>
            <a:off x="4645025" y="1444295"/>
            <a:ext cx="4041775" cy="3127706"/>
          </a:xfrm>
        </p:spPr>
        <p:txBody>
          <a:bodyPr/>
          <a:lstStyle/>
          <a:p>
            <a:r>
              <a:rPr lang="en-US" dirty="0" smtClean="0"/>
              <a:t>Inspiration from South Africa</a:t>
            </a:r>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CoD</a:t>
            </a:r>
            <a:endParaRPr lang="en-US" dirty="0"/>
          </a:p>
        </p:txBody>
      </p:sp>
      <p:sp>
        <p:nvSpPr>
          <p:cNvPr id="3" name="Text Placeholder 2"/>
          <p:cNvSpPr>
            <a:spLocks noGrp="1"/>
          </p:cNvSpPr>
          <p:nvPr>
            <p:ph type="body" idx="1"/>
          </p:nvPr>
        </p:nvSpPr>
        <p:spPr/>
        <p:txBody>
          <a:bodyPr/>
          <a:lstStyle/>
          <a:p>
            <a:r>
              <a:rPr lang="en-US" dirty="0" smtClean="0"/>
              <a:t>Due role of opposition</a:t>
            </a:r>
            <a:endParaRPr lang="en-US" dirty="0"/>
          </a:p>
        </p:txBody>
      </p:sp>
      <p:sp>
        <p:nvSpPr>
          <p:cNvPr id="4" name="Text Placeholder 3"/>
          <p:cNvSpPr>
            <a:spLocks noGrp="1"/>
          </p:cNvSpPr>
          <p:nvPr>
            <p:ph type="body" sz="half" idx="3"/>
          </p:nvPr>
        </p:nvSpPr>
        <p:spPr/>
        <p:txBody>
          <a:bodyPr>
            <a:normAutofit lnSpcReduction="10000"/>
          </a:bodyPr>
          <a:lstStyle/>
          <a:p>
            <a:r>
              <a:rPr lang="en-US" dirty="0" smtClean="0">
                <a:solidFill>
                  <a:srgbClr val="000099"/>
                </a:solidFill>
              </a:rPr>
              <a:t>Re-defined civil- military relations</a:t>
            </a:r>
            <a:endParaRPr lang="en-US" dirty="0"/>
          </a:p>
        </p:txBody>
      </p:sp>
      <p:sp>
        <p:nvSpPr>
          <p:cNvPr id="5" name="Content Placeholder 4"/>
          <p:cNvSpPr>
            <a:spLocks noGrp="1"/>
          </p:cNvSpPr>
          <p:nvPr>
            <p:ph sz="quarter" idx="2"/>
          </p:nvPr>
        </p:nvSpPr>
        <p:spPr/>
        <p:txBody>
          <a:bodyPr>
            <a:normAutofit fontScale="85000" lnSpcReduction="10000"/>
          </a:bodyPr>
          <a:lstStyle/>
          <a:p>
            <a:pPr marL="609600" indent="-609600" algn="just">
              <a:lnSpc>
                <a:spcPct val="155000"/>
              </a:lnSpc>
              <a:spcAft>
                <a:spcPct val="20000"/>
              </a:spcAft>
              <a:buClr>
                <a:srgbClr val="0000A4"/>
              </a:buClr>
              <a:buSzPct val="95000"/>
              <a:buFont typeface="Wingdings" pitchFamily="2" charset="2"/>
              <a:buChar char="Ø"/>
            </a:pPr>
            <a:r>
              <a:rPr lang="en-GB" sz="2000" dirty="0" smtClean="0"/>
              <a:t>Realization of the Importance of Opposition as an Integral Part of Democratic process</a:t>
            </a:r>
          </a:p>
          <a:p>
            <a:pPr marL="609600" indent="-609600" algn="just">
              <a:spcAft>
                <a:spcPct val="20000"/>
              </a:spcAft>
              <a:buClr>
                <a:srgbClr val="0000A4"/>
              </a:buClr>
              <a:buSzPct val="95000"/>
              <a:buFont typeface="Wingdings" pitchFamily="2" charset="2"/>
              <a:buChar char="Ø"/>
            </a:pPr>
            <a:r>
              <a:rPr lang="en-GB" dirty="0" smtClean="0"/>
              <a:t>Effective say  and due role in nomination of Chairmen of PACs ,</a:t>
            </a:r>
          </a:p>
          <a:p>
            <a:pPr marL="609600" indent="-609600" algn="just">
              <a:spcAft>
                <a:spcPct val="20000"/>
              </a:spcAft>
              <a:buClr>
                <a:srgbClr val="0000A4"/>
              </a:buClr>
              <a:buSzPct val="95000"/>
              <a:buFont typeface="Wingdings" pitchFamily="2" charset="2"/>
              <a:buChar char="Ø"/>
            </a:pPr>
            <a:r>
              <a:rPr lang="en-GB" dirty="0" smtClean="0"/>
              <a:t>Appointment of CEC</a:t>
            </a:r>
          </a:p>
          <a:p>
            <a:pPr marL="609600" indent="-609600" algn="just">
              <a:spcAft>
                <a:spcPct val="20000"/>
              </a:spcAft>
              <a:buClr>
                <a:srgbClr val="0000A4"/>
              </a:buClr>
              <a:buSzPct val="95000"/>
              <a:buFont typeface="Wingdings" pitchFamily="2" charset="2"/>
              <a:buChar char="Ø"/>
            </a:pPr>
            <a:r>
              <a:rPr lang="en-GB" dirty="0" smtClean="0"/>
              <a:t>For nomination of Higher Judiciary 50 % representation in Joint Parliamentary Committee</a:t>
            </a:r>
          </a:p>
          <a:p>
            <a:endParaRPr lang="en-US" dirty="0"/>
          </a:p>
        </p:txBody>
      </p:sp>
      <p:sp>
        <p:nvSpPr>
          <p:cNvPr id="6" name="Content Placeholder 5"/>
          <p:cNvSpPr>
            <a:spLocks noGrp="1"/>
          </p:cNvSpPr>
          <p:nvPr>
            <p:ph sz="quarter" idx="4"/>
          </p:nvPr>
        </p:nvSpPr>
        <p:spPr/>
        <p:txBody>
          <a:bodyPr/>
          <a:lstStyle/>
          <a:p>
            <a:pPr>
              <a:buFont typeface="Wingdings" pitchFamily="2" charset="2"/>
              <a:buChar char="Ø"/>
            </a:pPr>
            <a:r>
              <a:rPr lang="en-US" dirty="0" smtClean="0"/>
              <a:t>In Politics No Role of Intelligence Agencies</a:t>
            </a:r>
          </a:p>
          <a:p>
            <a:pPr>
              <a:buFont typeface="Wingdings" pitchFamily="2" charset="2"/>
              <a:buChar char="Ø"/>
            </a:pPr>
            <a:r>
              <a:rPr lang="en-US" dirty="0" smtClean="0"/>
              <a:t>Not To Assume Power With The Help of Army</a:t>
            </a:r>
          </a:p>
          <a:p>
            <a:r>
              <a:rPr lang="en-GB" dirty="0" smtClean="0"/>
              <a:t>Rotation Of The Office Of CJCSC </a:t>
            </a:r>
          </a:p>
          <a:p>
            <a:r>
              <a:rPr lang="en-GB" dirty="0" smtClean="0"/>
              <a:t>Debate on Defence Budget in Parliament</a:t>
            </a:r>
          </a:p>
          <a:p>
            <a:endParaRPr lang="en-GB" dirty="0" smtClean="0"/>
          </a:p>
          <a:p>
            <a:endParaRPr lang="en-GB" dirty="0" smtClean="0"/>
          </a:p>
          <a:p>
            <a:endParaRPr lang="en-US" dirty="0" smtClean="0"/>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57200" y="1676400"/>
            <a:ext cx="8153400" cy="419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Assassination of BB </a:t>
            </a:r>
          </a:p>
          <a:p>
            <a:r>
              <a:rPr lang="en-GB" dirty="0" smtClean="0"/>
              <a:t>Declaratory in Nature legally not binding</a:t>
            </a:r>
          </a:p>
          <a:p>
            <a:r>
              <a:rPr lang="en-GB" dirty="0" smtClean="0"/>
              <a:t>No Dead Line</a:t>
            </a:r>
          </a:p>
          <a:p>
            <a:r>
              <a:rPr lang="en-GB" dirty="0" smtClean="0"/>
              <a:t>No implementation mechanism</a:t>
            </a:r>
          </a:p>
          <a:p>
            <a:r>
              <a:rPr lang="en-GB" dirty="0" smtClean="0"/>
              <a:t>Non- cooperation between 2 major political parties</a:t>
            </a:r>
          </a:p>
        </p:txBody>
      </p:sp>
      <p:sp>
        <p:nvSpPr>
          <p:cNvPr id="8" name="Rectangle 7"/>
          <p:cNvSpPr/>
          <p:nvPr/>
        </p:nvSpPr>
        <p:spPr>
          <a:xfrm>
            <a:off x="533400" y="533400"/>
            <a:ext cx="8077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Factors affected the Implementation of </a:t>
            </a:r>
            <a:r>
              <a:rPr lang="en-GB" dirty="0" err="1" smtClean="0"/>
              <a:t>CoD</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buNone/>
            </a:pPr>
            <a:endParaRPr lang="en-US" dirty="0" smtClean="0"/>
          </a:p>
          <a:p>
            <a:pPr algn="just"/>
            <a:r>
              <a:rPr lang="en-US" dirty="0" smtClean="0">
                <a:solidFill>
                  <a:srgbClr val="FF0000"/>
                </a:solidFill>
              </a:rPr>
              <a:t>Sovereignty </a:t>
            </a:r>
            <a:r>
              <a:rPr lang="en-US" dirty="0" smtClean="0"/>
              <a:t>of the entire Universe belongs to Allah alone</a:t>
            </a:r>
          </a:p>
          <a:p>
            <a:pPr algn="just"/>
            <a:r>
              <a:rPr lang="en-US" u="sng" dirty="0" smtClean="0"/>
              <a:t>Authority should be delegated</a:t>
            </a:r>
            <a:r>
              <a:rPr lang="en-US" dirty="0" smtClean="0"/>
              <a:t> to the State through its people under the rules set by Allah</a:t>
            </a:r>
          </a:p>
          <a:p>
            <a:pPr algn="just"/>
            <a:r>
              <a:rPr lang="en-US" dirty="0" smtClean="0"/>
              <a:t>Constitution of Pakistan should be framed by the </a:t>
            </a:r>
            <a:r>
              <a:rPr lang="en-US" u="sng" dirty="0" smtClean="0"/>
              <a:t>Constituent Assembly</a:t>
            </a:r>
          </a:p>
          <a:p>
            <a:pPr algn="just"/>
            <a:r>
              <a:rPr lang="en-US" dirty="0" smtClean="0"/>
              <a:t>State should exercise its powers through the </a:t>
            </a:r>
            <a:r>
              <a:rPr lang="en-US" u="sng" dirty="0" smtClean="0"/>
              <a:t>chosen representatives</a:t>
            </a:r>
          </a:p>
          <a:p>
            <a:pPr algn="just"/>
            <a:r>
              <a:rPr lang="en-US" dirty="0" smtClean="0"/>
              <a:t>Principles of democracy, freedom, equality, tolerance and </a:t>
            </a:r>
            <a:r>
              <a:rPr lang="en-US" smtClean="0"/>
              <a:t>social justice</a:t>
            </a:r>
            <a:endParaRPr lang="en-US" dirty="0" smtClean="0"/>
          </a:p>
          <a:p>
            <a:endParaRPr lang="en-US" dirty="0"/>
          </a:p>
        </p:txBody>
      </p:sp>
      <p:sp>
        <p:nvSpPr>
          <p:cNvPr id="2" name="Title 1"/>
          <p:cNvSpPr>
            <a:spLocks noGrp="1"/>
          </p:cNvSpPr>
          <p:nvPr>
            <p:ph type="title"/>
          </p:nvPr>
        </p:nvSpPr>
        <p:spPr/>
        <p:txBody>
          <a:bodyPr>
            <a:normAutofit fontScale="90000"/>
          </a:bodyPr>
          <a:lstStyle/>
          <a:p>
            <a:r>
              <a:rPr lang="en-US" dirty="0" smtClean="0"/>
              <a:t>Main features of the Objectives Resolution:</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lgn="just"/>
            <a:r>
              <a:rPr lang="en-US" dirty="0" smtClean="0">
                <a:solidFill>
                  <a:srgbClr val="FF0000"/>
                </a:solidFill>
              </a:rPr>
              <a:t>Muslims</a:t>
            </a:r>
            <a:r>
              <a:rPr lang="en-US" dirty="0" smtClean="0"/>
              <a:t> shall live their lives according the teaching of </a:t>
            </a:r>
            <a:r>
              <a:rPr lang="en-US" dirty="0" smtClean="0">
                <a:solidFill>
                  <a:srgbClr val="FF0000"/>
                </a:solidFill>
              </a:rPr>
              <a:t>Quran and </a:t>
            </a:r>
            <a:r>
              <a:rPr lang="en-US" dirty="0" err="1" smtClean="0">
                <a:solidFill>
                  <a:srgbClr val="FF0000"/>
                </a:solidFill>
              </a:rPr>
              <a:t>Sunnah</a:t>
            </a:r>
            <a:endParaRPr lang="en-US" dirty="0" smtClean="0">
              <a:solidFill>
                <a:srgbClr val="FF0000"/>
              </a:solidFill>
            </a:endParaRPr>
          </a:p>
          <a:p>
            <a:pPr algn="just"/>
            <a:r>
              <a:rPr lang="en-US" dirty="0" smtClean="0">
                <a:solidFill>
                  <a:srgbClr val="FF0000"/>
                </a:solidFill>
              </a:rPr>
              <a:t>Minorities</a:t>
            </a:r>
            <a:r>
              <a:rPr lang="en-US" dirty="0" smtClean="0"/>
              <a:t> can freely profess and practice their religion.</a:t>
            </a:r>
          </a:p>
          <a:p>
            <a:pPr algn="just"/>
            <a:r>
              <a:rPr lang="en-US" dirty="0" smtClean="0"/>
              <a:t>There should be </a:t>
            </a:r>
            <a:r>
              <a:rPr lang="en-US" dirty="0" smtClean="0">
                <a:solidFill>
                  <a:srgbClr val="FF0000"/>
                </a:solidFill>
              </a:rPr>
              <a:t>Federal form </a:t>
            </a:r>
            <a:r>
              <a:rPr lang="en-US" dirty="0" smtClean="0"/>
              <a:t>of government with the </a:t>
            </a:r>
            <a:r>
              <a:rPr lang="en-US" u="sng" dirty="0" smtClean="0"/>
              <a:t>maximum autonomy </a:t>
            </a:r>
            <a:r>
              <a:rPr lang="en-US" dirty="0" smtClean="0"/>
              <a:t>for the Units</a:t>
            </a:r>
          </a:p>
          <a:p>
            <a:pPr algn="just"/>
            <a:r>
              <a:rPr lang="en-US" u="sng" dirty="0" smtClean="0"/>
              <a:t>Fundamental rights </a:t>
            </a:r>
            <a:r>
              <a:rPr lang="en-US" dirty="0" smtClean="0"/>
              <a:t>including equality of status, of opportunity and before law, social, economic and political justice, and freedom of thought, expression, belief, faith, worship and association, subject to law and public morality should be given to all the citizens of the state.</a:t>
            </a:r>
          </a:p>
          <a:p>
            <a:pPr algn="just"/>
            <a:endParaRPr lang="en-US" dirty="0"/>
          </a:p>
        </p:txBody>
      </p:sp>
      <p:sp>
        <p:nvSpPr>
          <p:cNvPr id="2" name="Title 1"/>
          <p:cNvSpPr>
            <a:spLocks noGrp="1"/>
          </p:cNvSpPr>
          <p:nvPr>
            <p:ph type="title"/>
          </p:nvPr>
        </p:nvSpPr>
        <p:spPr/>
        <p:txBody>
          <a:bodyPr/>
          <a:lstStyle/>
          <a:p>
            <a:r>
              <a:rPr lang="en-US" dirty="0" smtClean="0"/>
              <a:t>Main Features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algn="just"/>
            <a:r>
              <a:rPr lang="en-US" dirty="0" smtClean="0"/>
              <a:t>It would be the </a:t>
            </a:r>
            <a:r>
              <a:rPr lang="en-US" u="sng" dirty="0" smtClean="0"/>
              <a:t>duty of the state </a:t>
            </a:r>
            <a:r>
              <a:rPr lang="en-US" dirty="0" smtClean="0"/>
              <a:t>to </a:t>
            </a:r>
            <a:r>
              <a:rPr lang="en-US" u="sng" dirty="0" smtClean="0"/>
              <a:t>safeguard the interests of minorities</a:t>
            </a:r>
            <a:r>
              <a:rPr lang="en-US" dirty="0" smtClean="0"/>
              <a:t>, backward and depressed classes.</a:t>
            </a:r>
          </a:p>
          <a:p>
            <a:pPr algn="just"/>
            <a:r>
              <a:rPr lang="en-US" dirty="0" smtClean="0">
                <a:solidFill>
                  <a:srgbClr val="FF0000"/>
                </a:solidFill>
              </a:rPr>
              <a:t>Independence of judiciary </a:t>
            </a:r>
            <a:r>
              <a:rPr lang="en-US" dirty="0" smtClean="0"/>
              <a:t>should be guaranteed</a:t>
            </a:r>
          </a:p>
          <a:p>
            <a:pPr algn="just"/>
            <a:r>
              <a:rPr lang="en-US" dirty="0" smtClean="0"/>
              <a:t>Integrity of the territory and sovereignty of the country was to be safeguarded</a:t>
            </a:r>
          </a:p>
          <a:p>
            <a:pPr algn="just"/>
            <a:r>
              <a:rPr lang="en-US" dirty="0" smtClean="0"/>
              <a:t>The people of Pakistan may prosper and attain their rightful and honored place amongst the nations of the world and make their full contribution towards </a:t>
            </a:r>
            <a:r>
              <a:rPr lang="en-US" dirty="0" smtClean="0">
                <a:solidFill>
                  <a:srgbClr val="FF0000"/>
                </a:solidFill>
              </a:rPr>
              <a:t>international peace </a:t>
            </a:r>
            <a:r>
              <a:rPr lang="en-US" dirty="0" smtClean="0"/>
              <a:t>and progress and happiness of humanity.</a:t>
            </a:r>
          </a:p>
          <a:p>
            <a:endParaRPr lang="en-US" dirty="0"/>
          </a:p>
        </p:txBody>
      </p:sp>
      <p:sp>
        <p:nvSpPr>
          <p:cNvPr id="2" name="Title 1"/>
          <p:cNvSpPr>
            <a:spLocks noGrp="1"/>
          </p:cNvSpPr>
          <p:nvPr>
            <p:ph type="title"/>
          </p:nvPr>
        </p:nvSpPr>
        <p:spPr/>
        <p:txBody>
          <a:bodyPr/>
          <a:lstStyle/>
          <a:p>
            <a:r>
              <a:rPr lang="en-US" dirty="0" smtClean="0"/>
              <a:t> Main Features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p:txBody>
          <a:bodyPr/>
          <a:lstStyle/>
          <a:p>
            <a:r>
              <a:rPr lang="en-GB" dirty="0"/>
              <a:t>Mohammad Ali Jinnah 1947-48</a:t>
            </a:r>
          </a:p>
          <a:p>
            <a:r>
              <a:rPr lang="en-GB" dirty="0" err="1"/>
              <a:t>Kh</a:t>
            </a:r>
            <a:r>
              <a:rPr lang="en-GB" dirty="0"/>
              <a:t> Nazim ud Din          1948-51</a:t>
            </a:r>
          </a:p>
          <a:p>
            <a:r>
              <a:rPr lang="en-GB" dirty="0"/>
              <a:t>Ghulam Mohammad     </a:t>
            </a:r>
            <a:r>
              <a:rPr lang="en-GB" b="1" dirty="0"/>
              <a:t>1951-55</a:t>
            </a:r>
          </a:p>
          <a:p>
            <a:r>
              <a:rPr lang="en-GB" dirty="0"/>
              <a:t>Iskandar Mirza              1955-56</a:t>
            </a:r>
          </a:p>
        </p:txBody>
      </p:sp>
      <p:sp>
        <p:nvSpPr>
          <p:cNvPr id="8194" name="Rectangle 2"/>
          <p:cNvSpPr>
            <a:spLocks noGrp="1" noChangeArrowheads="1"/>
          </p:cNvSpPr>
          <p:nvPr>
            <p:ph type="title"/>
          </p:nvPr>
        </p:nvSpPr>
        <p:spPr/>
        <p:txBody>
          <a:bodyPr/>
          <a:lstStyle/>
          <a:p>
            <a:r>
              <a:rPr lang="en-GB" dirty="0" smtClean="0"/>
              <a:t>4 Governor </a:t>
            </a:r>
            <a:r>
              <a:rPr lang="en-GB" dirty="0"/>
              <a:t>Generals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dirty="0" smtClean="0"/>
              <a:t>1922 -1929-Chairman </a:t>
            </a:r>
            <a:r>
              <a:rPr lang="en-US" dirty="0"/>
              <a:t>of Dhaka Municipality </a:t>
            </a:r>
            <a:endParaRPr lang="en-US" dirty="0" smtClean="0"/>
          </a:p>
          <a:p>
            <a:pPr algn="just"/>
            <a:r>
              <a:rPr lang="en-US" dirty="0" smtClean="0"/>
              <a:t>Worked as Education </a:t>
            </a:r>
            <a:r>
              <a:rPr lang="en-US" dirty="0"/>
              <a:t>Minister of </a:t>
            </a:r>
            <a:r>
              <a:rPr lang="en-US" dirty="0" smtClean="0"/>
              <a:t>Bengal</a:t>
            </a:r>
          </a:p>
          <a:p>
            <a:pPr algn="just"/>
            <a:r>
              <a:rPr lang="en-US" dirty="0" smtClean="0"/>
              <a:t>1943 -Chief </a:t>
            </a:r>
            <a:r>
              <a:rPr lang="en-US" dirty="0"/>
              <a:t>Minister of the </a:t>
            </a:r>
            <a:r>
              <a:rPr lang="en-US" dirty="0" smtClean="0"/>
              <a:t>province</a:t>
            </a:r>
          </a:p>
          <a:p>
            <a:pPr algn="just"/>
            <a:r>
              <a:rPr lang="en-US" dirty="0" smtClean="0"/>
              <a:t>He </a:t>
            </a:r>
            <a:r>
              <a:rPr lang="en-US" dirty="0"/>
              <a:t>set up a committee Basic Principles Committee in 1949 on the advice of Liaquat Ali Khan to determine the future constitutions of Pakistan</a:t>
            </a:r>
            <a:r>
              <a:rPr lang="en-US" dirty="0" smtClean="0"/>
              <a:t>.</a:t>
            </a:r>
          </a:p>
          <a:p>
            <a:pPr algn="just"/>
            <a:r>
              <a:rPr lang="en-US" dirty="0" smtClean="0"/>
              <a:t>In 1953 GG</a:t>
            </a:r>
            <a:r>
              <a:rPr lang="en-US" dirty="0"/>
              <a:t> </a:t>
            </a:r>
            <a:r>
              <a:rPr lang="en-US" dirty="0" smtClean="0"/>
              <a:t> GM</a:t>
            </a:r>
            <a:r>
              <a:rPr lang="en-US" dirty="0"/>
              <a:t> dissolved his </a:t>
            </a:r>
            <a:r>
              <a:rPr lang="en-US" dirty="0" smtClean="0"/>
              <a:t>govt</a:t>
            </a:r>
            <a:endParaRPr lang="en-US" dirty="0"/>
          </a:p>
        </p:txBody>
      </p:sp>
      <p:sp>
        <p:nvSpPr>
          <p:cNvPr id="2" name="Title 1"/>
          <p:cNvSpPr>
            <a:spLocks noGrp="1"/>
          </p:cNvSpPr>
          <p:nvPr>
            <p:ph type="title"/>
          </p:nvPr>
        </p:nvSpPr>
        <p:spPr/>
        <p:txBody>
          <a:bodyPr>
            <a:normAutofit fontScale="90000"/>
          </a:bodyPr>
          <a:lstStyle/>
          <a:p>
            <a:r>
              <a:rPr lang="en-GB" dirty="0" err="1" smtClean="0"/>
              <a:t>Kh</a:t>
            </a:r>
            <a:r>
              <a:rPr lang="en-GB" dirty="0" smtClean="0"/>
              <a:t> Nazim ud Din          1948-51</a:t>
            </a:r>
            <a:br>
              <a:rPr lang="en-GB" dirty="0" smtClean="0"/>
            </a:br>
            <a:r>
              <a:rPr lang="en-GB" dirty="0"/>
              <a:t> </a:t>
            </a:r>
            <a:r>
              <a:rPr lang="en-GB" dirty="0" smtClean="0"/>
              <a:t>                                       1951-53</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574</TotalTime>
  <Words>1965</Words>
  <Application>Microsoft Office PowerPoint</Application>
  <PresentationFormat>On-screen Show (4:3)</PresentationFormat>
  <Paragraphs>315</Paragraphs>
  <Slides>47</Slides>
  <Notes>1</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Concourse</vt:lpstr>
      <vt:lpstr>Evolution of Democratic System in Pakistan &amp; Political Evolution Since 1971 </vt:lpstr>
      <vt:lpstr>Political evolution in a state</vt:lpstr>
      <vt:lpstr>Liaqat Ali Khan (October 1895 – 16 October 1951)</vt:lpstr>
      <vt:lpstr>Objective Resolution</vt:lpstr>
      <vt:lpstr>Main features of the Objectives Resolution:</vt:lpstr>
      <vt:lpstr>Main Features</vt:lpstr>
      <vt:lpstr> Main Features</vt:lpstr>
      <vt:lpstr>4 Governor Generals</vt:lpstr>
      <vt:lpstr>Kh Nazim ud Din          1948-51                                         1951-53</vt:lpstr>
      <vt:lpstr>Ghulam Mohammad 1951-55</vt:lpstr>
      <vt:lpstr>Mohammad Ali Bogra 1900-1963</vt:lpstr>
      <vt:lpstr>Ch Mohammad Ali 1905-1980</vt:lpstr>
      <vt:lpstr>Huseyn Shaheed Suhrawardy 1892-1963</vt:lpstr>
      <vt:lpstr>Ibrahim Ismail Chundrigar Oct 1957-Dec.1957</vt:lpstr>
      <vt:lpstr>Feroz Khan Noon</vt:lpstr>
      <vt:lpstr>Iskandar Mirza 1899-1969</vt:lpstr>
      <vt:lpstr>Iskandar Mirza 1899-1969</vt:lpstr>
      <vt:lpstr>Ayub Khan 1907-74</vt:lpstr>
      <vt:lpstr>Ayub Khan- Significant events</vt:lpstr>
      <vt:lpstr>Ayub Khan</vt:lpstr>
      <vt:lpstr>AYUB KHAN</vt:lpstr>
      <vt:lpstr>Yahya Khan(1917-1980)</vt:lpstr>
      <vt:lpstr>Challenges  confronted by Yahya</vt:lpstr>
      <vt:lpstr>YAHYA KHAN</vt:lpstr>
      <vt:lpstr>Second Martial law March 1969</vt:lpstr>
      <vt:lpstr>Political Realities</vt:lpstr>
      <vt:lpstr>ZA BHUTTO</vt:lpstr>
      <vt:lpstr>ZA Bhutto</vt:lpstr>
      <vt:lpstr>ZA Bhutto</vt:lpstr>
      <vt:lpstr>Fazal Illahi Ch.</vt:lpstr>
      <vt:lpstr>Pakistan National Alliance (PNA)</vt:lpstr>
      <vt:lpstr>Movement for the Restoration of Democracy (MRD)</vt:lpstr>
      <vt:lpstr>Islami Jamhori Ittihad (IJI)</vt:lpstr>
      <vt:lpstr>Alliance for Restoration of Democracy </vt:lpstr>
      <vt:lpstr>Constitution 1956</vt:lpstr>
      <vt:lpstr>Constitution 1962</vt:lpstr>
      <vt:lpstr>Constitution 1962</vt:lpstr>
      <vt:lpstr>1973 Constitution</vt:lpstr>
      <vt:lpstr>Charter of Democracy(CoD)</vt:lpstr>
      <vt:lpstr>CoD</vt:lpstr>
      <vt:lpstr>Why Cod?</vt:lpstr>
      <vt:lpstr>Why CoD?</vt:lpstr>
      <vt:lpstr>CoD</vt:lpstr>
      <vt:lpstr>CoD</vt:lpstr>
      <vt:lpstr>CoD</vt:lpstr>
      <vt:lpstr>CoD</vt:lpstr>
      <vt:lpstr>Slide 47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Evolution of Democratic System in Pakistan </dc:title>
  <dc:creator>MABK</dc:creator>
  <cp:lastModifiedBy>MABK</cp:lastModifiedBy>
  <cp:revision>120</cp:revision>
  <dcterms:created xsi:type="dcterms:W3CDTF">2015-09-19T03:33:07Z</dcterms:created>
  <dcterms:modified xsi:type="dcterms:W3CDTF">2015-11-28T15:29:23Z</dcterms:modified>
</cp:coreProperties>
</file>