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58F8B-0FCF-48C0-98FD-B0BF6D2EFE43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B3E04-97F2-4298-BCFF-038BD083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06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B3E04-97F2-4298-BCFF-038BD08344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2530-0002-4A1A-AE4A-9C7A76E2394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5B60-6901-45A4-A8F7-1189F6C4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1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2530-0002-4A1A-AE4A-9C7A76E2394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5B60-6901-45A4-A8F7-1189F6C4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2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2530-0002-4A1A-AE4A-9C7A76E2394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5B60-6901-45A4-A8F7-1189F6C4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7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2530-0002-4A1A-AE4A-9C7A76E2394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5B60-6901-45A4-A8F7-1189F6C4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1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2530-0002-4A1A-AE4A-9C7A76E2394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5B60-6901-45A4-A8F7-1189F6C4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2530-0002-4A1A-AE4A-9C7A76E2394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5B60-6901-45A4-A8F7-1189F6C4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6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2530-0002-4A1A-AE4A-9C7A76E2394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5B60-6901-45A4-A8F7-1189F6C4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8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2530-0002-4A1A-AE4A-9C7A76E2394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5B60-6901-45A4-A8F7-1189F6C4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0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2530-0002-4A1A-AE4A-9C7A76E2394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5B60-6901-45A4-A8F7-1189F6C4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1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2530-0002-4A1A-AE4A-9C7A76E2394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5B60-6901-45A4-A8F7-1189F6C4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2530-0002-4A1A-AE4A-9C7A76E2394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5B60-6901-45A4-A8F7-1189F6C4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4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42530-0002-4A1A-AE4A-9C7A76E2394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05B60-6901-45A4-A8F7-1189F6C4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7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 of Pakistan’s Economy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59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Livestock </a:t>
            </a:r>
            <a:r>
              <a:rPr lang="en-US" dirty="0" smtClean="0"/>
              <a:t>has registered </a:t>
            </a:r>
            <a:r>
              <a:rPr lang="en-US" dirty="0"/>
              <a:t>a growth of 2.88 percent against </a:t>
            </a:r>
            <a:r>
              <a:rPr lang="en-US" dirty="0" smtClean="0"/>
              <a:t>the growth </a:t>
            </a:r>
            <a:r>
              <a:rPr lang="en-US" dirty="0"/>
              <a:t>of 3.99 percent last year</a:t>
            </a:r>
            <a:r>
              <a:rPr lang="en-US" dirty="0" smtClean="0"/>
              <a:t>.</a:t>
            </a:r>
          </a:p>
          <a:p>
            <a:r>
              <a:rPr lang="en-US" dirty="0"/>
              <a:t>Growth of the forestry sub-sector </a:t>
            </a:r>
            <a:r>
              <a:rPr lang="en-US" dirty="0" smtClean="0"/>
              <a:t>is witnessed </a:t>
            </a:r>
            <a:r>
              <a:rPr lang="en-US" dirty="0"/>
              <a:t>at 1.52 percent as compared to the </a:t>
            </a:r>
            <a:r>
              <a:rPr lang="en-US" dirty="0" smtClean="0"/>
              <a:t>growth of </a:t>
            </a:r>
            <a:r>
              <a:rPr lang="en-US" dirty="0"/>
              <a:t>0.99 percent last </a:t>
            </a:r>
            <a:r>
              <a:rPr lang="en-US" dirty="0" smtClean="0"/>
              <a:t>year</a:t>
            </a:r>
          </a:p>
          <a:p>
            <a:r>
              <a:rPr lang="en-US" dirty="0"/>
              <a:t>Fisheries sub-sector has 2.03 </a:t>
            </a:r>
            <a:r>
              <a:rPr lang="en-US" dirty="0" smtClean="0"/>
              <a:t>percent contribution </a:t>
            </a:r>
            <a:r>
              <a:rPr lang="en-US" dirty="0"/>
              <a:t>in agriculture and registered a growth </a:t>
            </a:r>
            <a:r>
              <a:rPr lang="en-US" dirty="0" smtClean="0"/>
              <a:t>of 0.98 </a:t>
            </a:r>
            <a:r>
              <a:rPr lang="en-US" dirty="0"/>
              <a:t>percent compared to the growth of 0.65 </a:t>
            </a:r>
            <a:r>
              <a:rPr lang="en-US" dirty="0" smtClean="0"/>
              <a:t>percent last </a:t>
            </a:r>
            <a:r>
              <a:rPr lang="en-US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2105859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Industrial Sector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industrial sector </a:t>
            </a:r>
            <a:r>
              <a:rPr lang="en-US" dirty="0" smtClean="0"/>
              <a:t>contributes 20.8 </a:t>
            </a:r>
            <a:r>
              <a:rPr lang="en-US" dirty="0"/>
              <a:t>percent in the GDP of the </a:t>
            </a:r>
            <a:r>
              <a:rPr lang="en-US" dirty="0" smtClean="0"/>
              <a:t>country</a:t>
            </a:r>
          </a:p>
          <a:p>
            <a:r>
              <a:rPr lang="en-US" dirty="0"/>
              <a:t>M</a:t>
            </a:r>
            <a:r>
              <a:rPr lang="en-US" dirty="0" smtClean="0"/>
              <a:t>ajor </a:t>
            </a:r>
            <a:r>
              <a:rPr lang="en-US" dirty="0"/>
              <a:t>source of tax revenues for the government </a:t>
            </a:r>
            <a:r>
              <a:rPr lang="en-US" dirty="0" smtClean="0"/>
              <a:t>and also </a:t>
            </a:r>
            <a:r>
              <a:rPr lang="en-US" dirty="0"/>
              <a:t>contributes significantly in the provision of </a:t>
            </a:r>
            <a:r>
              <a:rPr lang="en-US" dirty="0" smtClean="0"/>
              <a:t>job opportunities </a:t>
            </a:r>
            <a:r>
              <a:rPr lang="en-US" dirty="0"/>
              <a:t>to the </a:t>
            </a:r>
            <a:r>
              <a:rPr lang="en-US" dirty="0" err="1"/>
              <a:t>labour</a:t>
            </a:r>
            <a:r>
              <a:rPr lang="en-US" dirty="0"/>
              <a:t> </a:t>
            </a:r>
            <a:r>
              <a:rPr lang="en-US" dirty="0" smtClean="0"/>
              <a:t>force</a:t>
            </a:r>
          </a:p>
          <a:p>
            <a:r>
              <a:rPr lang="en-US" dirty="0"/>
              <a:t>I</a:t>
            </a:r>
            <a:r>
              <a:rPr lang="en-US" dirty="0" smtClean="0"/>
              <a:t>ndustrial sector started </a:t>
            </a:r>
            <a:r>
              <a:rPr lang="en-US" dirty="0"/>
              <a:t>revival and has recorded remarkable </a:t>
            </a:r>
            <a:r>
              <a:rPr lang="en-US" dirty="0" smtClean="0"/>
              <a:t>growth at </a:t>
            </a:r>
            <a:r>
              <a:rPr lang="en-US" dirty="0"/>
              <a:t>5.8 percent as compared to 1.4 percent in </a:t>
            </a:r>
            <a:r>
              <a:rPr lang="en-US" dirty="0" smtClean="0"/>
              <a:t>last year</a:t>
            </a:r>
            <a:r>
              <a:rPr lang="en-US" dirty="0"/>
              <a:t>, which is the highest level achieved since </a:t>
            </a:r>
            <a:r>
              <a:rPr lang="en-US" dirty="0" smtClean="0"/>
              <a:t>2008-09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54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Industrial sector in Pakistan has four sub-sectors</a:t>
            </a:r>
          </a:p>
          <a:p>
            <a:r>
              <a:rPr lang="en-US" dirty="0"/>
              <a:t>M</a:t>
            </a:r>
            <a:r>
              <a:rPr lang="en-US" dirty="0" smtClean="0"/>
              <a:t>ining </a:t>
            </a:r>
            <a:r>
              <a:rPr lang="en-US" dirty="0"/>
              <a:t>&amp; quarrying, </a:t>
            </a:r>
            <a:r>
              <a:rPr lang="en-US" dirty="0" smtClean="0"/>
              <a:t>manufacturing, electricity </a:t>
            </a:r>
            <a:r>
              <a:rPr lang="en-US" dirty="0"/>
              <a:t>generation &amp; distribution and </a:t>
            </a:r>
            <a:r>
              <a:rPr lang="en-US" dirty="0" smtClean="0"/>
              <a:t>gas distribution </a:t>
            </a:r>
            <a:r>
              <a:rPr lang="en-US" dirty="0"/>
              <a:t>and </a:t>
            </a:r>
            <a:r>
              <a:rPr lang="en-US" dirty="0" smtClean="0"/>
              <a:t>construction</a:t>
            </a:r>
          </a:p>
        </p:txBody>
      </p:sp>
    </p:spTree>
    <p:extLst>
      <p:ext uri="{BB962C8B-B14F-4D97-AF65-F5344CB8AC3E}">
        <p14:creationId xmlns:p14="http://schemas.microsoft.com/office/powerpoint/2010/main" val="2228028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Services Sector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Services sector has emerged as </a:t>
            </a:r>
            <a:r>
              <a:rPr lang="en-US" dirty="0" smtClean="0"/>
              <a:t>the most </a:t>
            </a:r>
            <a:r>
              <a:rPr lang="en-US" dirty="0"/>
              <a:t>significant driver of economic growth in </a:t>
            </a:r>
            <a:r>
              <a:rPr lang="en-US" dirty="0" smtClean="0"/>
              <a:t>the economy </a:t>
            </a:r>
            <a:r>
              <a:rPr lang="en-US" dirty="0"/>
              <a:t>and is contributing a lead role </a:t>
            </a:r>
            <a:r>
              <a:rPr lang="en-US" dirty="0" smtClean="0"/>
              <a:t>in augmenting </a:t>
            </a:r>
            <a:r>
              <a:rPr lang="en-US" dirty="0"/>
              <a:t>and </a:t>
            </a:r>
            <a:r>
              <a:rPr lang="en-US" dirty="0" smtClean="0"/>
              <a:t>sustain in economic </a:t>
            </a:r>
            <a:r>
              <a:rPr lang="en-US" dirty="0"/>
              <a:t>growth </a:t>
            </a:r>
            <a:r>
              <a:rPr lang="en-US" dirty="0" smtClean="0"/>
              <a:t>in Pakistan</a:t>
            </a:r>
            <a:endParaRPr lang="en-US" dirty="0" smtClean="0"/>
          </a:p>
          <a:p>
            <a:r>
              <a:rPr lang="en-US" dirty="0"/>
              <a:t>The share of the services sector </a:t>
            </a:r>
            <a:r>
              <a:rPr lang="en-US" dirty="0" smtClean="0"/>
              <a:t>has increased </a:t>
            </a:r>
            <a:r>
              <a:rPr lang="en-US" dirty="0"/>
              <a:t>from 56.6 percent of GDP in 2008-09 </a:t>
            </a:r>
            <a:r>
              <a:rPr lang="en-US" dirty="0" smtClean="0"/>
              <a:t>to 58.1 </a:t>
            </a:r>
            <a:r>
              <a:rPr lang="en-US" dirty="0"/>
              <a:t>percent in </a:t>
            </a:r>
            <a:r>
              <a:rPr lang="en-US" dirty="0" smtClean="0"/>
              <a:t>2013-14</a:t>
            </a:r>
          </a:p>
          <a:p>
            <a:r>
              <a:rPr lang="en-US" dirty="0" smtClean="0"/>
              <a:t>The Services </a:t>
            </a:r>
            <a:r>
              <a:rPr lang="en-US" dirty="0"/>
              <a:t>sector has witnessed a growth of </a:t>
            </a:r>
            <a:r>
              <a:rPr lang="en-US" dirty="0" smtClean="0"/>
              <a:t>4.3 percent </a:t>
            </a:r>
            <a:r>
              <a:rPr lang="en-US" dirty="0"/>
              <a:t>as compared to 4.9 percent last year</a:t>
            </a:r>
          </a:p>
        </p:txBody>
      </p:sp>
    </p:spTree>
    <p:extLst>
      <p:ext uri="{BB962C8B-B14F-4D97-AF65-F5344CB8AC3E}">
        <p14:creationId xmlns:p14="http://schemas.microsoft.com/office/powerpoint/2010/main" val="3290015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 Capita Income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Per capita income is defined </a:t>
            </a:r>
            <a:r>
              <a:rPr lang="en-US" dirty="0" smtClean="0"/>
              <a:t>as Gross </a:t>
            </a:r>
            <a:r>
              <a:rPr lang="en-US" dirty="0"/>
              <a:t>National Product at market prices in </a:t>
            </a:r>
            <a:r>
              <a:rPr lang="en-US" dirty="0" smtClean="0"/>
              <a:t>dollar term </a:t>
            </a:r>
            <a:r>
              <a:rPr lang="en-US" dirty="0"/>
              <a:t>divided by the country’s population. </a:t>
            </a:r>
            <a:endParaRPr lang="en-US" dirty="0" smtClean="0"/>
          </a:p>
          <a:p>
            <a:r>
              <a:rPr lang="en-US" dirty="0" smtClean="0"/>
              <a:t>Per Capita Income </a:t>
            </a:r>
            <a:r>
              <a:rPr lang="en-US" dirty="0"/>
              <a:t>in dollar terms recorded a growth of </a:t>
            </a:r>
            <a:r>
              <a:rPr lang="en-US" dirty="0" smtClean="0"/>
              <a:t>3.5 percent </a:t>
            </a:r>
            <a:r>
              <a:rPr lang="en-US" dirty="0"/>
              <a:t>in 2013-14 as compared to 1.44 percent </a:t>
            </a:r>
            <a:r>
              <a:rPr lang="en-US" dirty="0" smtClean="0"/>
              <a:t>last year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per capita income in dollar terms </a:t>
            </a:r>
            <a:r>
              <a:rPr lang="en-US" dirty="0" smtClean="0"/>
              <a:t>has reached </a:t>
            </a:r>
            <a:r>
              <a:rPr lang="en-US" dirty="0"/>
              <a:t>to $ 1,386 in 2013-14.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main </a:t>
            </a:r>
            <a:r>
              <a:rPr lang="en-US" dirty="0" smtClean="0"/>
              <a:t>factors, which </a:t>
            </a:r>
            <a:r>
              <a:rPr lang="en-US" dirty="0"/>
              <a:t>are responsible for increase in per </a:t>
            </a:r>
            <a:r>
              <a:rPr lang="en-US" dirty="0" smtClean="0"/>
              <a:t>capita income</a:t>
            </a:r>
            <a:r>
              <a:rPr lang="en-US" dirty="0"/>
              <a:t>, include acceleration in real GDP </a:t>
            </a:r>
            <a:r>
              <a:rPr lang="en-US" dirty="0" smtClean="0"/>
              <a:t>growth </a:t>
            </a:r>
            <a:r>
              <a:rPr lang="en-US" dirty="0"/>
              <a:t>relatively lower growth in population and </a:t>
            </a:r>
            <a:r>
              <a:rPr lang="en-US" dirty="0" smtClean="0"/>
              <a:t>the appreciation </a:t>
            </a:r>
            <a:r>
              <a:rPr lang="en-US" dirty="0"/>
              <a:t>of Pak Rupee</a:t>
            </a:r>
          </a:p>
        </p:txBody>
      </p:sp>
    </p:spTree>
    <p:extLst>
      <p:ext uri="{BB962C8B-B14F-4D97-AF65-F5344CB8AC3E}">
        <p14:creationId xmlns:p14="http://schemas.microsoft.com/office/powerpoint/2010/main" val="2298488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Direct Investment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countries </a:t>
            </a:r>
            <a:r>
              <a:rPr lang="en-US" dirty="0" smtClean="0"/>
              <a:t>have liberalized </a:t>
            </a:r>
            <a:r>
              <a:rPr lang="en-US" dirty="0"/>
              <a:t>their foreign direct investment (</a:t>
            </a:r>
            <a:r>
              <a:rPr lang="en-US" dirty="0" smtClean="0"/>
              <a:t>FDI) regimes </a:t>
            </a:r>
            <a:r>
              <a:rPr lang="en-US" dirty="0"/>
              <a:t>during more than last two decades </a:t>
            </a:r>
            <a:endParaRPr lang="en-US" dirty="0" smtClean="0"/>
          </a:p>
          <a:p>
            <a:r>
              <a:rPr lang="en-US" dirty="0" smtClean="0"/>
              <a:t>And pursued </a:t>
            </a:r>
            <a:r>
              <a:rPr lang="en-US" dirty="0"/>
              <a:t>investment-friendly economic policies </a:t>
            </a:r>
            <a:r>
              <a:rPr lang="en-US" dirty="0" smtClean="0"/>
              <a:t>to attract </a:t>
            </a:r>
            <a:r>
              <a:rPr lang="en-US" dirty="0"/>
              <a:t>investment. </a:t>
            </a:r>
            <a:endParaRPr lang="en-US" dirty="0" smtClean="0"/>
          </a:p>
          <a:p>
            <a:r>
              <a:rPr lang="en-US" dirty="0" smtClean="0"/>
              <a:t>Pakistan </a:t>
            </a:r>
            <a:r>
              <a:rPr lang="en-US" dirty="0"/>
              <a:t>is also following </a:t>
            </a:r>
            <a:r>
              <a:rPr lang="en-US" dirty="0" smtClean="0"/>
              <a:t>a liberalized </a:t>
            </a:r>
            <a:r>
              <a:rPr lang="en-US" dirty="0"/>
              <a:t>investment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32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 foreign investment </a:t>
            </a:r>
            <a:r>
              <a:rPr lang="en-US" dirty="0" smtClean="0"/>
              <a:t>reached </a:t>
            </a:r>
            <a:r>
              <a:rPr lang="en-US" dirty="0"/>
              <a:t>to $</a:t>
            </a:r>
            <a:r>
              <a:rPr lang="en-US" dirty="0" smtClean="0"/>
              <a:t>2979 million </a:t>
            </a:r>
            <a:r>
              <a:rPr lang="en-US" dirty="0"/>
              <a:t>during </a:t>
            </a:r>
            <a:r>
              <a:rPr lang="en-US" dirty="0" smtClean="0"/>
              <a:t>July-April 2014 </a:t>
            </a:r>
            <a:r>
              <a:rPr lang="en-US" dirty="0"/>
              <a:t>as compared to $</a:t>
            </a:r>
            <a:r>
              <a:rPr lang="en-US" dirty="0" smtClean="0"/>
              <a:t>1277 million </a:t>
            </a:r>
            <a:r>
              <a:rPr lang="en-US" dirty="0"/>
              <a:t>showing 133.3 percent higher as </a:t>
            </a:r>
            <a:r>
              <a:rPr lang="en-US" dirty="0" smtClean="0"/>
              <a:t>compared to </a:t>
            </a:r>
            <a:r>
              <a:rPr lang="en-US" dirty="0"/>
              <a:t>last year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Out </a:t>
            </a:r>
            <a:r>
              <a:rPr lang="en-US" dirty="0"/>
              <a:t>of total foreign investment, the </a:t>
            </a:r>
            <a:r>
              <a:rPr lang="en-US" dirty="0" smtClean="0"/>
              <a:t>FDI has </a:t>
            </a:r>
            <a:r>
              <a:rPr lang="en-US" dirty="0"/>
              <a:t>reached to $750.9 million.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major inflow </a:t>
            </a:r>
            <a:r>
              <a:rPr lang="en-US" dirty="0" smtClean="0"/>
              <a:t>of FDI </a:t>
            </a:r>
            <a:r>
              <a:rPr lang="en-US" dirty="0"/>
              <a:t>is from US, Hong Kong, UK, Switzerland </a:t>
            </a:r>
            <a:r>
              <a:rPr lang="en-US" dirty="0" smtClean="0"/>
              <a:t>and UAE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43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Workers’ </a:t>
            </a:r>
            <a:r>
              <a:rPr lang="en-US" dirty="0" smtClean="0"/>
              <a:t>Remittances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Remittances </a:t>
            </a:r>
            <a:r>
              <a:rPr lang="en-US" dirty="0"/>
              <a:t>remained a </a:t>
            </a:r>
            <a:r>
              <a:rPr lang="en-US" dirty="0" smtClean="0"/>
              <a:t>key source </a:t>
            </a:r>
            <a:r>
              <a:rPr lang="en-US" dirty="0"/>
              <a:t>of external resource flows for </a:t>
            </a:r>
            <a:r>
              <a:rPr lang="en-US" dirty="0" smtClean="0"/>
              <a:t>developing countries</a:t>
            </a:r>
            <a:r>
              <a:rPr lang="en-US" dirty="0"/>
              <a:t>, for official development assistance </a:t>
            </a:r>
            <a:r>
              <a:rPr lang="en-US" dirty="0" smtClean="0"/>
              <a:t>and more </a:t>
            </a:r>
            <a:r>
              <a:rPr lang="en-US" dirty="0"/>
              <a:t>stable than private investment flows.</a:t>
            </a:r>
          </a:p>
          <a:p>
            <a:r>
              <a:rPr lang="en-US" dirty="0"/>
              <a:t>According to Migration and Remittances </a:t>
            </a:r>
            <a:r>
              <a:rPr lang="en-US" dirty="0" smtClean="0"/>
              <a:t>report 2014 </a:t>
            </a:r>
            <a:r>
              <a:rPr lang="en-US" dirty="0"/>
              <a:t>of the World Bank, Pakistan is ranked on </a:t>
            </a:r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number</a:t>
            </a:r>
            <a:r>
              <a:rPr lang="en-US" dirty="0"/>
              <a:t>, in terms of the largest recipient of </a:t>
            </a:r>
            <a:r>
              <a:rPr lang="en-US" dirty="0" smtClean="0"/>
              <a:t>officially recorded </a:t>
            </a:r>
            <a:r>
              <a:rPr lang="en-US" dirty="0"/>
              <a:t>remittances in the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82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Fiscal </a:t>
            </a:r>
            <a:r>
              <a:rPr lang="en-US" b="1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Pakistan’s </a:t>
            </a:r>
            <a:r>
              <a:rPr lang="en-US" dirty="0"/>
              <a:t>fiscal sector </a:t>
            </a:r>
            <a:r>
              <a:rPr lang="en-US" dirty="0" smtClean="0"/>
              <a:t>is confronted </a:t>
            </a:r>
            <a:r>
              <a:rPr lang="en-US" dirty="0"/>
              <a:t>with challenges in the past on account </a:t>
            </a:r>
            <a:r>
              <a:rPr lang="en-US" dirty="0" smtClean="0"/>
              <a:t>of structural </a:t>
            </a:r>
            <a:r>
              <a:rPr lang="en-US" dirty="0"/>
              <a:t>weaknesses in tax system. </a:t>
            </a:r>
            <a:endParaRPr lang="en-US" dirty="0" smtClean="0"/>
          </a:p>
          <a:p>
            <a:r>
              <a:rPr lang="en-US" dirty="0" smtClean="0"/>
              <a:t>Consequently, the </a:t>
            </a:r>
            <a:r>
              <a:rPr lang="en-US" dirty="0"/>
              <a:t>economy has witnessed low tax to GDP ratio. </a:t>
            </a:r>
            <a:endParaRPr lang="en-US" dirty="0" smtClean="0"/>
          </a:p>
          <a:p>
            <a:r>
              <a:rPr lang="en-US" dirty="0" smtClean="0"/>
              <a:t>On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other hand expenditure overrun surpassed </a:t>
            </a:r>
            <a:r>
              <a:rPr lang="en-US" dirty="0" smtClean="0"/>
              <a:t>the revenue </a:t>
            </a:r>
            <a:r>
              <a:rPr lang="en-US" dirty="0"/>
              <a:t>increase due to high interest </a:t>
            </a:r>
            <a:r>
              <a:rPr lang="en-US" dirty="0" smtClean="0"/>
              <a:t>payments, untargeted </a:t>
            </a:r>
            <a:r>
              <a:rPr lang="en-US" dirty="0"/>
              <a:t>subsidies and less than </a:t>
            </a:r>
            <a:r>
              <a:rPr lang="en-US" dirty="0" smtClean="0"/>
              <a:t>expected revenues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34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 government </a:t>
            </a:r>
            <a:r>
              <a:rPr lang="en-US" dirty="0"/>
              <a:t>has devised a comprehensive </a:t>
            </a:r>
            <a:r>
              <a:rPr lang="en-US" dirty="0" smtClean="0"/>
              <a:t>strategy with </a:t>
            </a:r>
            <a:r>
              <a:rPr lang="en-US" dirty="0"/>
              <a:t>the aim to enhance resource </a:t>
            </a:r>
            <a:r>
              <a:rPr lang="en-US" dirty="0" smtClean="0"/>
              <a:t>mobilization efforts </a:t>
            </a:r>
            <a:r>
              <a:rPr lang="en-US" dirty="0"/>
              <a:t>in the country and increase tax to GDP </a:t>
            </a:r>
            <a:r>
              <a:rPr lang="en-US" dirty="0" smtClean="0"/>
              <a:t>ratio from </a:t>
            </a:r>
            <a:r>
              <a:rPr lang="en-US" dirty="0"/>
              <a:t>the lowest level of 8.7 percent to 15 percent </a:t>
            </a:r>
            <a:r>
              <a:rPr lang="en-US" dirty="0" smtClean="0"/>
              <a:t>in the </a:t>
            </a:r>
            <a:r>
              <a:rPr lang="en-US" dirty="0"/>
              <a:t>next few </a:t>
            </a:r>
            <a:r>
              <a:rPr lang="en-US" dirty="0" smtClean="0"/>
              <a:t>years</a:t>
            </a:r>
          </a:p>
        </p:txBody>
      </p:sp>
    </p:spTree>
    <p:extLst>
      <p:ext uri="{BB962C8B-B14F-4D97-AF65-F5344CB8AC3E}">
        <p14:creationId xmlns:p14="http://schemas.microsoft.com/office/powerpoint/2010/main" val="340431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(FY 2013-14)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Pakistan succeeded in attaining 4.14 percent </a:t>
            </a:r>
            <a:r>
              <a:rPr lang="en-US" dirty="0" smtClean="0"/>
              <a:t>growth in </a:t>
            </a:r>
            <a:r>
              <a:rPr lang="en-US" dirty="0"/>
              <a:t>the </a:t>
            </a:r>
            <a:r>
              <a:rPr lang="en-US" dirty="0" smtClean="0"/>
              <a:t>2013-14 </a:t>
            </a:r>
            <a:r>
              <a:rPr lang="en-US" dirty="0"/>
              <a:t>fiscal year which is the highest </a:t>
            </a:r>
            <a:r>
              <a:rPr lang="en-US" dirty="0" smtClean="0"/>
              <a:t>level achievement </a:t>
            </a:r>
            <a:r>
              <a:rPr lang="en-US" dirty="0"/>
              <a:t>since </a:t>
            </a:r>
            <a:r>
              <a:rPr lang="en-US" dirty="0" smtClean="0"/>
              <a:t>2008-09</a:t>
            </a:r>
          </a:p>
          <a:p>
            <a:r>
              <a:rPr lang="en-US" dirty="0"/>
              <a:t>China and Pakistan entered into a </a:t>
            </a:r>
            <a:r>
              <a:rPr lang="en-US" dirty="0" smtClean="0"/>
              <a:t>comprehensive plan </a:t>
            </a:r>
            <a:r>
              <a:rPr lang="en-US" dirty="0"/>
              <a:t>to create a new “economic corridor” </a:t>
            </a:r>
          </a:p>
          <a:p>
            <a:r>
              <a:rPr lang="en-US" dirty="0" smtClean="0"/>
              <a:t>The </a:t>
            </a:r>
            <a:r>
              <a:rPr lang="en-US" dirty="0"/>
              <a:t>corridor will serve </a:t>
            </a:r>
            <a:r>
              <a:rPr lang="en-US" dirty="0" smtClean="0"/>
              <a:t>as a </a:t>
            </a:r>
            <a:r>
              <a:rPr lang="en-US" dirty="0"/>
              <a:t>driver for connectivity between South Asia </a:t>
            </a:r>
            <a:r>
              <a:rPr lang="en-US" dirty="0" smtClean="0"/>
              <a:t>and East Asia</a:t>
            </a:r>
          </a:p>
          <a:p>
            <a:r>
              <a:rPr lang="en-US" dirty="0"/>
              <a:t>N</a:t>
            </a:r>
            <a:r>
              <a:rPr lang="en-US" dirty="0" smtClean="0"/>
              <a:t>ew </a:t>
            </a:r>
            <a:r>
              <a:rPr lang="en-US" dirty="0"/>
              <a:t>trade linkages are expected </a:t>
            </a:r>
            <a:r>
              <a:rPr lang="en-US" dirty="0" smtClean="0"/>
              <a:t>to increase </a:t>
            </a:r>
            <a:r>
              <a:rPr lang="en-US" dirty="0"/>
              <a:t>and Pakistan will benefit from key </a:t>
            </a:r>
            <a:r>
              <a:rPr lang="en-US" dirty="0" smtClean="0"/>
              <a:t>export markets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3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comprises </a:t>
            </a:r>
            <a:r>
              <a:rPr lang="en-US" dirty="0" smtClean="0"/>
              <a:t>three-pronged measures</a:t>
            </a:r>
            <a:r>
              <a:rPr lang="en-US" dirty="0"/>
              <a:t>, such as broadening of tax base, </a:t>
            </a:r>
            <a:r>
              <a:rPr lang="en-US" dirty="0" smtClean="0"/>
              <a:t>removing anomalies </a:t>
            </a:r>
            <a:r>
              <a:rPr lang="en-US" dirty="0"/>
              <a:t>in the taxation system and improving </a:t>
            </a:r>
            <a:r>
              <a:rPr lang="en-US" dirty="0" smtClean="0"/>
              <a:t>tax compliance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7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European Union (EU) was not only </a:t>
            </a:r>
            <a:r>
              <a:rPr lang="en-US" dirty="0" smtClean="0"/>
              <a:t>Pakistan’s largest </a:t>
            </a:r>
            <a:r>
              <a:rPr lang="en-US" dirty="0"/>
              <a:t>export destination in FY13, but </a:t>
            </a:r>
            <a:r>
              <a:rPr lang="en-US" dirty="0" smtClean="0"/>
              <a:t>Pakistan’s exports </a:t>
            </a:r>
            <a:r>
              <a:rPr lang="en-US" dirty="0"/>
              <a:t>to the EU were valued at around </a:t>
            </a:r>
            <a:r>
              <a:rPr lang="en-US" dirty="0" smtClean="0"/>
              <a:t>US$5.7 billion</a:t>
            </a:r>
            <a:r>
              <a:rPr lang="en-US" dirty="0"/>
              <a:t>) but it is also engaged in multiple levels </a:t>
            </a:r>
            <a:r>
              <a:rPr lang="en-US" dirty="0" smtClean="0"/>
              <a:t>of social </a:t>
            </a:r>
            <a:r>
              <a:rPr lang="en-US" dirty="0"/>
              <a:t>and economic development activities in </a:t>
            </a:r>
            <a:r>
              <a:rPr lang="en-US" dirty="0" smtClean="0"/>
              <a:t>the country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expected that with the grant of </a:t>
            </a:r>
            <a:r>
              <a:rPr lang="en-US" dirty="0" smtClean="0"/>
              <a:t>GSP plus </a:t>
            </a:r>
            <a:r>
              <a:rPr lang="en-US" dirty="0"/>
              <a:t>status, Pakistan exports to EU countries </a:t>
            </a:r>
            <a:r>
              <a:rPr lang="en-US" dirty="0" smtClean="0"/>
              <a:t>will gain </a:t>
            </a:r>
            <a:r>
              <a:rPr lang="en-US" dirty="0"/>
              <a:t>momentum in coming months. The </a:t>
            </a:r>
            <a:r>
              <a:rPr lang="en-US" dirty="0" smtClean="0"/>
              <a:t>10 year </a:t>
            </a:r>
            <a:r>
              <a:rPr lang="en-US" dirty="0"/>
              <a:t>GSP plus status for Pakistan by the </a:t>
            </a:r>
            <a:r>
              <a:rPr lang="en-US" dirty="0" smtClean="0"/>
              <a:t>European Union </a:t>
            </a:r>
            <a:r>
              <a:rPr lang="en-US" dirty="0"/>
              <a:t>is </a:t>
            </a:r>
            <a:r>
              <a:rPr lang="en-US" dirty="0" smtClean="0"/>
              <a:t>regarded as a </a:t>
            </a:r>
            <a:r>
              <a:rPr lang="en-US" dirty="0"/>
              <a:t>blessing for the </a:t>
            </a:r>
            <a:r>
              <a:rPr lang="en-US" dirty="0" smtClean="0"/>
              <a:t>country by several </a:t>
            </a:r>
          </a:p>
          <a:p>
            <a:r>
              <a:rPr lang="en-US" dirty="0" smtClean="0"/>
              <a:t>Prior </a:t>
            </a:r>
            <a:r>
              <a:rPr lang="en-US" dirty="0"/>
              <a:t>to GSP Plus </a:t>
            </a:r>
            <a:r>
              <a:rPr lang="en-US" dirty="0" smtClean="0"/>
              <a:t>our exports </a:t>
            </a:r>
            <a:r>
              <a:rPr lang="en-US" dirty="0"/>
              <a:t>were facing stiff competition from </a:t>
            </a:r>
            <a:r>
              <a:rPr lang="en-US" dirty="0" smtClean="0"/>
              <a:t>countries like </a:t>
            </a:r>
            <a:r>
              <a:rPr lang="en-US" dirty="0"/>
              <a:t>China, India, Brazil, and Bangladesh. </a:t>
            </a:r>
            <a:endParaRPr lang="en-US" dirty="0" smtClean="0"/>
          </a:p>
          <a:p>
            <a:r>
              <a:rPr lang="en-US" dirty="0" smtClean="0"/>
              <a:t>After GSP Plus </a:t>
            </a:r>
            <a:r>
              <a:rPr lang="en-US" dirty="0"/>
              <a:t>status to Pakistan these will now be duty </a:t>
            </a:r>
            <a:r>
              <a:rPr lang="en-US" dirty="0" smtClean="0"/>
              <a:t>free and </a:t>
            </a:r>
            <a:r>
              <a:rPr lang="en-US" dirty="0"/>
              <a:t>thus, more than 90 percent of our exports to </a:t>
            </a:r>
            <a:r>
              <a:rPr lang="en-US" dirty="0" smtClean="0"/>
              <a:t>EU will </a:t>
            </a:r>
            <a:r>
              <a:rPr lang="en-US" dirty="0"/>
              <a:t>be eligible for duty free access.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estimated that </a:t>
            </a:r>
            <a:r>
              <a:rPr lang="en-US" dirty="0"/>
              <a:t>due to GSP Plus there will be an increase </a:t>
            </a:r>
            <a:r>
              <a:rPr lang="en-US" dirty="0" smtClean="0"/>
              <a:t>of more </a:t>
            </a:r>
            <a:r>
              <a:rPr lang="en-US" dirty="0"/>
              <a:t>than US$ 1.0 billion worth of exports to </a:t>
            </a:r>
            <a:r>
              <a:rPr lang="en-US" dirty="0" smtClean="0"/>
              <a:t>EU during </a:t>
            </a:r>
            <a:r>
              <a:rPr lang="en-US" dirty="0"/>
              <a:t>FY 14.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34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During July-April, 2013-14, overall exports </a:t>
            </a:r>
            <a:r>
              <a:rPr lang="en-US" dirty="0" smtClean="0"/>
              <a:t>recorded a </a:t>
            </a:r>
            <a:r>
              <a:rPr lang="en-US" dirty="0"/>
              <a:t>growth of 4.24 percent against a growth of </a:t>
            </a:r>
            <a:r>
              <a:rPr lang="en-US" dirty="0" smtClean="0"/>
              <a:t>4.23 percent </a:t>
            </a:r>
            <a:r>
              <a:rPr lang="en-US" dirty="0"/>
              <a:t>in the same period last </a:t>
            </a:r>
            <a:r>
              <a:rPr lang="en-US" dirty="0" smtClean="0"/>
              <a:t>year</a:t>
            </a:r>
          </a:p>
          <a:p>
            <a:r>
              <a:rPr lang="en-US" dirty="0"/>
              <a:t>T</a:t>
            </a:r>
            <a:r>
              <a:rPr lang="en-US" dirty="0" smtClean="0"/>
              <a:t>rade </a:t>
            </a:r>
            <a:r>
              <a:rPr lang="en-US" dirty="0"/>
              <a:t>deficit </a:t>
            </a:r>
            <a:r>
              <a:rPr lang="en-US" dirty="0" smtClean="0"/>
              <a:t>reduced from </a:t>
            </a:r>
            <a:r>
              <a:rPr lang="en-US" dirty="0"/>
              <a:t>$ 16,522 million during July-April, FY 13 to </a:t>
            </a:r>
            <a:r>
              <a:rPr lang="en-US" dirty="0" smtClean="0"/>
              <a:t>$ 16,107 </a:t>
            </a:r>
            <a:r>
              <a:rPr lang="en-US" dirty="0"/>
              <a:t>million during July-April, 2013-14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USA, China</a:t>
            </a:r>
            <a:r>
              <a:rPr lang="en-US" dirty="0"/>
              <a:t>, UAE and Afghanistan have emerged as </a:t>
            </a:r>
            <a:r>
              <a:rPr lang="en-US" dirty="0" smtClean="0"/>
              <a:t>our major </a:t>
            </a:r>
            <a:r>
              <a:rPr lang="en-US" dirty="0"/>
              <a:t>trading partners in terms of both exports </a:t>
            </a:r>
            <a:r>
              <a:rPr lang="en-US" dirty="0" smtClean="0"/>
              <a:t>and imports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79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Debt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stock of public debt stood at Rs.15, 534 </a:t>
            </a:r>
            <a:r>
              <a:rPr lang="en-US" dirty="0" smtClean="0"/>
              <a:t>billion at </a:t>
            </a:r>
            <a:r>
              <a:rPr lang="en-US" dirty="0"/>
              <a:t>the end March, 2014 representing an increase </a:t>
            </a:r>
            <a:r>
              <a:rPr lang="en-US" dirty="0" smtClean="0"/>
              <a:t>of Rs.1</a:t>
            </a:r>
            <a:r>
              <a:rPr lang="en-US" dirty="0"/>
              <a:t>, 168 billion or 8 percent higher over last </a:t>
            </a:r>
            <a:r>
              <a:rPr lang="en-US" dirty="0" smtClean="0"/>
              <a:t>fiscal year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primary source of increase in public </a:t>
            </a:r>
            <a:r>
              <a:rPr lang="en-US" dirty="0" smtClean="0"/>
              <a:t>debt during </a:t>
            </a:r>
            <a:r>
              <a:rPr lang="en-US" dirty="0"/>
              <a:t>July-March, 2013-14 was in domestic </a:t>
            </a:r>
            <a:r>
              <a:rPr lang="en-US" dirty="0" smtClean="0"/>
              <a:t>debt that </a:t>
            </a:r>
            <a:r>
              <a:rPr lang="en-US" dirty="0"/>
              <a:t>positioned at Rs.10,823 billion, representing </a:t>
            </a:r>
            <a:r>
              <a:rPr lang="en-US" dirty="0" smtClean="0"/>
              <a:t>an increase </a:t>
            </a:r>
            <a:r>
              <a:rPr lang="en-US" dirty="0"/>
              <a:t>of Rs.1,306 billion, whereas, external </a:t>
            </a:r>
            <a:r>
              <a:rPr lang="en-US" dirty="0" smtClean="0"/>
              <a:t>debt posed </a:t>
            </a:r>
            <a:r>
              <a:rPr lang="en-US" dirty="0"/>
              <a:t>at Rs.4,711 billion representing a decrease </a:t>
            </a:r>
            <a:r>
              <a:rPr lang="en-US" dirty="0" smtClean="0"/>
              <a:t>of Rs.138 </a:t>
            </a:r>
            <a:r>
              <a:rPr lang="en-US" dirty="0"/>
              <a:t>billion as compared to end June 2013.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decline </a:t>
            </a:r>
            <a:r>
              <a:rPr lang="en-US" dirty="0"/>
              <a:t>in external debt </a:t>
            </a:r>
            <a:r>
              <a:rPr lang="en-US" dirty="0" smtClean="0"/>
              <a:t>was </a:t>
            </a:r>
            <a:r>
              <a:rPr lang="en-US" dirty="0"/>
              <a:t>mainly attributed to net</a:t>
            </a:r>
          </a:p>
          <a:p>
            <a:r>
              <a:rPr lang="en-US" dirty="0"/>
              <a:t>repayments and appreciation of Pak Rupee </a:t>
            </a:r>
            <a:r>
              <a:rPr lang="en-US" dirty="0" smtClean="0"/>
              <a:t>against US </a:t>
            </a:r>
            <a:r>
              <a:rPr lang="en-US" dirty="0"/>
              <a:t>Dollar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080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present government </a:t>
            </a:r>
            <a:r>
              <a:rPr lang="en-US" dirty="0" smtClean="0"/>
              <a:t>has </a:t>
            </a:r>
            <a:r>
              <a:rPr lang="en-US" dirty="0" err="1" smtClean="0"/>
              <a:t>focussed</a:t>
            </a:r>
            <a:r>
              <a:rPr lang="en-US" dirty="0" smtClean="0"/>
              <a:t> </a:t>
            </a:r>
            <a:r>
              <a:rPr lang="en-US" dirty="0"/>
              <a:t>on primary education and </a:t>
            </a:r>
            <a:r>
              <a:rPr lang="en-US" dirty="0" err="1" smtClean="0"/>
              <a:t>endeavours</a:t>
            </a:r>
            <a:r>
              <a:rPr lang="en-US" dirty="0" smtClean="0"/>
              <a:t> to resume </a:t>
            </a:r>
            <a:r>
              <a:rPr lang="en-US" dirty="0"/>
              <a:t>the compendium on education from </a:t>
            </a:r>
            <a:r>
              <a:rPr lang="en-US" dirty="0" smtClean="0"/>
              <a:t>2.0 percent </a:t>
            </a:r>
            <a:r>
              <a:rPr lang="en-US" dirty="0"/>
              <a:t>of its GDP to 4.0 percent by 2018 </a:t>
            </a:r>
            <a:r>
              <a:rPr lang="en-US" dirty="0" smtClean="0"/>
              <a:t>on education </a:t>
            </a:r>
            <a:r>
              <a:rPr lang="en-US" dirty="0"/>
              <a:t>sector.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382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Currently, the literacy rate of the population (</a:t>
            </a:r>
            <a:r>
              <a:rPr lang="en-US" dirty="0" smtClean="0"/>
              <a:t>10 years </a:t>
            </a:r>
            <a:r>
              <a:rPr lang="en-US" dirty="0"/>
              <a:t>and above) is 60 percent while the </a:t>
            </a:r>
            <a:r>
              <a:rPr lang="en-US" dirty="0" smtClean="0"/>
              <a:t>Millennium Development </a:t>
            </a:r>
            <a:r>
              <a:rPr lang="en-US" dirty="0"/>
              <a:t>Goals (MDGs) target is 80 </a:t>
            </a:r>
            <a:r>
              <a:rPr lang="en-US" dirty="0" smtClean="0"/>
              <a:t>percent literacy </a:t>
            </a:r>
            <a:r>
              <a:rPr lang="en-US" dirty="0"/>
              <a:t>rate till 2015. </a:t>
            </a:r>
            <a:endParaRPr lang="en-US" dirty="0" smtClean="0"/>
          </a:p>
          <a:p>
            <a:r>
              <a:rPr lang="en-US" dirty="0" smtClean="0"/>
              <a:t>Literacy </a:t>
            </a:r>
            <a:r>
              <a:rPr lang="en-US" dirty="0"/>
              <a:t>remained </a:t>
            </a:r>
            <a:r>
              <a:rPr lang="en-US" dirty="0" smtClean="0"/>
              <a:t>much higher </a:t>
            </a:r>
            <a:r>
              <a:rPr lang="en-US" dirty="0"/>
              <a:t>in urban areas than in rural areas and </a:t>
            </a:r>
            <a:r>
              <a:rPr lang="en-US" dirty="0" smtClean="0"/>
              <a:t>higher among </a:t>
            </a:r>
            <a:r>
              <a:rPr lang="en-US" dirty="0"/>
              <a:t>male than female. </a:t>
            </a:r>
            <a:endParaRPr lang="en-US" dirty="0" smtClean="0"/>
          </a:p>
          <a:p>
            <a:r>
              <a:rPr lang="en-US" dirty="0" smtClean="0"/>
              <a:t>Province </a:t>
            </a:r>
            <a:r>
              <a:rPr lang="en-US" dirty="0"/>
              <a:t>wise </a:t>
            </a:r>
            <a:r>
              <a:rPr lang="en-US" dirty="0" smtClean="0"/>
              <a:t>data suggests </a:t>
            </a:r>
            <a:r>
              <a:rPr lang="en-US" dirty="0"/>
              <a:t>that Punjab leads with 62 percent </a:t>
            </a:r>
            <a:r>
              <a:rPr lang="en-US" dirty="0" smtClean="0"/>
              <a:t>followed by </a:t>
            </a:r>
            <a:r>
              <a:rPr lang="en-US" dirty="0"/>
              <a:t>Sindh with 60 percent, Khyber </a:t>
            </a:r>
            <a:r>
              <a:rPr lang="en-US" dirty="0" err="1" smtClean="0"/>
              <a:t>Pakhtunkhwa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52 percent and </a:t>
            </a:r>
            <a:r>
              <a:rPr lang="en-US" dirty="0" err="1"/>
              <a:t>Balochistan</a:t>
            </a:r>
            <a:r>
              <a:rPr lang="en-US" dirty="0"/>
              <a:t> have the </a:t>
            </a:r>
            <a:r>
              <a:rPr lang="en-US" dirty="0" smtClean="0"/>
              <a:t>lowest literacy </a:t>
            </a:r>
            <a:r>
              <a:rPr lang="en-US" dirty="0"/>
              <a:t>rate of 44 percent.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89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existing national public health network </a:t>
            </a:r>
            <a:r>
              <a:rPr lang="en-US" dirty="0" smtClean="0"/>
              <a:t>in Pakistan </a:t>
            </a:r>
            <a:r>
              <a:rPr lang="en-US" dirty="0"/>
              <a:t>has extended to 167,759 Doctors, </a:t>
            </a:r>
            <a:r>
              <a:rPr lang="en-US" dirty="0" smtClean="0"/>
              <a:t>13,716 Dentists </a:t>
            </a:r>
            <a:r>
              <a:rPr lang="en-US" dirty="0"/>
              <a:t>and </a:t>
            </a:r>
            <a:r>
              <a:rPr lang="en-US" dirty="0" smtClean="0"/>
              <a:t>86,183</a:t>
            </a:r>
          </a:p>
          <a:p>
            <a:r>
              <a:rPr lang="en-US" dirty="0"/>
              <a:t>The inadequacy of healthcare facilities </a:t>
            </a:r>
            <a:r>
              <a:rPr lang="en-US" dirty="0" smtClean="0"/>
              <a:t>is reflected </a:t>
            </a:r>
            <a:r>
              <a:rPr lang="en-US" dirty="0"/>
              <a:t>as there are estimates of 1,099 </a:t>
            </a:r>
            <a:r>
              <a:rPr lang="en-US" dirty="0" smtClean="0"/>
              <a:t>persons against </a:t>
            </a:r>
            <a:r>
              <a:rPr lang="en-US" dirty="0"/>
              <a:t>one Doctor and one Dentist versus </a:t>
            </a:r>
            <a:r>
              <a:rPr lang="en-US" dirty="0" smtClean="0"/>
              <a:t>13,441 persons</a:t>
            </a:r>
            <a:r>
              <a:rPr lang="en-US" dirty="0"/>
              <a:t>, while the current ratio of population </a:t>
            </a:r>
            <a:r>
              <a:rPr lang="en-US" dirty="0" smtClean="0"/>
              <a:t>and availability </a:t>
            </a:r>
            <a:r>
              <a:rPr lang="en-US" dirty="0"/>
              <a:t>of hospital beds works out at </a:t>
            </a:r>
            <a:r>
              <a:rPr lang="en-US" dirty="0" smtClean="0"/>
              <a:t>1,647 persons </a:t>
            </a:r>
            <a:r>
              <a:rPr lang="en-US" dirty="0"/>
              <a:t>per bed.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6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Pakistan economy </a:t>
            </a:r>
            <a:r>
              <a:rPr lang="en-US" dirty="0" smtClean="0"/>
              <a:t>achieved </a:t>
            </a:r>
            <a:r>
              <a:rPr lang="en-US" dirty="0"/>
              <a:t>some </a:t>
            </a:r>
            <a:r>
              <a:rPr lang="en-US" dirty="0" smtClean="0"/>
              <a:t>milestone </a:t>
            </a:r>
            <a:r>
              <a:rPr lang="en-US" dirty="0" smtClean="0"/>
              <a:t>which </a:t>
            </a:r>
            <a:r>
              <a:rPr lang="en-US" dirty="0" smtClean="0"/>
              <a:t>includes successful </a:t>
            </a:r>
            <a:r>
              <a:rPr lang="en-US" dirty="0"/>
              <a:t>return to the international bond </a:t>
            </a:r>
            <a:r>
              <a:rPr lang="en-US" dirty="0" smtClean="0"/>
              <a:t>market after </a:t>
            </a:r>
            <a:r>
              <a:rPr lang="en-US" dirty="0"/>
              <a:t>a long </a:t>
            </a:r>
            <a:r>
              <a:rPr lang="en-US" dirty="0" smtClean="0"/>
              <a:t>period</a:t>
            </a:r>
          </a:p>
          <a:p>
            <a:r>
              <a:rPr lang="en-US" dirty="0"/>
              <a:t>Against the </a:t>
            </a:r>
            <a:r>
              <a:rPr lang="en-US" dirty="0" smtClean="0"/>
              <a:t>initial expectations </a:t>
            </a:r>
            <a:r>
              <a:rPr lang="en-US" dirty="0"/>
              <a:t>of raising US $500 </a:t>
            </a:r>
            <a:r>
              <a:rPr lang="en-US" dirty="0" smtClean="0"/>
              <a:t>million </a:t>
            </a:r>
          </a:p>
          <a:p>
            <a:r>
              <a:rPr lang="en-US" dirty="0"/>
              <a:t>After a </a:t>
            </a:r>
            <a:r>
              <a:rPr lang="en-US" dirty="0" smtClean="0"/>
              <a:t>careful consideration </a:t>
            </a:r>
            <a:r>
              <a:rPr lang="en-US" dirty="0"/>
              <a:t>of the investors’ order book, </a:t>
            </a:r>
            <a:r>
              <a:rPr lang="en-US" dirty="0" smtClean="0"/>
              <a:t>financing were </a:t>
            </a:r>
            <a:r>
              <a:rPr lang="en-US" dirty="0"/>
              <a:t>raised to $2.0 billion including $1.0 </a:t>
            </a:r>
            <a:r>
              <a:rPr lang="en-US" dirty="0" smtClean="0"/>
              <a:t>billion each </a:t>
            </a:r>
            <a:r>
              <a:rPr lang="en-US" dirty="0"/>
              <a:t>in 5 and 10 years tenor with coupon at the </a:t>
            </a:r>
            <a:r>
              <a:rPr lang="en-US" dirty="0" smtClean="0"/>
              <a:t>rate 7.25</a:t>
            </a:r>
            <a:r>
              <a:rPr lang="en-US" dirty="0"/>
              <a:t>% and 8.25%, respectively</a:t>
            </a:r>
          </a:p>
        </p:txBody>
      </p:sp>
    </p:spTree>
    <p:extLst>
      <p:ext uri="{BB962C8B-B14F-4D97-AF65-F5344CB8AC3E}">
        <p14:creationId xmlns:p14="http://schemas.microsoft.com/office/powerpoint/2010/main" val="200694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transaction represents </a:t>
            </a:r>
            <a:r>
              <a:rPr lang="en-US" dirty="0"/>
              <a:t>the largest ever international </a:t>
            </a:r>
            <a:r>
              <a:rPr lang="en-US" dirty="0" smtClean="0"/>
              <a:t>bond offering </a:t>
            </a:r>
            <a:r>
              <a:rPr lang="en-US" dirty="0"/>
              <a:t>by </a:t>
            </a:r>
            <a:r>
              <a:rPr lang="en-US" dirty="0" smtClean="0"/>
              <a:t>Pakistan</a:t>
            </a:r>
          </a:p>
          <a:p>
            <a:r>
              <a:rPr lang="en-US" dirty="0"/>
              <a:t>The other achievement is the successful auction </a:t>
            </a:r>
            <a:r>
              <a:rPr lang="en-US" dirty="0" smtClean="0"/>
              <a:t>of 3G/4G </a:t>
            </a:r>
            <a:r>
              <a:rPr lang="en-US" dirty="0"/>
              <a:t>spectrum which has opened the new </a:t>
            </a:r>
            <a:r>
              <a:rPr lang="en-US" dirty="0" smtClean="0"/>
              <a:t>avenues of </a:t>
            </a:r>
            <a:r>
              <a:rPr lang="en-US" dirty="0"/>
              <a:t>socio economic development in the country</a:t>
            </a:r>
          </a:p>
        </p:txBody>
      </p:sp>
    </p:spTree>
    <p:extLst>
      <p:ext uri="{BB962C8B-B14F-4D97-AF65-F5344CB8AC3E}">
        <p14:creationId xmlns:p14="http://schemas.microsoft.com/office/powerpoint/2010/main" val="2295171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</a:t>
            </a:r>
            <a:r>
              <a:rPr lang="en-US" dirty="0" smtClean="0"/>
              <a:t>to institutionalize </a:t>
            </a:r>
            <a:r>
              <a:rPr lang="en-US" dirty="0"/>
              <a:t>corporate governance initiatives </a:t>
            </a:r>
            <a:r>
              <a:rPr lang="en-US" dirty="0" smtClean="0"/>
              <a:t>for PSEs</a:t>
            </a:r>
            <a:r>
              <a:rPr lang="en-US" dirty="0"/>
              <a:t>, the Public Sector Companies (</a:t>
            </a:r>
            <a:r>
              <a:rPr lang="en-US" dirty="0" smtClean="0"/>
              <a:t>Corporate Governance</a:t>
            </a:r>
            <a:r>
              <a:rPr lang="en-US" dirty="0"/>
              <a:t>) Rules 2013 have been approved by </a:t>
            </a:r>
            <a:r>
              <a:rPr lang="en-US" dirty="0" smtClean="0"/>
              <a:t>the government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7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Government has developed National Power </a:t>
            </a:r>
            <a:r>
              <a:rPr lang="en-US" dirty="0" smtClean="0"/>
              <a:t>Policy (2013</a:t>
            </a:r>
            <a:r>
              <a:rPr lang="en-US" dirty="0"/>
              <a:t>) which provides a roadmap for </a:t>
            </a:r>
            <a:r>
              <a:rPr lang="en-US" dirty="0" smtClean="0"/>
              <a:t>providing affordable </a:t>
            </a:r>
            <a:r>
              <a:rPr lang="en-US" dirty="0"/>
              <a:t>energy in the country through </a:t>
            </a:r>
            <a:r>
              <a:rPr lang="en-US" dirty="0" smtClean="0"/>
              <a:t>efficient generation</a:t>
            </a:r>
            <a:r>
              <a:rPr lang="en-US" dirty="0"/>
              <a:t>, transmission and distribution system</a:t>
            </a:r>
          </a:p>
        </p:txBody>
      </p:sp>
    </p:spTree>
    <p:extLst>
      <p:ext uri="{BB962C8B-B14F-4D97-AF65-F5344CB8AC3E}">
        <p14:creationId xmlns:p14="http://schemas.microsoft.com/office/powerpoint/2010/main" val="32851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Agriculture Sector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Agriculture is the main </a:t>
            </a:r>
            <a:r>
              <a:rPr lang="en-US" dirty="0" smtClean="0"/>
              <a:t>source of </a:t>
            </a:r>
            <a:r>
              <a:rPr lang="en-US" dirty="0"/>
              <a:t>livelihood for the rural population as well </a:t>
            </a:r>
            <a:r>
              <a:rPr lang="en-US" dirty="0" smtClean="0"/>
              <a:t>as ensures </a:t>
            </a:r>
            <a:r>
              <a:rPr lang="en-US" dirty="0"/>
              <a:t>food availability to rural and </a:t>
            </a:r>
            <a:r>
              <a:rPr lang="en-US" dirty="0" smtClean="0"/>
              <a:t>urban inhabitants.</a:t>
            </a:r>
          </a:p>
          <a:p>
            <a:r>
              <a:rPr lang="en-US" dirty="0" smtClean="0"/>
              <a:t>It </a:t>
            </a:r>
            <a:r>
              <a:rPr lang="en-US" dirty="0"/>
              <a:t>is a key sector of the economy as </a:t>
            </a:r>
            <a:r>
              <a:rPr lang="en-US" dirty="0" smtClean="0"/>
              <a:t>it provides </a:t>
            </a:r>
            <a:r>
              <a:rPr lang="en-US" dirty="0"/>
              <a:t>raw materials to main industrial units of </a:t>
            </a:r>
            <a:r>
              <a:rPr lang="en-US" dirty="0" smtClean="0"/>
              <a:t>the country </a:t>
            </a:r>
            <a:r>
              <a:rPr lang="en-US" dirty="0"/>
              <a:t>and also plays a major contribution in </a:t>
            </a:r>
            <a:r>
              <a:rPr lang="en-US" dirty="0" smtClean="0"/>
              <a:t>export earning </a:t>
            </a:r>
            <a:r>
              <a:rPr lang="en-US" dirty="0"/>
              <a:t>of the country.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agriculture </a:t>
            </a:r>
            <a:r>
              <a:rPr lang="en-US" dirty="0" smtClean="0"/>
              <a:t>sector accounts </a:t>
            </a:r>
            <a:r>
              <a:rPr lang="en-US" dirty="0"/>
              <a:t>for 21.0 percent of GDP and </a:t>
            </a:r>
            <a:r>
              <a:rPr lang="en-US" dirty="0" smtClean="0"/>
              <a:t>absorbs 43.7 percent </a:t>
            </a:r>
            <a:r>
              <a:rPr lang="en-US" dirty="0"/>
              <a:t>of </a:t>
            </a:r>
            <a:r>
              <a:rPr lang="en-US" dirty="0" err="1"/>
              <a:t>labour</a:t>
            </a:r>
            <a:r>
              <a:rPr lang="en-US" dirty="0"/>
              <a:t> force</a:t>
            </a:r>
          </a:p>
        </p:txBody>
      </p:sp>
    </p:spTree>
    <p:extLst>
      <p:ext uri="{BB962C8B-B14F-4D97-AF65-F5344CB8AC3E}">
        <p14:creationId xmlns:p14="http://schemas.microsoft.com/office/powerpoint/2010/main" val="422674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agriculture sector </a:t>
            </a:r>
            <a:r>
              <a:rPr lang="en-US" dirty="0"/>
              <a:t>has four sub sectors including: </a:t>
            </a:r>
            <a:r>
              <a:rPr lang="en-US" dirty="0" smtClean="0"/>
              <a:t>crops, livestock</a:t>
            </a:r>
            <a:r>
              <a:rPr lang="en-US" dirty="0"/>
              <a:t>, fisheries and </a:t>
            </a:r>
            <a:r>
              <a:rPr lang="en-US" dirty="0" smtClean="0"/>
              <a:t>forestry </a:t>
            </a:r>
          </a:p>
          <a:p>
            <a:r>
              <a:rPr lang="en-US" dirty="0" smtClean="0"/>
              <a:t>Agriculture </a:t>
            </a:r>
            <a:r>
              <a:rPr lang="en-US" dirty="0"/>
              <a:t>sector recorded a growth </a:t>
            </a:r>
            <a:r>
              <a:rPr lang="en-US" dirty="0" smtClean="0"/>
              <a:t>of 2.1 </a:t>
            </a:r>
            <a:r>
              <a:rPr lang="en-US" dirty="0"/>
              <a:t>percent against the growth of 2.9 percent </a:t>
            </a:r>
            <a:r>
              <a:rPr lang="en-US" dirty="0" smtClean="0"/>
              <a:t>last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4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Agricultural credit is a vital input for leveraging </a:t>
            </a:r>
            <a:r>
              <a:rPr lang="en-US" dirty="0" smtClean="0"/>
              <a:t>the financial </a:t>
            </a:r>
            <a:r>
              <a:rPr lang="en-US" dirty="0"/>
              <a:t>growth and ultimately leads to </a:t>
            </a:r>
            <a:r>
              <a:rPr lang="en-US" dirty="0" smtClean="0"/>
              <a:t>economic growth </a:t>
            </a:r>
            <a:r>
              <a:rPr lang="en-US" dirty="0"/>
              <a:t>on sustainable basis.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line with </a:t>
            </a:r>
            <a:r>
              <a:rPr lang="en-US" dirty="0" smtClean="0"/>
              <a:t>the government </a:t>
            </a:r>
            <a:r>
              <a:rPr lang="en-US" dirty="0"/>
              <a:t>priorities for development of </a:t>
            </a:r>
            <a:r>
              <a:rPr lang="en-US" dirty="0" smtClean="0"/>
              <a:t>agrarian economy</a:t>
            </a:r>
            <a:r>
              <a:rPr lang="en-US" dirty="0"/>
              <a:t>, State Bank of Pakistan (SBP) has </a:t>
            </a:r>
            <a:r>
              <a:rPr lang="en-US" dirty="0" smtClean="0"/>
              <a:t>been striving </a:t>
            </a:r>
            <a:r>
              <a:rPr lang="en-US" dirty="0"/>
              <a:t>for engaging the food security challenges </a:t>
            </a:r>
            <a:r>
              <a:rPr lang="en-US" dirty="0" smtClean="0"/>
              <a:t>in wake </a:t>
            </a:r>
            <a:r>
              <a:rPr lang="en-US" dirty="0"/>
              <a:t>of various initiatives to support </a:t>
            </a:r>
            <a:r>
              <a:rPr lang="en-US" dirty="0" smtClean="0"/>
              <a:t>the government’s </a:t>
            </a:r>
            <a:r>
              <a:rPr lang="en-US" dirty="0"/>
              <a:t>objectives and goals. </a:t>
            </a:r>
            <a:endParaRPr lang="en-US" dirty="0" smtClean="0"/>
          </a:p>
          <a:p>
            <a:r>
              <a:rPr lang="en-US" dirty="0" smtClean="0"/>
              <a:t>During 2013-14 (July-March</a:t>
            </a:r>
            <a:r>
              <a:rPr lang="en-US" dirty="0"/>
              <a:t>), the banks have disbursed </a:t>
            </a:r>
            <a:r>
              <a:rPr lang="en-US" dirty="0" err="1"/>
              <a:t>Rs</a:t>
            </a:r>
            <a:r>
              <a:rPr lang="en-US" dirty="0"/>
              <a:t>. </a:t>
            </a:r>
            <a:r>
              <a:rPr lang="en-US" dirty="0" smtClean="0"/>
              <a:t>255.7 billion </a:t>
            </a:r>
            <a:r>
              <a:rPr lang="en-US" dirty="0"/>
              <a:t>which is 67.3 percent of the annual target </a:t>
            </a:r>
            <a:r>
              <a:rPr lang="en-US" dirty="0" smtClean="0"/>
              <a:t>of </a:t>
            </a:r>
            <a:r>
              <a:rPr lang="en-US" dirty="0" err="1" smtClean="0"/>
              <a:t>Rs</a:t>
            </a:r>
            <a:r>
              <a:rPr lang="en-US" dirty="0"/>
              <a:t>. 380 billion as compared to last year target of </a:t>
            </a:r>
            <a:r>
              <a:rPr lang="en-US" dirty="0" err="1" smtClean="0"/>
              <a:t>Rs</a:t>
            </a:r>
            <a:r>
              <a:rPr lang="en-US" dirty="0" smtClean="0"/>
              <a:t>. 315.0 </a:t>
            </a:r>
            <a:r>
              <a:rPr lang="en-US" dirty="0"/>
              <a:t>billion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disbursement is 10.7 </a:t>
            </a:r>
            <a:r>
              <a:rPr lang="en-US" dirty="0" smtClean="0"/>
              <a:t>percent higher </a:t>
            </a:r>
            <a:r>
              <a:rPr lang="en-US" dirty="0"/>
              <a:t>than </a:t>
            </a:r>
            <a:r>
              <a:rPr lang="en-US" dirty="0" err="1"/>
              <a:t>Rs</a:t>
            </a:r>
            <a:r>
              <a:rPr lang="en-US" dirty="0"/>
              <a:t>. 231.0 billion disbursed during </a:t>
            </a:r>
            <a:r>
              <a:rPr lang="en-US" dirty="0" smtClean="0"/>
              <a:t>the corresponding </a:t>
            </a:r>
            <a:r>
              <a:rPr lang="en-US" dirty="0"/>
              <a:t>period last year.</a:t>
            </a:r>
          </a:p>
        </p:txBody>
      </p:sp>
    </p:spTree>
    <p:extLst>
      <p:ext uri="{BB962C8B-B14F-4D97-AF65-F5344CB8AC3E}">
        <p14:creationId xmlns:p14="http://schemas.microsoft.com/office/powerpoint/2010/main" val="287266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4206</TotalTime>
  <Words>1569</Words>
  <Application>Microsoft Office PowerPoint</Application>
  <PresentationFormat>On-screen Show (4:3)</PresentationFormat>
  <Paragraphs>80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Overview of Pakistan’s Economy</vt:lpstr>
      <vt:lpstr>Introduction (FY 2013-14)</vt:lpstr>
      <vt:lpstr>PowerPoint Presentation</vt:lpstr>
      <vt:lpstr>PowerPoint Presentation</vt:lpstr>
      <vt:lpstr>PowerPoint Presentation</vt:lpstr>
      <vt:lpstr>PowerPoint Presentation</vt:lpstr>
      <vt:lpstr>Agriculture Sector</vt:lpstr>
      <vt:lpstr>PowerPoint Presentation</vt:lpstr>
      <vt:lpstr>PowerPoint Presentation</vt:lpstr>
      <vt:lpstr>PowerPoint Presentation</vt:lpstr>
      <vt:lpstr>Industrial Sector</vt:lpstr>
      <vt:lpstr>PowerPoint Presentation</vt:lpstr>
      <vt:lpstr>Services Sector</vt:lpstr>
      <vt:lpstr>Per Capita Income</vt:lpstr>
      <vt:lpstr>Foreign Direct Investment</vt:lpstr>
      <vt:lpstr>PowerPoint Presentation</vt:lpstr>
      <vt:lpstr>Workers’ Remittances</vt:lpstr>
      <vt:lpstr>Fiscal Development</vt:lpstr>
      <vt:lpstr>PowerPoint Presentation</vt:lpstr>
      <vt:lpstr>PowerPoint Presentation</vt:lpstr>
      <vt:lpstr>Trade</vt:lpstr>
      <vt:lpstr>PowerPoint Presentation</vt:lpstr>
      <vt:lpstr>Public Debt</vt:lpstr>
      <vt:lpstr>Education</vt:lpstr>
      <vt:lpstr>PowerPoint Presentation</vt:lpstr>
      <vt:lpstr>Health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Pakistan’s Economy</dc:title>
  <dc:creator>Faculty</dc:creator>
  <cp:lastModifiedBy>Faculty</cp:lastModifiedBy>
  <cp:revision>18</cp:revision>
  <dcterms:created xsi:type="dcterms:W3CDTF">2015-04-18T07:22:13Z</dcterms:created>
  <dcterms:modified xsi:type="dcterms:W3CDTF">2015-04-23T04:34:44Z</dcterms:modified>
</cp:coreProperties>
</file>