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CA802E-CD80-49F6-BD56-C5E3D26CD55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102735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802E-CD80-49F6-BD56-C5E3D26CD55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390530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802E-CD80-49F6-BD56-C5E3D26CD55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222819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802E-CD80-49F6-BD56-C5E3D26CD55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408035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A802E-CD80-49F6-BD56-C5E3D26CD55C}" type="datetimeFigureOut">
              <a:rPr lang="en-US" smtClean="0"/>
              <a:t>6/13/2015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151619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A802E-CD80-49F6-BD56-C5E3D26CD55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156386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A802E-CD80-49F6-BD56-C5E3D26CD55C}" type="datetimeFigureOut">
              <a:rPr lang="en-US" smtClean="0"/>
              <a:t>6/13/2015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9226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A802E-CD80-49F6-BD56-C5E3D26CD55C}" type="datetimeFigureOut">
              <a:rPr lang="en-US" smtClean="0"/>
              <a:t>6/13/2015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392379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A802E-CD80-49F6-BD56-C5E3D26CD55C}" type="datetimeFigureOut">
              <a:rPr lang="en-US" smtClean="0"/>
              <a:t>6/13/2015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354543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A802E-CD80-49F6-BD56-C5E3D26CD55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230359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A802E-CD80-49F6-BD56-C5E3D26CD55C}" type="datetimeFigureOut">
              <a:rPr lang="en-US" smtClean="0"/>
              <a:t>6/13/2015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E6E6-F606-47E7-BBFF-7B1C21906F9E}" type="slidenum">
              <a:rPr lang="en-US" smtClean="0"/>
              <a:t>‹#›</a:t>
            </a:fld>
            <a:endParaRPr lang="en-US"/>
          </a:p>
        </p:txBody>
      </p:sp>
    </p:spTree>
    <p:extLst>
      <p:ext uri="{BB962C8B-B14F-4D97-AF65-F5344CB8AC3E}">
        <p14:creationId xmlns:p14="http://schemas.microsoft.com/office/powerpoint/2010/main" val="381934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A802E-CD80-49F6-BD56-C5E3D26CD55C}" type="datetimeFigureOut">
              <a:rPr lang="en-US" smtClean="0"/>
              <a:t>6/13/2015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8E6E6-F606-47E7-BBFF-7B1C21906F9E}" type="slidenum">
              <a:rPr lang="en-US" smtClean="0"/>
              <a:t>‹#›</a:t>
            </a:fld>
            <a:endParaRPr lang="en-US"/>
          </a:p>
        </p:txBody>
      </p:sp>
    </p:spTree>
    <p:extLst>
      <p:ext uri="{BB962C8B-B14F-4D97-AF65-F5344CB8AC3E}">
        <p14:creationId xmlns:p14="http://schemas.microsoft.com/office/powerpoint/2010/main" val="485107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WTO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4545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negotiations did not end there. Some continued after the end of the Uruguay Round. In February 1997 an agreement was reached on telecommunications services, with 69 governments agreeing to wide-ranging liberalization measures that went beyond those agreed in the Uruguay Round.</a:t>
            </a:r>
            <a:endParaRPr lang="en-US" dirty="0"/>
          </a:p>
        </p:txBody>
      </p:sp>
    </p:spTree>
    <p:extLst>
      <p:ext uri="{BB962C8B-B14F-4D97-AF65-F5344CB8AC3E}">
        <p14:creationId xmlns:p14="http://schemas.microsoft.com/office/powerpoint/2010/main" val="1032977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2000, new talks started on agriculture and services. These have now been incorporated into a broader work </a:t>
            </a:r>
            <a:r>
              <a:rPr lang="en-US" dirty="0" err="1" smtClean="0"/>
              <a:t>programme</a:t>
            </a:r>
            <a:r>
              <a:rPr lang="en-US" dirty="0" smtClean="0"/>
              <a:t>, the Doha Development Agenda (DDA), launched at the fourth WTO Ministerial Conference in Doha, Qatar, in November 2001</a:t>
            </a:r>
            <a:endParaRPr lang="en-US" dirty="0"/>
          </a:p>
        </p:txBody>
      </p:sp>
    </p:spTree>
    <p:extLst>
      <p:ext uri="{BB962C8B-B14F-4D97-AF65-F5344CB8AC3E}">
        <p14:creationId xmlns:p14="http://schemas.microsoft.com/office/powerpoint/2010/main" val="2584392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agenda adds negotiations and other work on non-agricultural tariffs, trade and environment, WTO rules such as anti-dumping and subsidies, investment, competition policy, trade facilitation, transparency in government procurement, intellectual property, and a range of issues raised by developing countries as difficulties they face in implementing the present WTO agreements.</a:t>
            </a:r>
            <a:endParaRPr lang="en-US" dirty="0"/>
          </a:p>
        </p:txBody>
      </p:sp>
    </p:spTree>
    <p:extLst>
      <p:ext uri="{BB962C8B-B14F-4D97-AF65-F5344CB8AC3E}">
        <p14:creationId xmlns:p14="http://schemas.microsoft.com/office/powerpoint/2010/main" val="1221681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WTO AGREEMENTS</a:t>
            </a:r>
            <a:endParaRPr lang="en-US" dirty="0"/>
          </a:p>
        </p:txBody>
      </p:sp>
      <p:sp>
        <p:nvSpPr>
          <p:cNvPr id="3" name="Content Placeholder 2"/>
          <p:cNvSpPr>
            <a:spLocks noGrp="1"/>
          </p:cNvSpPr>
          <p:nvPr>
            <p:ph idx="1"/>
          </p:nvPr>
        </p:nvSpPr>
        <p:spPr/>
        <p:txBody>
          <a:bodyPr/>
          <a:lstStyle/>
          <a:p>
            <a:r>
              <a:rPr lang="en-US" dirty="0" smtClean="0"/>
              <a:t>The WTO’s rules – the agreements – are the result of negotiations between the members. The current set were the outcome of the 1986-94 Uruguay Round negotiations which included a major revision of the original General Agreement on Tariffs and Trade (GATT)</a:t>
            </a:r>
            <a:endParaRPr lang="en-US" dirty="0"/>
          </a:p>
        </p:txBody>
      </p:sp>
    </p:spTree>
    <p:extLst>
      <p:ext uri="{BB962C8B-B14F-4D97-AF65-F5344CB8AC3E}">
        <p14:creationId xmlns:p14="http://schemas.microsoft.com/office/powerpoint/2010/main" val="345603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Through these agreements, WTO members operate a non-discriminatory trading system that spells out their rights and their obligations. Each country receives guarantees that its exports will be treated fairly and consistently in other countries’ markets. Each promises to do the same for imports into its own market. The system also gives developing countries some flexibility in implementing their commitments.</a:t>
            </a:r>
            <a:endParaRPr lang="en-US" dirty="0"/>
          </a:p>
        </p:txBody>
      </p:sp>
    </p:spTree>
    <p:extLst>
      <p:ext uri="{BB962C8B-B14F-4D97-AF65-F5344CB8AC3E}">
        <p14:creationId xmlns:p14="http://schemas.microsoft.com/office/powerpoint/2010/main" val="1459313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83571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a:t>
            </a:r>
            <a:r>
              <a:rPr lang="en-US" dirty="0" smtClean="0"/>
              <a:t>he World Trade Organization (WTO) is the only international organization dealing with the global rules of trade between nations. Its main function is to ensure that trade flows as smoothly, predictably and freely as possible.</a:t>
            </a:r>
          </a:p>
          <a:p>
            <a:r>
              <a:rPr lang="en-US" dirty="0" smtClean="0"/>
              <a:t>The result is assurance</a:t>
            </a:r>
            <a:endParaRPr lang="en-US" dirty="0"/>
          </a:p>
        </p:txBody>
      </p:sp>
    </p:spTree>
    <p:extLst>
      <p:ext uri="{BB962C8B-B14F-4D97-AF65-F5344CB8AC3E}">
        <p14:creationId xmlns:p14="http://schemas.microsoft.com/office/powerpoint/2010/main" val="1712893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Consumers and producers know that they can enjoy secure supplies and greater choice of the finished products, components, raw materials and services that they use</a:t>
            </a:r>
          </a:p>
          <a:p>
            <a:r>
              <a:rPr lang="en-US" dirty="0" smtClean="0"/>
              <a:t>Producers and exporters know that foreign markets will remain open to them</a:t>
            </a:r>
          </a:p>
          <a:p>
            <a:r>
              <a:rPr lang="en-US" dirty="0" smtClean="0"/>
              <a:t>The result is also a more prosperous, peaceful and accountable economic world</a:t>
            </a:r>
            <a:endParaRPr lang="en-US" dirty="0"/>
          </a:p>
        </p:txBody>
      </p:sp>
    </p:spTree>
    <p:extLst>
      <p:ext uri="{BB962C8B-B14F-4D97-AF65-F5344CB8AC3E}">
        <p14:creationId xmlns:p14="http://schemas.microsoft.com/office/powerpoint/2010/main" val="2897772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Decisions in the WTO are typically taken by consensus among all member countries and they are ratified by members’ parliaments</a:t>
            </a:r>
          </a:p>
          <a:p>
            <a:r>
              <a:rPr lang="en-US" dirty="0" smtClean="0"/>
              <a:t>Trade friction is channeled into the WTO’s dispute settlement process where the focus is on interpreting agreements and commitments, and how to ensure that countries’ trade policies conform with them</a:t>
            </a:r>
            <a:endParaRPr lang="en-US" dirty="0"/>
          </a:p>
        </p:txBody>
      </p:sp>
    </p:spTree>
    <p:extLst>
      <p:ext uri="{BB962C8B-B14F-4D97-AF65-F5344CB8AC3E}">
        <p14:creationId xmlns:p14="http://schemas.microsoft.com/office/powerpoint/2010/main" val="4162546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By lowering trade barriers, the WTO’s system also breaks down other barriers between peoples and nations</a:t>
            </a:r>
          </a:p>
          <a:p>
            <a:r>
              <a:rPr lang="en-US" dirty="0" smtClean="0"/>
              <a:t>At the heart of the system – known as the multilateral trading system – are the WTO’s agreements, negotiated and signed by a large majority of the world’s trading nations, and ratified in their parliaments</a:t>
            </a:r>
            <a:endParaRPr lang="en-US" dirty="0"/>
          </a:p>
        </p:txBody>
      </p:sp>
    </p:spTree>
    <p:extLst>
      <p:ext uri="{BB962C8B-B14F-4D97-AF65-F5344CB8AC3E}">
        <p14:creationId xmlns:p14="http://schemas.microsoft.com/office/powerpoint/2010/main" val="2081721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These agreements are the legal ground-rules for international commerce</a:t>
            </a:r>
          </a:p>
          <a:p>
            <a:r>
              <a:rPr lang="en-US" dirty="0" smtClean="0"/>
              <a:t>The agreements were negotiated and signed by governments</a:t>
            </a:r>
          </a:p>
          <a:p>
            <a:r>
              <a:rPr lang="en-US" dirty="0" smtClean="0"/>
              <a:t>The goal is to improve the welfare of the peoples of the member countries</a:t>
            </a:r>
            <a:endParaRPr lang="en-US" dirty="0"/>
          </a:p>
        </p:txBody>
      </p:sp>
    </p:spTree>
    <p:extLst>
      <p:ext uri="{BB962C8B-B14F-4D97-AF65-F5344CB8AC3E}">
        <p14:creationId xmlns:p14="http://schemas.microsoft.com/office/powerpoint/2010/main" val="2208359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MULTILATERAL TRADING SYSTEM–PAST, PRESENT AND FUTURE</a:t>
            </a:r>
            <a:endParaRPr lang="en-US" dirty="0"/>
          </a:p>
        </p:txBody>
      </p:sp>
      <p:sp>
        <p:nvSpPr>
          <p:cNvPr id="3" name="Content Placeholder 2"/>
          <p:cNvSpPr>
            <a:spLocks noGrp="1"/>
          </p:cNvSpPr>
          <p:nvPr>
            <p:ph idx="1"/>
          </p:nvPr>
        </p:nvSpPr>
        <p:spPr/>
        <p:txBody>
          <a:bodyPr>
            <a:normAutofit lnSpcReduction="10000"/>
          </a:bodyPr>
          <a:lstStyle/>
          <a:p>
            <a:r>
              <a:rPr lang="en-US" dirty="0" smtClean="0"/>
              <a:t>The World Trade Organization came into being in 1995. One of the youngest of the international organizations, the WTO is the successor to the General Agreement on Tariffs and Trade (GATT) established in the wake of the Second World War</a:t>
            </a:r>
          </a:p>
          <a:p>
            <a:r>
              <a:rPr lang="en-US" dirty="0" smtClean="0"/>
              <a:t>So while the WTO is still young, the multilateral trading system that was originally set up under GATT is well over 50 years old</a:t>
            </a:r>
            <a:endParaRPr lang="en-US" dirty="0"/>
          </a:p>
        </p:txBody>
      </p:sp>
    </p:spTree>
    <p:extLst>
      <p:ext uri="{BB962C8B-B14F-4D97-AF65-F5344CB8AC3E}">
        <p14:creationId xmlns:p14="http://schemas.microsoft.com/office/powerpoint/2010/main" val="2883085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past 50 years have seen an exceptional growth in world trade. Merchandise exports grew on average by 6% annually. Total trade in 2000 was 22-times the level of 1950.</a:t>
            </a:r>
          </a:p>
          <a:p>
            <a:r>
              <a:rPr lang="en-US" dirty="0" smtClean="0"/>
              <a:t>GATT and the WTO have helped to create a strong and prosperous trading system contributing to unprecedented growth</a:t>
            </a:r>
            <a:endParaRPr lang="en-US" dirty="0"/>
          </a:p>
        </p:txBody>
      </p:sp>
    </p:spTree>
    <p:extLst>
      <p:ext uri="{BB962C8B-B14F-4D97-AF65-F5344CB8AC3E}">
        <p14:creationId xmlns:p14="http://schemas.microsoft.com/office/powerpoint/2010/main" val="2058183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system was developed through a series of trade negotiations, or rounds, held under GATT</a:t>
            </a:r>
          </a:p>
          <a:p>
            <a:r>
              <a:rPr lang="en-US" dirty="0" smtClean="0"/>
              <a:t>The first rounds dealt mainly with tariff reductions but later negotiations included other areas such as anti-dumping and non-tariff measures. The last round – the 1986-94 Uruguay Round – led to the WTO’s creation</a:t>
            </a:r>
            <a:endParaRPr lang="en-US" dirty="0"/>
          </a:p>
        </p:txBody>
      </p:sp>
    </p:spTree>
    <p:extLst>
      <p:ext uri="{BB962C8B-B14F-4D97-AF65-F5344CB8AC3E}">
        <p14:creationId xmlns:p14="http://schemas.microsoft.com/office/powerpoint/2010/main" val="2093443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677</Words>
  <Application>Microsoft Office PowerPoint</Application>
  <PresentationFormat>On-screen Show (4:3)</PresentationFormat>
  <Paragraphs>26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WTO</vt:lpstr>
      <vt:lpstr>PowerPoint Presentation</vt:lpstr>
      <vt:lpstr>PowerPoint Presentation</vt:lpstr>
      <vt:lpstr>PowerPoint Presentation</vt:lpstr>
      <vt:lpstr>PowerPoint Presentation</vt:lpstr>
      <vt:lpstr>PowerPoint Presentation</vt:lpstr>
      <vt:lpstr>THE MULTILATERAL TRADING SYSTEM–PAST, PRESENT AND FUTURE</vt:lpstr>
      <vt:lpstr>PowerPoint Presentation</vt:lpstr>
      <vt:lpstr>PowerPoint Presentation</vt:lpstr>
      <vt:lpstr>PowerPoint Presentation</vt:lpstr>
      <vt:lpstr>PowerPoint Presentation</vt:lpstr>
      <vt:lpstr>PowerPoint Presentation</vt:lpstr>
      <vt:lpstr>WTO AGREEMENTS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WTO</dc:title>
  <dc:creator>Faculty</dc:creator>
  <cp:lastModifiedBy>Faculty</cp:lastModifiedBy>
  <cp:revision>3</cp:revision>
  <dcterms:created xsi:type="dcterms:W3CDTF">2015-06-13T03:59:51Z</dcterms:created>
  <dcterms:modified xsi:type="dcterms:W3CDTF">2015-06-13T07:17:16Z</dcterms:modified>
</cp:coreProperties>
</file>