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257" r:id="rId3"/>
    <p:sldId id="262" r:id="rId4"/>
    <p:sldId id="263" r:id="rId5"/>
    <p:sldId id="264" r:id="rId6"/>
    <p:sldId id="268" r:id="rId7"/>
    <p:sldId id="265" r:id="rId8"/>
    <p:sldId id="266" r:id="rId9"/>
    <p:sldId id="267" r:id="rId10"/>
    <p:sldId id="269" r:id="rId11"/>
    <p:sldId id="270" r:id="rId12"/>
    <p:sldId id="271" r:id="rId13"/>
    <p:sldId id="272"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974028-EA0A-4ACD-8470-B75EFF362AA8}" type="datetimeFigureOut">
              <a:rPr lang="en-US" smtClean="0"/>
              <a:pPr/>
              <a:t>28-Mar-15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669C-565C-4712-A0A2-2808D9B0D4DC}" type="slidenum">
              <a:rPr lang="en-US" smtClean="0"/>
              <a:pPr/>
              <a:t>‹#›</a:t>
            </a:fld>
            <a:endParaRPr lang="en-US"/>
          </a:p>
        </p:txBody>
      </p:sp>
    </p:spTree>
    <p:extLst>
      <p:ext uri="{BB962C8B-B14F-4D97-AF65-F5344CB8AC3E}">
        <p14:creationId xmlns:p14="http://schemas.microsoft.com/office/powerpoint/2010/main" val="117470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58669C-565C-4712-A0A2-2808D9B0D4D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8703E4-40A5-4A17-8EF2-A41BBF83B5DF}" type="slidenum">
              <a:rPr lang="en-US"/>
              <a:pPr/>
              <a:t>3</a:t>
            </a:fld>
            <a:endParaRPr lang="en-US"/>
          </a:p>
        </p:txBody>
      </p:sp>
      <p:sp>
        <p:nvSpPr>
          <p:cNvPr id="4505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FBFDF9-CDC5-49EA-A69A-D53919445533}" type="slidenum">
              <a:rPr lang="en-US"/>
              <a:pPr/>
              <a:t>4</a:t>
            </a:fld>
            <a:endParaRPr lang="en-US"/>
          </a:p>
        </p:txBody>
      </p:sp>
      <p:sp>
        <p:nvSpPr>
          <p:cNvPr id="4608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0C3D1A-440F-4511-AD51-8E3753B9134C}" type="slidenum">
              <a:rPr lang="en-US"/>
              <a:pPr/>
              <a:t>5</a:t>
            </a:fld>
            <a:endParaRPr lang="en-US"/>
          </a:p>
        </p:txBody>
      </p:sp>
      <p:sp>
        <p:nvSpPr>
          <p:cNvPr id="4710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9B39D2-3432-4128-AF93-D6BDE12C5805}" type="slidenum">
              <a:rPr lang="en-US"/>
              <a:pPr/>
              <a:t>7</a:t>
            </a:fld>
            <a:endParaRPr lang="en-US"/>
          </a:p>
        </p:txBody>
      </p:sp>
      <p:sp>
        <p:nvSpPr>
          <p:cNvPr id="5632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2CEC37-8332-4839-B268-4A0B1929239C}" type="slidenum">
              <a:rPr lang="en-US"/>
              <a:pPr/>
              <a:t>8</a:t>
            </a:fld>
            <a:endParaRPr lang="en-US"/>
          </a:p>
        </p:txBody>
      </p:sp>
      <p:sp>
        <p:nvSpPr>
          <p:cNvPr id="5734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BB07C6-8EC7-4404-BBD5-0B337A527095}" type="slidenum">
              <a:rPr lang="en-US"/>
              <a:pPr/>
              <a:t>9</a:t>
            </a:fld>
            <a:endParaRPr lang="en-US"/>
          </a:p>
        </p:txBody>
      </p:sp>
      <p:sp>
        <p:nvSpPr>
          <p:cNvPr id="5836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08D6CE9-C96A-40F9-ADC9-39A2856A2FAB}" type="slidenum">
              <a:rPr lang="en-US"/>
              <a:pPr/>
              <a:t>10</a:t>
            </a:fld>
            <a:endParaRPr lang="en-US"/>
          </a:p>
        </p:txBody>
      </p:sp>
      <p:sp>
        <p:nvSpPr>
          <p:cNvPr id="5939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D5FF7F8-738B-40A8-B50D-B5B466C8649A}" type="datetime1">
              <a:rPr lang="en-US" smtClean="0"/>
              <a:pPr/>
              <a:t>28-Mar-15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755590A-EB07-464E-ABAE-360FA8E49A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A4F5CC-4019-46BA-82BF-D424E3206C26}" type="datetime1">
              <a:rPr lang="en-US" smtClean="0"/>
              <a:pPr/>
              <a:t>28-Mar-15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5590A-EB07-464E-ABAE-360FA8E49A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4BB4D3-66C7-4A21-96A1-BEA311C4119C}" type="datetime1">
              <a:rPr lang="en-US" smtClean="0"/>
              <a:pPr/>
              <a:t>28-Mar-15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5590A-EB07-464E-ABAE-360FA8E49A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CD439E-7481-4651-8674-DCB23118F12D}" type="datetime1">
              <a:rPr lang="en-US" smtClean="0"/>
              <a:pPr/>
              <a:t>28-Mar-15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5590A-EB07-464E-ABAE-360FA8E49A5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AE2AF6-D07C-4F0F-B6D5-42C87C27AC86}" type="datetime1">
              <a:rPr lang="en-US" smtClean="0"/>
              <a:pPr/>
              <a:t>28-Mar-15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55590A-EB07-464E-ABAE-360FA8E49A5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049D8E-E054-466C-8A01-8434740965A8}" type="datetime1">
              <a:rPr lang="en-US" smtClean="0"/>
              <a:pPr/>
              <a:t>28-Mar-15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55590A-EB07-464E-ABAE-360FA8E49A5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81F0F4-3F9C-401D-929F-6452242184E8}" type="datetime1">
              <a:rPr lang="en-US" smtClean="0"/>
              <a:pPr/>
              <a:t>28-Mar-15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755590A-EB07-464E-ABAE-360FA8E49A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0C4D2D8-38B5-464A-B9D5-D9A692E3F614}" type="datetime1">
              <a:rPr lang="en-US" smtClean="0"/>
              <a:pPr/>
              <a:t>28-Mar-15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755590A-EB07-464E-ABAE-360FA8E49A5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784C331-2B43-489D-9518-6D7CBF7F563E}" type="datetime1">
              <a:rPr lang="en-US" smtClean="0"/>
              <a:pPr/>
              <a:t>28-Mar-15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755590A-EB07-464E-ABAE-360FA8E49A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7A01C3F-E71D-4453-B470-E9E480DBE54F}" type="datetime1">
              <a:rPr lang="en-US" smtClean="0"/>
              <a:pPr/>
              <a:t>28-Mar-15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55590A-EB07-464E-ABAE-360FA8E49A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503715-3E06-49F2-B7A7-E2B50E2D02D1}" type="datetime1">
              <a:rPr lang="en-US" smtClean="0"/>
              <a:pPr/>
              <a:t>28-Mar-15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755590A-EB07-464E-ABAE-360FA8E49A5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5F558E-BE71-474F-A61E-A88DA2FC8AFD}" type="datetime1">
              <a:rPr lang="en-US" smtClean="0"/>
              <a:pPr/>
              <a:t>28-Mar-15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755590A-EB07-464E-ABAE-360FA8E49A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371600"/>
          </a:xfrm>
        </p:spPr>
        <p:txBody>
          <a:bodyPr>
            <a:normAutofit/>
          </a:bodyPr>
          <a:lstStyle/>
          <a:p>
            <a:pPr algn="ctr"/>
            <a:r>
              <a:rPr lang="en-US" sz="4400" b="1" dirty="0" smtClean="0">
                <a:solidFill>
                  <a:srgbClr val="FF0000"/>
                </a:solidFill>
                <a:latin typeface="Arial Black" pitchFamily="34" charset="0"/>
              </a:rPr>
              <a:t>Good Governance</a:t>
            </a:r>
            <a:endParaRPr lang="en-US" sz="4400" b="1" dirty="0">
              <a:solidFill>
                <a:srgbClr val="FF0000"/>
              </a:solidFill>
              <a:latin typeface="Arial Black" pitchFamily="34" charset="0"/>
            </a:endParaRPr>
          </a:p>
        </p:txBody>
      </p:sp>
      <p:sp>
        <p:nvSpPr>
          <p:cNvPr id="3" name="Subtitle 2"/>
          <p:cNvSpPr>
            <a:spLocks noGrp="1"/>
          </p:cNvSpPr>
          <p:nvPr>
            <p:ph type="subTitle" idx="1"/>
          </p:nvPr>
        </p:nvSpPr>
        <p:spPr>
          <a:xfrm>
            <a:off x="1371600" y="1828800"/>
            <a:ext cx="6400800" cy="2971800"/>
          </a:xfrm>
        </p:spPr>
        <p:txBody>
          <a:bodyPr>
            <a:normAutofit fontScale="85000" lnSpcReduction="20000"/>
          </a:bodyPr>
          <a:lstStyle/>
          <a:p>
            <a:pPr algn="l"/>
            <a:r>
              <a:rPr lang="en-US" sz="3600" dirty="0" smtClean="0">
                <a:solidFill>
                  <a:schemeClr val="tx1"/>
                </a:solidFill>
                <a:latin typeface="Times New Roman" pitchFamily="18" charset="0"/>
                <a:cs typeface="Times New Roman" pitchFamily="18" charset="0"/>
              </a:rPr>
              <a:t>Define the term Good governance? </a:t>
            </a:r>
          </a:p>
          <a:p>
            <a:pPr algn="l"/>
            <a:endParaRPr lang="en-US" sz="3600" dirty="0" smtClean="0">
              <a:solidFill>
                <a:schemeClr val="tx1"/>
              </a:solidFill>
              <a:latin typeface="Times New Roman" pitchFamily="18" charset="0"/>
              <a:cs typeface="Times New Roman" pitchFamily="18" charset="0"/>
            </a:endParaRPr>
          </a:p>
          <a:p>
            <a:pPr algn="l"/>
            <a:r>
              <a:rPr lang="en-US" sz="3600" dirty="0" smtClean="0">
                <a:solidFill>
                  <a:schemeClr val="tx1"/>
                </a:solidFill>
                <a:latin typeface="Times New Roman" pitchFamily="18" charset="0"/>
                <a:cs typeface="Times New Roman" pitchFamily="18" charset="0"/>
              </a:rPr>
              <a:t>What measures the present government should take to improve its performance?</a:t>
            </a:r>
          </a:p>
          <a:p>
            <a:pPr algn="l"/>
            <a:r>
              <a:rPr lang="en-US" sz="3600" dirty="0" smtClean="0">
                <a:solidFill>
                  <a:schemeClr val="tx1"/>
                </a:solidFill>
                <a:latin typeface="Times New Roman" pitchFamily="18" charset="0"/>
                <a:cs typeface="Times New Roman" pitchFamily="18" charset="0"/>
              </a:rPr>
              <a:t>Presented By:       </a:t>
            </a:r>
            <a:r>
              <a:rPr lang="en-US" sz="3600" dirty="0" err="1" smtClean="0">
                <a:solidFill>
                  <a:schemeClr val="tx1"/>
                </a:solidFill>
                <a:latin typeface="Times New Roman" pitchFamily="18" charset="0"/>
                <a:cs typeface="Times New Roman" pitchFamily="18" charset="0"/>
              </a:rPr>
              <a:t>Yasir</a:t>
            </a:r>
            <a:r>
              <a:rPr lang="en-US" sz="3600" dirty="0" smtClean="0">
                <a:solidFill>
                  <a:schemeClr val="tx1"/>
                </a:solidFill>
                <a:latin typeface="Times New Roman" pitchFamily="18" charset="0"/>
                <a:cs typeface="Times New Roman" pitchFamily="18" charset="0"/>
              </a:rPr>
              <a:t> </a:t>
            </a:r>
            <a:r>
              <a:rPr lang="en-US" sz="3600" dirty="0" err="1" smtClean="0">
                <a:solidFill>
                  <a:schemeClr val="tx1"/>
                </a:solidFill>
                <a:latin typeface="Times New Roman" pitchFamily="18" charset="0"/>
                <a:cs typeface="Times New Roman" pitchFamily="18" charset="0"/>
              </a:rPr>
              <a:t>Akram</a:t>
            </a:r>
            <a:endParaRPr lang="en-US" sz="3600" dirty="0" smtClean="0">
              <a:solidFill>
                <a:schemeClr val="tx1"/>
              </a:solidFill>
              <a:latin typeface="Times New Roman" pitchFamily="18" charset="0"/>
              <a:cs typeface="Times New Roman" pitchFamily="18" charset="0"/>
            </a:endParaRPr>
          </a:p>
          <a:p>
            <a:pPr algn="l"/>
            <a:r>
              <a:rPr lang="en-US" sz="3600" dirty="0" smtClean="0">
                <a:solidFill>
                  <a:schemeClr val="tx1"/>
                </a:solidFill>
                <a:latin typeface="Times New Roman" pitchFamily="18" charset="0"/>
                <a:cs typeface="Times New Roman" pitchFamily="18" charset="0"/>
              </a:rPr>
              <a:t>                              </a:t>
            </a:r>
            <a:r>
              <a:rPr lang="en-US" sz="3600" smtClean="0">
                <a:solidFill>
                  <a:schemeClr val="tx1"/>
                </a:solidFill>
                <a:latin typeface="Times New Roman" pitchFamily="18" charset="0"/>
                <a:cs typeface="Times New Roman" pitchFamily="18" charset="0"/>
              </a:rPr>
              <a:t>Afifa</a:t>
            </a:r>
            <a:endParaRPr lang="en-US" sz="3600" dirty="0" smtClean="0">
              <a:solidFill>
                <a:schemeClr val="tx1"/>
              </a:solidFill>
              <a:latin typeface="Times New Roman" pitchFamily="18" charset="0"/>
              <a:cs typeface="Times New Roman" pitchFamily="18" charset="0"/>
            </a:endParaRPr>
          </a:p>
          <a:p>
            <a:endParaRPr lang="en-US" dirty="0" smtClean="0">
              <a:solidFill>
                <a:schemeClr val="tx1"/>
              </a:solidFill>
            </a:endParaRPr>
          </a:p>
        </p:txBody>
      </p:sp>
      <p:sp>
        <p:nvSpPr>
          <p:cNvPr id="5" name="Slide Number Placeholder 4"/>
          <p:cNvSpPr>
            <a:spLocks noGrp="1"/>
          </p:cNvSpPr>
          <p:nvPr>
            <p:ph type="sldNum" sz="quarter" idx="12"/>
          </p:nvPr>
        </p:nvSpPr>
        <p:spPr/>
        <p:txBody>
          <a:bodyPr/>
          <a:lstStyle/>
          <a:p>
            <a:fld id="{4755590A-EB07-464E-ABAE-360FA8E49A5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3" cstate="print"/>
          <a:srcRect/>
          <a:stretch>
            <a:fillRect/>
          </a:stretch>
        </p:blipFill>
        <p:spPr bwMode="auto">
          <a:xfrm>
            <a:off x="0" y="-93663"/>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10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Equal Participation</a:t>
            </a:r>
          </a:p>
          <a:p>
            <a:r>
              <a:rPr lang="en-US" dirty="0" smtClean="0"/>
              <a:t>Promotion Of National Cohesion</a:t>
            </a:r>
          </a:p>
          <a:p>
            <a:r>
              <a:rPr lang="en-US" dirty="0" smtClean="0"/>
              <a:t>National Integration</a:t>
            </a:r>
          </a:p>
          <a:p>
            <a:r>
              <a:rPr lang="en-US" dirty="0" smtClean="0"/>
              <a:t>Institution Supremacy</a:t>
            </a:r>
          </a:p>
          <a:p>
            <a:r>
              <a:rPr lang="en-US" dirty="0" smtClean="0"/>
              <a:t>Independent Judiciary</a:t>
            </a:r>
          </a:p>
          <a:p>
            <a:r>
              <a:rPr lang="en-US" dirty="0" smtClean="0"/>
              <a:t>Constitutional Supremacy</a:t>
            </a:r>
          </a:p>
          <a:p>
            <a:r>
              <a:rPr lang="en-US" dirty="0" smtClean="0"/>
              <a:t>Rule Of Law</a:t>
            </a:r>
          </a:p>
          <a:p>
            <a:r>
              <a:rPr lang="en-US" dirty="0" smtClean="0"/>
              <a:t>Political Stability</a:t>
            </a:r>
          </a:p>
          <a:p>
            <a:r>
              <a:rPr lang="en-US" dirty="0" smtClean="0"/>
              <a:t>Free Media</a:t>
            </a:r>
          </a:p>
          <a:p>
            <a:r>
              <a:rPr lang="en-US" dirty="0" smtClean="0"/>
              <a:t>Equal Educational Opportunities</a:t>
            </a:r>
            <a:endParaRPr lang="en-US" dirty="0"/>
          </a:p>
        </p:txBody>
      </p:sp>
      <p:sp>
        <p:nvSpPr>
          <p:cNvPr id="3" name="Slide Number Placeholder 2"/>
          <p:cNvSpPr>
            <a:spLocks noGrp="1"/>
          </p:cNvSpPr>
          <p:nvPr>
            <p:ph type="sldNum" sz="quarter" idx="12"/>
          </p:nvPr>
        </p:nvSpPr>
        <p:spPr/>
        <p:txBody>
          <a:bodyPr/>
          <a:lstStyle/>
          <a:p>
            <a:fld id="{4755590A-EB07-464E-ABAE-360FA8E49A5B}" type="slidenum">
              <a:rPr lang="en-US" smtClean="0"/>
              <a:pPr/>
              <a:t>11</a:t>
            </a:fld>
            <a:endParaRPr lang="en-US"/>
          </a:p>
        </p:txBody>
      </p:sp>
      <p:sp>
        <p:nvSpPr>
          <p:cNvPr id="4" name="Title 3"/>
          <p:cNvSpPr>
            <a:spLocks noGrp="1"/>
          </p:cNvSpPr>
          <p:nvPr>
            <p:ph type="title"/>
          </p:nvPr>
        </p:nvSpPr>
        <p:spPr/>
        <p:txBody>
          <a:bodyPr/>
          <a:lstStyle/>
          <a:p>
            <a:r>
              <a:rPr lang="en-US" dirty="0" smtClean="0"/>
              <a:t>Essentials Of Good Governance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Socio-economic Development</a:t>
            </a:r>
          </a:p>
          <a:p>
            <a:r>
              <a:rPr lang="en-US" dirty="0" smtClean="0"/>
              <a:t>Equal Distribution Of Resources</a:t>
            </a:r>
          </a:p>
          <a:p>
            <a:r>
              <a:rPr lang="en-US" dirty="0" smtClean="0"/>
              <a:t>Welfare State With Provision Of Social Securities</a:t>
            </a:r>
          </a:p>
          <a:p>
            <a:r>
              <a:rPr lang="en-US" dirty="0" smtClean="0"/>
              <a:t>Strong Writ Of The Government On All Fronts</a:t>
            </a:r>
            <a:endParaRPr lang="en-US" dirty="0"/>
          </a:p>
        </p:txBody>
      </p:sp>
      <p:sp>
        <p:nvSpPr>
          <p:cNvPr id="3" name="Slide Number Placeholder 2"/>
          <p:cNvSpPr>
            <a:spLocks noGrp="1"/>
          </p:cNvSpPr>
          <p:nvPr>
            <p:ph type="sldNum" sz="quarter" idx="12"/>
          </p:nvPr>
        </p:nvSpPr>
        <p:spPr/>
        <p:txBody>
          <a:bodyPr/>
          <a:lstStyle/>
          <a:p>
            <a:fld id="{4755590A-EB07-464E-ABAE-360FA8E49A5B}" type="slidenum">
              <a:rPr lang="en-US" smtClean="0"/>
              <a:pPr/>
              <a:t>12</a:t>
            </a:fld>
            <a:endParaRPr lang="en-US"/>
          </a:p>
        </p:txBody>
      </p:sp>
      <p:sp>
        <p:nvSpPr>
          <p:cNvPr id="4" name="Title 3"/>
          <p:cNvSpPr>
            <a:spLocks noGrp="1"/>
          </p:cNvSpPr>
          <p:nvPr>
            <p:ph type="title"/>
          </p:nvPr>
        </p:nvSpPr>
        <p:spPr/>
        <p:txBody>
          <a:bodyPr/>
          <a:lstStyle/>
          <a:p>
            <a:r>
              <a:rPr lang="en-US" dirty="0" smtClean="0"/>
              <a:t>Essentials Of Good Governance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Institutional Imbalance</a:t>
            </a:r>
          </a:p>
          <a:p>
            <a:r>
              <a:rPr lang="en-US" dirty="0" smtClean="0"/>
              <a:t>Poor Relations Between Centre And Provinces</a:t>
            </a:r>
          </a:p>
          <a:p>
            <a:r>
              <a:rPr lang="en-US" dirty="0" smtClean="0"/>
              <a:t>Political Instability</a:t>
            </a:r>
          </a:p>
          <a:p>
            <a:r>
              <a:rPr lang="en-US" dirty="0" smtClean="0"/>
              <a:t>Inability To Provide Justice</a:t>
            </a:r>
          </a:p>
          <a:p>
            <a:r>
              <a:rPr lang="en-US" dirty="0" smtClean="0"/>
              <a:t>Lack Of Control Over Law And Order Situation</a:t>
            </a:r>
          </a:p>
          <a:p>
            <a:r>
              <a:rPr lang="en-US" dirty="0" smtClean="0"/>
              <a:t>Inefficient Economic Management</a:t>
            </a:r>
          </a:p>
          <a:p>
            <a:r>
              <a:rPr lang="en-US" dirty="0" smtClean="0"/>
              <a:t>Expenditure Mismanagement And Debt Trap</a:t>
            </a:r>
          </a:p>
          <a:p>
            <a:r>
              <a:rPr lang="en-US" dirty="0" smtClean="0"/>
              <a:t>Unfair System Of Taxation</a:t>
            </a:r>
          </a:p>
        </p:txBody>
      </p:sp>
      <p:sp>
        <p:nvSpPr>
          <p:cNvPr id="3" name="Slide Number Placeholder 2"/>
          <p:cNvSpPr>
            <a:spLocks noGrp="1"/>
          </p:cNvSpPr>
          <p:nvPr>
            <p:ph type="sldNum" sz="quarter" idx="12"/>
          </p:nvPr>
        </p:nvSpPr>
        <p:spPr/>
        <p:txBody>
          <a:bodyPr/>
          <a:lstStyle/>
          <a:p>
            <a:fld id="{4755590A-EB07-464E-ABAE-360FA8E49A5B}" type="slidenum">
              <a:rPr lang="en-US" smtClean="0"/>
              <a:pPr/>
              <a:t>13</a:t>
            </a:fld>
            <a:endParaRPr lang="en-US"/>
          </a:p>
        </p:txBody>
      </p:sp>
      <p:sp>
        <p:nvSpPr>
          <p:cNvPr id="4" name="Title 3"/>
          <p:cNvSpPr>
            <a:spLocks noGrp="1"/>
          </p:cNvSpPr>
          <p:nvPr>
            <p:ph type="title"/>
          </p:nvPr>
        </p:nvSpPr>
        <p:spPr/>
        <p:txBody>
          <a:bodyPr/>
          <a:lstStyle/>
          <a:p>
            <a:r>
              <a:rPr lang="en-US" dirty="0" smtClean="0"/>
              <a:t>State Of Governance In Pakistan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Lack Of Accountability</a:t>
            </a:r>
          </a:p>
          <a:p>
            <a:r>
              <a:rPr lang="en-US" dirty="0" smtClean="0"/>
              <a:t>Corruption</a:t>
            </a:r>
          </a:p>
          <a:p>
            <a:r>
              <a:rPr lang="en-US" dirty="0" smtClean="0"/>
              <a:t>Poverty And Inflation</a:t>
            </a:r>
          </a:p>
          <a:p>
            <a:r>
              <a:rPr lang="en-US" dirty="0" smtClean="0"/>
              <a:t>Unemployment</a:t>
            </a:r>
          </a:p>
          <a:p>
            <a:r>
              <a:rPr lang="en-US" dirty="0" smtClean="0"/>
              <a:t>Illiteracy</a:t>
            </a:r>
          </a:p>
          <a:p>
            <a:r>
              <a:rPr lang="en-US" dirty="0" smtClean="0"/>
              <a:t>Overpopulation</a:t>
            </a:r>
          </a:p>
          <a:p>
            <a:r>
              <a:rPr lang="en-US" dirty="0" smtClean="0"/>
              <a:t>Water, Energy And Food Crises</a:t>
            </a:r>
          </a:p>
          <a:p>
            <a:r>
              <a:rPr lang="en-US" dirty="0" smtClean="0"/>
              <a:t>Sectarianism, Extremism and Terrorism</a:t>
            </a:r>
          </a:p>
          <a:p>
            <a:endParaRPr lang="en-US" dirty="0"/>
          </a:p>
        </p:txBody>
      </p:sp>
      <p:sp>
        <p:nvSpPr>
          <p:cNvPr id="3" name="Slide Number Placeholder 2"/>
          <p:cNvSpPr>
            <a:spLocks noGrp="1"/>
          </p:cNvSpPr>
          <p:nvPr>
            <p:ph type="sldNum" sz="quarter" idx="12"/>
          </p:nvPr>
        </p:nvSpPr>
        <p:spPr/>
        <p:txBody>
          <a:bodyPr/>
          <a:lstStyle/>
          <a:p>
            <a:fld id="{4755590A-EB07-464E-ABAE-360FA8E49A5B}" type="slidenum">
              <a:rPr lang="en-US" smtClean="0"/>
              <a:pPr/>
              <a:t>14</a:t>
            </a:fld>
            <a:endParaRPr lang="en-US"/>
          </a:p>
        </p:txBody>
      </p:sp>
      <p:sp>
        <p:nvSpPr>
          <p:cNvPr id="4" name="Title 3"/>
          <p:cNvSpPr>
            <a:spLocks noGrp="1"/>
          </p:cNvSpPr>
          <p:nvPr>
            <p:ph type="title"/>
          </p:nvPr>
        </p:nvSpPr>
        <p:spPr/>
        <p:txBody>
          <a:bodyPr/>
          <a:lstStyle/>
          <a:p>
            <a:r>
              <a:rPr lang="en-US" dirty="0" smtClean="0"/>
              <a:t>State Of Governance In Pakistan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Balance Among All The Institutions</a:t>
            </a:r>
          </a:p>
          <a:p>
            <a:r>
              <a:rPr lang="en-US" dirty="0" smtClean="0"/>
              <a:t>Good Relations Between Centre And Provinces</a:t>
            </a:r>
          </a:p>
          <a:p>
            <a:r>
              <a:rPr lang="en-US" dirty="0" smtClean="0"/>
              <a:t>Equal Distribution Of National Resources</a:t>
            </a:r>
          </a:p>
          <a:p>
            <a:r>
              <a:rPr lang="en-US" dirty="0" smtClean="0"/>
              <a:t>Cheap And Quick Justice</a:t>
            </a:r>
          </a:p>
          <a:p>
            <a:r>
              <a:rPr lang="en-US" dirty="0" smtClean="0"/>
              <a:t>Economic Policies Be Revised</a:t>
            </a:r>
          </a:p>
          <a:p>
            <a:r>
              <a:rPr lang="en-US" dirty="0" smtClean="0"/>
              <a:t>Cut Down In Extra-expenditure</a:t>
            </a:r>
          </a:p>
          <a:p>
            <a:r>
              <a:rPr lang="en-US" dirty="0" smtClean="0"/>
              <a:t>Accountability</a:t>
            </a:r>
          </a:p>
          <a:p>
            <a:r>
              <a:rPr lang="en-US" dirty="0" smtClean="0"/>
              <a:t>Establishment Of Anti-Corruption Courts</a:t>
            </a:r>
          </a:p>
          <a:p>
            <a:r>
              <a:rPr lang="en-US" dirty="0" smtClean="0"/>
              <a:t>Free and Fair Media</a:t>
            </a:r>
          </a:p>
          <a:p>
            <a:endParaRPr lang="en-US" dirty="0"/>
          </a:p>
        </p:txBody>
      </p:sp>
      <p:sp>
        <p:nvSpPr>
          <p:cNvPr id="3" name="Slide Number Placeholder 2"/>
          <p:cNvSpPr>
            <a:spLocks noGrp="1"/>
          </p:cNvSpPr>
          <p:nvPr>
            <p:ph type="sldNum" sz="quarter" idx="12"/>
          </p:nvPr>
        </p:nvSpPr>
        <p:spPr/>
        <p:txBody>
          <a:bodyPr/>
          <a:lstStyle/>
          <a:p>
            <a:fld id="{4755590A-EB07-464E-ABAE-360FA8E49A5B}" type="slidenum">
              <a:rPr lang="en-US" smtClean="0"/>
              <a:pPr/>
              <a:t>15</a:t>
            </a:fld>
            <a:endParaRPr lang="en-US"/>
          </a:p>
        </p:txBody>
      </p:sp>
      <p:sp>
        <p:nvSpPr>
          <p:cNvPr id="4" name="Title 3"/>
          <p:cNvSpPr>
            <a:spLocks noGrp="1"/>
          </p:cNvSpPr>
          <p:nvPr>
            <p:ph type="title"/>
          </p:nvPr>
        </p:nvSpPr>
        <p:spPr/>
        <p:txBody>
          <a:bodyPr/>
          <a:lstStyle/>
          <a:p>
            <a:r>
              <a:rPr lang="en-US" dirty="0" smtClean="0"/>
              <a:t>Recommendations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New Industries be set up to provide Employment</a:t>
            </a:r>
          </a:p>
          <a:p>
            <a:r>
              <a:rPr lang="en-US" dirty="0" smtClean="0"/>
              <a:t>Devolution of Power to grass root</a:t>
            </a:r>
          </a:p>
          <a:p>
            <a:r>
              <a:rPr lang="en-US" dirty="0" smtClean="0"/>
              <a:t>Depoliticize State Institution</a:t>
            </a:r>
          </a:p>
          <a:p>
            <a:r>
              <a:rPr lang="en-US" dirty="0" smtClean="0"/>
              <a:t>Population Growth be controlled</a:t>
            </a:r>
          </a:p>
          <a:p>
            <a:r>
              <a:rPr lang="en-US" dirty="0" smtClean="0"/>
              <a:t>Poverty alleviation</a:t>
            </a:r>
          </a:p>
          <a:p>
            <a:pPr>
              <a:buNone/>
            </a:pP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4755590A-EB07-464E-ABAE-360FA8E49A5B}" type="slidenum">
              <a:rPr lang="en-US" smtClean="0"/>
              <a:pPr/>
              <a:t>16</a:t>
            </a:fld>
            <a:endParaRPr lang="en-US"/>
          </a:p>
        </p:txBody>
      </p:sp>
      <p:sp>
        <p:nvSpPr>
          <p:cNvPr id="4" name="Title 3"/>
          <p:cNvSpPr>
            <a:spLocks noGrp="1"/>
          </p:cNvSpPr>
          <p:nvPr>
            <p:ph type="title"/>
          </p:nvPr>
        </p:nvSpPr>
        <p:spPr/>
        <p:txBody>
          <a:bodyPr/>
          <a:lstStyle/>
          <a:p>
            <a:r>
              <a:rPr lang="en-US" dirty="0" smtClean="0"/>
              <a:t>Recommendations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buNone/>
            </a:pPr>
            <a:r>
              <a:rPr lang="en-US" dirty="0" smtClean="0"/>
              <a:t>  The crisis, which is at the root of all other crises, is that of good governance. Problems like Poverty, Illiteracy, Unemployment, Corruption, Energy crisis, Terrorism, Water and Food shortage are weakening our country at its roots. In this gloomy scenario, good governance is the dire need of the hour. Though good governance has always been a dream for our country yet this dream can be transformed into reality. Sincere and dedicated leadership can make this dream come true.</a:t>
            </a:r>
            <a:endParaRPr lang="en-US" dirty="0"/>
          </a:p>
        </p:txBody>
      </p:sp>
      <p:sp>
        <p:nvSpPr>
          <p:cNvPr id="3" name="Slide Number Placeholder 2"/>
          <p:cNvSpPr>
            <a:spLocks noGrp="1"/>
          </p:cNvSpPr>
          <p:nvPr>
            <p:ph type="sldNum" sz="quarter" idx="12"/>
          </p:nvPr>
        </p:nvSpPr>
        <p:spPr/>
        <p:txBody>
          <a:bodyPr/>
          <a:lstStyle/>
          <a:p>
            <a:fld id="{4755590A-EB07-464E-ABAE-360FA8E49A5B}" type="slidenum">
              <a:rPr lang="en-US" smtClean="0"/>
              <a:pPr/>
              <a:t>17</a:t>
            </a:fld>
            <a:endParaRPr lang="en-US"/>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buNone/>
            </a:pPr>
            <a:r>
              <a:rPr lang="en-GB" dirty="0" smtClean="0"/>
              <a:t> </a:t>
            </a:r>
            <a:r>
              <a:rPr lang="en-GB" sz="3600" i="1" dirty="0" smtClean="0">
                <a:latin typeface="Times New Roman" pitchFamily="18" charset="0"/>
                <a:cs typeface="Times New Roman" pitchFamily="18" charset="0"/>
              </a:rPr>
              <a:t>“The exercise of economic, political and   administrative authority to manage a country’s affairs at all levels.”</a:t>
            </a:r>
          </a:p>
          <a:p>
            <a:pPr lvl="0" algn="ctr">
              <a:buNone/>
            </a:pPr>
            <a:r>
              <a:rPr lang="en-GB" sz="3600" i="1" dirty="0" smtClean="0">
                <a:latin typeface="Times New Roman" pitchFamily="18" charset="0"/>
                <a:cs typeface="Times New Roman" pitchFamily="18" charset="0"/>
              </a:rPr>
              <a:t> OR</a:t>
            </a:r>
            <a:endParaRPr lang="en-GB" sz="3600" dirty="0">
              <a:latin typeface="Times New Roman" pitchFamily="18" charset="0"/>
              <a:cs typeface="Times New Roman" pitchFamily="18" charset="0"/>
            </a:endParaRPr>
          </a:p>
          <a:p>
            <a:pPr lvl="1" algn="just">
              <a:buNone/>
            </a:pPr>
            <a:r>
              <a:rPr lang="en-GB" sz="3600" dirty="0" smtClean="0">
                <a:latin typeface="Times New Roman" pitchFamily="18" charset="0"/>
                <a:cs typeface="Times New Roman" pitchFamily="18" charset="0"/>
              </a:rPr>
              <a:t> </a:t>
            </a:r>
            <a:r>
              <a:rPr lang="en-GB" sz="3600" i="1" dirty="0" smtClean="0">
                <a:latin typeface="Times New Roman" pitchFamily="18" charset="0"/>
                <a:cs typeface="Times New Roman" pitchFamily="18" charset="0"/>
              </a:rPr>
              <a:t>“ The process of decision making and </a:t>
            </a:r>
            <a:r>
              <a:rPr lang="en-GB" sz="3600" i="1" smtClean="0">
                <a:latin typeface="Times New Roman" pitchFamily="18" charset="0"/>
                <a:cs typeface="Times New Roman" pitchFamily="18" charset="0"/>
              </a:rPr>
              <a:t>the process by </a:t>
            </a:r>
            <a:r>
              <a:rPr lang="en-GB" sz="3600" i="1" dirty="0" smtClean="0">
                <a:latin typeface="Times New Roman" pitchFamily="18" charset="0"/>
                <a:cs typeface="Times New Roman" pitchFamily="18" charset="0"/>
              </a:rPr>
              <a:t>which decisions are implemented (or not   implemented).”</a:t>
            </a:r>
          </a:p>
          <a:p>
            <a:endParaRPr lang="en-US" dirty="0"/>
          </a:p>
        </p:txBody>
      </p:sp>
      <p:sp>
        <p:nvSpPr>
          <p:cNvPr id="4" name="Slide Number Placeholder 3"/>
          <p:cNvSpPr>
            <a:spLocks noGrp="1"/>
          </p:cNvSpPr>
          <p:nvPr>
            <p:ph type="sldNum" sz="quarter" idx="12"/>
          </p:nvPr>
        </p:nvSpPr>
        <p:spPr/>
        <p:txBody>
          <a:bodyPr/>
          <a:lstStyle/>
          <a:p>
            <a:fld id="{4755590A-EB07-464E-ABAE-360FA8E49A5B}" type="slidenum">
              <a:rPr lang="en-US" smtClean="0"/>
              <a:pPr/>
              <a:t>2</a:t>
            </a:fld>
            <a:endParaRPr lang="en-US"/>
          </a:p>
        </p:txBody>
      </p:sp>
      <p:sp>
        <p:nvSpPr>
          <p:cNvPr id="2" name="Title 1"/>
          <p:cNvSpPr>
            <a:spLocks noGrp="1"/>
          </p:cNvSpPr>
          <p:nvPr>
            <p:ph type="title"/>
          </p:nvPr>
        </p:nvSpPr>
        <p:spPr/>
        <p:txBody>
          <a:bodyPr/>
          <a:lstStyle/>
          <a:p>
            <a:r>
              <a:rPr lang="en-US" sz="4400" b="1" dirty="0" smtClean="0">
                <a:solidFill>
                  <a:srgbClr val="00B0F0"/>
                </a:solidFill>
                <a:latin typeface="Arial Black" pitchFamily="34" charset="0"/>
              </a:rPr>
              <a:t>What is Governance</a:t>
            </a:r>
            <a:endParaRPr lang="en-US" sz="4400" b="1" dirty="0">
              <a:solidFill>
                <a:srgbClr val="00B0F0"/>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cstate="print"/>
          <a:srcRect/>
          <a:stretch>
            <a:fillRect/>
          </a:stretch>
        </p:blipFill>
        <p:spPr bwMode="auto">
          <a:xfrm>
            <a:off x="0" y="0"/>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cstate="print"/>
          <a:srcRect/>
          <a:stretch>
            <a:fillRect/>
          </a:stretch>
        </p:blipFill>
        <p:spPr bwMode="auto">
          <a:xfrm>
            <a:off x="0" y="-93663"/>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0" y="-93663"/>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r>
              <a:rPr lang="en-US" i="1" dirty="0" smtClean="0"/>
              <a:t>“ </a:t>
            </a:r>
            <a:r>
              <a:rPr lang="en-US" sz="3600" i="1" dirty="0" smtClean="0">
                <a:latin typeface="Times New Roman" pitchFamily="18" charset="0"/>
                <a:cs typeface="Times New Roman" pitchFamily="18" charset="0"/>
              </a:rPr>
              <a:t>Good Governance is about the processes for making and implementing decisions.</a:t>
            </a:r>
          </a:p>
          <a:p>
            <a:pPr>
              <a:buNone/>
            </a:pPr>
            <a:r>
              <a:rPr lang="en-US" sz="3600" i="1" dirty="0" smtClean="0">
                <a:latin typeface="Times New Roman" pitchFamily="18" charset="0"/>
                <a:cs typeface="Times New Roman" pitchFamily="18" charset="0"/>
              </a:rPr>
              <a:t>	Its not about making correct decisions, but about the best possible process for making those decision”</a:t>
            </a:r>
            <a:endParaRPr lang="en-US" sz="36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755590A-EB07-464E-ABAE-360FA8E49A5B}" type="slidenum">
              <a:rPr lang="en-US" smtClean="0"/>
              <a:pPr/>
              <a:t>6</a:t>
            </a:fld>
            <a:endParaRPr lang="en-US" dirty="0"/>
          </a:p>
        </p:txBody>
      </p:sp>
      <p:sp>
        <p:nvSpPr>
          <p:cNvPr id="2" name="Title 1"/>
          <p:cNvSpPr>
            <a:spLocks noGrp="1"/>
          </p:cNvSpPr>
          <p:nvPr>
            <p:ph type="title"/>
          </p:nvPr>
        </p:nvSpPr>
        <p:spPr/>
        <p:txBody>
          <a:bodyPr/>
          <a:lstStyle/>
          <a:p>
            <a:pPr algn="ctr"/>
            <a:r>
              <a:rPr lang="en-US" dirty="0" smtClean="0">
                <a:solidFill>
                  <a:srgbClr val="FFC000"/>
                </a:solidFill>
                <a:latin typeface="Arial Black" pitchFamily="34" charset="0"/>
              </a:rPr>
              <a:t>Good Governance</a:t>
            </a:r>
            <a:endParaRPr lang="en-US" dirty="0">
              <a:solidFill>
                <a:srgbClr val="FFC000"/>
              </a:solidFill>
              <a:latin typeface="Arial Blac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cstate="print"/>
          <a:srcRect/>
          <a:stretch>
            <a:fillRect/>
          </a:stretch>
        </p:blipFill>
        <p:spPr bwMode="auto">
          <a:xfrm>
            <a:off x="0" y="-93663"/>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cstate="print"/>
          <a:srcRect/>
          <a:stretch>
            <a:fillRect/>
          </a:stretch>
        </p:blipFill>
        <p:spPr bwMode="auto">
          <a:xfrm>
            <a:off x="0" y="-93663"/>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3" cstate="print"/>
          <a:srcRect/>
          <a:stretch>
            <a:fillRect/>
          </a:stretch>
        </p:blipFill>
        <p:spPr bwMode="auto">
          <a:xfrm>
            <a:off x="0" y="-93663"/>
            <a:ext cx="9144000" cy="7067551"/>
          </a:xfrm>
          <a:prstGeom prst="rect">
            <a:avLst/>
          </a:prstGeom>
          <a:noFill/>
          <a:ln w="9525" cap="flat">
            <a:noFill/>
            <a:round/>
            <a:headEnd/>
            <a:tailEnd/>
          </a:ln>
          <a:effectLst/>
        </p:spPr>
      </p:pic>
      <p:sp>
        <p:nvSpPr>
          <p:cNvPr id="3" name="Slide Number Placeholder 2"/>
          <p:cNvSpPr>
            <a:spLocks noGrp="1"/>
          </p:cNvSpPr>
          <p:nvPr>
            <p:ph type="sldNum" sz="quarter" idx="12"/>
          </p:nvPr>
        </p:nvSpPr>
        <p:spPr/>
        <p:txBody>
          <a:bodyPr/>
          <a:lstStyle/>
          <a:p>
            <a:fld id="{4755590A-EB07-464E-ABAE-360FA8E49A5B}" type="slidenum">
              <a:rPr lang="en-US" smtClean="0"/>
              <a:pPr/>
              <a:t>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475</TotalTime>
  <Words>387</Words>
  <Application>Microsoft Office PowerPoint</Application>
  <PresentationFormat>On-screen Show (4:3)</PresentationFormat>
  <Paragraphs>92</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Good Governance</vt:lpstr>
      <vt:lpstr>What is Governance</vt:lpstr>
      <vt:lpstr>PowerPoint Presentation</vt:lpstr>
      <vt:lpstr>PowerPoint Presentation</vt:lpstr>
      <vt:lpstr>PowerPoint Presentation</vt:lpstr>
      <vt:lpstr>Good Governance</vt:lpstr>
      <vt:lpstr>PowerPoint Presentation</vt:lpstr>
      <vt:lpstr>PowerPoint Presentation</vt:lpstr>
      <vt:lpstr>PowerPoint Presentation</vt:lpstr>
      <vt:lpstr>PowerPoint Presentation</vt:lpstr>
      <vt:lpstr>Essentials Of Good Governance</vt:lpstr>
      <vt:lpstr>Essentials Of Good Governance</vt:lpstr>
      <vt:lpstr>State Of Governance In Pakistan</vt:lpstr>
      <vt:lpstr>State Of Governance In Pakistan</vt:lpstr>
      <vt:lpstr>Recommendations</vt:lpstr>
      <vt:lpstr>Recommendations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sajjad ahmed</cp:lastModifiedBy>
  <cp:revision>27</cp:revision>
  <dcterms:created xsi:type="dcterms:W3CDTF">2015-03-26T18:45:52Z</dcterms:created>
  <dcterms:modified xsi:type="dcterms:W3CDTF">2015-03-28T12:56:43Z</dcterms:modified>
</cp:coreProperties>
</file>