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94" r:id="rId3"/>
    <p:sldId id="295" r:id="rId4"/>
    <p:sldId id="291" r:id="rId5"/>
    <p:sldId id="262" r:id="rId6"/>
    <p:sldId id="292" r:id="rId7"/>
    <p:sldId id="265" r:id="rId8"/>
    <p:sldId id="266" r:id="rId9"/>
    <p:sldId id="267" r:id="rId10"/>
    <p:sldId id="293" r:id="rId11"/>
    <p:sldId id="296" r:id="rId12"/>
    <p:sldId id="269" r:id="rId13"/>
    <p:sldId id="271" r:id="rId14"/>
    <p:sldId id="273" r:id="rId15"/>
    <p:sldId id="274" r:id="rId16"/>
    <p:sldId id="275" r:id="rId17"/>
    <p:sldId id="297" r:id="rId18"/>
    <p:sldId id="298" r:id="rId19"/>
    <p:sldId id="299" r:id="rId20"/>
    <p:sldId id="276" r:id="rId21"/>
    <p:sldId id="277" r:id="rId22"/>
    <p:sldId id="278" r:id="rId23"/>
    <p:sldId id="281" r:id="rId24"/>
    <p:sldId id="279" r:id="rId25"/>
    <p:sldId id="280" r:id="rId26"/>
    <p:sldId id="282" r:id="rId27"/>
    <p:sldId id="285" r:id="rId28"/>
    <p:sldId id="286" r:id="rId29"/>
    <p:sldId id="300" r:id="rId30"/>
    <p:sldId id="301" r:id="rId31"/>
    <p:sldId id="302" r:id="rId32"/>
    <p:sldId id="303" r:id="rId33"/>
    <p:sldId id="314" r:id="rId34"/>
    <p:sldId id="304" r:id="rId35"/>
    <p:sldId id="315" r:id="rId36"/>
    <p:sldId id="305" r:id="rId37"/>
    <p:sldId id="306" r:id="rId38"/>
    <p:sldId id="307" r:id="rId39"/>
    <p:sldId id="308" r:id="rId40"/>
    <p:sldId id="309" r:id="rId41"/>
    <p:sldId id="310" r:id="rId42"/>
    <p:sldId id="311" r:id="rId43"/>
    <p:sldId id="312" r:id="rId44"/>
    <p:sldId id="313" r:id="rId45"/>
    <p:sldId id="283" r:id="rId46"/>
    <p:sldId id="284" r:id="rId47"/>
    <p:sldId id="317" r:id="rId48"/>
    <p:sldId id="318" r:id="rId49"/>
    <p:sldId id="320" r:id="rId50"/>
    <p:sldId id="321" r:id="rId51"/>
    <p:sldId id="32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E091D8-94B9-4C08-8A7A-B86FF395834E}">
          <p14:sldIdLst>
            <p14:sldId id="256"/>
            <p14:sldId id="294"/>
            <p14:sldId id="295"/>
          </p14:sldIdLst>
        </p14:section>
        <p14:section name="Untitled Section" id="{3A31CB99-02D8-41F9-A219-7810E14A1644}">
          <p14:sldIdLst>
            <p14:sldId id="291"/>
            <p14:sldId id="262"/>
            <p14:sldId id="292"/>
            <p14:sldId id="265"/>
            <p14:sldId id="266"/>
            <p14:sldId id="267"/>
            <p14:sldId id="293"/>
            <p14:sldId id="296"/>
            <p14:sldId id="269"/>
            <p14:sldId id="271"/>
            <p14:sldId id="273"/>
            <p14:sldId id="274"/>
            <p14:sldId id="275"/>
            <p14:sldId id="297"/>
            <p14:sldId id="298"/>
            <p14:sldId id="299"/>
            <p14:sldId id="276"/>
            <p14:sldId id="277"/>
            <p14:sldId id="278"/>
            <p14:sldId id="281"/>
            <p14:sldId id="279"/>
            <p14:sldId id="280"/>
            <p14:sldId id="282"/>
            <p14:sldId id="285"/>
            <p14:sldId id="286"/>
            <p14:sldId id="300"/>
            <p14:sldId id="301"/>
            <p14:sldId id="302"/>
            <p14:sldId id="303"/>
            <p14:sldId id="314"/>
            <p14:sldId id="304"/>
            <p14:sldId id="315"/>
            <p14:sldId id="305"/>
            <p14:sldId id="306"/>
            <p14:sldId id="307"/>
            <p14:sldId id="308"/>
            <p14:sldId id="309"/>
            <p14:sldId id="310"/>
            <p14:sldId id="311"/>
            <p14:sldId id="312"/>
            <p14:sldId id="313"/>
            <p14:sldId id="283"/>
            <p14:sldId id="284"/>
            <p14:sldId id="317"/>
            <p14:sldId id="318"/>
            <p14:sldId id="320"/>
            <p14:sldId id="321"/>
            <p14:sldId id="322"/>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1920" y="-54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2E9CD6-12A3-4A34-A4F2-9DB3D7629C47}"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A6CEC-3E42-4AF0-8140-B59976D6962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2E9CD6-12A3-4A34-A4F2-9DB3D7629C47}"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A6CEC-3E42-4AF0-8140-B59976D6962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2E9CD6-12A3-4A34-A4F2-9DB3D7629C47}"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A6CEC-3E42-4AF0-8140-B59976D6962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2E9CD6-12A3-4A34-A4F2-9DB3D7629C47}"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A6CEC-3E42-4AF0-8140-B59976D6962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9B2E9CD6-12A3-4A34-A4F2-9DB3D7629C47}"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A6CEC-3E42-4AF0-8140-B59976D6962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2E9CD6-12A3-4A34-A4F2-9DB3D7629C47}" type="datetimeFigureOut">
              <a:rPr lang="en-US" smtClean="0"/>
              <a:pPr/>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A6CEC-3E42-4AF0-8140-B59976D69623}"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2E9CD6-12A3-4A34-A4F2-9DB3D7629C47}" type="datetimeFigureOut">
              <a:rPr lang="en-US" smtClean="0"/>
              <a:pPr/>
              <a:t>4/4/2015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A6CEC-3E42-4AF0-8140-B59976D6962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2E9CD6-12A3-4A34-A4F2-9DB3D7629C47}" type="datetimeFigureOut">
              <a:rPr lang="en-US" smtClean="0"/>
              <a:pPr/>
              <a:t>4/4/2015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A6CEC-3E42-4AF0-8140-B59976D6962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E9CD6-12A3-4A34-A4F2-9DB3D7629C47}" type="datetimeFigureOut">
              <a:rPr lang="en-US" smtClean="0"/>
              <a:pPr/>
              <a:t>4/4/2015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A6CEC-3E42-4AF0-8140-B59976D6962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9B2E9CD6-12A3-4A34-A4F2-9DB3D7629C47}" type="datetimeFigureOut">
              <a:rPr lang="en-US" smtClean="0"/>
              <a:pPr/>
              <a:t>4/4/2015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66A6CEC-3E42-4AF0-8140-B59976D6962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2E9CD6-12A3-4A34-A4F2-9DB3D7629C47}" type="datetimeFigureOut">
              <a:rPr lang="en-US" smtClean="0"/>
              <a:pPr/>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A6CEC-3E42-4AF0-8140-B59976D6962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0.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9B2E9CD6-12A3-4A34-A4F2-9DB3D7629C47}" type="datetimeFigureOut">
              <a:rPr lang="en-US" smtClean="0"/>
              <a:pPr/>
              <a:t>4/4/2015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66A6CEC-3E42-4AF0-8140-B59976D696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mc:AlternateContent xmlns:mc="http://schemas.openxmlformats.org/markup-compatibility/2006" xmlns:p14="http://schemas.microsoft.com/office/powerpoint/2010/main">
    <mc:Choice Requires="p14">
      <p:transition spd="slow" p14:dur="3900">
        <p14:glitter pattern="hexagon"/>
        <p:sndAc>
          <p:stSnd>
            <p:snd r:embed="rId13" name="coin.wav"/>
          </p:stSnd>
        </p:sndAc>
      </p:transition>
    </mc:Choice>
    <mc:Fallback xmlns="">
      <p:transition spd="slow">
        <p:fade/>
        <p:sndAc>
          <p:stSnd>
            <p:snd r:embed="rId14" name="coin.wav"/>
          </p:stSnd>
        </p:sndAc>
      </p:transition>
    </mc:Fallback>
  </mc:AlternateContent>
  <p:timing>
    <p:tnLst>
      <p:par>
        <p:cTn id="1" dur="indefinite" restart="never" nodeType="tmRoot"/>
      </p:par>
    </p:tnLst>
  </p:timing>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0.wav"/></Relationships>
</file>

<file path=ppt/slides/_rels/slide11.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audio" Target="../media/audio10.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audio" Target="../media/audio10.wav"/></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audio" Target="../media/audio10.wav"/></Relationships>
</file>

<file path=ppt/slides/_rels/slide32.xml.rels><?xml version="1.0" encoding="UTF-8" standalone="yes"?>
<Relationships xmlns="http://schemas.openxmlformats.org/package/2006/relationships"><Relationship Id="rId2" Type="http://schemas.openxmlformats.org/officeDocument/2006/relationships/audio" Target="../media/audio10.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0.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0.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5.xml"/><Relationship Id="rId6" Type="http://schemas.openxmlformats.org/officeDocument/2006/relationships/audio" Target="../media/audio10.wav"/><Relationship Id="rId5" Type="http://schemas.openxmlformats.org/officeDocument/2006/relationships/image" Target="../media/image17.gif"/><Relationship Id="rId4" Type="http://schemas.openxmlformats.org/officeDocument/2006/relationships/image" Target="../media/image16.gif"/></Relationships>
</file>

<file path=ppt/slides/_rels/slide4.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0.wav"/><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audio" Target="../media/audio10.wav"/><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audio" Target="../media/audio10.wav"/><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audio" Target="../media/audio10.wav"/><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0.wav"/><Relationship Id="rId4" Type="http://schemas.openxmlformats.org/officeDocument/2006/relationships/image" Target="../media/image20.jpeg"/></Relationships>
</file>

<file path=ppt/slides/_rels/slide48.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0.wav"/></Relationships>
</file>

<file path=ppt/slides/_rels/slide5.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0.wav"/></Relationships>
</file>

<file path=ppt/slides/_rels/slide51.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0.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5846"/>
            <a:ext cx="8381260" cy="1625353"/>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br>
              <a:rPr lang="en-US" dirty="0" smtClean="0"/>
            </a:br>
            <a:r>
              <a:rPr lang="en-US" dirty="0"/>
              <a:t/>
            </a:r>
            <a:br>
              <a:rPr lang="en-US" dirty="0"/>
            </a:br>
            <a:r>
              <a:rPr lang="en-US" dirty="0" smtClean="0"/>
              <a:t> </a:t>
            </a:r>
            <a:r>
              <a:rPr lang="en-US" sz="5400" dirty="0" smtClean="0"/>
              <a:t>LEARNING</a:t>
            </a:r>
            <a:br>
              <a:rPr lang="en-US" sz="5400" dirty="0" smtClean="0"/>
            </a:br>
            <a:r>
              <a:rPr lang="en-US" sz="5400" dirty="0" smtClean="0"/>
              <a:t>            </a:t>
            </a:r>
            <a:r>
              <a:rPr lang="en-US" sz="2800" dirty="0" smtClean="0"/>
              <a:t/>
            </a:r>
            <a:br>
              <a:rPr lang="en-US" sz="2800" dirty="0" smtClean="0"/>
            </a:br>
            <a:endParaRPr lang="en-US" sz="2800" dirty="0"/>
          </a:p>
        </p:txBody>
      </p:sp>
    </p:spTree>
    <p:extLst>
      <p:ext uri="{BB962C8B-B14F-4D97-AF65-F5344CB8AC3E}">
        <p14:creationId xmlns:p14="http://schemas.microsoft.com/office/powerpoint/2010/main" val="4152624769"/>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2" y="0"/>
            <a:ext cx="9197352"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8815682"/>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4" name="coin.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Neutral stimulus</a:t>
            </a:r>
            <a:endParaRPr lang="en-US" u="sng" dirty="0"/>
          </a:p>
        </p:txBody>
      </p:sp>
      <p:sp>
        <p:nvSpPr>
          <p:cNvPr id="3" name="Content Placeholder 2"/>
          <p:cNvSpPr>
            <a:spLocks noGrp="1"/>
          </p:cNvSpPr>
          <p:nvPr>
            <p:ph idx="1"/>
          </p:nvPr>
        </p:nvSpPr>
        <p:spPr/>
        <p:txBody>
          <a:bodyPr>
            <a:normAutofit fontScale="85000" lnSpcReduction="10000"/>
          </a:bodyPr>
          <a:lstStyle/>
          <a:p>
            <a:pPr>
              <a:buFont typeface="Arial" pitchFamily="34" charset="0"/>
              <a:buChar char="•"/>
            </a:pPr>
            <a:r>
              <a:rPr lang="en-US" sz="3200" b="0" dirty="0" smtClean="0"/>
              <a:t>A stimulus that before conditioning, does not naturally bring about the response.</a:t>
            </a:r>
          </a:p>
          <a:p>
            <a:pPr>
              <a:buFont typeface="Arial" pitchFamily="34" charset="0"/>
              <a:buChar char="•"/>
            </a:pPr>
            <a:r>
              <a:rPr lang="en-US" sz="3200" b="0" dirty="0" smtClean="0"/>
              <a:t>It has no effect on the behavior  </a:t>
            </a:r>
          </a:p>
          <a:p>
            <a:pPr>
              <a:buFont typeface="Arial" pitchFamily="34" charset="0"/>
              <a:buChar char="•"/>
            </a:pPr>
            <a:r>
              <a:rPr lang="en-US" sz="3200" b="0" dirty="0" smtClean="0"/>
              <a:t>The NS could be a person, object, place etc. </a:t>
            </a:r>
          </a:p>
          <a:p>
            <a:pPr>
              <a:buFont typeface="Arial" pitchFamily="34" charset="0"/>
              <a:buChar char="•"/>
            </a:pPr>
            <a:r>
              <a:rPr lang="en-US" sz="3200" b="0" dirty="0" smtClean="0"/>
              <a:t>The neutral stimulus does not produce a response until it is paired with the unconditioned stimulus.</a:t>
            </a:r>
          </a:p>
          <a:p>
            <a:pPr>
              <a:buFont typeface="Arial" pitchFamily="34" charset="0"/>
              <a:buChar char="•"/>
            </a:pPr>
            <a:r>
              <a:rPr lang="en-US" sz="3200" dirty="0" smtClean="0"/>
              <a:t>Bell (NS)  + Food (UCS) </a:t>
            </a:r>
          </a:p>
          <a:p>
            <a:endParaRPr lang="en-US" sz="3200" b="0" dirty="0" smtClean="0"/>
          </a:p>
          <a:p>
            <a:endParaRPr lang="en-US" sz="3200"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47800"/>
            <a:ext cx="8420100" cy="457200"/>
          </a:xfrm>
        </p:spPr>
        <p:txBody>
          <a:bodyPr/>
          <a:lstStyle/>
          <a:p>
            <a:endParaRPr lang="en-US" dirty="0"/>
          </a:p>
        </p:txBody>
      </p:sp>
      <p:sp>
        <p:nvSpPr>
          <p:cNvPr id="4" name="Text Placeholder 3"/>
          <p:cNvSpPr>
            <a:spLocks noGrp="1"/>
          </p:cNvSpPr>
          <p:nvPr>
            <p:ph type="body" idx="1"/>
          </p:nvPr>
        </p:nvSpPr>
        <p:spPr/>
        <p:txBody>
          <a:bodyPr>
            <a:noAutofit/>
          </a:bodyPr>
          <a:lstStyle/>
          <a:p>
            <a:r>
              <a:rPr lang="en-US" sz="1800" b="1" dirty="0" smtClean="0"/>
              <a:t>UNCONDITIONED STIMULUS</a:t>
            </a:r>
            <a:endParaRPr lang="en-US" sz="1800" b="1" dirty="0"/>
          </a:p>
        </p:txBody>
      </p:sp>
      <p:sp>
        <p:nvSpPr>
          <p:cNvPr id="3" name="Content Placeholder 2"/>
          <p:cNvSpPr>
            <a:spLocks noGrp="1"/>
          </p:cNvSpPr>
          <p:nvPr>
            <p:ph sz="half" idx="2"/>
          </p:nvPr>
        </p:nvSpPr>
        <p:spPr>
          <a:xfrm>
            <a:off x="819150" y="1676400"/>
            <a:ext cx="3200400" cy="3108960"/>
          </a:xfrm>
        </p:spPr>
        <p:txBody>
          <a:bodyPr>
            <a:normAutofit/>
          </a:bodyPr>
          <a:lstStyle/>
          <a:p>
            <a:pPr marL="0" indent="0">
              <a:buNone/>
            </a:pPr>
            <a:endParaRPr lang="en-US" dirty="0"/>
          </a:p>
          <a:p>
            <a:pPr marL="0" indent="0">
              <a:buNone/>
            </a:pPr>
            <a:r>
              <a:rPr lang="en-US" dirty="0" smtClean="0"/>
              <a:t> </a:t>
            </a:r>
            <a:r>
              <a:rPr lang="en-US" sz="1800" b="0" dirty="0" smtClean="0"/>
              <a:t>A stimulus that naturally and automatically triggers a </a:t>
            </a:r>
          </a:p>
          <a:p>
            <a:pPr marL="0" indent="0">
              <a:buNone/>
            </a:pPr>
            <a:r>
              <a:rPr lang="en-US" sz="1800" b="0" dirty="0" smtClean="0"/>
              <a:t>response </a:t>
            </a:r>
            <a:r>
              <a:rPr lang="en-US" sz="1800" b="0" u="sng" dirty="0" smtClean="0"/>
              <a:t>without</a:t>
            </a:r>
            <a:r>
              <a:rPr lang="en-US" sz="1800" b="0" dirty="0" smtClean="0"/>
              <a:t> having been</a:t>
            </a:r>
            <a:r>
              <a:rPr lang="en-US" sz="1800" dirty="0" smtClean="0"/>
              <a:t> </a:t>
            </a:r>
            <a:r>
              <a:rPr lang="en-US" sz="1800" b="0" u="sng" dirty="0" smtClean="0"/>
              <a:t>learned</a:t>
            </a:r>
            <a:r>
              <a:rPr lang="en-US" b="0" dirty="0" smtClean="0"/>
              <a:t>.</a:t>
            </a:r>
          </a:p>
          <a:p>
            <a:pPr marL="0" indent="0">
              <a:buNone/>
            </a:pPr>
            <a:r>
              <a:rPr lang="en-US" dirty="0"/>
              <a:t> </a:t>
            </a:r>
            <a:endParaRPr lang="en-US" dirty="0" smtClean="0"/>
          </a:p>
          <a:p>
            <a:pPr marL="0" indent="0">
              <a:buNone/>
            </a:pPr>
            <a:r>
              <a:rPr lang="en-US" dirty="0" smtClean="0"/>
              <a:t>        Meat</a:t>
            </a:r>
            <a:endParaRPr lang="en-US" b="0" dirty="0"/>
          </a:p>
        </p:txBody>
      </p:sp>
      <p:sp>
        <p:nvSpPr>
          <p:cNvPr id="5" name="Text Placeholder 4"/>
          <p:cNvSpPr>
            <a:spLocks noGrp="1"/>
          </p:cNvSpPr>
          <p:nvPr>
            <p:ph type="body" sz="quarter" idx="3"/>
          </p:nvPr>
        </p:nvSpPr>
        <p:spPr/>
        <p:txBody>
          <a:bodyPr>
            <a:noAutofit/>
          </a:bodyPr>
          <a:lstStyle/>
          <a:p>
            <a:r>
              <a:rPr lang="en-US" sz="1800" b="1" dirty="0" smtClean="0"/>
              <a:t>UNCONDITIONED RESPONSE</a:t>
            </a:r>
            <a:endParaRPr lang="en-US" sz="1800" b="1" dirty="0"/>
          </a:p>
        </p:txBody>
      </p:sp>
      <p:sp>
        <p:nvSpPr>
          <p:cNvPr id="6" name="Content Placeholder 5"/>
          <p:cNvSpPr>
            <a:spLocks noGrp="1"/>
          </p:cNvSpPr>
          <p:nvPr>
            <p:ph sz="quarter" idx="4"/>
          </p:nvPr>
        </p:nvSpPr>
        <p:spPr/>
        <p:txBody>
          <a:bodyPr>
            <a:normAutofit lnSpcReduction="10000"/>
          </a:bodyPr>
          <a:lstStyle/>
          <a:p>
            <a:endParaRPr lang="en-US" dirty="0" smtClean="0"/>
          </a:p>
          <a:p>
            <a:pPr marL="0" indent="0"/>
            <a:r>
              <a:rPr lang="en-US" sz="1800" b="0" dirty="0"/>
              <a:t>A response that </a:t>
            </a:r>
            <a:r>
              <a:rPr lang="en-US" sz="1800" b="0" dirty="0" smtClean="0"/>
              <a:t> occurs naturally </a:t>
            </a:r>
            <a:r>
              <a:rPr lang="en-US" sz="1800" b="0" dirty="0"/>
              <a:t>and needs </a:t>
            </a:r>
            <a:r>
              <a:rPr lang="en-US" sz="1800" b="0" u="sng" dirty="0"/>
              <a:t>no </a:t>
            </a:r>
            <a:r>
              <a:rPr lang="en-US" sz="1800" b="0" u="sng" dirty="0" smtClean="0"/>
              <a:t>learning.</a:t>
            </a:r>
            <a:endParaRPr lang="en-US" sz="1800" b="0" u="sng" dirty="0"/>
          </a:p>
          <a:p>
            <a:pPr marL="0" indent="0"/>
            <a:r>
              <a:rPr lang="en-US" sz="1800" b="0" dirty="0"/>
              <a:t>   </a:t>
            </a:r>
          </a:p>
          <a:p>
            <a:pPr marL="0" indent="0"/>
            <a:r>
              <a:rPr lang="en-US" dirty="0"/>
              <a:t>      </a:t>
            </a:r>
            <a:endParaRPr lang="en-US" dirty="0" smtClean="0"/>
          </a:p>
          <a:p>
            <a:pPr marL="0" indent="0"/>
            <a:r>
              <a:rPr lang="en-US" dirty="0" smtClean="0"/>
              <a:t>        </a:t>
            </a:r>
          </a:p>
          <a:p>
            <a:pPr marL="0" indent="0"/>
            <a:r>
              <a:rPr lang="en-US" dirty="0"/>
              <a:t> </a:t>
            </a:r>
            <a:r>
              <a:rPr lang="en-US" dirty="0" smtClean="0"/>
              <a:t>      Salivation</a:t>
            </a:r>
          </a:p>
          <a:p>
            <a:endParaRPr lang="en-US" dirty="0"/>
          </a:p>
        </p:txBody>
      </p:sp>
    </p:spTree>
    <p:extLst>
      <p:ext uri="{BB962C8B-B14F-4D97-AF65-F5344CB8AC3E}">
        <p14:creationId xmlns:p14="http://schemas.microsoft.com/office/powerpoint/2010/main" val="761284408"/>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flipV="1">
            <a:off x="533400" y="-838200"/>
            <a:ext cx="7810500" cy="533400"/>
          </a:xfrm>
        </p:spPr>
        <p:txBody>
          <a:bodyPr/>
          <a:lstStyle/>
          <a:p>
            <a:endParaRPr lang="en-US" dirty="0"/>
          </a:p>
        </p:txBody>
      </p:sp>
      <p:sp>
        <p:nvSpPr>
          <p:cNvPr id="4" name="Text Placeholder 3"/>
          <p:cNvSpPr>
            <a:spLocks noGrp="1"/>
          </p:cNvSpPr>
          <p:nvPr>
            <p:ph type="body" idx="1"/>
          </p:nvPr>
        </p:nvSpPr>
        <p:spPr/>
        <p:txBody>
          <a:bodyPr>
            <a:noAutofit/>
          </a:bodyPr>
          <a:lstStyle/>
          <a:p>
            <a:r>
              <a:rPr lang="en-US" sz="1800" b="1" dirty="0" smtClean="0"/>
              <a:t>Conditioned stimulus</a:t>
            </a:r>
            <a:endParaRPr lang="en-US" sz="1800" b="1" dirty="0"/>
          </a:p>
        </p:txBody>
      </p:sp>
      <p:sp>
        <p:nvSpPr>
          <p:cNvPr id="2" name="Content Placeholder 1"/>
          <p:cNvSpPr>
            <a:spLocks noGrp="1"/>
          </p:cNvSpPr>
          <p:nvPr>
            <p:ph sz="half" idx="2"/>
          </p:nvPr>
        </p:nvSpPr>
        <p:spPr>
          <a:xfrm>
            <a:off x="533400" y="1854248"/>
            <a:ext cx="3486150" cy="4089352"/>
          </a:xfrm>
        </p:spPr>
        <p:txBody>
          <a:bodyPr>
            <a:normAutofit/>
          </a:bodyPr>
          <a:lstStyle/>
          <a:p>
            <a:pPr marL="0" indent="0">
              <a:buNone/>
            </a:pPr>
            <a:r>
              <a:rPr lang="en-US" dirty="0" smtClean="0"/>
              <a:t>       </a:t>
            </a:r>
            <a:endParaRPr lang="en-US" dirty="0"/>
          </a:p>
          <a:p>
            <a:pPr marL="0" indent="0"/>
            <a:r>
              <a:rPr lang="en-US" sz="2000" b="0" dirty="0" smtClean="0"/>
              <a:t>The conditioned stimulus is previously </a:t>
            </a:r>
            <a:r>
              <a:rPr lang="en-US" sz="2000" b="0" u="sng" dirty="0" smtClean="0"/>
              <a:t>neutral stimulus</a:t>
            </a:r>
            <a:r>
              <a:rPr lang="en-US" sz="2000" b="0" dirty="0" smtClean="0"/>
              <a:t> that, after  being paired or associated with the unconditioned stimulus,  trigger a conditioned response. </a:t>
            </a:r>
          </a:p>
          <a:p>
            <a:pPr marL="0" indent="0">
              <a:buNone/>
            </a:pPr>
            <a:r>
              <a:rPr lang="en-US" b="0" dirty="0" smtClean="0"/>
              <a:t>  </a:t>
            </a:r>
            <a:r>
              <a:rPr lang="en-US" sz="2600" dirty="0" smtClean="0"/>
              <a:t>Bell </a:t>
            </a:r>
            <a:endParaRPr lang="en-US" sz="2600" dirty="0"/>
          </a:p>
        </p:txBody>
      </p:sp>
      <p:sp>
        <p:nvSpPr>
          <p:cNvPr id="5" name="Text Placeholder 4"/>
          <p:cNvSpPr>
            <a:spLocks noGrp="1"/>
          </p:cNvSpPr>
          <p:nvPr>
            <p:ph type="body" sz="quarter" idx="3"/>
          </p:nvPr>
        </p:nvSpPr>
        <p:spPr/>
        <p:txBody>
          <a:bodyPr>
            <a:noAutofit/>
          </a:bodyPr>
          <a:lstStyle/>
          <a:p>
            <a:r>
              <a:rPr lang="en-US" sz="1800" b="1" dirty="0" smtClean="0"/>
              <a:t>Conditioned response</a:t>
            </a:r>
            <a:endParaRPr lang="en-US" sz="1800" b="1" dirty="0"/>
          </a:p>
        </p:txBody>
      </p:sp>
      <p:sp>
        <p:nvSpPr>
          <p:cNvPr id="6" name="Content Placeholder 5"/>
          <p:cNvSpPr>
            <a:spLocks noGrp="1"/>
          </p:cNvSpPr>
          <p:nvPr>
            <p:ph sz="quarter" idx="4"/>
          </p:nvPr>
        </p:nvSpPr>
        <p:spPr/>
        <p:txBody>
          <a:bodyPr>
            <a:normAutofit/>
          </a:bodyPr>
          <a:lstStyle/>
          <a:p>
            <a:endParaRPr lang="en-US" dirty="0" smtClean="0"/>
          </a:p>
          <a:p>
            <a:r>
              <a:rPr lang="en-US" sz="1800" b="0" dirty="0"/>
              <a:t>A response </a:t>
            </a:r>
            <a:r>
              <a:rPr lang="en-US" sz="1800" b="0" dirty="0" smtClean="0"/>
              <a:t>that is being </a:t>
            </a:r>
            <a:r>
              <a:rPr lang="en-US" sz="1800" b="0" u="sng" dirty="0" smtClean="0"/>
              <a:t>learned</a:t>
            </a:r>
            <a:r>
              <a:rPr lang="en-US" sz="1800" b="0" dirty="0" smtClean="0"/>
              <a:t> by association </a:t>
            </a:r>
          </a:p>
          <a:p>
            <a:endParaRPr lang="en-US" dirty="0"/>
          </a:p>
          <a:p>
            <a:pPr marL="0" indent="0"/>
            <a:r>
              <a:rPr lang="en-US" sz="1800" dirty="0"/>
              <a:t>  </a:t>
            </a:r>
            <a:endParaRPr lang="en-US" sz="1800" dirty="0" smtClean="0"/>
          </a:p>
          <a:p>
            <a:pPr marL="0" indent="0"/>
            <a:r>
              <a:rPr lang="en-US" sz="1800" dirty="0"/>
              <a:t> </a:t>
            </a:r>
            <a:r>
              <a:rPr lang="en-US" sz="1800" dirty="0" smtClean="0"/>
              <a:t> salivation </a:t>
            </a:r>
            <a:r>
              <a:rPr lang="en-US" sz="1800" b="0" dirty="0"/>
              <a:t>at the ringing of a </a:t>
            </a:r>
            <a:endParaRPr lang="en-US" sz="1800" b="0" dirty="0" smtClean="0"/>
          </a:p>
          <a:p>
            <a:pPr marL="0" indent="0"/>
            <a:r>
              <a:rPr lang="en-US" sz="1800" b="0" dirty="0"/>
              <a:t> </a:t>
            </a:r>
            <a:r>
              <a:rPr lang="en-US" sz="1800" b="0" dirty="0" smtClean="0"/>
              <a:t>  bell</a:t>
            </a:r>
            <a:r>
              <a:rPr lang="en-US" sz="1800" b="0" dirty="0"/>
              <a:t>.</a:t>
            </a:r>
          </a:p>
          <a:p>
            <a:endParaRPr lang="en-US" sz="1800" b="0" dirty="0"/>
          </a:p>
        </p:txBody>
      </p:sp>
    </p:spTree>
    <p:extLst>
      <p:ext uri="{BB962C8B-B14F-4D97-AF65-F5344CB8AC3E}">
        <p14:creationId xmlns:p14="http://schemas.microsoft.com/office/powerpoint/2010/main" val="2564313370"/>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0"/>
            <a:ext cx="8229600" cy="685800"/>
          </a:xfrm>
        </p:spPr>
        <p:txBody>
          <a:bodyPr>
            <a:normAutofit/>
          </a:bodyPr>
          <a:lstStyle/>
          <a:p>
            <a:r>
              <a:rPr lang="en-US" dirty="0" smtClean="0"/>
              <a:t>Operant conditioning</a:t>
            </a:r>
            <a:endParaRPr lang="en-US" dirty="0"/>
          </a:p>
        </p:txBody>
      </p:sp>
      <p:sp>
        <p:nvSpPr>
          <p:cNvPr id="2" name="Content Placeholder 1"/>
          <p:cNvSpPr>
            <a:spLocks noGrp="1"/>
          </p:cNvSpPr>
          <p:nvPr>
            <p:ph idx="1"/>
          </p:nvPr>
        </p:nvSpPr>
        <p:spPr>
          <a:xfrm>
            <a:off x="1" y="1143000"/>
            <a:ext cx="8991600" cy="4983163"/>
          </a:xfrm>
        </p:spPr>
        <p:txBody>
          <a:bodyPr/>
          <a:lstStyle/>
          <a:p>
            <a:endParaRPr lang="en-US" dirty="0" smtClean="0"/>
          </a:p>
          <a:p>
            <a:endParaRPr lang="en-US" dirty="0"/>
          </a:p>
          <a:p>
            <a:endParaRPr lang="en-US" dirty="0" smtClean="0"/>
          </a:p>
          <a:p>
            <a:pPr marL="0" indent="0">
              <a:buNone/>
            </a:pPr>
            <a:r>
              <a:rPr lang="en-US" dirty="0" smtClean="0"/>
              <a:t> UCS                                UCR                                          CS                                          CR </a:t>
            </a:r>
          </a:p>
          <a:p>
            <a:pPr marL="0" indent="0">
              <a:buNone/>
            </a:pPr>
            <a:r>
              <a:rPr lang="en-US" dirty="0" smtClean="0"/>
              <a:t>(Food)                       ( Salivation)                          (Sound of bell)                           (salivation)</a:t>
            </a:r>
          </a:p>
          <a:p>
            <a:pPr marL="0" indent="0">
              <a:buNone/>
            </a:pPr>
            <a:r>
              <a:rPr lang="en-US" dirty="0"/>
              <a:t> </a:t>
            </a:r>
            <a:r>
              <a:rPr lang="en-US" dirty="0" smtClean="0"/>
              <a:t>  </a:t>
            </a:r>
            <a:endParaRPr lang="en-US" dirty="0"/>
          </a:p>
        </p:txBody>
      </p:sp>
      <p:sp>
        <p:nvSpPr>
          <p:cNvPr id="8" name="Right Arrow 7"/>
          <p:cNvSpPr/>
          <p:nvPr/>
        </p:nvSpPr>
        <p:spPr>
          <a:xfrm>
            <a:off x="990600" y="2895600"/>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124200" y="2895600"/>
            <a:ext cx="838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867400" y="2895600"/>
            <a:ext cx="990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1383889"/>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915400" cy="838200"/>
          </a:xfrm>
        </p:spPr>
        <p:txBody>
          <a:bodyPr/>
          <a:lstStyle/>
          <a:p>
            <a:r>
              <a:rPr lang="en-US" dirty="0" smtClean="0"/>
              <a:t>before conditioning</a:t>
            </a:r>
            <a:endParaRPr lang="en-US" dirty="0"/>
          </a:p>
        </p:txBody>
      </p:sp>
      <p:sp>
        <p:nvSpPr>
          <p:cNvPr id="2" name="Content Placeholder 1"/>
          <p:cNvSpPr>
            <a:spLocks noGrp="1"/>
          </p:cNvSpPr>
          <p:nvPr>
            <p:ph idx="1"/>
          </p:nvPr>
        </p:nvSpPr>
        <p:spPr>
          <a:xfrm>
            <a:off x="0" y="914400"/>
            <a:ext cx="8991599" cy="5638799"/>
          </a:xfrm>
        </p:spPr>
        <p:txBody>
          <a:bodyPr>
            <a:normAutofit/>
          </a:bodyPr>
          <a:lstStyle/>
          <a:p>
            <a:pPr marL="0" indent="0">
              <a:buNone/>
            </a:pPr>
            <a:endParaRPr lang="en-US" dirty="0" smtClean="0"/>
          </a:p>
          <a:p>
            <a:pPr marL="0" indent="0">
              <a:buNone/>
            </a:pPr>
            <a:r>
              <a:rPr lang="en-US" dirty="0" smtClean="0"/>
              <a:t>Ringing  of the bell before foods</a:t>
            </a:r>
          </a:p>
          <a:p>
            <a:pPr marL="0" indent="0">
              <a:buNone/>
            </a:pPr>
            <a:endParaRPr lang="en-US" dirty="0"/>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smtClean="0"/>
              <a:t>            </a:t>
            </a:r>
            <a:r>
              <a:rPr lang="en-US" b="1" dirty="0" smtClean="0"/>
              <a:t>UCS</a:t>
            </a:r>
            <a:r>
              <a:rPr lang="en-US" dirty="0" smtClean="0"/>
              <a:t>  </a:t>
            </a:r>
          </a:p>
          <a:p>
            <a:pPr marL="0" indent="0"/>
            <a:r>
              <a:rPr lang="en-US" dirty="0"/>
              <a:t> </a:t>
            </a:r>
            <a:r>
              <a:rPr lang="en-US" dirty="0" smtClean="0"/>
              <a:t>            (Food)                                                                                           UCR (salivation)</a:t>
            </a:r>
          </a:p>
          <a:p>
            <a:pPr marL="0" indent="0">
              <a:buNone/>
            </a:pPr>
            <a:r>
              <a:rPr lang="en-US" dirty="0"/>
              <a:t> </a:t>
            </a:r>
            <a:r>
              <a:rPr lang="en-US" dirty="0" smtClean="0"/>
              <a:t>       </a:t>
            </a:r>
            <a:endParaRPr lang="en-US" dirty="0"/>
          </a:p>
        </p:txBody>
      </p:sp>
      <p:sp>
        <p:nvSpPr>
          <p:cNvPr id="6" name="Right Brace 5"/>
          <p:cNvSpPr/>
          <p:nvPr/>
        </p:nvSpPr>
        <p:spPr>
          <a:xfrm>
            <a:off x="2819400" y="2133600"/>
            <a:ext cx="457200" cy="1676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Arrow 6"/>
          <p:cNvSpPr/>
          <p:nvPr/>
        </p:nvSpPr>
        <p:spPr>
          <a:xfrm>
            <a:off x="3429000" y="2895600"/>
            <a:ext cx="2667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738897"/>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990600"/>
          </a:xfrm>
        </p:spPr>
        <p:txBody>
          <a:bodyPr/>
          <a:lstStyle/>
          <a:p>
            <a:r>
              <a:rPr lang="en-US" dirty="0" smtClean="0"/>
              <a:t>After conditioning</a:t>
            </a:r>
            <a:endParaRPr lang="en-US" dirty="0"/>
          </a:p>
        </p:txBody>
      </p:sp>
      <p:sp>
        <p:nvSpPr>
          <p:cNvPr id="2" name="Content Placeholder 1"/>
          <p:cNvSpPr>
            <a:spLocks noGrp="1"/>
          </p:cNvSpPr>
          <p:nvPr>
            <p:ph idx="1"/>
          </p:nvPr>
        </p:nvSpPr>
        <p:spPr>
          <a:xfrm>
            <a:off x="228600" y="990600"/>
            <a:ext cx="8762999" cy="5486399"/>
          </a:xfrm>
        </p:spPr>
        <p:txBody>
          <a:bodyPr/>
          <a:lstStyle/>
          <a:p>
            <a:pPr marL="0" indent="0">
              <a:buNone/>
            </a:pPr>
            <a:endParaRPr lang="en-US" dirty="0" smtClean="0"/>
          </a:p>
          <a:p>
            <a:pPr marL="0" indent="0">
              <a:buNone/>
            </a:pPr>
            <a:endParaRPr lang="en-US" dirty="0"/>
          </a:p>
          <a:p>
            <a:pPr marL="0" indent="0">
              <a:buNone/>
            </a:pPr>
            <a:r>
              <a:rPr lang="en-US" dirty="0" smtClean="0"/>
              <a:t> salivations starts only with the  sound of a bell.</a:t>
            </a:r>
          </a:p>
          <a:p>
            <a:pPr marL="0" indent="0">
              <a:buNone/>
            </a:pPr>
            <a:endParaRPr lang="en-US" dirty="0"/>
          </a:p>
          <a:p>
            <a:pPr marL="0" indent="0">
              <a:buNone/>
            </a:pPr>
            <a:endParaRPr lang="en-US" dirty="0" smtClean="0"/>
          </a:p>
          <a:p>
            <a:pPr marL="0" indent="0">
              <a:buNone/>
            </a:pPr>
            <a:r>
              <a:rPr lang="en-US" dirty="0"/>
              <a:t> </a:t>
            </a:r>
            <a:r>
              <a:rPr lang="en-US" dirty="0" smtClean="0"/>
              <a:t>        CS                                                                             CR -----------(Salivation)</a:t>
            </a:r>
          </a:p>
          <a:p>
            <a:pPr marL="0" indent="0">
              <a:buNone/>
            </a:pPr>
            <a:r>
              <a:rPr lang="en-US" dirty="0" smtClean="0"/>
              <a:t>(Sound of the bell)</a:t>
            </a:r>
          </a:p>
          <a:p>
            <a:pPr marL="0" indent="0">
              <a:buNone/>
            </a:pPr>
            <a:r>
              <a:rPr lang="en-US" dirty="0"/>
              <a:t> </a:t>
            </a:r>
            <a:r>
              <a:rPr lang="en-US" dirty="0" smtClean="0"/>
              <a:t>      </a:t>
            </a:r>
            <a:endParaRPr lang="en-US" dirty="0"/>
          </a:p>
        </p:txBody>
      </p:sp>
      <p:sp>
        <p:nvSpPr>
          <p:cNvPr id="5" name="Right Arrow 4"/>
          <p:cNvSpPr/>
          <p:nvPr/>
        </p:nvSpPr>
        <p:spPr>
          <a:xfrm>
            <a:off x="1524000" y="2819400"/>
            <a:ext cx="2819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7761397"/>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6" descr="D:\FEL6-1A.JPG"/>
          <p:cNvPicPr>
            <a:picLocks noChangeAspect="1" noChangeArrowheads="1"/>
          </p:cNvPicPr>
          <p:nvPr/>
        </p:nvPicPr>
        <p:blipFill>
          <a:blip r:embed="rId3"/>
          <a:srcRect/>
          <a:stretch>
            <a:fillRect/>
          </a:stretch>
        </p:blipFill>
        <p:spPr bwMode="auto">
          <a:xfrm>
            <a:off x="533400" y="685800"/>
            <a:ext cx="7496175" cy="4822825"/>
          </a:xfrm>
          <a:prstGeom prst="rect">
            <a:avLst/>
          </a:prstGeom>
          <a:noFill/>
          <a:ln w="9525">
            <a:noFill/>
            <a:miter lim="800000"/>
            <a:headEnd/>
            <a:tailEnd/>
          </a:ln>
        </p:spPr>
      </p:pic>
      <p:sp>
        <p:nvSpPr>
          <p:cNvPr id="4" name="TextBox 3"/>
          <p:cNvSpPr txBox="1"/>
          <p:nvPr/>
        </p:nvSpPr>
        <p:spPr>
          <a:xfrm>
            <a:off x="2438400" y="1828800"/>
            <a:ext cx="1981200" cy="646331"/>
          </a:xfrm>
          <a:prstGeom prst="rect">
            <a:avLst/>
          </a:prstGeom>
          <a:solidFill>
            <a:schemeClr val="tx1"/>
          </a:solidFill>
        </p:spPr>
        <p:txBody>
          <a:bodyPr wrap="square" rtlCol="0">
            <a:spAutoFit/>
          </a:bodyPr>
          <a:lstStyle/>
          <a:p>
            <a:r>
              <a:rPr lang="en-US" dirty="0" smtClean="0">
                <a:solidFill>
                  <a:schemeClr val="bg1"/>
                </a:solidFill>
              </a:rPr>
              <a:t>Sound of the fork (bell)</a:t>
            </a:r>
            <a:endParaRPr lang="en-US" dirty="0">
              <a:solidFill>
                <a:schemeClr val="bg1"/>
              </a:solidFill>
            </a:endParaRPr>
          </a:p>
        </p:txBody>
      </p:sp>
      <p:sp>
        <p:nvSpPr>
          <p:cNvPr id="6" name="TextBox 5"/>
          <p:cNvSpPr txBox="1"/>
          <p:nvPr/>
        </p:nvSpPr>
        <p:spPr>
          <a:xfrm>
            <a:off x="6629400" y="1752600"/>
            <a:ext cx="1981200" cy="646331"/>
          </a:xfrm>
          <a:prstGeom prst="rect">
            <a:avLst/>
          </a:prstGeom>
          <a:solidFill>
            <a:schemeClr val="tx1"/>
          </a:solidFill>
        </p:spPr>
        <p:txBody>
          <a:bodyPr wrap="square" rtlCol="0">
            <a:spAutoFit/>
          </a:bodyPr>
          <a:lstStyle/>
          <a:p>
            <a:r>
              <a:rPr lang="en-US" dirty="0" smtClean="0">
                <a:solidFill>
                  <a:schemeClr val="bg1"/>
                </a:solidFill>
              </a:rPr>
              <a:t>No response, (no salivation)</a:t>
            </a:r>
            <a:endParaRPr lang="en-US" dirty="0">
              <a:solidFill>
                <a:schemeClr val="bg1"/>
              </a:solidFill>
            </a:endParaRPr>
          </a:p>
        </p:txBody>
      </p:sp>
      <p:sp>
        <p:nvSpPr>
          <p:cNvPr id="7" name="TextBox 6"/>
          <p:cNvSpPr txBox="1"/>
          <p:nvPr/>
        </p:nvSpPr>
        <p:spPr>
          <a:xfrm>
            <a:off x="838200" y="381000"/>
            <a:ext cx="1752600" cy="646331"/>
          </a:xfrm>
          <a:prstGeom prst="rect">
            <a:avLst/>
          </a:prstGeom>
          <a:solidFill>
            <a:srgbClr val="00B0F0"/>
          </a:solidFill>
        </p:spPr>
        <p:txBody>
          <a:bodyPr wrap="square" rtlCol="0">
            <a:spAutoFit/>
          </a:bodyPr>
          <a:lstStyle/>
          <a:p>
            <a:r>
              <a:rPr lang="en-US" b="1" dirty="0" smtClean="0"/>
              <a:t>Before Conditioning</a:t>
            </a:r>
            <a:endParaRPr lang="en-US" b="1" dirty="0"/>
          </a:p>
        </p:txBody>
      </p:sp>
    </p:spTree>
  </p:cSld>
  <p:clrMapOvr>
    <a:masterClrMapping/>
  </p:clrMapOvr>
  <p:transition spd="slow">
    <p:fade/>
    <p:sndAc>
      <p:stSnd>
        <p:snd r:embed="rId2" name="coin.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D:\FEL6-1B.JPG"/>
          <p:cNvPicPr>
            <a:picLocks noChangeAspect="1" noChangeArrowheads="1"/>
          </p:cNvPicPr>
          <p:nvPr/>
        </p:nvPicPr>
        <p:blipFill>
          <a:blip r:embed="rId3"/>
          <a:srcRect/>
          <a:stretch>
            <a:fillRect/>
          </a:stretch>
        </p:blipFill>
        <p:spPr bwMode="auto">
          <a:xfrm>
            <a:off x="1143000" y="990600"/>
            <a:ext cx="7810500" cy="4905375"/>
          </a:xfrm>
          <a:prstGeom prst="rect">
            <a:avLst/>
          </a:prstGeom>
          <a:noFill/>
          <a:ln w="9525">
            <a:noFill/>
            <a:miter lim="800000"/>
            <a:headEnd/>
            <a:tailEnd/>
          </a:ln>
        </p:spPr>
      </p:pic>
      <p:sp>
        <p:nvSpPr>
          <p:cNvPr id="3" name="TextBox 2"/>
          <p:cNvSpPr txBox="1"/>
          <p:nvPr/>
        </p:nvSpPr>
        <p:spPr>
          <a:xfrm>
            <a:off x="1447800" y="609600"/>
            <a:ext cx="1676400" cy="646331"/>
          </a:xfrm>
          <a:prstGeom prst="rect">
            <a:avLst/>
          </a:prstGeom>
          <a:solidFill>
            <a:srgbClr val="00B0F0"/>
          </a:solidFill>
        </p:spPr>
        <p:txBody>
          <a:bodyPr wrap="square" rtlCol="0">
            <a:spAutoFit/>
          </a:bodyPr>
          <a:lstStyle/>
          <a:p>
            <a:r>
              <a:rPr lang="en-US" b="1" dirty="0" smtClean="0"/>
              <a:t>During Conditioning</a:t>
            </a:r>
            <a:endParaRPr lang="en-US" b="1" dirty="0"/>
          </a:p>
        </p:txBody>
      </p:sp>
    </p:spTree>
  </p:cSld>
  <p:clrMapOvr>
    <a:masterClrMapping/>
  </p:clrMapOvr>
  <p:transition spd="slow">
    <p:fade/>
    <p:sndAc>
      <p:stSnd>
        <p:snd r:embed="rId2" name="coin.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D:\FEL6-1C.JPG"/>
          <p:cNvPicPr>
            <a:picLocks noChangeAspect="1" noChangeArrowheads="1"/>
          </p:cNvPicPr>
          <p:nvPr/>
        </p:nvPicPr>
        <p:blipFill>
          <a:blip r:embed="rId3"/>
          <a:srcRect/>
          <a:stretch>
            <a:fillRect/>
          </a:stretch>
        </p:blipFill>
        <p:spPr bwMode="auto">
          <a:xfrm>
            <a:off x="1066800" y="1524000"/>
            <a:ext cx="7800975" cy="2638425"/>
          </a:xfrm>
          <a:prstGeom prst="rect">
            <a:avLst/>
          </a:prstGeom>
          <a:noFill/>
          <a:ln w="9525">
            <a:noFill/>
            <a:miter lim="800000"/>
            <a:headEnd/>
            <a:tailEnd/>
          </a:ln>
        </p:spPr>
      </p:pic>
      <p:sp>
        <p:nvSpPr>
          <p:cNvPr id="3" name="TextBox 2"/>
          <p:cNvSpPr txBox="1"/>
          <p:nvPr/>
        </p:nvSpPr>
        <p:spPr>
          <a:xfrm>
            <a:off x="1371600" y="1219200"/>
            <a:ext cx="1676400" cy="646331"/>
          </a:xfrm>
          <a:prstGeom prst="rect">
            <a:avLst/>
          </a:prstGeom>
          <a:solidFill>
            <a:srgbClr val="00B0F0"/>
          </a:solidFill>
        </p:spPr>
        <p:txBody>
          <a:bodyPr wrap="square" rtlCol="0">
            <a:spAutoFit/>
          </a:bodyPr>
          <a:lstStyle/>
          <a:p>
            <a:r>
              <a:rPr lang="en-US" b="1" dirty="0" smtClean="0"/>
              <a:t>After Conditioning</a:t>
            </a:r>
            <a:endParaRPr lang="en-US" b="1" dirty="0"/>
          </a:p>
        </p:txBody>
      </p:sp>
    </p:spTree>
  </p:cSld>
  <p:clrMapOvr>
    <a:masterClrMapping/>
  </p:clrMapOvr>
  <p:transition spd="slow">
    <p:fade/>
    <p:sndAc>
      <p:stSnd>
        <p:snd r:embed="rId2" name="coin.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solidFill>
                <a:schemeClr val="accent1">
                  <a:satMod val="150000"/>
                </a:schemeClr>
              </a:solidFill>
            </a:endParaRPr>
          </a:p>
        </p:txBody>
      </p:sp>
      <p:sp>
        <p:nvSpPr>
          <p:cNvPr id="10243" name="Content Placeholder 2"/>
          <p:cNvSpPr>
            <a:spLocks noGrp="1"/>
          </p:cNvSpPr>
          <p:nvPr>
            <p:ph idx="1"/>
          </p:nvPr>
        </p:nvSpPr>
        <p:spPr/>
        <p:txBody>
          <a:bodyPr>
            <a:normAutofit/>
          </a:bodyPr>
          <a:lstStyle/>
          <a:p>
            <a:r>
              <a:rPr lang="en-US" sz="2400" dirty="0" smtClean="0"/>
              <a:t>What is learning </a:t>
            </a:r>
          </a:p>
          <a:p>
            <a:r>
              <a:rPr lang="en-US" sz="2400" dirty="0" smtClean="0"/>
              <a:t> How we learn</a:t>
            </a:r>
          </a:p>
          <a:p>
            <a:r>
              <a:rPr lang="en-US" sz="2400" dirty="0" smtClean="0"/>
              <a:t>Which is your learning style?</a:t>
            </a:r>
          </a:p>
          <a:p>
            <a:endParaRPr lang="en-US" sz="2400" dirty="0" smtClean="0"/>
          </a:p>
        </p:txBody>
      </p:sp>
    </p:spTree>
  </p:cSld>
  <p:clrMapOvr>
    <a:masterClrMapping/>
  </p:clrMapOvr>
  <p:transition spd="slow">
    <p:fade/>
    <p:sndAc>
      <p:stSnd>
        <p:snd r:embed="rId2" name="coin.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6200"/>
            <a:ext cx="9144000" cy="990600"/>
          </a:xfrm>
        </p:spPr>
        <p:txBody>
          <a:bodyPr/>
          <a:lstStyle/>
          <a:p>
            <a:r>
              <a:rPr lang="en-US" dirty="0" smtClean="0"/>
              <a:t>Principles of classical conditioning</a:t>
            </a:r>
            <a:endParaRPr lang="en-US" dirty="0"/>
          </a:p>
        </p:txBody>
      </p:sp>
      <p:sp>
        <p:nvSpPr>
          <p:cNvPr id="2" name="Content Placeholder 1"/>
          <p:cNvSpPr>
            <a:spLocks noGrp="1"/>
          </p:cNvSpPr>
          <p:nvPr>
            <p:ph idx="1"/>
          </p:nvPr>
        </p:nvSpPr>
        <p:spPr>
          <a:xfrm>
            <a:off x="0" y="1295400"/>
            <a:ext cx="9143999" cy="5562599"/>
          </a:xfrm>
        </p:spPr>
        <p:txBody>
          <a:bodyPr/>
          <a:lstStyle/>
          <a:p>
            <a:pPr marL="0" indent="0">
              <a:buNone/>
            </a:pPr>
            <a:r>
              <a:rPr lang="en-US" sz="2000" dirty="0" smtClean="0"/>
              <a:t>Pavlov have described number of different phenomenon associated with classical conditioning:</a:t>
            </a:r>
          </a:p>
          <a:p>
            <a:pPr marL="0" indent="0">
              <a:buNone/>
            </a:pPr>
            <a:endParaRPr lang="en-US" sz="2000" dirty="0"/>
          </a:p>
          <a:p>
            <a:pPr marL="0" indent="0">
              <a:buNone/>
            </a:pPr>
            <a:endParaRPr lang="en-US" sz="1050" dirty="0" smtClean="0"/>
          </a:p>
          <a:p>
            <a:pPr marL="0" indent="0">
              <a:buNone/>
            </a:pPr>
            <a:r>
              <a:rPr lang="en-US" sz="2000" dirty="0" smtClean="0"/>
              <a:t>1- Acquisition</a:t>
            </a:r>
          </a:p>
          <a:p>
            <a:pPr marL="0" indent="0">
              <a:buNone/>
            </a:pPr>
            <a:r>
              <a:rPr lang="en-US" sz="2000" dirty="0" smtClean="0"/>
              <a:t>2-Stimulus Generalization</a:t>
            </a:r>
          </a:p>
          <a:p>
            <a:pPr marL="0" indent="0">
              <a:buNone/>
            </a:pPr>
            <a:r>
              <a:rPr lang="en-US" sz="2000" dirty="0" smtClean="0"/>
              <a:t>3-Stimulus Discrimination</a:t>
            </a:r>
          </a:p>
          <a:p>
            <a:pPr marL="0" indent="0"/>
            <a:r>
              <a:rPr lang="en-US" sz="2000" dirty="0" smtClean="0"/>
              <a:t>4-Extinction</a:t>
            </a:r>
          </a:p>
          <a:p>
            <a:pPr marL="0" indent="0">
              <a:buNone/>
            </a:pPr>
            <a:r>
              <a:rPr lang="en-US" sz="2000" dirty="0" smtClean="0"/>
              <a:t>5-Spontaneous Recovery</a:t>
            </a:r>
          </a:p>
          <a:p>
            <a:pPr marL="0" indent="0">
              <a:buNone/>
            </a:pPr>
            <a:endParaRPr lang="en-US" dirty="0"/>
          </a:p>
        </p:txBody>
      </p:sp>
    </p:spTree>
    <p:extLst>
      <p:ext uri="{BB962C8B-B14F-4D97-AF65-F5344CB8AC3E}">
        <p14:creationId xmlns:p14="http://schemas.microsoft.com/office/powerpoint/2010/main" val="3836206170"/>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52400"/>
            <a:ext cx="9034272" cy="725424"/>
          </a:xfrm>
        </p:spPr>
        <p:txBody>
          <a:bodyPr>
            <a:normAutofit/>
          </a:bodyPr>
          <a:lstStyle/>
          <a:p>
            <a:r>
              <a:rPr lang="en-US" dirty="0"/>
              <a:t>A</a:t>
            </a:r>
            <a:r>
              <a:rPr lang="en-US" dirty="0" smtClean="0"/>
              <a:t>cquisition</a:t>
            </a:r>
            <a:endParaRPr lang="en-US" dirty="0"/>
          </a:p>
        </p:txBody>
      </p:sp>
      <p:sp>
        <p:nvSpPr>
          <p:cNvPr id="2" name="Content Placeholder 1"/>
          <p:cNvSpPr>
            <a:spLocks noGrp="1"/>
          </p:cNvSpPr>
          <p:nvPr>
            <p:ph idx="1"/>
          </p:nvPr>
        </p:nvSpPr>
        <p:spPr>
          <a:xfrm>
            <a:off x="381000" y="1143000"/>
            <a:ext cx="8610599" cy="5562599"/>
          </a:xfrm>
        </p:spPr>
        <p:txBody>
          <a:bodyPr>
            <a:normAutofit/>
          </a:bodyPr>
          <a:lstStyle/>
          <a:p>
            <a:pPr marL="0" indent="0">
              <a:buNone/>
            </a:pPr>
            <a:r>
              <a:rPr lang="en-US" dirty="0" smtClean="0"/>
              <a:t>   </a:t>
            </a:r>
          </a:p>
          <a:p>
            <a:pPr marL="0" indent="0">
              <a:buNone/>
            </a:pPr>
            <a:r>
              <a:rPr lang="en-US" dirty="0"/>
              <a:t>Acquisition is the </a:t>
            </a:r>
            <a:r>
              <a:rPr lang="en-US" dirty="0" smtClean="0"/>
              <a:t>initial or first </a:t>
            </a:r>
            <a:r>
              <a:rPr lang="en-US" dirty="0"/>
              <a:t>stage of learning when a response is first established and gradually strengthened</a:t>
            </a:r>
            <a:r>
              <a:rPr lang="en-US" dirty="0" smtClean="0"/>
              <a:t>.</a:t>
            </a:r>
          </a:p>
          <a:p>
            <a:pPr marL="0" indent="0">
              <a:buNone/>
            </a:pPr>
            <a:r>
              <a:rPr lang="en-US" dirty="0"/>
              <a:t> </a:t>
            </a:r>
          </a:p>
          <a:p>
            <a:pPr marL="0" indent="0">
              <a:buNone/>
            </a:pPr>
            <a:r>
              <a:rPr lang="en-US" dirty="0" smtClean="0"/>
              <a:t>Acquisition occur when a NS and UCS are paired, gradually resulting in a CR.</a:t>
            </a:r>
          </a:p>
          <a:p>
            <a:pPr marL="0" indent="0">
              <a:buNone/>
            </a:pPr>
            <a:r>
              <a:rPr lang="en-US" dirty="0"/>
              <a:t> </a:t>
            </a:r>
            <a:r>
              <a:rPr lang="en-US" dirty="0" smtClean="0"/>
              <a:t>For example:</a:t>
            </a:r>
          </a:p>
          <a:p>
            <a:pPr marL="0" indent="0">
              <a:buNone/>
            </a:pPr>
            <a:r>
              <a:rPr lang="en-US" dirty="0"/>
              <a:t>A</a:t>
            </a:r>
            <a:r>
              <a:rPr lang="en-US" dirty="0" smtClean="0"/>
              <a:t> </a:t>
            </a:r>
            <a:r>
              <a:rPr lang="en-US" dirty="0"/>
              <a:t>dog to salivate in response to the sound of a bell. You repeatedly pair the presentation of food with the sound of the bell. You can say the response has been </a:t>
            </a:r>
            <a:r>
              <a:rPr lang="en-US" u="sng" dirty="0" smtClean="0"/>
              <a:t>acquired (learned)</a:t>
            </a:r>
            <a:r>
              <a:rPr lang="en-US" dirty="0" smtClean="0"/>
              <a:t> </a:t>
            </a:r>
            <a:r>
              <a:rPr lang="en-US" dirty="0"/>
              <a:t>as soon as the dog begins to salivate in response to the bell tone. </a:t>
            </a:r>
            <a:endParaRPr lang="en-US" dirty="0" smtClean="0"/>
          </a:p>
        </p:txBody>
      </p:sp>
    </p:spTree>
    <p:extLst>
      <p:ext uri="{BB962C8B-B14F-4D97-AF65-F5344CB8AC3E}">
        <p14:creationId xmlns:p14="http://schemas.microsoft.com/office/powerpoint/2010/main" val="118874624"/>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6576"/>
            <a:ext cx="9144000" cy="801624"/>
          </a:xfrm>
        </p:spPr>
        <p:txBody>
          <a:bodyPr>
            <a:normAutofit/>
          </a:bodyPr>
          <a:lstStyle/>
          <a:p>
            <a:r>
              <a:rPr lang="en-US" dirty="0" smtClean="0"/>
              <a:t>Stimulus generalization</a:t>
            </a:r>
            <a:endParaRPr lang="en-US" dirty="0"/>
          </a:p>
        </p:txBody>
      </p:sp>
      <p:sp>
        <p:nvSpPr>
          <p:cNvPr id="2" name="Content Placeholder 1"/>
          <p:cNvSpPr>
            <a:spLocks noGrp="1"/>
          </p:cNvSpPr>
          <p:nvPr>
            <p:ph idx="1"/>
          </p:nvPr>
        </p:nvSpPr>
        <p:spPr>
          <a:xfrm>
            <a:off x="152400" y="990600"/>
            <a:ext cx="8991599" cy="5791199"/>
          </a:xfrm>
        </p:spPr>
        <p:txBody>
          <a:bodyPr/>
          <a:lstStyle/>
          <a:p>
            <a:pPr marL="0" indent="0">
              <a:buNone/>
            </a:pPr>
            <a:r>
              <a:rPr lang="en-US" sz="1800" dirty="0" smtClean="0"/>
              <a:t>Despite difference in color or shape, to us Rose is a Rose.</a:t>
            </a:r>
          </a:p>
          <a:p>
            <a:pPr marL="0" indent="0">
              <a:buNone/>
            </a:pPr>
            <a:r>
              <a:rPr lang="en-US" sz="1800" dirty="0" smtClean="0"/>
              <a:t>Stimulus generalization is a process in which , after a stimulus has been conditioned to produce a particular response, stimuli that  are similar to the original stimulus produces the same response.</a:t>
            </a:r>
          </a:p>
          <a:p>
            <a:pPr marL="0" indent="0"/>
            <a:endParaRPr lang="en-US" sz="1800" dirty="0" smtClean="0"/>
          </a:p>
          <a:p>
            <a:pPr marL="0" indent="0"/>
            <a:r>
              <a:rPr lang="en-US" sz="1800" dirty="0" smtClean="0"/>
              <a:t>Generalization occurs when an organism responds to new stimuli that is similar to the original stimulus.</a:t>
            </a:r>
          </a:p>
          <a:p>
            <a:pPr marL="0" indent="0">
              <a:buNone/>
            </a:pPr>
            <a:r>
              <a:rPr lang="en-US" sz="1800" dirty="0" smtClean="0"/>
              <a:t>The greater the similarity between the two stimuli, the greater the stimulus generalization.</a:t>
            </a:r>
          </a:p>
          <a:p>
            <a:pPr marL="0" indent="0">
              <a:buNone/>
            </a:pPr>
            <a:r>
              <a:rPr lang="en-US" sz="1800" dirty="0" smtClean="0"/>
              <a:t>Little Albert who was conditioned to be fearful  of White Rats, also grew fear for other similar white furry things as well.</a:t>
            </a:r>
          </a:p>
          <a:p>
            <a:pPr marL="0" indent="0">
              <a:buNone/>
            </a:pPr>
            <a:endParaRPr lang="en-US" dirty="0"/>
          </a:p>
        </p:txBody>
      </p:sp>
    </p:spTree>
    <p:extLst>
      <p:ext uri="{BB962C8B-B14F-4D97-AF65-F5344CB8AC3E}">
        <p14:creationId xmlns:p14="http://schemas.microsoft.com/office/powerpoint/2010/main" val="29255976"/>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991600" cy="914400"/>
          </a:xfrm>
        </p:spPr>
        <p:txBody>
          <a:bodyPr/>
          <a:lstStyle/>
          <a:p>
            <a:r>
              <a:rPr lang="en-US" dirty="0" smtClean="0"/>
              <a:t>Stimulus Discrimination </a:t>
            </a:r>
            <a:endParaRPr lang="en-US" dirty="0"/>
          </a:p>
        </p:txBody>
      </p:sp>
      <p:sp>
        <p:nvSpPr>
          <p:cNvPr id="2" name="Content Placeholder 1"/>
          <p:cNvSpPr>
            <a:spLocks noGrp="1"/>
          </p:cNvSpPr>
          <p:nvPr>
            <p:ph idx="1"/>
          </p:nvPr>
        </p:nvSpPr>
        <p:spPr>
          <a:xfrm>
            <a:off x="152400" y="838200"/>
            <a:ext cx="8839199" cy="5638799"/>
          </a:xfrm>
        </p:spPr>
        <p:txBody>
          <a:bodyPr>
            <a:normAutofit/>
          </a:bodyPr>
          <a:lstStyle/>
          <a:p>
            <a:pPr marL="0" indent="0">
              <a:buNone/>
            </a:pPr>
            <a:r>
              <a:rPr lang="en-US" dirty="0" smtClean="0"/>
              <a:t>  </a:t>
            </a:r>
          </a:p>
          <a:p>
            <a:pPr marL="0" indent="0">
              <a:buNone/>
            </a:pPr>
            <a:r>
              <a:rPr lang="en-US" dirty="0" smtClean="0"/>
              <a:t> </a:t>
            </a:r>
            <a:endParaRPr lang="en-US" dirty="0"/>
          </a:p>
          <a:p>
            <a:pPr marL="0" indent="0">
              <a:buNone/>
            </a:pPr>
            <a:r>
              <a:rPr lang="en-US" sz="2000" dirty="0" smtClean="0"/>
              <a:t>Discrimination </a:t>
            </a:r>
            <a:r>
              <a:rPr lang="en-US" sz="2000" dirty="0"/>
              <a:t>is the ability </a:t>
            </a:r>
            <a:r>
              <a:rPr lang="en-US" sz="2000" dirty="0" smtClean="0"/>
              <a:t>of an organism to </a:t>
            </a:r>
            <a:r>
              <a:rPr lang="en-US" sz="2000" dirty="0"/>
              <a:t>differentiate </a:t>
            </a:r>
            <a:r>
              <a:rPr lang="en-US" sz="2000" dirty="0" smtClean="0"/>
              <a:t>between stimulus</a:t>
            </a:r>
          </a:p>
          <a:p>
            <a:pPr marL="0" indent="0">
              <a:buNone/>
            </a:pPr>
            <a:r>
              <a:rPr lang="en-US" sz="2000" dirty="0" smtClean="0"/>
              <a:t>The process that occurs if  two stimuli are sufficiently different from one another, that one evokes a conditioned (learned) response but the other does not.</a:t>
            </a:r>
          </a:p>
          <a:p>
            <a:pPr marL="0" indent="0">
              <a:buNone/>
            </a:pPr>
            <a:r>
              <a:rPr lang="en-US" sz="2000" dirty="0" smtClean="0"/>
              <a:t> for example :  our ability to discriminate a growling dog and the dog with wagging tail ----- you would avoid the growling dog and petting the friendly one.</a:t>
            </a:r>
            <a:endParaRPr lang="en-US" sz="2000" dirty="0"/>
          </a:p>
        </p:txBody>
      </p:sp>
    </p:spTree>
    <p:extLst>
      <p:ext uri="{BB962C8B-B14F-4D97-AF65-F5344CB8AC3E}">
        <p14:creationId xmlns:p14="http://schemas.microsoft.com/office/powerpoint/2010/main" val="1722816095"/>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763000" cy="1143000"/>
          </a:xfrm>
        </p:spPr>
        <p:txBody>
          <a:bodyPr/>
          <a:lstStyle/>
          <a:p>
            <a:r>
              <a:rPr lang="en-US" u="sng" dirty="0" smtClean="0"/>
              <a:t>Extinction</a:t>
            </a:r>
            <a:endParaRPr lang="en-US" u="sng" dirty="0"/>
          </a:p>
        </p:txBody>
      </p:sp>
      <p:sp>
        <p:nvSpPr>
          <p:cNvPr id="2" name="Content Placeholder 1"/>
          <p:cNvSpPr>
            <a:spLocks noGrp="1"/>
          </p:cNvSpPr>
          <p:nvPr>
            <p:ph idx="1"/>
          </p:nvPr>
        </p:nvSpPr>
        <p:spPr>
          <a:xfrm>
            <a:off x="304800" y="914400"/>
            <a:ext cx="8686800" cy="5791200"/>
          </a:xfrm>
        </p:spPr>
        <p:txBody>
          <a:bodyPr>
            <a:normAutofit/>
          </a:bodyPr>
          <a:lstStyle/>
          <a:p>
            <a:pPr marL="0" indent="0"/>
            <a:r>
              <a:rPr lang="en-US" sz="1800" dirty="0" smtClean="0"/>
              <a:t> </a:t>
            </a:r>
            <a:r>
              <a:rPr lang="en-US" sz="2000" dirty="0" smtClean="0"/>
              <a:t>Extinction is process by which a previously conditioned (learned) behavior or response decreases in frequency and eventually stops.</a:t>
            </a:r>
          </a:p>
          <a:p>
            <a:pPr marL="0" indent="0"/>
            <a:endParaRPr lang="en-US" sz="2000" dirty="0" smtClean="0"/>
          </a:p>
          <a:p>
            <a:pPr marL="0" indent="0"/>
            <a:r>
              <a:rPr lang="en-US" sz="2000" dirty="0" smtClean="0"/>
              <a:t>If the researcher trained the dog to salivate at the ringing bell, we could produce ‘extinction’  by repeatedly ringing the bell but not providing the meat.</a:t>
            </a:r>
          </a:p>
          <a:p>
            <a:pPr marL="0" indent="0"/>
            <a:endParaRPr lang="en-US" sz="2000" dirty="0" smtClean="0"/>
          </a:p>
          <a:p>
            <a:pPr marL="0" indent="0"/>
            <a:r>
              <a:rPr lang="en-US" sz="2000" dirty="0" smtClean="0"/>
              <a:t>Initially the amount of salivation would probably decline and then the dog would eventually stop responding(salivating) to the sound of the bell.  </a:t>
            </a:r>
          </a:p>
          <a:p>
            <a:pPr marL="0" indent="0">
              <a:buNone/>
            </a:pPr>
            <a:r>
              <a:rPr lang="en-US" sz="1800" dirty="0" smtClean="0"/>
              <a:t> </a:t>
            </a:r>
            <a:endParaRPr lang="en-US" sz="1800" dirty="0"/>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509856763"/>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444753" cy="838200"/>
          </a:xfrm>
        </p:spPr>
        <p:txBody>
          <a:bodyPr/>
          <a:lstStyle/>
          <a:p>
            <a:r>
              <a:rPr lang="en-US" dirty="0" smtClean="0"/>
              <a:t>Extinction </a:t>
            </a:r>
            <a:endParaRPr lang="en-US" dirty="0"/>
          </a:p>
        </p:txBody>
      </p:sp>
      <p:sp>
        <p:nvSpPr>
          <p:cNvPr id="2" name="Content Placeholder 1"/>
          <p:cNvSpPr>
            <a:spLocks noGrp="1"/>
          </p:cNvSpPr>
          <p:nvPr>
            <p:ph idx="1"/>
          </p:nvPr>
        </p:nvSpPr>
        <p:spPr>
          <a:xfrm>
            <a:off x="381000" y="914401"/>
            <a:ext cx="7848599" cy="4953000"/>
          </a:xfrm>
        </p:spPr>
        <p:txBody>
          <a:bodyPr/>
          <a:lstStyle/>
          <a:p>
            <a:pPr marL="0" indent="0">
              <a:buNone/>
            </a:pPr>
            <a:endParaRPr lang="en-US" dirty="0" smtClean="0"/>
          </a:p>
          <a:p>
            <a:pPr marL="0" indent="0">
              <a:buNone/>
            </a:pPr>
            <a:r>
              <a:rPr lang="en-US" dirty="0" smtClean="0"/>
              <a:t>Example:</a:t>
            </a:r>
          </a:p>
          <a:p>
            <a:pPr marL="0" indent="0">
              <a:buNone/>
            </a:pPr>
            <a:endParaRPr lang="en-US" dirty="0"/>
          </a:p>
          <a:p>
            <a:pPr marL="0" indent="0">
              <a:buNone/>
            </a:pPr>
            <a:r>
              <a:rPr lang="en-US" dirty="0"/>
              <a:t>I</a:t>
            </a:r>
            <a:r>
              <a:rPr lang="en-US" dirty="0" smtClean="0"/>
              <a:t>n </a:t>
            </a:r>
            <a:r>
              <a:rPr lang="en-US" dirty="0"/>
              <a:t>Pavlov's classic </a:t>
            </a:r>
            <a:r>
              <a:rPr lang="en-US" dirty="0" smtClean="0"/>
              <a:t>Experiment, </a:t>
            </a:r>
            <a:r>
              <a:rPr lang="en-US" dirty="0"/>
              <a:t>a dog was </a:t>
            </a:r>
            <a:r>
              <a:rPr lang="en-US" dirty="0" smtClean="0"/>
              <a:t>conditioned(learned) </a:t>
            </a:r>
            <a:r>
              <a:rPr lang="en-US" dirty="0"/>
              <a:t>to salivate to the sound of a bell. When the bell </a:t>
            </a:r>
            <a:r>
              <a:rPr lang="en-US" dirty="0" smtClean="0"/>
              <a:t>rang </a:t>
            </a:r>
            <a:r>
              <a:rPr lang="en-US" dirty="0"/>
              <a:t>repeatedly without the presentation of food, the salivation response eventually </a:t>
            </a:r>
            <a:r>
              <a:rPr lang="en-US" dirty="0" smtClean="0"/>
              <a:t>started to disappear.</a:t>
            </a:r>
          </a:p>
          <a:p>
            <a:pPr marL="0" indent="0">
              <a:buNone/>
            </a:pPr>
            <a:endParaRPr lang="en-US" dirty="0" smtClean="0"/>
          </a:p>
          <a:p>
            <a:pPr marL="0" indent="0">
              <a:buNone/>
            </a:pPr>
            <a:endParaRPr lang="en-US" dirty="0" smtClean="0"/>
          </a:p>
          <a:p>
            <a:pPr marL="0" indent="0">
              <a:buNone/>
            </a:pPr>
            <a:r>
              <a:rPr lang="en-US" dirty="0" smtClean="0"/>
              <a:t>                        A previously Learned behavior is unlearned </a:t>
            </a:r>
            <a:endParaRPr lang="en-US" dirty="0"/>
          </a:p>
        </p:txBody>
      </p:sp>
      <p:cxnSp>
        <p:nvCxnSpPr>
          <p:cNvPr id="5" name="Straight Arrow Connector 4"/>
          <p:cNvCxnSpPr/>
          <p:nvPr/>
        </p:nvCxnSpPr>
        <p:spPr>
          <a:xfrm rot="5400000">
            <a:off x="3429000" y="3124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523776"/>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143000"/>
          </a:xfrm>
        </p:spPr>
        <p:txBody>
          <a:bodyPr/>
          <a:lstStyle/>
          <a:p>
            <a:r>
              <a:rPr lang="en-US" dirty="0" smtClean="0"/>
              <a:t>Spontaneous recovery</a:t>
            </a:r>
            <a:endParaRPr lang="en-US" dirty="0"/>
          </a:p>
        </p:txBody>
      </p:sp>
      <p:sp>
        <p:nvSpPr>
          <p:cNvPr id="2" name="Content Placeholder 1"/>
          <p:cNvSpPr>
            <a:spLocks noGrp="1"/>
          </p:cNvSpPr>
          <p:nvPr>
            <p:ph idx="1"/>
          </p:nvPr>
        </p:nvSpPr>
        <p:spPr>
          <a:xfrm>
            <a:off x="152400" y="1066800"/>
            <a:ext cx="8762999" cy="5486399"/>
          </a:xfrm>
        </p:spPr>
        <p:txBody>
          <a:bodyPr>
            <a:normAutofit/>
          </a:bodyPr>
          <a:lstStyle/>
          <a:p>
            <a:pPr marL="0" indent="0">
              <a:buNone/>
            </a:pPr>
            <a:r>
              <a:rPr lang="en-US" dirty="0" smtClean="0"/>
              <a:t> </a:t>
            </a:r>
          </a:p>
          <a:p>
            <a:pPr marL="0" lvl="1" indent="0">
              <a:spcBef>
                <a:spcPts val="800"/>
              </a:spcBef>
              <a:buClrTx/>
              <a:buNone/>
            </a:pPr>
            <a:r>
              <a:rPr lang="en-US" sz="1800" b="1" dirty="0"/>
              <a:t>Spontaneous Recovery </a:t>
            </a:r>
            <a:r>
              <a:rPr lang="en-US" sz="1800" b="1" dirty="0" smtClean="0"/>
              <a:t>is the reappearance of a previously extinguished  conditioned response after time has elapsed without exposure to the conditioned stimulus</a:t>
            </a:r>
          </a:p>
          <a:p>
            <a:pPr marL="0" indent="0">
              <a:buNone/>
            </a:pPr>
            <a:r>
              <a:rPr lang="en-US" sz="1800" dirty="0" smtClean="0"/>
              <a:t>For </a:t>
            </a:r>
            <a:r>
              <a:rPr lang="en-US" sz="1800" dirty="0"/>
              <a:t>example, in Ivan </a:t>
            </a:r>
            <a:r>
              <a:rPr lang="en-US" sz="1800" dirty="0" smtClean="0"/>
              <a:t>Pavlov's</a:t>
            </a:r>
            <a:r>
              <a:rPr lang="en-US" sz="1800" dirty="0"/>
              <a:t> </a:t>
            </a:r>
            <a:r>
              <a:rPr lang="en-US" sz="1800" dirty="0" smtClean="0"/>
              <a:t>experiment, </a:t>
            </a:r>
            <a:r>
              <a:rPr lang="en-US" sz="1800" dirty="0"/>
              <a:t>dogs were conditioned to salivate to the sound of a tone. Pavlov also noted that no longer pairing the tone with the presentation of food led to extinction of the salivation response. However, after a two hour rest period, the salivation response suddenly reappeared when the tone was presented</a:t>
            </a:r>
            <a:r>
              <a:rPr lang="en-US" sz="1800" dirty="0" smtClean="0"/>
              <a:t>.</a:t>
            </a:r>
          </a:p>
          <a:p>
            <a:pPr marL="0" indent="0">
              <a:buNone/>
            </a:pPr>
            <a:endParaRPr lang="en-US" dirty="0"/>
          </a:p>
        </p:txBody>
      </p:sp>
    </p:spTree>
    <p:extLst>
      <p:ext uri="{BB962C8B-B14F-4D97-AF65-F5344CB8AC3E}">
        <p14:creationId xmlns:p14="http://schemas.microsoft.com/office/powerpoint/2010/main" val="3528179924"/>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762000"/>
            <a:ext cx="5943600" cy="5029200"/>
          </a:xfrm>
        </p:spPr>
        <p:txBody>
          <a:bodyPr/>
          <a:lstStyle/>
          <a:p>
            <a:r>
              <a:rPr lang="en-US" sz="3200" dirty="0" smtClean="0"/>
              <a:t>O</a:t>
            </a:r>
            <a:r>
              <a:rPr lang="en-US" sz="2400" dirty="0" smtClean="0"/>
              <a:t>perant Conditioning</a:t>
            </a:r>
            <a:endParaRPr lang="en-US" dirty="0" smtClean="0"/>
          </a:p>
          <a:p>
            <a:endParaRPr lang="en-US" dirty="0" smtClean="0"/>
          </a:p>
          <a:p>
            <a:endParaRPr lang="en-US" dirty="0" smtClean="0"/>
          </a:p>
          <a:p>
            <a:r>
              <a:rPr lang="en-US" dirty="0" smtClean="0"/>
              <a:t>Very good…………..</a:t>
            </a:r>
          </a:p>
          <a:p>
            <a:r>
              <a:rPr lang="en-US" dirty="0" smtClean="0"/>
              <a:t>Fantastic…………….</a:t>
            </a:r>
          </a:p>
          <a:p>
            <a:r>
              <a:rPr lang="en-US" dirty="0" smtClean="0"/>
              <a:t>Thank you……..</a:t>
            </a:r>
          </a:p>
          <a:p>
            <a:r>
              <a:rPr lang="en-US" dirty="0" smtClean="0"/>
              <a:t>I’m impressed……..</a:t>
            </a:r>
          </a:p>
          <a:p>
            <a:r>
              <a:rPr lang="en-US" dirty="0" smtClean="0"/>
              <a:t>You look great……..</a:t>
            </a:r>
          </a:p>
          <a:p>
            <a:r>
              <a:rPr lang="en-US" dirty="0" smtClean="0"/>
              <a:t>Super……………….</a:t>
            </a:r>
          </a:p>
          <a:p>
            <a:r>
              <a:rPr lang="en-US" dirty="0" smtClean="0"/>
              <a:t>Excellent………….</a:t>
            </a:r>
          </a:p>
          <a:p>
            <a:r>
              <a:rPr lang="en-US" dirty="0" smtClean="0"/>
              <a:t>I love you…………….</a:t>
            </a:r>
          </a:p>
        </p:txBody>
      </p:sp>
    </p:spTree>
    <p:extLst>
      <p:ext uri="{BB962C8B-B14F-4D97-AF65-F5344CB8AC3E}">
        <p14:creationId xmlns:p14="http://schemas.microsoft.com/office/powerpoint/2010/main" val="494119279"/>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14400"/>
            <a:ext cx="8610600" cy="4373563"/>
          </a:xfrm>
        </p:spPr>
        <p:txBody>
          <a:bodyPr>
            <a:normAutofit/>
          </a:bodyPr>
          <a:lstStyle/>
          <a:p>
            <a:pPr marL="0" indent="0">
              <a:buNone/>
            </a:pPr>
            <a:r>
              <a:rPr lang="en-US" dirty="0" smtClean="0"/>
              <a:t>   </a:t>
            </a:r>
          </a:p>
          <a:p>
            <a:pPr marL="0" indent="0">
              <a:buNone/>
            </a:pPr>
            <a:endParaRPr lang="en-US" dirty="0"/>
          </a:p>
          <a:p>
            <a:pPr marL="0" indent="0" algn="just">
              <a:lnSpc>
                <a:spcPct val="200000"/>
              </a:lnSpc>
              <a:buNone/>
            </a:pPr>
            <a:r>
              <a:rPr lang="en-US" sz="2000" dirty="0" smtClean="0"/>
              <a:t>    Few of us mind being the recipient of any of these comments. But what is especially noteworthy about them is that each of these simple statements can be used, through a process known as operant conditioning. To bring about powerful change in behavior and to teach the most complex task.</a:t>
            </a:r>
            <a:endParaRPr lang="en-US" sz="2000" dirty="0"/>
          </a:p>
        </p:txBody>
      </p:sp>
    </p:spTree>
    <p:extLst>
      <p:ext uri="{BB962C8B-B14F-4D97-AF65-F5344CB8AC3E}">
        <p14:creationId xmlns:p14="http://schemas.microsoft.com/office/powerpoint/2010/main" val="694905182"/>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Operant conditioning</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sz="2400" b="0" dirty="0"/>
              <a:t> </a:t>
            </a:r>
            <a:r>
              <a:rPr lang="en-US" sz="2400" b="0" dirty="0" smtClean="0"/>
              <a:t>      operant conditioning  is learning in which a </a:t>
            </a:r>
          </a:p>
          <a:p>
            <a:pPr marL="0" indent="0">
              <a:buNone/>
            </a:pPr>
            <a:r>
              <a:rPr lang="en-US" sz="2400" b="0" dirty="0"/>
              <a:t> </a:t>
            </a:r>
            <a:r>
              <a:rPr lang="en-US" sz="2400" b="0" dirty="0" smtClean="0"/>
              <a:t>      voluntary response is strengthened or weakened, </a:t>
            </a:r>
          </a:p>
          <a:p>
            <a:pPr marL="0" indent="0">
              <a:buNone/>
            </a:pPr>
            <a:r>
              <a:rPr lang="en-US" sz="2400" b="0" dirty="0"/>
              <a:t> </a:t>
            </a:r>
            <a:r>
              <a:rPr lang="en-US" sz="2400" b="0" dirty="0" smtClean="0"/>
              <a:t>       depending on its favorable or unfavorable </a:t>
            </a:r>
          </a:p>
          <a:p>
            <a:pPr marL="0" indent="0">
              <a:buNone/>
            </a:pPr>
            <a:r>
              <a:rPr lang="en-US" sz="2400" b="0" dirty="0"/>
              <a:t> </a:t>
            </a:r>
            <a:r>
              <a:rPr lang="en-US" sz="2400" b="0" dirty="0" smtClean="0"/>
              <a:t>        consequences.</a:t>
            </a:r>
            <a:endParaRPr lang="en-US" sz="2400" b="0" dirty="0"/>
          </a:p>
        </p:txBody>
      </p:sp>
    </p:spTree>
    <p:extLst>
      <p:ext uri="{BB962C8B-B14F-4D97-AF65-F5344CB8AC3E}">
        <p14:creationId xmlns:p14="http://schemas.microsoft.com/office/powerpoint/2010/main" val="423272770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sndAc>
          <p:stSnd>
            <p:snd r:embed="rId2" name="coin.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Definition of learning </a:t>
            </a:r>
            <a:endParaRPr lang="en-US" dirty="0">
              <a:solidFill>
                <a:schemeClr val="accent1">
                  <a:satMod val="150000"/>
                </a:schemeClr>
              </a:solidFill>
            </a:endParaRPr>
          </a:p>
        </p:txBody>
      </p:sp>
      <p:sp>
        <p:nvSpPr>
          <p:cNvPr id="11267" name="Content Placeholder 2"/>
          <p:cNvSpPr>
            <a:spLocks noGrp="1"/>
          </p:cNvSpPr>
          <p:nvPr>
            <p:ph idx="1"/>
          </p:nvPr>
        </p:nvSpPr>
        <p:spPr/>
        <p:txBody>
          <a:bodyPr>
            <a:noAutofit/>
          </a:bodyPr>
          <a:lstStyle/>
          <a:p>
            <a:r>
              <a:rPr lang="en-US" sz="2800" dirty="0" smtClean="0"/>
              <a:t>Learning is a relatively permanent change in behavior brought about by experience.</a:t>
            </a:r>
          </a:p>
          <a:p>
            <a:endParaRPr lang="en-US" sz="2800" dirty="0" smtClean="0"/>
          </a:p>
          <a:p>
            <a:r>
              <a:rPr lang="en-US" sz="2800" dirty="0" smtClean="0"/>
              <a:t>Distinguish between learning and maturation.</a:t>
            </a:r>
          </a:p>
          <a:p>
            <a:endParaRPr lang="en-US" sz="2800" dirty="0" smtClean="0"/>
          </a:p>
          <a:p>
            <a:r>
              <a:rPr lang="en-US" sz="2800" dirty="0" smtClean="0"/>
              <a:t>Distinguish between short term changes in performance and actual learning. </a:t>
            </a:r>
          </a:p>
        </p:txBody>
      </p:sp>
    </p:spTree>
  </p:cSld>
  <p:clrMapOvr>
    <a:masterClrMapping/>
  </p:clrMapOvr>
  <p:transition spd="slow">
    <p:fade/>
    <p:sndAc>
      <p:stSnd>
        <p:snd r:embed="rId2" name="coin.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0"/>
            <a:ext cx="8229600" cy="1143000"/>
          </a:xfrm>
        </p:spPr>
        <p:txBody>
          <a:bodyPr/>
          <a:lstStyle/>
          <a:p>
            <a:r>
              <a:rPr lang="en-US" b="1" dirty="0" err="1" smtClean="0"/>
              <a:t>Cont</a:t>
            </a:r>
            <a:r>
              <a:rPr lang="en-US" b="1" dirty="0" smtClean="0"/>
              <a:t>……..</a:t>
            </a:r>
            <a:endParaRPr lang="en-US" b="1" dirty="0"/>
          </a:p>
        </p:txBody>
      </p:sp>
      <p:sp>
        <p:nvSpPr>
          <p:cNvPr id="3075" name="Rectangle 3"/>
          <p:cNvSpPr>
            <a:spLocks noGrp="1" noChangeArrowheads="1"/>
          </p:cNvSpPr>
          <p:nvPr>
            <p:ph type="body" idx="1"/>
          </p:nvPr>
        </p:nvSpPr>
        <p:spPr>
          <a:xfrm>
            <a:off x="0" y="914400"/>
            <a:ext cx="9144000" cy="1905000"/>
          </a:xfrm>
        </p:spPr>
        <p:txBody>
          <a:bodyPr>
            <a:normAutofit fontScale="85000" lnSpcReduction="20000"/>
          </a:bodyPr>
          <a:lstStyle/>
          <a:p>
            <a:endParaRPr lang="en-US" sz="3600" dirty="0" smtClean="0"/>
          </a:p>
          <a:p>
            <a:r>
              <a:rPr lang="en-US" sz="3600" dirty="0"/>
              <a:t> </a:t>
            </a:r>
            <a:r>
              <a:rPr lang="en-US" sz="3600" dirty="0" smtClean="0"/>
              <a:t>   </a:t>
            </a:r>
            <a:r>
              <a:rPr lang="en-US" sz="3600" b="0" dirty="0" smtClean="0"/>
              <a:t>A </a:t>
            </a:r>
            <a:r>
              <a:rPr lang="en-US" sz="3600" b="0" dirty="0"/>
              <a:t>type of learning in which behavior is </a:t>
            </a:r>
            <a:endParaRPr lang="en-US" sz="3600" b="0" dirty="0" smtClean="0"/>
          </a:p>
          <a:p>
            <a:r>
              <a:rPr lang="en-US" sz="3600" b="0" dirty="0" smtClean="0"/>
              <a:t>    strengthened </a:t>
            </a:r>
            <a:r>
              <a:rPr lang="en-US" sz="3600" b="0" dirty="0"/>
              <a:t>if followed by reinforcement  or diminished if followed by punishment.</a:t>
            </a:r>
          </a:p>
        </p:txBody>
      </p:sp>
      <p:pic>
        <p:nvPicPr>
          <p:cNvPr id="3076" name="Picture 4" descr="icecream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43200"/>
            <a:ext cx="333375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unish"/>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895600"/>
            <a:ext cx="2320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73236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sndAc>
          <p:stSnd>
            <p:snd r:embed="rId4"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Effect transition="in" filter="box(in)">
                                      <p:cBhvr>
                                        <p:cTn id="7" dur="500"/>
                                        <p:tgtEl>
                                          <p:spTgt spid="30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5">
                                            <p:txEl>
                                              <p:pRg st="2" end="2"/>
                                            </p:txEl>
                                          </p:spTgt>
                                        </p:tgtEl>
                                        <p:attrNameLst>
                                          <p:attrName>style.visibility</p:attrName>
                                        </p:attrNameLst>
                                      </p:cBhvr>
                                      <p:to>
                                        <p:strVal val="visible"/>
                                      </p:to>
                                    </p:set>
                                    <p:animEffect transition="in" filter="box(in)">
                                      <p:cBhvr>
                                        <p:cTn id="12" dur="500"/>
                                        <p:tgtEl>
                                          <p:spTgt spid="30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blinds(horizontal)">
                                      <p:cBhvr>
                                        <p:cTn id="17" dur="500"/>
                                        <p:tgtEl>
                                          <p:spTgt spid="30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078"/>
                                        </p:tgtEl>
                                        <p:attrNameLst>
                                          <p:attrName>style.visibility</p:attrName>
                                        </p:attrNameLst>
                                      </p:cBhvr>
                                      <p:to>
                                        <p:strVal val="visible"/>
                                      </p:to>
                                    </p:set>
                                    <p:animEffect transition="in" filter="box(in)">
                                      <p:cBhvr>
                                        <p:cTn id="22"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52400"/>
            <a:ext cx="7520940" cy="1066800"/>
          </a:xfrm>
        </p:spPr>
        <p:txBody>
          <a:bodyPr/>
          <a:lstStyle/>
          <a:p>
            <a:r>
              <a:rPr lang="en-US" dirty="0" smtClean="0"/>
              <a:t>    B.F</a:t>
            </a:r>
            <a:r>
              <a:rPr lang="en-US" dirty="0"/>
              <a:t>. </a:t>
            </a:r>
            <a:r>
              <a:rPr lang="en-US" dirty="0" smtClean="0"/>
              <a:t>Skinner                             </a:t>
            </a:r>
            <a:r>
              <a:rPr lang="en-US" dirty="0"/>
              <a:t>Edward </a:t>
            </a:r>
            <a:r>
              <a:rPr lang="en-US" dirty="0" smtClean="0"/>
              <a:t>  </a:t>
            </a:r>
            <a:br>
              <a:rPr lang="en-US" dirty="0" smtClean="0"/>
            </a:br>
            <a:r>
              <a:rPr lang="en-US" dirty="0"/>
              <a:t> </a:t>
            </a:r>
            <a:r>
              <a:rPr lang="en-US" dirty="0" smtClean="0"/>
              <a:t>                                                     Thorndike</a:t>
            </a:r>
            <a:endParaRPr lang="en-US" dirty="0"/>
          </a:p>
        </p:txBody>
      </p:sp>
      <p:pic>
        <p:nvPicPr>
          <p:cNvPr id="4" name="Picture 4" descr="thorndik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791200" y="1371600"/>
            <a:ext cx="2667000" cy="32887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descr="ski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90600" y="1524000"/>
            <a:ext cx="3124200" cy="3200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8012574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sndAc>
          <p:stSnd>
            <p:snd r:embed="rId4"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686800" cy="762000"/>
          </a:xfrm>
        </p:spPr>
        <p:txBody>
          <a:bodyPr/>
          <a:lstStyle/>
          <a:p>
            <a:r>
              <a:rPr lang="en-US" dirty="0"/>
              <a:t>Thorndike’s Law of </a:t>
            </a:r>
            <a:r>
              <a:rPr lang="en-US" dirty="0" smtClean="0"/>
              <a:t>Effect</a:t>
            </a:r>
            <a:endParaRPr lang="en-US" dirty="0"/>
          </a:p>
        </p:txBody>
      </p:sp>
      <p:sp>
        <p:nvSpPr>
          <p:cNvPr id="2" name="Content Placeholder 1"/>
          <p:cNvSpPr>
            <a:spLocks noGrp="1"/>
          </p:cNvSpPr>
          <p:nvPr>
            <p:ph idx="1"/>
          </p:nvPr>
        </p:nvSpPr>
        <p:spPr>
          <a:xfrm>
            <a:off x="228600" y="838200"/>
            <a:ext cx="8686800" cy="5943600"/>
          </a:xfrm>
        </p:spPr>
        <p:txBody>
          <a:bodyPr>
            <a:noAutofit/>
          </a:bodyPr>
          <a:lstStyle/>
          <a:p>
            <a:r>
              <a:rPr lang="en-US" sz="2400" b="0" dirty="0" smtClean="0"/>
              <a:t>Responses that lead to satisfying consequences are more likely to be repeated.</a:t>
            </a:r>
            <a:endParaRPr lang="en-US" sz="2400" dirty="0" smtClean="0"/>
          </a:p>
          <a:p>
            <a:endParaRPr lang="en-US" sz="1800" b="0" dirty="0" smtClean="0"/>
          </a:p>
          <a:p>
            <a:r>
              <a:rPr lang="en-US" sz="1800" b="0" dirty="0" smtClean="0"/>
              <a:t>If </a:t>
            </a:r>
            <a:r>
              <a:rPr lang="en-US" sz="1800" b="0" dirty="0"/>
              <a:t>you placed a hungry cat in a cage and then put a small piece of food outside the</a:t>
            </a:r>
          </a:p>
          <a:p>
            <a:r>
              <a:rPr lang="en-US" sz="1800" b="0" dirty="0"/>
              <a:t>cage, just beyond the cat’s reach, chances are that the cat would eagerly search </a:t>
            </a:r>
            <a:r>
              <a:rPr lang="en-US" sz="1800" b="0" dirty="0" smtClean="0"/>
              <a:t>for a way </a:t>
            </a:r>
            <a:r>
              <a:rPr lang="en-US" sz="1800" b="0" dirty="0"/>
              <a:t>out of the cage. The cat might </a:t>
            </a:r>
            <a:r>
              <a:rPr lang="en-US" sz="1800" b="0" dirty="0" smtClean="0"/>
              <a:t>first </a:t>
            </a:r>
            <a:r>
              <a:rPr lang="en-US" sz="1800" b="0" dirty="0"/>
              <a:t>claw at the sides or push against an opening.</a:t>
            </a:r>
          </a:p>
          <a:p>
            <a:r>
              <a:rPr lang="en-US" sz="1800" b="0" dirty="0" smtClean="0"/>
              <a:t>As the cat moved around </a:t>
            </a:r>
            <a:r>
              <a:rPr lang="en-US" sz="1800" b="0" dirty="0"/>
              <a:t>the cage, the cat would happen to step on the paddle, </a:t>
            </a:r>
            <a:r>
              <a:rPr lang="en-US" sz="1800" b="0" dirty="0" smtClean="0"/>
              <a:t>the door </a:t>
            </a:r>
            <a:r>
              <a:rPr lang="en-US" sz="1800" b="0" dirty="0"/>
              <a:t>would open, </a:t>
            </a:r>
            <a:r>
              <a:rPr lang="en-US" sz="1800" b="0" dirty="0" smtClean="0"/>
              <a:t>and the </a:t>
            </a:r>
            <a:r>
              <a:rPr lang="en-US" sz="1800" b="0" dirty="0"/>
              <a:t>cat would eat the food.</a:t>
            </a:r>
          </a:p>
          <a:p>
            <a:r>
              <a:rPr lang="en-US" sz="1800" b="0" dirty="0"/>
              <a:t>What would happen if you then returned the cat to the box? The next time, it</a:t>
            </a:r>
          </a:p>
          <a:p>
            <a:r>
              <a:rPr lang="en-US" sz="1800" b="0" dirty="0"/>
              <a:t>would probably take a little less time for the cat to step on the paddle and escape</a:t>
            </a:r>
            <a:r>
              <a:rPr lang="en-US" sz="1800" b="0" dirty="0" smtClean="0"/>
              <a:t>.</a:t>
            </a:r>
            <a:endParaRPr lang="en-US" sz="1800" b="0" dirty="0"/>
          </a:p>
        </p:txBody>
      </p:sp>
    </p:spTree>
    <p:extLst>
      <p:ext uri="{BB962C8B-B14F-4D97-AF65-F5344CB8AC3E}">
        <p14:creationId xmlns:p14="http://schemas.microsoft.com/office/powerpoint/2010/main" val="240869796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sndAc>
          <p:stSnd>
            <p:snd r:embed="rId2" name="coin.wav"/>
          </p:stSnd>
        </p:sndAc>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22960" y="914400"/>
            <a:ext cx="7520940" cy="3766077"/>
          </a:xfrm>
        </p:spPr>
        <p:txBody>
          <a:bodyPr>
            <a:noAutofit/>
          </a:bodyPr>
          <a:lstStyle/>
          <a:p>
            <a:pPr>
              <a:buFont typeface="Arial" pitchFamily="34" charset="0"/>
              <a:buChar char="•"/>
            </a:pPr>
            <a:r>
              <a:rPr lang="en-US" sz="2300" b="0" dirty="0" smtClean="0"/>
              <a:t>After a few trials, the cat would deliberately step on the paddle as soon as it was placed in the cage. According to Edward L. Thorndike(1932), who studied this situation extensively,  the cat would have learned that pressing the paddle was associated with the desirable consequence of getting food. </a:t>
            </a:r>
          </a:p>
          <a:p>
            <a:pPr>
              <a:buFont typeface="Arial" pitchFamily="34" charset="0"/>
              <a:buChar char="•"/>
            </a:pPr>
            <a:r>
              <a:rPr lang="en-US" sz="2300" b="0" dirty="0" smtClean="0"/>
              <a:t>Law of effect operates Automatically.</a:t>
            </a:r>
          </a:p>
          <a:p>
            <a:pPr>
              <a:buFont typeface="Arial" pitchFamily="34" charset="0"/>
              <a:buChar char="•"/>
            </a:pPr>
            <a:r>
              <a:rPr lang="en-US" sz="2300" b="0" dirty="0" smtClean="0"/>
              <a:t>Over time &amp; through experience the organism would make a direct connection between the stimulus and responses without any awareness that the connection exists.</a:t>
            </a:r>
          </a:p>
          <a:p>
            <a:endParaRPr lang="en-US" sz="2300"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153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17940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777240"/>
          </a:xfrm>
        </p:spPr>
        <p:txBody>
          <a:bodyPr/>
          <a:lstStyle/>
          <a:p>
            <a:r>
              <a:rPr lang="en-US" sz="3200" dirty="0" smtClean="0"/>
              <a:t>Skinner Box</a:t>
            </a:r>
            <a:endParaRPr lang="en-US" sz="3200" dirty="0"/>
          </a:p>
        </p:txBody>
      </p:sp>
      <p:sp>
        <p:nvSpPr>
          <p:cNvPr id="3" name="Content Placeholder 2"/>
          <p:cNvSpPr>
            <a:spLocks noGrp="1"/>
          </p:cNvSpPr>
          <p:nvPr>
            <p:ph idx="1"/>
          </p:nvPr>
        </p:nvSpPr>
        <p:spPr>
          <a:xfrm>
            <a:off x="381000" y="1676400"/>
            <a:ext cx="8382000" cy="4233372"/>
          </a:xfrm>
        </p:spPr>
        <p:txBody>
          <a:bodyPr>
            <a:normAutofit/>
          </a:bodyPr>
          <a:lstStyle/>
          <a:p>
            <a:pPr>
              <a:buFont typeface="Arial" pitchFamily="34" charset="0"/>
              <a:buChar char="•"/>
            </a:pPr>
            <a:r>
              <a:rPr lang="en-US" sz="2400" dirty="0" smtClean="0"/>
              <a:t>B.F Skinner (1904-1990)</a:t>
            </a:r>
          </a:p>
          <a:p>
            <a:pPr>
              <a:buFont typeface="Arial" pitchFamily="34" charset="0"/>
              <a:buChar char="•"/>
            </a:pPr>
            <a:r>
              <a:rPr lang="en-US" sz="2400" dirty="0" smtClean="0"/>
              <a:t>Skinner Box: a chamber with a highly controlled  environment that was used to study operant conditioning processes with laboratory  animals. </a:t>
            </a:r>
          </a:p>
          <a:p>
            <a:pPr>
              <a:buFont typeface="Arial" pitchFamily="34" charset="0"/>
              <a:buChar char="•"/>
            </a:pPr>
            <a:r>
              <a:rPr lang="en-US" sz="2400" dirty="0" smtClean="0"/>
              <a:t>Animals in skinner box learn to obtain food by operating on their environment within the box. </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Skinner box</a:t>
            </a:r>
            <a:endParaRPr lang="en-US" dirty="0"/>
          </a:p>
        </p:txBody>
      </p:sp>
      <p:sp>
        <p:nvSpPr>
          <p:cNvPr id="3" name="Content Placeholder 2"/>
          <p:cNvSpPr>
            <a:spLocks noGrp="1"/>
          </p:cNvSpPr>
          <p:nvPr>
            <p:ph idx="1"/>
          </p:nvPr>
        </p:nvSpPr>
        <p:spPr>
          <a:xfrm>
            <a:off x="304800" y="1100628"/>
            <a:ext cx="8458200" cy="4080972"/>
          </a:xfrm>
        </p:spPr>
        <p:txBody>
          <a:bodyPr>
            <a:noAutofit/>
          </a:bodyPr>
          <a:lstStyle/>
          <a:p>
            <a:pPr algn="just">
              <a:lnSpc>
                <a:spcPct val="150000"/>
              </a:lnSpc>
            </a:pPr>
            <a:r>
              <a:rPr lang="en-US" sz="2000" b="0" dirty="0"/>
              <a:t>Suppose you want to teach a hungry rat to press a lever that is in its box. At </a:t>
            </a:r>
            <a:r>
              <a:rPr lang="en-US" sz="2000" b="0" dirty="0" smtClean="0"/>
              <a:t>first</a:t>
            </a:r>
            <a:r>
              <a:rPr lang="en-US" sz="2000" b="0" dirty="0"/>
              <a:t> </a:t>
            </a:r>
            <a:r>
              <a:rPr lang="en-US" sz="2000" b="0" dirty="0" smtClean="0"/>
              <a:t>the </a:t>
            </a:r>
            <a:r>
              <a:rPr lang="en-US" sz="2000" b="0" dirty="0"/>
              <a:t>rat will wander around the box, exploring the environment in a relatively </a:t>
            </a:r>
            <a:r>
              <a:rPr lang="en-US" sz="2000" b="0" dirty="0" smtClean="0"/>
              <a:t>random fashion</a:t>
            </a:r>
            <a:r>
              <a:rPr lang="en-US" sz="2000" b="0" dirty="0"/>
              <a:t>. At some point, however, it will probably press the lever by chance, and </a:t>
            </a:r>
            <a:r>
              <a:rPr lang="en-US" sz="2000" b="0" dirty="0" smtClean="0"/>
              <a:t>when it </a:t>
            </a:r>
            <a:r>
              <a:rPr lang="en-US" sz="2000" b="0" dirty="0"/>
              <a:t>does, it will receive a food </a:t>
            </a:r>
            <a:r>
              <a:rPr lang="en-US" sz="2000" b="0" dirty="0" smtClean="0"/>
              <a:t>pack. </a:t>
            </a:r>
            <a:r>
              <a:rPr lang="en-US" sz="2000" b="0" dirty="0"/>
              <a:t>The </a:t>
            </a:r>
            <a:r>
              <a:rPr lang="en-US" sz="2000" b="0" dirty="0" smtClean="0"/>
              <a:t>first </a:t>
            </a:r>
            <a:r>
              <a:rPr lang="en-US" sz="2000" b="0" dirty="0"/>
              <a:t>time this happens, the rat will not </a:t>
            </a:r>
            <a:r>
              <a:rPr lang="en-US" sz="2000" b="0" dirty="0" smtClean="0"/>
              <a:t>learn the </a:t>
            </a:r>
            <a:r>
              <a:rPr lang="en-US" sz="2000" b="0" dirty="0"/>
              <a:t>connection between pressing a lever and receiving food and will continue </a:t>
            </a:r>
            <a:r>
              <a:rPr lang="en-US" sz="2000" b="0" dirty="0" smtClean="0"/>
              <a:t>to explore </a:t>
            </a:r>
            <a:r>
              <a:rPr lang="en-US" sz="2000" b="0" dirty="0"/>
              <a:t>the box. Sooner or later the rat will press the lever again and receive a </a:t>
            </a:r>
            <a:r>
              <a:rPr lang="en-US" sz="2000" b="0" dirty="0" smtClean="0"/>
              <a:t>pack,</a:t>
            </a:r>
            <a:r>
              <a:rPr lang="en-US" sz="2000" b="0" dirty="0"/>
              <a:t> </a:t>
            </a:r>
            <a:r>
              <a:rPr lang="en-US" sz="2000" b="0" dirty="0" smtClean="0"/>
              <a:t>and </a:t>
            </a:r>
            <a:r>
              <a:rPr lang="en-US" sz="2000" b="0" dirty="0"/>
              <a:t>in time the frequency of the pressing response will increase. Eventually, the </a:t>
            </a:r>
            <a:r>
              <a:rPr lang="en-US" sz="2000" b="0" dirty="0" smtClean="0"/>
              <a:t>rat will </a:t>
            </a:r>
            <a:r>
              <a:rPr lang="en-US" sz="2000" b="0" dirty="0"/>
              <a:t>press the lever continually until it </a:t>
            </a:r>
            <a:r>
              <a:rPr lang="en-US" sz="2000" b="0" dirty="0" smtClean="0"/>
              <a:t>satisfies </a:t>
            </a:r>
            <a:r>
              <a:rPr lang="en-US" sz="2000" b="0" dirty="0"/>
              <a:t>its hunger, thereby demonstrating </a:t>
            </a:r>
            <a:r>
              <a:rPr lang="en-US" sz="2000" b="0" dirty="0" smtClean="0"/>
              <a:t>that it </a:t>
            </a:r>
            <a:r>
              <a:rPr lang="en-US" sz="2000" b="0" dirty="0"/>
              <a:t>has learned that the receipt of food is contingent on pressing the lever.</a:t>
            </a:r>
            <a:endParaRPr lang="en-US" sz="2000" dirty="0"/>
          </a:p>
        </p:txBody>
      </p:sp>
    </p:spTree>
    <p:extLst>
      <p:ext uri="{BB962C8B-B14F-4D97-AF65-F5344CB8AC3E}">
        <p14:creationId xmlns:p14="http://schemas.microsoft.com/office/powerpoint/2010/main" val="3610683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sndAc>
          <p:stSnd>
            <p:snd r:embed="rId2" name="coin.wav"/>
          </p:stSnd>
        </p:sndAc>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Picture 4" descr="skinner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8991600" cy="500499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4292349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886700" cy="914400"/>
          </a:xfrm>
        </p:spPr>
        <p:txBody>
          <a:bodyPr/>
          <a:lstStyle/>
          <a:p>
            <a:r>
              <a:rPr lang="en-US" dirty="0" smtClean="0"/>
              <a:t>Reinforcement: </a:t>
            </a:r>
            <a:r>
              <a:rPr lang="en-US" sz="2000" cap="none" dirty="0" smtClean="0"/>
              <a:t>The Central Concept of Operant Conditioning</a:t>
            </a:r>
            <a:endParaRPr lang="en-US" dirty="0"/>
          </a:p>
        </p:txBody>
      </p:sp>
      <p:sp>
        <p:nvSpPr>
          <p:cNvPr id="3" name="Content Placeholder 2"/>
          <p:cNvSpPr>
            <a:spLocks noGrp="1"/>
          </p:cNvSpPr>
          <p:nvPr>
            <p:ph idx="1"/>
          </p:nvPr>
        </p:nvSpPr>
        <p:spPr>
          <a:xfrm>
            <a:off x="0" y="1066800"/>
            <a:ext cx="8763000" cy="3928572"/>
          </a:xfrm>
        </p:spPr>
        <p:txBody>
          <a:bodyPr>
            <a:normAutofit/>
          </a:bodyPr>
          <a:lstStyle/>
          <a:p>
            <a:pPr>
              <a:buFont typeface="Arial" pitchFamily="34" charset="0"/>
              <a:buChar char="•"/>
            </a:pPr>
            <a:r>
              <a:rPr lang="en-US" sz="2800" b="0" dirty="0" smtClean="0"/>
              <a:t>Increase the behavior    </a:t>
            </a:r>
          </a:p>
          <a:p>
            <a:pPr>
              <a:buFont typeface="Arial" pitchFamily="34" charset="0"/>
              <a:buChar char="•"/>
            </a:pPr>
            <a:r>
              <a:rPr lang="en-US" sz="2800" b="0" dirty="0" smtClean="0"/>
              <a:t>The </a:t>
            </a:r>
            <a:r>
              <a:rPr lang="en-US" sz="2800" b="0" dirty="0"/>
              <a:t>process by which </a:t>
            </a:r>
            <a:r>
              <a:rPr lang="en-US" sz="2800" b="0" dirty="0" smtClean="0"/>
              <a:t>a stimulus </a:t>
            </a:r>
            <a:r>
              <a:rPr lang="en-US" sz="2800" b="0" dirty="0"/>
              <a:t>increases the probability </a:t>
            </a:r>
            <a:r>
              <a:rPr lang="en-US" sz="2800" b="0" dirty="0" smtClean="0"/>
              <a:t>that a </a:t>
            </a:r>
            <a:r>
              <a:rPr lang="en-US" sz="2800" b="0" dirty="0"/>
              <a:t>preceding behavior will be repeated</a:t>
            </a:r>
            <a:r>
              <a:rPr lang="en-US" sz="2800" b="0" dirty="0" smtClean="0"/>
              <a:t>.</a:t>
            </a:r>
          </a:p>
          <a:p>
            <a:endParaRPr lang="en-US" sz="2800" dirty="0" smtClean="0">
              <a:latin typeface="Calibri" pitchFamily="34" charset="0"/>
            </a:endParaRPr>
          </a:p>
          <a:p>
            <a:r>
              <a:rPr lang="en-US" sz="2800" dirty="0" smtClean="0">
                <a:latin typeface="Calibri" pitchFamily="34" charset="0"/>
              </a:rPr>
              <a:t>REINFORCER: increases the probability that previous behavior will occur again.  (FOOD)</a:t>
            </a:r>
            <a:endParaRPr lang="en-US" sz="2800" dirty="0">
              <a:latin typeface="Calibri" pitchFamily="34" charset="0"/>
            </a:endParaRPr>
          </a:p>
        </p:txBody>
      </p:sp>
    </p:spTree>
    <p:extLst>
      <p:ext uri="{BB962C8B-B14F-4D97-AF65-F5344CB8AC3E}">
        <p14:creationId xmlns:p14="http://schemas.microsoft.com/office/powerpoint/2010/main" val="57117150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sndAc>
          <p:stSnd>
            <p:snd r:embed="rId2" name="coin.wav"/>
          </p:stSnd>
        </p:sndAc>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8191500" cy="1143000"/>
          </a:xfrm>
        </p:spPr>
        <p:txBody>
          <a:bodyPr/>
          <a:lstStyle/>
          <a:p>
            <a:r>
              <a:rPr lang="en-US" dirty="0" smtClean="0"/>
              <a:t>Reinforcement:</a:t>
            </a:r>
            <a:endParaRPr lang="en-US" sz="1600" dirty="0"/>
          </a:p>
        </p:txBody>
      </p:sp>
      <p:sp>
        <p:nvSpPr>
          <p:cNvPr id="8" name="Text Placeholder 7"/>
          <p:cNvSpPr>
            <a:spLocks noGrp="1"/>
          </p:cNvSpPr>
          <p:nvPr>
            <p:ph type="body" idx="1"/>
          </p:nvPr>
        </p:nvSpPr>
        <p:spPr>
          <a:xfrm>
            <a:off x="822960" y="1295400"/>
            <a:ext cx="3200400" cy="685800"/>
          </a:xfrm>
        </p:spPr>
        <p:txBody>
          <a:bodyPr/>
          <a:lstStyle/>
          <a:p>
            <a:r>
              <a:rPr lang="en-US" sz="1800" b="1" dirty="0" smtClean="0"/>
              <a:t>Positive </a:t>
            </a:r>
            <a:r>
              <a:rPr lang="en-US" sz="1600" dirty="0" smtClean="0"/>
              <a:t>(adding)</a:t>
            </a:r>
            <a:endParaRPr lang="en-US" sz="1600" dirty="0"/>
          </a:p>
        </p:txBody>
      </p:sp>
      <p:sp>
        <p:nvSpPr>
          <p:cNvPr id="9" name="Content Placeholder 8"/>
          <p:cNvSpPr>
            <a:spLocks noGrp="1"/>
          </p:cNvSpPr>
          <p:nvPr>
            <p:ph sz="half" idx="2"/>
          </p:nvPr>
        </p:nvSpPr>
        <p:spPr>
          <a:xfrm>
            <a:off x="819150" y="2057400"/>
            <a:ext cx="3200400" cy="2753408"/>
          </a:xfrm>
        </p:spPr>
        <p:txBody>
          <a:bodyPr/>
          <a:lstStyle/>
          <a:p>
            <a:r>
              <a:rPr lang="en-US" sz="1800" b="0" dirty="0"/>
              <a:t>Strengthens a response </a:t>
            </a:r>
            <a:r>
              <a:rPr lang="en-US" sz="1800" b="0" dirty="0" smtClean="0"/>
              <a:t>by </a:t>
            </a:r>
          </a:p>
          <a:p>
            <a:r>
              <a:rPr lang="en-US" sz="1800" b="0" dirty="0" smtClean="0"/>
              <a:t>presenting </a:t>
            </a:r>
            <a:r>
              <a:rPr lang="en-US" sz="1800" b="0" dirty="0"/>
              <a:t>a stimulus after a </a:t>
            </a:r>
            <a:endParaRPr lang="en-US" sz="1800" b="0" dirty="0" smtClean="0"/>
          </a:p>
          <a:p>
            <a:r>
              <a:rPr lang="en-US" sz="1800" b="0" dirty="0" smtClean="0"/>
              <a:t>response</a:t>
            </a:r>
            <a:r>
              <a:rPr lang="en-US" sz="1800" b="0" dirty="0"/>
              <a:t>.</a:t>
            </a:r>
          </a:p>
          <a:p>
            <a:endParaRPr lang="en-US" dirty="0"/>
          </a:p>
        </p:txBody>
      </p:sp>
      <p:sp>
        <p:nvSpPr>
          <p:cNvPr id="10" name="Text Placeholder 9"/>
          <p:cNvSpPr>
            <a:spLocks noGrp="1"/>
          </p:cNvSpPr>
          <p:nvPr>
            <p:ph type="body" sz="quarter" idx="3"/>
          </p:nvPr>
        </p:nvSpPr>
        <p:spPr>
          <a:xfrm>
            <a:off x="4724400" y="1295400"/>
            <a:ext cx="3505200" cy="609600"/>
          </a:xfrm>
        </p:spPr>
        <p:txBody>
          <a:bodyPr/>
          <a:lstStyle/>
          <a:p>
            <a:r>
              <a:rPr lang="en-US" sz="1800" b="1" dirty="0" smtClean="0"/>
              <a:t>Negative</a:t>
            </a:r>
            <a:r>
              <a:rPr lang="en-US" b="1" dirty="0" smtClean="0"/>
              <a:t> (removing)</a:t>
            </a:r>
            <a:endParaRPr lang="en-US" b="1" dirty="0"/>
          </a:p>
        </p:txBody>
      </p:sp>
      <p:sp>
        <p:nvSpPr>
          <p:cNvPr id="11" name="Content Placeholder 10"/>
          <p:cNvSpPr>
            <a:spLocks noGrp="1"/>
          </p:cNvSpPr>
          <p:nvPr>
            <p:ph sz="quarter" idx="4"/>
          </p:nvPr>
        </p:nvSpPr>
        <p:spPr>
          <a:xfrm>
            <a:off x="4700016" y="1981200"/>
            <a:ext cx="3200400" cy="2829608"/>
          </a:xfrm>
        </p:spPr>
        <p:txBody>
          <a:bodyPr>
            <a:normAutofit/>
          </a:bodyPr>
          <a:lstStyle/>
          <a:p>
            <a:r>
              <a:rPr lang="en-US" sz="1800" b="0" dirty="0"/>
              <a:t>Strengthens a response by </a:t>
            </a:r>
            <a:endParaRPr lang="en-US" sz="1800" b="0" dirty="0" smtClean="0"/>
          </a:p>
          <a:p>
            <a:r>
              <a:rPr lang="en-US" sz="1800" b="0" dirty="0" smtClean="0"/>
              <a:t>reducing </a:t>
            </a:r>
            <a:r>
              <a:rPr lang="en-US" sz="1800" b="0" dirty="0"/>
              <a:t>or removing </a:t>
            </a:r>
            <a:r>
              <a:rPr lang="en-US" sz="1800" b="0" dirty="0" smtClean="0"/>
              <a:t>a</a:t>
            </a:r>
          </a:p>
          <a:p>
            <a:r>
              <a:rPr lang="en-US" sz="1800" b="0" dirty="0" smtClean="0"/>
              <a:t>Unpleasant stimulus.</a:t>
            </a:r>
          </a:p>
          <a:p>
            <a:endParaRPr lang="en-US" sz="1800" b="0" dirty="0"/>
          </a:p>
        </p:txBody>
      </p:sp>
      <p:pic>
        <p:nvPicPr>
          <p:cNvPr id="12" name="Picture 8" descr="mother_comforting_son_hg_cl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6600"/>
            <a:ext cx="12477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bill"/>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429000"/>
            <a:ext cx="15240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smoking"/>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124200"/>
            <a:ext cx="13716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mobster_in_jail_cell_hg_cl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3276600"/>
            <a:ext cx="18288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9734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sndAc>
          <p:stSnd>
            <p:snd r:embed="rId6"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heckerboard(across)">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696200" cy="2209800"/>
          </a:xfrm>
        </p:spPr>
        <p:txBody>
          <a:bodyPr/>
          <a:lstStyle/>
          <a:p>
            <a:r>
              <a:rPr lang="en-US" dirty="0" smtClean="0"/>
              <a:t/>
            </a:r>
            <a:br>
              <a:rPr lang="en-US" dirty="0" smtClean="0"/>
            </a:br>
            <a:r>
              <a:rPr lang="en-US" cap="none" dirty="0" smtClean="0"/>
              <a:t>According To Behavioral School, All Individual Differences In Behavior Were Due To Different Experiences Of Learning.</a:t>
            </a:r>
            <a:br>
              <a:rPr lang="en-US" cap="none" dirty="0" smtClean="0"/>
            </a:br>
            <a:r>
              <a:rPr lang="en-US" dirty="0" smtClean="0"/>
              <a:t/>
            </a:r>
            <a:br>
              <a:rPr lang="en-US" dirty="0" smtClean="0"/>
            </a:br>
            <a:r>
              <a:rPr lang="en-US" dirty="0" smtClean="0"/>
              <a:t>Types / methods of learning</a:t>
            </a:r>
            <a:br>
              <a:rPr lang="en-US" dirty="0" smtClean="0"/>
            </a:br>
            <a:endParaRPr lang="en-US" dirty="0"/>
          </a:p>
        </p:txBody>
      </p:sp>
      <p:sp>
        <p:nvSpPr>
          <p:cNvPr id="3" name="Content Placeholder 2"/>
          <p:cNvSpPr>
            <a:spLocks noGrp="1"/>
          </p:cNvSpPr>
          <p:nvPr>
            <p:ph idx="1"/>
          </p:nvPr>
        </p:nvSpPr>
        <p:spPr>
          <a:xfrm>
            <a:off x="381000" y="1981200"/>
            <a:ext cx="8039100" cy="4038600"/>
          </a:xfrm>
        </p:spPr>
        <p:txBody>
          <a:bodyPr>
            <a:normAutofit/>
          </a:bodyPr>
          <a:lstStyle/>
          <a:p>
            <a:endParaRPr lang="en-US" sz="1800" b="0" dirty="0" smtClean="0"/>
          </a:p>
          <a:p>
            <a:pPr>
              <a:buFont typeface="Wingdings" pitchFamily="2" charset="2"/>
              <a:buChar char="v"/>
            </a:pPr>
            <a:endParaRPr lang="en-US" sz="1800" b="0" dirty="0" smtClean="0"/>
          </a:p>
          <a:p>
            <a:endParaRPr lang="en-US" sz="1800" b="0" dirty="0" smtClean="0"/>
          </a:p>
          <a:p>
            <a:pPr>
              <a:buFont typeface="Wingdings" pitchFamily="2" charset="2"/>
              <a:buChar char="v"/>
            </a:pPr>
            <a:r>
              <a:rPr lang="en-US" sz="2000" b="0" dirty="0" smtClean="0"/>
              <a:t> </a:t>
            </a:r>
            <a:r>
              <a:rPr lang="en-US" sz="2400" u="sng" dirty="0" smtClean="0"/>
              <a:t>Learning by conditioning </a:t>
            </a:r>
          </a:p>
          <a:p>
            <a:pPr marL="0" indent="0"/>
            <a:r>
              <a:rPr lang="en-US" sz="2400" b="0" dirty="0"/>
              <a:t> </a:t>
            </a:r>
            <a:r>
              <a:rPr lang="en-US" sz="2400" b="0" dirty="0" smtClean="0"/>
              <a:t>      classical conditioning</a:t>
            </a:r>
          </a:p>
          <a:p>
            <a:pPr marL="0" indent="0"/>
            <a:r>
              <a:rPr lang="en-US" sz="2400" b="0" dirty="0"/>
              <a:t> </a:t>
            </a:r>
            <a:r>
              <a:rPr lang="en-US" sz="2400" b="0" dirty="0" smtClean="0"/>
              <a:t>       operant conditioning</a:t>
            </a:r>
          </a:p>
          <a:p>
            <a:pPr marL="285750" indent="-285750">
              <a:buFont typeface="Wingdings" pitchFamily="2" charset="2"/>
              <a:buChar char="v"/>
            </a:pPr>
            <a:r>
              <a:rPr lang="en-US" sz="2400" b="0" dirty="0"/>
              <a:t> </a:t>
            </a:r>
            <a:r>
              <a:rPr lang="en-US" sz="2400" b="0" dirty="0" smtClean="0"/>
              <a:t> </a:t>
            </a:r>
            <a:r>
              <a:rPr lang="en-US" sz="2400" u="sng" dirty="0" smtClean="0"/>
              <a:t>Learning by observation </a:t>
            </a:r>
          </a:p>
          <a:p>
            <a:endParaRPr lang="en-US" sz="2400" b="0" dirty="0"/>
          </a:p>
        </p:txBody>
      </p:sp>
    </p:spTree>
    <p:extLst>
      <p:ext uri="{BB962C8B-B14F-4D97-AF65-F5344CB8AC3E}">
        <p14:creationId xmlns:p14="http://schemas.microsoft.com/office/powerpoint/2010/main" val="2134015636"/>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Text Placeholder 2"/>
          <p:cNvSpPr>
            <a:spLocks noGrp="1"/>
          </p:cNvSpPr>
          <p:nvPr>
            <p:ph type="body" idx="1"/>
          </p:nvPr>
        </p:nvSpPr>
        <p:spPr/>
        <p:txBody>
          <a:bodyPr/>
          <a:lstStyle/>
          <a:p>
            <a:r>
              <a:rPr lang="en-US" dirty="0" smtClean="0"/>
              <a:t>     positive ;</a:t>
            </a:r>
            <a:endParaRPr lang="en-US" dirty="0"/>
          </a:p>
        </p:txBody>
      </p:sp>
      <p:sp>
        <p:nvSpPr>
          <p:cNvPr id="4" name="Content Placeholder 3"/>
          <p:cNvSpPr>
            <a:spLocks noGrp="1"/>
          </p:cNvSpPr>
          <p:nvPr>
            <p:ph sz="half" idx="2"/>
          </p:nvPr>
        </p:nvSpPr>
        <p:spPr/>
        <p:txBody>
          <a:bodyPr>
            <a:normAutofit/>
          </a:bodyPr>
          <a:lstStyle/>
          <a:p>
            <a:pPr lvl="0">
              <a:buFont typeface="Wingdings" pitchFamily="2" charset="2"/>
              <a:buChar char="§"/>
            </a:pPr>
            <a:r>
              <a:rPr lang="en-US" sz="1800" b="0" dirty="0"/>
              <a:t>Giving a child a compliment or </a:t>
            </a:r>
            <a:r>
              <a:rPr lang="en-US" sz="1800" b="0" dirty="0" smtClean="0"/>
              <a:t>candy </a:t>
            </a:r>
            <a:r>
              <a:rPr lang="en-US" sz="1800" b="0" dirty="0"/>
              <a:t>for a job well done</a:t>
            </a:r>
            <a:r>
              <a:rPr lang="en-US" sz="1800" b="0" dirty="0" smtClean="0"/>
              <a:t>.</a:t>
            </a:r>
          </a:p>
          <a:p>
            <a:pPr>
              <a:buFont typeface="Wingdings" pitchFamily="2" charset="2"/>
              <a:buChar char="§"/>
            </a:pPr>
            <a:r>
              <a:rPr lang="en-US" sz="1800" b="0" dirty="0"/>
              <a:t>Watching your favorite TV show after doing all your homework</a:t>
            </a:r>
            <a:r>
              <a:rPr lang="en-US" sz="1800" b="0" dirty="0" smtClean="0"/>
              <a:t>.</a:t>
            </a:r>
          </a:p>
          <a:p>
            <a:pPr>
              <a:buFont typeface="Wingdings" pitchFamily="2" charset="2"/>
              <a:buChar char="§"/>
            </a:pPr>
            <a:r>
              <a:rPr lang="en-US" sz="1800" b="0" dirty="0"/>
              <a:t>Getting paid for a completed </a:t>
            </a:r>
            <a:r>
              <a:rPr lang="en-US" sz="1800" b="0" dirty="0" smtClean="0"/>
              <a:t>task.</a:t>
            </a:r>
            <a:endParaRPr lang="en-US" sz="1800" b="0" dirty="0"/>
          </a:p>
          <a:p>
            <a:pPr lvl="0">
              <a:buFont typeface="Wingdings" pitchFamily="2" charset="2"/>
              <a:buChar char="§"/>
            </a:pPr>
            <a:endParaRPr lang="en-US" sz="1800" b="0" dirty="0" smtClean="0"/>
          </a:p>
          <a:p>
            <a:pPr lvl="0">
              <a:buFont typeface="Wingdings" pitchFamily="2" charset="2"/>
              <a:buChar char="§"/>
            </a:pPr>
            <a:endParaRPr lang="en-US" sz="1800" b="0" dirty="0"/>
          </a:p>
          <a:p>
            <a:endParaRPr lang="en-US" sz="1800" b="0" dirty="0"/>
          </a:p>
        </p:txBody>
      </p:sp>
      <p:sp>
        <p:nvSpPr>
          <p:cNvPr id="5" name="Text Placeholder 4"/>
          <p:cNvSpPr>
            <a:spLocks noGrp="1"/>
          </p:cNvSpPr>
          <p:nvPr>
            <p:ph type="body" sz="quarter" idx="3"/>
          </p:nvPr>
        </p:nvSpPr>
        <p:spPr/>
        <p:txBody>
          <a:bodyPr/>
          <a:lstStyle/>
          <a:p>
            <a:r>
              <a:rPr lang="en-US" dirty="0" smtClean="0"/>
              <a:t>     negative</a:t>
            </a:r>
            <a:endParaRPr lang="en-US" dirty="0"/>
          </a:p>
        </p:txBody>
      </p:sp>
      <p:sp>
        <p:nvSpPr>
          <p:cNvPr id="6" name="Content Placeholder 5"/>
          <p:cNvSpPr>
            <a:spLocks noGrp="1"/>
          </p:cNvSpPr>
          <p:nvPr>
            <p:ph sz="quarter" idx="4"/>
          </p:nvPr>
        </p:nvSpPr>
        <p:spPr/>
        <p:txBody>
          <a:bodyPr>
            <a:normAutofit lnSpcReduction="10000"/>
          </a:bodyPr>
          <a:lstStyle/>
          <a:p>
            <a:r>
              <a:rPr lang="en-US" sz="1800" dirty="0" smtClean="0"/>
              <a:t>   The </a:t>
            </a:r>
            <a:r>
              <a:rPr lang="en-US" sz="1800" dirty="0"/>
              <a:t>removal of a negative </a:t>
            </a:r>
            <a:endParaRPr lang="en-US" sz="1800" dirty="0" smtClean="0"/>
          </a:p>
          <a:p>
            <a:r>
              <a:rPr lang="en-US" sz="1800" dirty="0" smtClean="0"/>
              <a:t>    stimulus following a </a:t>
            </a:r>
          </a:p>
          <a:p>
            <a:r>
              <a:rPr lang="en-US" sz="1800" dirty="0"/>
              <a:t> </a:t>
            </a:r>
            <a:r>
              <a:rPr lang="en-US" sz="1800" dirty="0" smtClean="0"/>
              <a:t>   response:</a:t>
            </a:r>
          </a:p>
          <a:p>
            <a:pPr lvl="0">
              <a:buFont typeface="Wingdings" pitchFamily="2" charset="2"/>
              <a:buChar char="§"/>
            </a:pPr>
            <a:r>
              <a:rPr lang="en-US" sz="1800" b="0" dirty="0"/>
              <a:t>Rubbing itchy eyes (reinforces rubbing behavior by removing itch)</a:t>
            </a:r>
          </a:p>
          <a:p>
            <a:pPr lvl="0">
              <a:buFont typeface="Wingdings" pitchFamily="2" charset="2"/>
              <a:buChar char="§"/>
            </a:pPr>
            <a:r>
              <a:rPr lang="en-US" sz="1800" b="0" dirty="0"/>
              <a:t>Studying when you worry about a test (reinforces study behavior by reducing worry)</a:t>
            </a:r>
          </a:p>
          <a:p>
            <a:pPr>
              <a:buFont typeface="Wingdings" pitchFamily="2" charset="2"/>
              <a:buChar char="§"/>
            </a:pPr>
            <a:endParaRPr lang="en-US" sz="1800" b="0" dirty="0"/>
          </a:p>
        </p:txBody>
      </p:sp>
    </p:spTree>
    <p:extLst>
      <p:ext uri="{BB962C8B-B14F-4D97-AF65-F5344CB8AC3E}">
        <p14:creationId xmlns:p14="http://schemas.microsoft.com/office/powerpoint/2010/main" val="215931474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sndAc>
          <p:stSnd>
            <p:snd r:embed="rId2" name="coin.wav"/>
          </p:stSnd>
        </p:sndAc>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punishment</a:t>
            </a:r>
            <a:endParaRPr lang="en-US" dirty="0"/>
          </a:p>
        </p:txBody>
      </p:sp>
      <p:sp>
        <p:nvSpPr>
          <p:cNvPr id="11" name="Content Placeholder 10"/>
          <p:cNvSpPr>
            <a:spLocks noGrp="1"/>
          </p:cNvSpPr>
          <p:nvPr>
            <p:ph idx="1"/>
          </p:nvPr>
        </p:nvSpPr>
        <p:spPr/>
        <p:txBody>
          <a:bodyPr>
            <a:normAutofit/>
          </a:bodyPr>
          <a:lstStyle/>
          <a:p>
            <a:r>
              <a:rPr lang="en-US" sz="2000" u="sng" dirty="0" smtClean="0"/>
              <a:t>Decrease the behavior</a:t>
            </a:r>
          </a:p>
          <a:p>
            <a:endParaRPr lang="en-US" sz="2000" u="sng" dirty="0"/>
          </a:p>
          <a:p>
            <a:r>
              <a:rPr lang="en-US" sz="2000" b="0" dirty="0"/>
              <a:t>A stimulus </a:t>
            </a:r>
            <a:r>
              <a:rPr lang="en-US" sz="2000" b="0" dirty="0" smtClean="0"/>
              <a:t>that decreases </a:t>
            </a:r>
            <a:r>
              <a:rPr lang="en-US" sz="2000" b="0" dirty="0"/>
              <a:t>the probability that </a:t>
            </a:r>
            <a:r>
              <a:rPr lang="en-US" sz="2000" b="0" dirty="0" smtClean="0"/>
              <a:t>a previous behavior</a:t>
            </a:r>
          </a:p>
          <a:p>
            <a:r>
              <a:rPr lang="en-US" sz="2000" b="0" dirty="0" smtClean="0"/>
              <a:t>will </a:t>
            </a:r>
            <a:r>
              <a:rPr lang="en-US" sz="2000" b="0" dirty="0"/>
              <a:t>occur again.</a:t>
            </a:r>
            <a:endParaRPr lang="en-US" sz="2000" u="sng" dirty="0"/>
          </a:p>
        </p:txBody>
      </p:sp>
      <p:pic>
        <p:nvPicPr>
          <p:cNvPr id="12" name="Picture 4" descr="homerpunish"/>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a:xfrm>
            <a:off x="5410200" y="2133600"/>
            <a:ext cx="3294063" cy="2743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8600630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punishment</a:t>
            </a:r>
            <a:endParaRPr lang="en-US" dirty="0"/>
          </a:p>
        </p:txBody>
      </p:sp>
      <p:sp>
        <p:nvSpPr>
          <p:cNvPr id="5" name="Text Placeholder 4"/>
          <p:cNvSpPr>
            <a:spLocks noGrp="1"/>
          </p:cNvSpPr>
          <p:nvPr>
            <p:ph type="body" idx="1"/>
          </p:nvPr>
        </p:nvSpPr>
        <p:spPr/>
        <p:txBody>
          <a:bodyPr/>
          <a:lstStyle/>
          <a:p>
            <a:r>
              <a:rPr lang="en-US" sz="1800" b="1" dirty="0" smtClean="0"/>
              <a:t>Positive</a:t>
            </a:r>
            <a:r>
              <a:rPr lang="en-US" b="1" dirty="0" smtClean="0"/>
              <a:t> (adding) </a:t>
            </a:r>
            <a:endParaRPr lang="en-US" b="1" dirty="0"/>
          </a:p>
        </p:txBody>
      </p:sp>
      <p:sp>
        <p:nvSpPr>
          <p:cNvPr id="6" name="Content Placeholder 5"/>
          <p:cNvSpPr>
            <a:spLocks noGrp="1"/>
          </p:cNvSpPr>
          <p:nvPr>
            <p:ph sz="half" idx="2"/>
          </p:nvPr>
        </p:nvSpPr>
        <p:spPr/>
        <p:txBody>
          <a:bodyPr>
            <a:normAutofit/>
          </a:bodyPr>
          <a:lstStyle/>
          <a:p>
            <a:endParaRPr lang="en-US" sz="1800" b="0" dirty="0" smtClean="0"/>
          </a:p>
          <a:p>
            <a:r>
              <a:rPr lang="en-US" sz="1800" b="0" dirty="0" smtClean="0"/>
              <a:t>.</a:t>
            </a:r>
            <a:r>
              <a:rPr lang="en-US" sz="1800" b="0" i="1" dirty="0" smtClean="0"/>
              <a:t> </a:t>
            </a:r>
            <a:r>
              <a:rPr lang="en-US" sz="1800" b="0" i="1" dirty="0"/>
              <a:t>Positive </a:t>
            </a:r>
            <a:r>
              <a:rPr lang="en-US" sz="1800" b="0" i="1" dirty="0" smtClean="0"/>
              <a:t>punishment </a:t>
            </a:r>
            <a:r>
              <a:rPr lang="en-US" sz="1800" b="0" dirty="0" smtClean="0"/>
              <a:t>weakens a </a:t>
            </a:r>
            <a:r>
              <a:rPr lang="en-US" sz="1800" b="0" dirty="0"/>
              <a:t>response through the </a:t>
            </a:r>
            <a:r>
              <a:rPr lang="en-US" sz="1800" b="0" dirty="0" smtClean="0"/>
              <a:t>application </a:t>
            </a:r>
            <a:r>
              <a:rPr lang="en-US" sz="1800" b="0" dirty="0"/>
              <a:t>of an </a:t>
            </a:r>
            <a:r>
              <a:rPr lang="en-US" sz="1800" b="0" dirty="0" smtClean="0"/>
              <a:t>unpleasant stimulus</a:t>
            </a:r>
            <a:r>
              <a:rPr lang="en-US" sz="1800" b="0" dirty="0"/>
              <a:t>.</a:t>
            </a:r>
          </a:p>
          <a:p>
            <a:r>
              <a:rPr lang="en-US" dirty="0"/>
              <a:t/>
            </a:r>
            <a:br>
              <a:rPr lang="en-US" dirty="0"/>
            </a:br>
            <a:endParaRPr lang="en-US" dirty="0"/>
          </a:p>
        </p:txBody>
      </p:sp>
      <p:sp>
        <p:nvSpPr>
          <p:cNvPr id="7" name="Text Placeholder 6"/>
          <p:cNvSpPr>
            <a:spLocks noGrp="1"/>
          </p:cNvSpPr>
          <p:nvPr>
            <p:ph type="body" sz="quarter" idx="3"/>
          </p:nvPr>
        </p:nvSpPr>
        <p:spPr>
          <a:xfrm>
            <a:off x="4700016" y="1097280"/>
            <a:ext cx="3529584" cy="548640"/>
          </a:xfrm>
        </p:spPr>
        <p:txBody>
          <a:bodyPr/>
          <a:lstStyle/>
          <a:p>
            <a:r>
              <a:rPr lang="en-US" sz="1800" b="1" dirty="0" smtClean="0"/>
              <a:t>Negative</a:t>
            </a:r>
            <a:r>
              <a:rPr lang="en-US" b="1" dirty="0" smtClean="0"/>
              <a:t> (removing)</a:t>
            </a:r>
            <a:endParaRPr lang="en-US" b="1" dirty="0"/>
          </a:p>
        </p:txBody>
      </p:sp>
      <p:sp>
        <p:nvSpPr>
          <p:cNvPr id="8" name="Content Placeholder 7"/>
          <p:cNvSpPr>
            <a:spLocks noGrp="1"/>
          </p:cNvSpPr>
          <p:nvPr>
            <p:ph sz="quarter" idx="4"/>
          </p:nvPr>
        </p:nvSpPr>
        <p:spPr/>
        <p:txBody>
          <a:bodyPr/>
          <a:lstStyle/>
          <a:p>
            <a:endParaRPr lang="en-US" sz="1800" b="0" i="1" dirty="0" smtClean="0"/>
          </a:p>
          <a:p>
            <a:r>
              <a:rPr lang="en-US" sz="1800" b="0" i="1" dirty="0" smtClean="0"/>
              <a:t>Negative </a:t>
            </a:r>
            <a:r>
              <a:rPr lang="en-US" sz="1800" b="0" i="1" dirty="0"/>
              <a:t>punishment</a:t>
            </a:r>
          </a:p>
          <a:p>
            <a:r>
              <a:rPr lang="en-US" sz="1800" b="0" dirty="0"/>
              <a:t>consists of the removal of </a:t>
            </a:r>
            <a:endParaRPr lang="en-US" sz="1800" b="0" dirty="0" smtClean="0"/>
          </a:p>
          <a:p>
            <a:r>
              <a:rPr lang="en-US" sz="1800" b="0" dirty="0" smtClean="0"/>
              <a:t>something </a:t>
            </a:r>
            <a:r>
              <a:rPr lang="en-US" sz="1800" b="0" dirty="0"/>
              <a:t>pleasant</a:t>
            </a:r>
            <a:r>
              <a:rPr lang="en-US" b="0" dirty="0"/>
              <a:t>.</a:t>
            </a:r>
            <a:endParaRPr lang="en-US" dirty="0"/>
          </a:p>
        </p:txBody>
      </p:sp>
    </p:spTree>
    <p:extLst>
      <p:ext uri="{BB962C8B-B14F-4D97-AF65-F5344CB8AC3E}">
        <p14:creationId xmlns:p14="http://schemas.microsoft.com/office/powerpoint/2010/main" val="59381180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sndAc>
          <p:stSnd>
            <p:snd r:embed="rId2" name="coin.wav"/>
          </p:stSnd>
        </p:sndAc>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Text Placeholder 2"/>
          <p:cNvSpPr>
            <a:spLocks noGrp="1"/>
          </p:cNvSpPr>
          <p:nvPr>
            <p:ph type="body" idx="1"/>
          </p:nvPr>
        </p:nvSpPr>
        <p:spPr/>
        <p:txBody>
          <a:bodyPr>
            <a:normAutofit/>
          </a:bodyPr>
          <a:lstStyle/>
          <a:p>
            <a:r>
              <a:rPr lang="en-US" sz="1800" b="1" dirty="0" smtClean="0"/>
              <a:t>POSITIVE </a:t>
            </a:r>
            <a:endParaRPr lang="en-US" sz="1800" b="1" dirty="0"/>
          </a:p>
        </p:txBody>
      </p:sp>
      <p:sp>
        <p:nvSpPr>
          <p:cNvPr id="4" name="Content Placeholder 3"/>
          <p:cNvSpPr>
            <a:spLocks noGrp="1"/>
          </p:cNvSpPr>
          <p:nvPr>
            <p:ph sz="half" idx="2"/>
          </p:nvPr>
        </p:nvSpPr>
        <p:spPr/>
        <p:txBody>
          <a:bodyPr/>
          <a:lstStyle/>
          <a:p>
            <a:pPr lvl="0">
              <a:buFont typeface="Wingdings" pitchFamily="2" charset="2"/>
              <a:buChar char="§"/>
            </a:pPr>
            <a:r>
              <a:rPr lang="en-US" sz="1800" b="0" dirty="0"/>
              <a:t> </a:t>
            </a:r>
            <a:r>
              <a:rPr lang="en-US" sz="1800" dirty="0"/>
              <a:t> </a:t>
            </a:r>
            <a:r>
              <a:rPr lang="en-US" b="0" dirty="0"/>
              <a:t>Spanking a </a:t>
            </a:r>
            <a:r>
              <a:rPr lang="en-US" b="0" dirty="0" smtClean="0"/>
              <a:t>child</a:t>
            </a:r>
          </a:p>
          <a:p>
            <a:pPr lvl="0">
              <a:buFont typeface="Wingdings" pitchFamily="2" charset="2"/>
              <a:buChar char="§"/>
            </a:pPr>
            <a:r>
              <a:rPr lang="en-US" b="0" dirty="0" smtClean="0"/>
              <a:t>Spending time in jail after committing a crime</a:t>
            </a:r>
            <a:endParaRPr lang="en-US" b="0" dirty="0"/>
          </a:p>
          <a:p>
            <a:pPr>
              <a:buFont typeface="Wingdings" pitchFamily="2" charset="2"/>
              <a:buChar char="§"/>
            </a:pPr>
            <a:endParaRPr lang="en-US" b="0" dirty="0"/>
          </a:p>
          <a:p>
            <a:pPr lvl="0">
              <a:buFont typeface="Wingdings" pitchFamily="2" charset="2"/>
              <a:buChar char="§"/>
            </a:pPr>
            <a:endParaRPr lang="en-US" sz="1800" b="0" dirty="0"/>
          </a:p>
          <a:p>
            <a:endParaRPr lang="en-US" dirty="0"/>
          </a:p>
        </p:txBody>
      </p:sp>
      <p:sp>
        <p:nvSpPr>
          <p:cNvPr id="5" name="Text Placeholder 4"/>
          <p:cNvSpPr>
            <a:spLocks noGrp="1"/>
          </p:cNvSpPr>
          <p:nvPr>
            <p:ph type="body" sz="quarter" idx="3"/>
          </p:nvPr>
        </p:nvSpPr>
        <p:spPr/>
        <p:txBody>
          <a:bodyPr>
            <a:normAutofit/>
          </a:bodyPr>
          <a:lstStyle/>
          <a:p>
            <a:r>
              <a:rPr lang="en-US" sz="1600" b="1" dirty="0" smtClean="0"/>
              <a:t>NEGATIVE</a:t>
            </a:r>
            <a:endParaRPr lang="en-US" sz="1600" b="1" dirty="0"/>
          </a:p>
        </p:txBody>
      </p:sp>
      <p:sp>
        <p:nvSpPr>
          <p:cNvPr id="6" name="Content Placeholder 5"/>
          <p:cNvSpPr>
            <a:spLocks noGrp="1"/>
          </p:cNvSpPr>
          <p:nvPr>
            <p:ph sz="quarter" idx="4"/>
          </p:nvPr>
        </p:nvSpPr>
        <p:spPr/>
        <p:txBody>
          <a:bodyPr/>
          <a:lstStyle/>
          <a:p>
            <a:pPr>
              <a:buFont typeface="Wingdings" pitchFamily="2" charset="2"/>
              <a:buChar char="§"/>
            </a:pPr>
            <a:r>
              <a:rPr lang="en-US" sz="1800" b="0" dirty="0" smtClean="0"/>
              <a:t>Time out : the child is grounded not to watch TV programs because of his poor grades</a:t>
            </a:r>
          </a:p>
          <a:p>
            <a:pPr>
              <a:buFont typeface="Wingdings" pitchFamily="2" charset="2"/>
              <a:buChar char="§"/>
            </a:pPr>
            <a:r>
              <a:rPr lang="en-US" sz="1800" b="0" dirty="0" smtClean="0"/>
              <a:t>A boy rides his bike after dark---------------- bike is removed for one week </a:t>
            </a:r>
            <a:r>
              <a:rPr lang="en-US" sz="1800" dirty="0" smtClean="0"/>
              <a:t>outcome: </a:t>
            </a:r>
            <a:r>
              <a:rPr lang="en-US" sz="1800" b="0" dirty="0" smtClean="0"/>
              <a:t>the boy is less likely to ride his bike after dark.</a:t>
            </a:r>
          </a:p>
        </p:txBody>
      </p:sp>
    </p:spTree>
    <p:extLst>
      <p:ext uri="{BB962C8B-B14F-4D97-AF65-F5344CB8AC3E}">
        <p14:creationId xmlns:p14="http://schemas.microsoft.com/office/powerpoint/2010/main" val="74086166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sndAc>
          <p:stSnd>
            <p:snd r:embed="rId2" name="coin.wav"/>
          </p:stSnd>
        </p:sndAc>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Classical v. Operant</a:t>
            </a:r>
            <a:endParaRPr lang="en-US" dirty="0"/>
          </a:p>
        </p:txBody>
      </p:sp>
      <p:sp>
        <p:nvSpPr>
          <p:cNvPr id="7" name="Text Placeholder 6"/>
          <p:cNvSpPr>
            <a:spLocks noGrp="1"/>
          </p:cNvSpPr>
          <p:nvPr>
            <p:ph type="body" idx="1"/>
          </p:nvPr>
        </p:nvSpPr>
        <p:spPr/>
        <p:txBody>
          <a:bodyPr>
            <a:normAutofit/>
          </a:bodyPr>
          <a:lstStyle/>
          <a:p>
            <a:r>
              <a:rPr lang="en-US" sz="1800" b="1" dirty="0" smtClean="0"/>
              <a:t>Classical</a:t>
            </a:r>
            <a:endParaRPr lang="en-US" sz="1800" b="1" dirty="0"/>
          </a:p>
        </p:txBody>
      </p:sp>
      <p:sp>
        <p:nvSpPr>
          <p:cNvPr id="8" name="Content Placeholder 7"/>
          <p:cNvSpPr>
            <a:spLocks noGrp="1"/>
          </p:cNvSpPr>
          <p:nvPr>
            <p:ph sz="half" idx="2"/>
          </p:nvPr>
        </p:nvSpPr>
        <p:spPr/>
        <p:txBody>
          <a:bodyPr/>
          <a:lstStyle/>
          <a:p>
            <a:pPr>
              <a:buFont typeface="Wingdings" pitchFamily="2" charset="2"/>
              <a:buChar char="v"/>
            </a:pPr>
            <a:r>
              <a:rPr lang="en-US" dirty="0" smtClean="0"/>
              <a:t> </a:t>
            </a:r>
            <a:r>
              <a:rPr lang="en-US" sz="1800" b="0" dirty="0" smtClean="0"/>
              <a:t>focus on involuntary behavior </a:t>
            </a:r>
            <a:r>
              <a:rPr lang="en-US" b="0" dirty="0" smtClean="0"/>
              <a:t>.</a:t>
            </a:r>
          </a:p>
          <a:p>
            <a:pPr>
              <a:buFont typeface="Wingdings" pitchFamily="2" charset="2"/>
              <a:buChar char="v"/>
            </a:pPr>
            <a:r>
              <a:rPr lang="en-US" sz="1800" b="0" dirty="0"/>
              <a:t>Classical Conditioning is automatic </a:t>
            </a:r>
            <a:r>
              <a:rPr lang="en-US" sz="1800" b="0" dirty="0" smtClean="0"/>
              <a:t>&amp; natural.</a:t>
            </a:r>
            <a:r>
              <a:rPr lang="en-US" sz="1800" dirty="0" smtClean="0"/>
              <a:t> </a:t>
            </a:r>
            <a:r>
              <a:rPr lang="en-US" sz="1800" b="0" dirty="0"/>
              <a:t>Dogs automatically salivate over meat, then bell- </a:t>
            </a:r>
            <a:r>
              <a:rPr lang="en-US" sz="1800" b="0" dirty="0" smtClean="0"/>
              <a:t>No </a:t>
            </a:r>
            <a:r>
              <a:rPr lang="en-US" sz="1800" b="0" dirty="0"/>
              <a:t>thinking involved.</a:t>
            </a:r>
          </a:p>
          <a:p>
            <a:pPr>
              <a:buFont typeface="Wingdings" pitchFamily="2" charset="2"/>
              <a:buChar char="v"/>
            </a:pPr>
            <a:endParaRPr lang="en-US" sz="1800" b="0" dirty="0" smtClean="0"/>
          </a:p>
          <a:p>
            <a:pPr marL="0" indent="0"/>
            <a:endParaRPr lang="en-US" sz="1800" b="0" dirty="0"/>
          </a:p>
        </p:txBody>
      </p:sp>
      <p:sp>
        <p:nvSpPr>
          <p:cNvPr id="9" name="Text Placeholder 8"/>
          <p:cNvSpPr>
            <a:spLocks noGrp="1"/>
          </p:cNvSpPr>
          <p:nvPr>
            <p:ph type="body" sz="quarter" idx="3"/>
          </p:nvPr>
        </p:nvSpPr>
        <p:spPr/>
        <p:txBody>
          <a:bodyPr>
            <a:normAutofit/>
          </a:bodyPr>
          <a:lstStyle/>
          <a:p>
            <a:r>
              <a:rPr lang="en-US" sz="1800" b="1" dirty="0" smtClean="0"/>
              <a:t>Operant</a:t>
            </a:r>
            <a:r>
              <a:rPr lang="en-US" sz="1800" dirty="0" smtClean="0"/>
              <a:t> </a:t>
            </a:r>
            <a:endParaRPr lang="en-US" sz="1800" dirty="0"/>
          </a:p>
        </p:txBody>
      </p:sp>
      <p:sp>
        <p:nvSpPr>
          <p:cNvPr id="10" name="Content Placeholder 9"/>
          <p:cNvSpPr>
            <a:spLocks noGrp="1"/>
          </p:cNvSpPr>
          <p:nvPr>
            <p:ph sz="quarter" idx="4"/>
          </p:nvPr>
        </p:nvSpPr>
        <p:spPr>
          <a:xfrm>
            <a:off x="4700016" y="1701848"/>
            <a:ext cx="3910584" cy="3108960"/>
          </a:xfrm>
        </p:spPr>
        <p:txBody>
          <a:bodyPr>
            <a:normAutofit lnSpcReduction="10000"/>
          </a:bodyPr>
          <a:lstStyle/>
          <a:p>
            <a:pPr>
              <a:buFont typeface="Wingdings" pitchFamily="2" charset="2"/>
              <a:buChar char="v"/>
            </a:pPr>
            <a:r>
              <a:rPr lang="en-US" sz="1800" b="0" dirty="0" smtClean="0"/>
              <a:t>Focus on voluntary behavior.</a:t>
            </a:r>
          </a:p>
          <a:p>
            <a:pPr>
              <a:buFont typeface="Wingdings" pitchFamily="2" charset="2"/>
              <a:buChar char="v"/>
            </a:pPr>
            <a:r>
              <a:rPr lang="en-US" sz="1800" b="0" dirty="0" smtClean="0"/>
              <a:t>In Operant </a:t>
            </a:r>
            <a:r>
              <a:rPr lang="en-US" sz="1800" b="0" dirty="0"/>
              <a:t>Conditioning </a:t>
            </a:r>
            <a:r>
              <a:rPr lang="en-US" sz="1800" b="0" dirty="0" smtClean="0"/>
              <a:t>, organisms influence </a:t>
            </a:r>
            <a:r>
              <a:rPr lang="en-US" sz="1800" b="0" dirty="0"/>
              <a:t>their environment </a:t>
            </a:r>
            <a:r>
              <a:rPr lang="en-US" sz="1800" b="0" dirty="0" smtClean="0"/>
              <a:t>with to produce /get desirable results.</a:t>
            </a:r>
          </a:p>
          <a:p>
            <a:pPr>
              <a:buFont typeface="Wingdings" pitchFamily="2" charset="2"/>
              <a:buChar char="v"/>
            </a:pPr>
            <a:r>
              <a:rPr lang="en-US" sz="1800" b="0" dirty="0" smtClean="0"/>
              <a:t>Behavior is increased or decreased by its consequences.</a:t>
            </a:r>
          </a:p>
          <a:p>
            <a:pPr>
              <a:buFont typeface="Wingdings" pitchFamily="2" charset="2"/>
              <a:buChar char="v"/>
            </a:pPr>
            <a:r>
              <a:rPr lang="en-US" sz="1800" b="0" dirty="0" smtClean="0"/>
              <a:t>Reinforcement : increases behavior</a:t>
            </a:r>
          </a:p>
          <a:p>
            <a:pPr>
              <a:buFont typeface="Wingdings" pitchFamily="2" charset="2"/>
              <a:buChar char="v"/>
            </a:pPr>
            <a:r>
              <a:rPr lang="en-US" sz="1800" b="0" dirty="0" smtClean="0"/>
              <a:t>Punishment: decreases behavior</a:t>
            </a:r>
          </a:p>
          <a:p>
            <a:pPr>
              <a:buFont typeface="Wingdings" pitchFamily="2" charset="2"/>
              <a:buChar char="v"/>
            </a:pPr>
            <a:endParaRPr lang="en-US" sz="1800" b="0" dirty="0" smtClean="0"/>
          </a:p>
          <a:p>
            <a:pPr>
              <a:buFont typeface="Wingdings" pitchFamily="2" charset="2"/>
              <a:buChar char="v"/>
            </a:pPr>
            <a:endParaRPr lang="en-US" sz="1800" b="0" dirty="0"/>
          </a:p>
        </p:txBody>
      </p:sp>
    </p:spTree>
    <p:extLst>
      <p:ext uri="{BB962C8B-B14F-4D97-AF65-F5344CB8AC3E}">
        <p14:creationId xmlns:p14="http://schemas.microsoft.com/office/powerpoint/2010/main" val="69953846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sndAc>
          <p:stSnd>
            <p:snd r:embed="rId2" name="coin.wav"/>
          </p:stSnd>
        </p:sndAc>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76200"/>
            <a:ext cx="8839200" cy="1676400"/>
          </a:xfrm>
        </p:spPr>
        <p:txBody>
          <a:bodyPr/>
          <a:lstStyle/>
          <a:p>
            <a:r>
              <a:rPr lang="en-US" dirty="0" smtClean="0"/>
              <a:t>Difference b/w classical and operant condition</a:t>
            </a:r>
            <a:endParaRPr lang="en-US" dirty="0"/>
          </a:p>
        </p:txBody>
      </p:sp>
      <p:sp>
        <p:nvSpPr>
          <p:cNvPr id="2" name="Content Placeholder 1"/>
          <p:cNvSpPr>
            <a:spLocks noGrp="1"/>
          </p:cNvSpPr>
          <p:nvPr>
            <p:ph idx="1"/>
          </p:nvPr>
        </p:nvSpPr>
        <p:spPr/>
        <p:txBody>
          <a:bodyPr>
            <a:normAutofit/>
          </a:bodyPr>
          <a:lstStyle/>
          <a:p>
            <a:r>
              <a:rPr lang="en-US" dirty="0"/>
              <a:t>One of the simplest ways to remember the differences between classical and operant conditioning is to focus on whether the behavior is involuntary or voluntary. Classical conditioning involves making an association between an involuntary response and a stimulus, while operant conditioning is about making an association between a voluntary behavior and a consequence.</a:t>
            </a:r>
          </a:p>
        </p:txBody>
      </p:sp>
    </p:spTree>
    <p:extLst>
      <p:ext uri="{BB962C8B-B14F-4D97-AF65-F5344CB8AC3E}">
        <p14:creationId xmlns:p14="http://schemas.microsoft.com/office/powerpoint/2010/main" val="4016546477"/>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76200"/>
            <a:ext cx="8305800" cy="6049963"/>
          </a:xfrm>
        </p:spPr>
        <p:txBody>
          <a:bodyPr>
            <a:normAutofit/>
          </a:bodyPr>
          <a:lstStyle/>
          <a:p>
            <a:endParaRPr lang="en-US" dirty="0" smtClean="0"/>
          </a:p>
          <a:p>
            <a:endParaRPr lang="en-US" dirty="0"/>
          </a:p>
          <a:p>
            <a:endParaRPr lang="en-US" dirty="0" smtClean="0"/>
          </a:p>
          <a:p>
            <a:endParaRPr lang="en-US" dirty="0"/>
          </a:p>
          <a:p>
            <a:pPr marL="0" indent="0">
              <a:buNone/>
            </a:pPr>
            <a:r>
              <a:rPr lang="en-US" dirty="0" smtClean="0"/>
              <a:t>   </a:t>
            </a:r>
            <a:r>
              <a:rPr lang="en-US" sz="2000" dirty="0" smtClean="0"/>
              <a:t>Today</a:t>
            </a:r>
            <a:r>
              <a:rPr lang="en-US" sz="2000" dirty="0"/>
              <a:t>, both classical and operant conditioning are utilized for a variety of purposes by teachers, parents, psychologists, animal trainers and many others. In animal training, a trainer might utilize classical conditioning by repeatedly pairing the sound of a clicker </a:t>
            </a:r>
            <a:r>
              <a:rPr lang="en-US" sz="2000" dirty="0" smtClean="0"/>
              <a:t>with </a:t>
            </a:r>
            <a:r>
              <a:rPr lang="en-US" sz="2000" dirty="0"/>
              <a:t>food. Eventually, the sound of the clicker alone will begin to produce the same response that the taste of food would.</a:t>
            </a:r>
          </a:p>
        </p:txBody>
      </p:sp>
    </p:spTree>
    <p:extLst>
      <p:ext uri="{BB962C8B-B14F-4D97-AF65-F5344CB8AC3E}">
        <p14:creationId xmlns:p14="http://schemas.microsoft.com/office/powerpoint/2010/main" val="2386766602"/>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074631" y="1934197"/>
            <a:ext cx="5650992" cy="1207509"/>
          </a:xfrm>
        </p:spPr>
        <p:txBody>
          <a:bodyPr/>
          <a:lstStyle/>
          <a:p>
            <a:r>
              <a:rPr smtClean="0"/>
              <a:t>Observational Learning</a:t>
            </a:r>
            <a:endParaRPr lang="en-US" dirty="0"/>
          </a:p>
        </p:txBody>
      </p:sp>
      <p:sp>
        <p:nvSpPr>
          <p:cNvPr id="3" name="Text Placeholder 2"/>
          <p:cNvSpPr>
            <a:spLocks noGrp="1"/>
          </p:cNvSpPr>
          <p:nvPr>
            <p:ph type="body" idx="1"/>
          </p:nvPr>
        </p:nvSpPr>
        <p:spPr>
          <a:xfrm>
            <a:off x="228600" y="5486400"/>
            <a:ext cx="6407983" cy="575654"/>
          </a:xfrm>
        </p:spPr>
        <p:txBody>
          <a:bodyPr/>
          <a:lstStyle/>
          <a:p>
            <a:r>
              <a:rPr sz="2400" b="1" u="sng" smtClean="0">
                <a:latin typeface="Times New Roman" pitchFamily="18" charset="0"/>
                <a:cs typeface="Times New Roman" pitchFamily="18" charset="0"/>
              </a:rPr>
              <a:t>Social  learning theory</a:t>
            </a:r>
            <a:endParaRPr lang="en-US" b="1" u="sng" dirty="0">
              <a:latin typeface="Times New Roman" pitchFamily="18" charset="0"/>
              <a:cs typeface="Times New Roman" pitchFamily="18" charset="0"/>
            </a:endParaRPr>
          </a:p>
        </p:txBody>
      </p:sp>
      <p:pic>
        <p:nvPicPr>
          <p:cNvPr id="5122" name="Picture 2" descr="https://encrypted-tbn0.gstatic.com/images?q=tbn:ANd9GcTKlGu6ag1f24zyB9hoz5y8zYag-XkODNkuJDa4EQ10tAijFOVxVA"/>
          <p:cNvPicPr>
            <a:picLocks noChangeAspect="1" noChangeArrowheads="1"/>
          </p:cNvPicPr>
          <p:nvPr/>
        </p:nvPicPr>
        <p:blipFill>
          <a:blip r:embed="rId3"/>
          <a:srcRect/>
          <a:stretch>
            <a:fillRect/>
          </a:stretch>
        </p:blipFill>
        <p:spPr bwMode="auto">
          <a:xfrm>
            <a:off x="381000" y="304800"/>
            <a:ext cx="2895600" cy="2667000"/>
          </a:xfrm>
          <a:prstGeom prst="rect">
            <a:avLst/>
          </a:prstGeom>
          <a:noFill/>
        </p:spPr>
      </p:pic>
      <p:pic>
        <p:nvPicPr>
          <p:cNvPr id="5124" name="Picture 4" descr="https://encrypted-tbn2.gstatic.com/images?q=tbn:ANd9GcROO3TaJmdtgMMuWsogfZy4u5OcNkPlbyrMUlgAaR0iMS9UalFD"/>
          <p:cNvPicPr>
            <a:picLocks noChangeAspect="1" noChangeArrowheads="1"/>
          </p:cNvPicPr>
          <p:nvPr/>
        </p:nvPicPr>
        <p:blipFill>
          <a:blip r:embed="rId4"/>
          <a:srcRect/>
          <a:stretch>
            <a:fillRect/>
          </a:stretch>
        </p:blipFill>
        <p:spPr bwMode="auto">
          <a:xfrm>
            <a:off x="5334000" y="2286000"/>
            <a:ext cx="3429000" cy="25908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5" name="coin.wav"/>
          </p:stSnd>
        </p:sndAc>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Observational Learning</a:t>
            </a:r>
            <a:endParaRPr lang="en-US" dirty="0"/>
          </a:p>
        </p:txBody>
      </p:sp>
      <p:sp>
        <p:nvSpPr>
          <p:cNvPr id="3" name="Content Placeholder 2"/>
          <p:cNvSpPr>
            <a:spLocks noGrp="1"/>
          </p:cNvSpPr>
          <p:nvPr>
            <p:ph idx="1"/>
          </p:nvPr>
        </p:nvSpPr>
        <p:spPr>
          <a:xfrm>
            <a:off x="304800" y="1066800"/>
            <a:ext cx="8839200" cy="3886200"/>
          </a:xfrm>
        </p:spPr>
        <p:txBody>
          <a:bodyPr>
            <a:normAutofit fontScale="92500" lnSpcReduction="10000"/>
          </a:bodyPr>
          <a:lstStyle/>
          <a:p>
            <a:pPr>
              <a:buFont typeface="Arial" pitchFamily="34" charset="0"/>
              <a:buChar char="•"/>
            </a:pPr>
            <a:r>
              <a:rPr lang="en-US" sz="2000" dirty="0" smtClean="0"/>
              <a:t>Leaning by observing others is also called  SOCIAL LEARNING</a:t>
            </a:r>
          </a:p>
          <a:p>
            <a:pPr>
              <a:buFont typeface="Arial" pitchFamily="34" charset="0"/>
              <a:buChar char="•"/>
            </a:pPr>
            <a:r>
              <a:rPr lang="en-US" sz="2000" dirty="0" smtClean="0"/>
              <a:t>The process of observing and imitating  by observation is often called modeling.</a:t>
            </a:r>
          </a:p>
          <a:p>
            <a:pPr>
              <a:buFont typeface="Arial" pitchFamily="34" charset="0"/>
              <a:buChar char="•"/>
            </a:pPr>
            <a:r>
              <a:rPr lang="en-US" sz="2000" dirty="0" smtClean="0"/>
              <a:t> Individuals that are observed are called models. In society people are surrounded by many influential models, such as parents within the family, characters on TV, friends within their peer group and teachers at school.  Theses models provide examples of masculine and feminine behavior to observe and imitate.</a:t>
            </a:r>
          </a:p>
          <a:p>
            <a:r>
              <a:rPr lang="en-US" sz="2000" dirty="0" smtClean="0"/>
              <a:t> In social learning theory Albert </a:t>
            </a:r>
            <a:r>
              <a:rPr lang="en-US" sz="2000" dirty="0" err="1" smtClean="0"/>
              <a:t>Bandura</a:t>
            </a:r>
            <a:r>
              <a:rPr lang="en-US" sz="2000" dirty="0" smtClean="0"/>
              <a:t> (1977) states behavior is learned from the environment through the process of observational learning.</a:t>
            </a:r>
          </a:p>
          <a:p>
            <a:r>
              <a:rPr lang="en-US" sz="2000" dirty="0" smtClean="0"/>
              <a:t>Children observe the people around them behaving in various ways. This is illustrated during the famous </a:t>
            </a:r>
            <a:r>
              <a:rPr lang="en-US" sz="2000" dirty="0" err="1" smtClean="0"/>
              <a:t>bobo</a:t>
            </a:r>
            <a:r>
              <a:rPr lang="en-US" sz="2000" dirty="0" smtClean="0"/>
              <a:t> doll experiment.</a:t>
            </a:r>
          </a:p>
          <a:p>
            <a:pPr>
              <a:buFont typeface="Arial" pitchFamily="34" charset="0"/>
              <a:buChar char="•"/>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Albert bandura</a:t>
            </a:r>
            <a:endParaRPr lang="en-US" dirty="0"/>
          </a:p>
        </p:txBody>
      </p:sp>
      <p:sp>
        <p:nvSpPr>
          <p:cNvPr id="3" name="Text Placeholder 2"/>
          <p:cNvSpPr>
            <a:spLocks noGrp="1"/>
          </p:cNvSpPr>
          <p:nvPr>
            <p:ph type="body" idx="1"/>
          </p:nvPr>
        </p:nvSpPr>
        <p:spPr/>
        <p:txBody>
          <a:bodyPr/>
          <a:lstStyle/>
          <a:p>
            <a:r>
              <a:rPr b="1" smtClean="0"/>
              <a:t>BOBO Doll Experiment</a:t>
            </a:r>
            <a:endParaRPr lang="en-US" b="1" dirty="0"/>
          </a:p>
        </p:txBody>
      </p:sp>
      <p:pic>
        <p:nvPicPr>
          <p:cNvPr id="3074" name="Picture 2" descr="https://encrypted-tbn3.gstatic.com/images?q=tbn:ANd9GcT6yCkYOtpSfWdhtNS47XCyekORNvbgg_BDXmT0pjE9U4fAQkIIww"/>
          <p:cNvPicPr>
            <a:picLocks noChangeAspect="1" noChangeArrowheads="1"/>
          </p:cNvPicPr>
          <p:nvPr/>
        </p:nvPicPr>
        <p:blipFill>
          <a:blip r:embed="rId3"/>
          <a:srcRect/>
          <a:stretch>
            <a:fillRect/>
          </a:stretch>
        </p:blipFill>
        <p:spPr bwMode="auto">
          <a:xfrm>
            <a:off x="4779334" y="3048000"/>
            <a:ext cx="2688265" cy="31242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4" name="coin.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7467600" cy="1828800"/>
          </a:xfrm>
        </p:spPr>
        <p:txBody>
          <a:bodyPr/>
          <a:lstStyle/>
          <a:p>
            <a:r>
              <a:rPr lang="en-US" dirty="0" smtClean="0"/>
              <a:t>Conditioning</a:t>
            </a:r>
            <a:endParaRPr lang="en-US" dirty="0"/>
          </a:p>
        </p:txBody>
      </p:sp>
      <p:sp>
        <p:nvSpPr>
          <p:cNvPr id="2" name="Content Placeholder 1"/>
          <p:cNvSpPr>
            <a:spLocks noGrp="1"/>
          </p:cNvSpPr>
          <p:nvPr>
            <p:ph idx="1"/>
          </p:nvPr>
        </p:nvSpPr>
        <p:spPr>
          <a:xfrm>
            <a:off x="381000" y="1219201"/>
            <a:ext cx="7924800" cy="5638799"/>
          </a:xfrm>
        </p:spPr>
        <p:txBody>
          <a:bodyPr>
            <a:normAutofit/>
          </a:bodyPr>
          <a:lstStyle/>
          <a:p>
            <a:pPr marL="0" indent="0">
              <a:buNone/>
            </a:pPr>
            <a:r>
              <a:rPr lang="en-US" dirty="0" smtClean="0"/>
              <a:t>    </a:t>
            </a:r>
          </a:p>
          <a:p>
            <a:pPr marL="0" indent="0">
              <a:buNone/>
            </a:pPr>
            <a:endParaRPr lang="en-US" dirty="0"/>
          </a:p>
          <a:p>
            <a:pPr marL="0" indent="0">
              <a:buNone/>
            </a:pPr>
            <a:endParaRPr lang="en-US" sz="1800" dirty="0" smtClean="0"/>
          </a:p>
          <a:p>
            <a:pPr marL="0" indent="0">
              <a:buNone/>
            </a:pPr>
            <a:r>
              <a:rPr lang="en-US" sz="2000" b="0" dirty="0" smtClean="0"/>
              <a:t>           A learning by association is called conditioning, and there is two types of conditioning.</a:t>
            </a:r>
          </a:p>
          <a:p>
            <a:pPr marL="0" indent="0">
              <a:buNone/>
            </a:pPr>
            <a:r>
              <a:rPr lang="en-US" sz="2000" b="0" dirty="0" smtClean="0"/>
              <a:t>         </a:t>
            </a:r>
            <a:endParaRPr lang="en-US" sz="2000" dirty="0" smtClean="0"/>
          </a:p>
          <a:p>
            <a:pPr marL="0" indent="0">
              <a:buNone/>
            </a:pPr>
            <a:r>
              <a:rPr lang="en-US" sz="1800" b="0" dirty="0" smtClean="0"/>
              <a:t>          1-classical conditioning</a:t>
            </a:r>
          </a:p>
          <a:p>
            <a:pPr marL="0" indent="0">
              <a:buNone/>
            </a:pPr>
            <a:r>
              <a:rPr lang="en-US" sz="1800" b="0" dirty="0"/>
              <a:t> </a:t>
            </a:r>
            <a:r>
              <a:rPr lang="en-US" sz="1800" b="0" dirty="0" smtClean="0"/>
              <a:t>         2- operant conditioning</a:t>
            </a:r>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1295474872"/>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BOBO DOLL EXPERIMENT</a:t>
            </a:r>
            <a:endParaRPr lang="en-US" dirty="0"/>
          </a:p>
        </p:txBody>
      </p:sp>
      <p:sp>
        <p:nvSpPr>
          <p:cNvPr id="3" name="Content Placeholder 2"/>
          <p:cNvSpPr>
            <a:spLocks noGrp="1"/>
          </p:cNvSpPr>
          <p:nvPr>
            <p:ph idx="1"/>
          </p:nvPr>
        </p:nvSpPr>
        <p:spPr>
          <a:xfrm>
            <a:off x="228600" y="1100628"/>
            <a:ext cx="8686800" cy="4004772"/>
          </a:xfrm>
        </p:spPr>
        <p:txBody>
          <a:bodyPr>
            <a:normAutofit/>
          </a:bodyPr>
          <a:lstStyle/>
          <a:p>
            <a:pPr algn="just"/>
            <a:r>
              <a:rPr lang="en-US" sz="1800" dirty="0" smtClean="0"/>
              <a:t>In the famous </a:t>
            </a:r>
            <a:r>
              <a:rPr lang="en-US" sz="1800" i="1" u="sng" dirty="0" err="1" smtClean="0"/>
              <a:t>Bobo</a:t>
            </a:r>
            <a:r>
              <a:rPr lang="en-US" sz="1800" i="1" u="sng" dirty="0" smtClean="0"/>
              <a:t> Doll Experiment , </a:t>
            </a:r>
            <a:r>
              <a:rPr lang="en-US" sz="1800" dirty="0" err="1" smtClean="0"/>
              <a:t>Bandura</a:t>
            </a:r>
            <a:r>
              <a:rPr lang="en-US" sz="1800" dirty="0" smtClean="0"/>
              <a:t>  demonstrated that young children  would imitate the violent and aggressive actions of a model. In the study, young  children saw a film of an adult hitting a 5 –feet-tall inflatable punching toy called </a:t>
            </a:r>
            <a:r>
              <a:rPr lang="en-US" sz="1800" dirty="0" err="1" smtClean="0"/>
              <a:t>Bobo</a:t>
            </a:r>
            <a:r>
              <a:rPr lang="en-US" sz="1800" dirty="0" smtClean="0"/>
              <a:t> doll . Later the children were given the opportunity to play  with the </a:t>
            </a:r>
            <a:r>
              <a:rPr lang="en-US" sz="1800" dirty="0" err="1" smtClean="0"/>
              <a:t>bobo</a:t>
            </a:r>
            <a:r>
              <a:rPr lang="en-US" sz="1800" dirty="0" smtClean="0"/>
              <a:t> doll themselves .</a:t>
            </a:r>
          </a:p>
          <a:p>
            <a:pPr algn="just"/>
            <a:r>
              <a:rPr lang="en-US" sz="1800" dirty="0" smtClean="0"/>
              <a:t>Most children displayed same kind of behavior that they observed  in the film and in some cases children mimicked the aggressive behavior almost identical.</a:t>
            </a:r>
          </a:p>
          <a:p>
            <a:pPr algn="just"/>
            <a:r>
              <a:rPr lang="en-US" sz="1800" dirty="0" smtClean="0"/>
              <a:t>Both positive and negative behaviors are acquired through the process of observation. </a:t>
            </a:r>
          </a:p>
          <a:p>
            <a:pPr algn="just"/>
            <a:endParaRPr lang="en-US" sz="1800" dirty="0"/>
          </a:p>
        </p:txBody>
      </p:sp>
      <p:pic>
        <p:nvPicPr>
          <p:cNvPr id="2052" name="Picture 4" descr="https://encrypted-tbn1.gstatic.com/images?q=tbn:ANd9GcR-8Fo8N0DMh0OFJ_i6G66Kqwno2e4JgEhbcRCGwxBqOSt5VfYP"/>
          <p:cNvPicPr>
            <a:picLocks noChangeAspect="1" noChangeArrowheads="1"/>
          </p:cNvPicPr>
          <p:nvPr/>
        </p:nvPicPr>
        <p:blipFill>
          <a:blip r:embed="rId3"/>
          <a:srcRect/>
          <a:stretch>
            <a:fillRect/>
          </a:stretch>
        </p:blipFill>
        <p:spPr bwMode="auto">
          <a:xfrm>
            <a:off x="6629400" y="4191000"/>
            <a:ext cx="2143125" cy="214312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4" name="coin.wav"/>
          </p:stSnd>
        </p:sndAc>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dirty="0" smtClean="0"/>
              <a:t>Thank you</a:t>
            </a:r>
            <a:endParaRPr lang="en-US" sz="3600"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5760"/>
            <a:ext cx="7658100" cy="1082040"/>
          </a:xfrm>
        </p:spPr>
        <p:txBody>
          <a:bodyPr/>
          <a:lstStyle/>
          <a:p>
            <a:r>
              <a:rPr lang="en-US" u="sng" dirty="0" smtClean="0"/>
              <a:t>Classical conditioning</a:t>
            </a:r>
            <a:endParaRPr lang="en-US" u="sng" dirty="0"/>
          </a:p>
        </p:txBody>
      </p:sp>
      <p:sp>
        <p:nvSpPr>
          <p:cNvPr id="3" name="Content Placeholder 2"/>
          <p:cNvSpPr>
            <a:spLocks noGrp="1"/>
          </p:cNvSpPr>
          <p:nvPr>
            <p:ph idx="1"/>
          </p:nvPr>
        </p:nvSpPr>
        <p:spPr>
          <a:xfrm>
            <a:off x="0" y="1447800"/>
            <a:ext cx="9144000" cy="4572000"/>
          </a:xfrm>
        </p:spPr>
        <p:txBody>
          <a:bodyPr>
            <a:normAutofit/>
          </a:bodyPr>
          <a:lstStyle/>
          <a:p>
            <a:pPr algn="just"/>
            <a:r>
              <a:rPr lang="en-US" sz="2000" b="0" dirty="0" smtClean="0"/>
              <a:t>     </a:t>
            </a:r>
            <a:r>
              <a:rPr lang="en-US" sz="3000" b="0" dirty="0" smtClean="0"/>
              <a:t>Classical </a:t>
            </a:r>
            <a:r>
              <a:rPr lang="en-US" sz="3000" b="0" dirty="0"/>
              <a:t>conditioning is a type of learning in which a neutral </a:t>
            </a:r>
            <a:r>
              <a:rPr lang="en-US" sz="3000" b="0" dirty="0" smtClean="0"/>
              <a:t>stimulus (bell)  </a:t>
            </a:r>
            <a:r>
              <a:rPr lang="en-US" sz="3000" b="0" dirty="0"/>
              <a:t>comes to </a:t>
            </a:r>
            <a:r>
              <a:rPr lang="en-US" sz="3000" b="0" dirty="0" smtClean="0"/>
              <a:t>bring about a </a:t>
            </a:r>
            <a:r>
              <a:rPr lang="en-US" sz="3000" b="0" dirty="0"/>
              <a:t>response after </a:t>
            </a:r>
            <a:r>
              <a:rPr lang="en-US" sz="3000" b="0" dirty="0" smtClean="0"/>
              <a:t>it is </a:t>
            </a:r>
            <a:r>
              <a:rPr lang="en-US" sz="3000" b="0" dirty="0"/>
              <a:t>paired with a </a:t>
            </a:r>
            <a:r>
              <a:rPr lang="en-US" sz="3000" b="0" dirty="0" smtClean="0"/>
              <a:t>stimulus (food) that </a:t>
            </a:r>
            <a:r>
              <a:rPr lang="en-US" sz="3000" b="0" dirty="0"/>
              <a:t>naturally brings about that response</a:t>
            </a:r>
            <a:r>
              <a:rPr lang="en-US" sz="3000" b="0" dirty="0" smtClean="0"/>
              <a:t>.</a:t>
            </a:r>
          </a:p>
          <a:p>
            <a:pPr algn="just"/>
            <a:r>
              <a:rPr lang="en-US" sz="3200" dirty="0" smtClean="0"/>
              <a:t>It involves learning a new behavior by </a:t>
            </a:r>
            <a:r>
              <a:rPr lang="en-US" sz="3200" u="sng" dirty="0" smtClean="0"/>
              <a:t>association</a:t>
            </a:r>
            <a:endParaRPr lang="en-US" sz="3000" b="0" u="sng" dirty="0" smtClean="0"/>
          </a:p>
          <a:p>
            <a:endParaRPr lang="en-US" sz="3000" b="0" dirty="0"/>
          </a:p>
        </p:txBody>
      </p:sp>
    </p:spTree>
    <p:extLst>
      <p:ext uri="{BB962C8B-B14F-4D97-AF65-F5344CB8AC3E}">
        <p14:creationId xmlns:p14="http://schemas.microsoft.com/office/powerpoint/2010/main" val="1290317058"/>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Ivan Pavlov</a:t>
            </a:r>
            <a:endParaRPr lang="en-US" dirty="0"/>
          </a:p>
        </p:txBody>
      </p:sp>
      <p:sp>
        <p:nvSpPr>
          <p:cNvPr id="2" name="Content Placeholder 1"/>
          <p:cNvSpPr>
            <a:spLocks noGrp="1"/>
          </p:cNvSpPr>
          <p:nvPr>
            <p:ph idx="1"/>
          </p:nvPr>
        </p:nvSpPr>
        <p:spPr/>
        <p:txBody>
          <a:bodyPr>
            <a:normAutofit/>
          </a:bodyPr>
          <a:lstStyle/>
          <a:p>
            <a:pPr marL="0" indent="0">
              <a:buNone/>
            </a:pPr>
            <a:r>
              <a:rPr lang="en-US" sz="2400" b="0" dirty="0" smtClean="0"/>
              <a:t>Classical conditioning was discovered by  </a:t>
            </a:r>
            <a:r>
              <a:rPr lang="en-US" sz="2400" dirty="0" smtClean="0"/>
              <a:t>Ivan Pavlov</a:t>
            </a:r>
            <a:r>
              <a:rPr lang="en-US" sz="2400" b="0" dirty="0" smtClean="0"/>
              <a:t>, a Russian physiologist, </a:t>
            </a:r>
          </a:p>
          <a:p>
            <a:pPr marL="0" indent="0">
              <a:buNone/>
            </a:pPr>
            <a:r>
              <a:rPr lang="en-US" sz="2400" b="0" dirty="0" smtClean="0"/>
              <a:t>In 1904 he won the noble prize for his contribution to the field of </a:t>
            </a:r>
            <a:r>
              <a:rPr lang="en-US" sz="2400" b="0" dirty="0" err="1" smtClean="0"/>
              <a:t>psysiology</a:t>
            </a:r>
            <a:endParaRPr lang="en-US" sz="2400" b="0" dirty="0" smtClean="0"/>
          </a:p>
          <a:p>
            <a:pPr marL="0" indent="0">
              <a:buNone/>
            </a:pPr>
            <a:r>
              <a:rPr lang="en-US" sz="2400" b="0" dirty="0" smtClean="0"/>
              <a:t>Yet Pavlov is remembered  for his experiments on basic learning processes that he began quite accidentally.</a:t>
            </a:r>
          </a:p>
        </p:txBody>
      </p:sp>
    </p:spTree>
    <p:extLst>
      <p:ext uri="{BB962C8B-B14F-4D97-AF65-F5344CB8AC3E}">
        <p14:creationId xmlns:p14="http://schemas.microsoft.com/office/powerpoint/2010/main" val="2781562673"/>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514600"/>
            <a:ext cx="8001000" cy="3962400"/>
          </a:xfrm>
        </p:spPr>
        <p:txBody>
          <a:bodyPr/>
          <a:lstStyle/>
          <a:p>
            <a:r>
              <a:rPr lang="en-US" dirty="0" smtClean="0"/>
              <a:t>Demonstration of classical conditioning</a:t>
            </a:r>
            <a:endParaRPr lang="en-US" dirty="0"/>
          </a:p>
        </p:txBody>
      </p:sp>
    </p:spTree>
    <p:extLst>
      <p:ext uri="{BB962C8B-B14F-4D97-AF65-F5344CB8AC3E}">
        <p14:creationId xmlns:p14="http://schemas.microsoft.com/office/powerpoint/2010/main" val="949826266"/>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614363" y="-15875"/>
            <a:ext cx="8529637" cy="6824663"/>
          </a:xfrm>
        </p:spPr>
      </p:pic>
    </p:spTree>
    <p:extLst>
      <p:ext uri="{BB962C8B-B14F-4D97-AF65-F5344CB8AC3E}">
        <p14:creationId xmlns:p14="http://schemas.microsoft.com/office/powerpoint/2010/main" val="2281188772"/>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oin.wav"/>
          </p:stSnd>
        </p:sndAc>
      </p:transition>
    </mc:Choice>
    <mc:Fallback xmlns="">
      <p:transition spd="slow">
        <p:fade/>
        <p:sndAc>
          <p:stSnd>
            <p:snd r:embed="rId4" name="coin.wav"/>
          </p:stSnd>
        </p:sndAc>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1331</TotalTime>
  <Words>2133</Words>
  <Application>Microsoft Office PowerPoint</Application>
  <PresentationFormat>On-screen Show (4:3)</PresentationFormat>
  <Paragraphs>267</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Angles</vt:lpstr>
      <vt:lpstr>                    LEARNING              </vt:lpstr>
      <vt:lpstr>PowerPoint Presentation</vt:lpstr>
      <vt:lpstr>Definition of learning </vt:lpstr>
      <vt:lpstr> According To Behavioral School, All Individual Differences In Behavior Were Due To Different Experiences Of Learning.  Types / methods of learning </vt:lpstr>
      <vt:lpstr>Conditioning</vt:lpstr>
      <vt:lpstr>Classical conditioning</vt:lpstr>
      <vt:lpstr>Ivan Pavlov</vt:lpstr>
      <vt:lpstr>Demonstration of classical conditioning</vt:lpstr>
      <vt:lpstr>PowerPoint Presentation</vt:lpstr>
      <vt:lpstr>PowerPoint Presentation</vt:lpstr>
      <vt:lpstr>Neutral stimulus</vt:lpstr>
      <vt:lpstr>PowerPoint Presentation</vt:lpstr>
      <vt:lpstr>PowerPoint Presentation</vt:lpstr>
      <vt:lpstr>Operant conditioning</vt:lpstr>
      <vt:lpstr>before conditioning</vt:lpstr>
      <vt:lpstr>After conditioning</vt:lpstr>
      <vt:lpstr>PowerPoint Presentation</vt:lpstr>
      <vt:lpstr>PowerPoint Presentation</vt:lpstr>
      <vt:lpstr>PowerPoint Presentation</vt:lpstr>
      <vt:lpstr>Principles of classical conditioning</vt:lpstr>
      <vt:lpstr>Acquisition</vt:lpstr>
      <vt:lpstr>Stimulus generalization</vt:lpstr>
      <vt:lpstr>Stimulus Discrimination </vt:lpstr>
      <vt:lpstr>Extinction</vt:lpstr>
      <vt:lpstr>Extinction </vt:lpstr>
      <vt:lpstr>Spontaneous recovery</vt:lpstr>
      <vt:lpstr>PowerPoint Presentation</vt:lpstr>
      <vt:lpstr>PowerPoint Presentation</vt:lpstr>
      <vt:lpstr>    Operant conditioning</vt:lpstr>
      <vt:lpstr>Cont……..</vt:lpstr>
      <vt:lpstr>    B.F. Skinner                             Edward                                                          Thorndike</vt:lpstr>
      <vt:lpstr>Thorndike’s Law of Effect</vt:lpstr>
      <vt:lpstr>PowerPoint Presentation</vt:lpstr>
      <vt:lpstr>PowerPoint Presentation</vt:lpstr>
      <vt:lpstr>Skinner Box</vt:lpstr>
      <vt:lpstr>Skinner box</vt:lpstr>
      <vt:lpstr>PowerPoint Presentation</vt:lpstr>
      <vt:lpstr>Reinforcement: The Central Concept of Operant Conditioning</vt:lpstr>
      <vt:lpstr>Reinforcement:</vt:lpstr>
      <vt:lpstr>examples</vt:lpstr>
      <vt:lpstr>punishment</vt:lpstr>
      <vt:lpstr>punishment</vt:lpstr>
      <vt:lpstr>EXAMPLES</vt:lpstr>
      <vt:lpstr>Classical v. Operant</vt:lpstr>
      <vt:lpstr>Difference b/w classical and operant condition</vt:lpstr>
      <vt:lpstr>PowerPoint Presentation</vt:lpstr>
      <vt:lpstr>Observational Learning</vt:lpstr>
      <vt:lpstr>Observational Learning</vt:lpstr>
      <vt:lpstr>Albert bandura</vt:lpstr>
      <vt:lpstr>BOBO DOLL EXPERIMENT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dc:title>
  <dc:creator>Hajvary</dc:creator>
  <cp:lastModifiedBy>Ayesha Sheeraz</cp:lastModifiedBy>
  <cp:revision>154</cp:revision>
  <dcterms:created xsi:type="dcterms:W3CDTF">2013-11-25T16:52:41Z</dcterms:created>
  <dcterms:modified xsi:type="dcterms:W3CDTF">2015-04-04T13:09:27Z</dcterms:modified>
</cp:coreProperties>
</file>