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9" r:id="rId3"/>
    <p:sldId id="260" r:id="rId4"/>
    <p:sldId id="258" r:id="rId5"/>
    <p:sldId id="338" r:id="rId6"/>
    <p:sldId id="296" r:id="rId7"/>
    <p:sldId id="297" r:id="rId8"/>
    <p:sldId id="298" r:id="rId9"/>
    <p:sldId id="264" r:id="rId10"/>
    <p:sldId id="270" r:id="rId11"/>
    <p:sldId id="337" r:id="rId12"/>
    <p:sldId id="271" r:id="rId13"/>
    <p:sldId id="273" r:id="rId14"/>
    <p:sldId id="318" r:id="rId15"/>
    <p:sldId id="322" r:id="rId16"/>
    <p:sldId id="323" r:id="rId17"/>
    <p:sldId id="320" r:id="rId18"/>
    <p:sldId id="301" r:id="rId19"/>
    <p:sldId id="309" r:id="rId20"/>
    <p:sldId id="307" r:id="rId21"/>
    <p:sldId id="314" r:id="rId22"/>
  </p:sldIdLst>
  <p:sldSz cx="9144000" cy="6858000" type="screen4x3"/>
  <p:notesSz cx="6797675" cy="9874250"/>
  <p:kinsoku lang="zh-TW" invalStChars="" invalEndChars="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339933"/>
    <a:srgbClr val="003300"/>
    <a:srgbClr val="4C9857"/>
    <a:srgbClr val="0066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903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9663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5103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1024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10262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06C4AE7-6F9D-4484-AA5B-16A4026E48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9219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552"/>
                </a:cxn>
                <a:cxn ang="0">
                  <a:pos x="1968" y="264"/>
                </a:cxn>
                <a:cxn ang="0">
                  <a:pos x="2028" y="270"/>
                </a:cxn>
                <a:cxn ang="0">
                  <a:pos x="2661" y="528"/>
                </a:cxn>
                <a:cxn ang="0">
                  <a:pos x="2688" y="648"/>
                </a:cxn>
                <a:cxn ang="0">
                  <a:pos x="2304" y="1080"/>
                </a:cxn>
                <a:cxn ang="0">
                  <a:pos x="1584" y="1224"/>
                </a:cxn>
                <a:cxn ang="0">
                  <a:pos x="1296" y="936"/>
                </a:cxn>
                <a:cxn ang="0">
                  <a:pos x="864" y="1032"/>
                </a:cxn>
                <a:cxn ang="0">
                  <a:pos x="0" y="552"/>
                </a:cxn>
                <a:cxn ang="0">
                  <a:pos x="0" y="0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/>
              <a:ahLst/>
              <a:cxnLst>
                <a:cxn ang="0">
                  <a:pos x="2208" y="15"/>
                </a:cxn>
                <a:cxn ang="0">
                  <a:pos x="2088" y="57"/>
                </a:cxn>
                <a:cxn ang="0">
                  <a:pos x="1951" y="99"/>
                </a:cxn>
                <a:cxn ang="0">
                  <a:pos x="1704" y="135"/>
                </a:cxn>
                <a:cxn ang="0">
                  <a:pos x="1314" y="177"/>
                </a:cxn>
                <a:cxn ang="0">
                  <a:pos x="1176" y="189"/>
                </a:cxn>
                <a:cxn ang="0">
                  <a:pos x="1122" y="195"/>
                </a:cxn>
                <a:cxn ang="0">
                  <a:pos x="1075" y="231"/>
                </a:cxn>
                <a:cxn ang="0">
                  <a:pos x="924" y="321"/>
                </a:cxn>
                <a:cxn ang="0">
                  <a:pos x="840" y="369"/>
                </a:cxn>
                <a:cxn ang="0">
                  <a:pos x="630" y="458"/>
                </a:cxn>
                <a:cxn ang="0">
                  <a:pos x="529" y="500"/>
                </a:cxn>
                <a:cxn ang="0">
                  <a:pos x="487" y="542"/>
                </a:cxn>
                <a:cxn ang="0">
                  <a:pos x="457" y="590"/>
                </a:cxn>
                <a:cxn ang="0">
                  <a:pos x="402" y="638"/>
                </a:cxn>
                <a:cxn ang="0">
                  <a:pos x="330" y="758"/>
                </a:cxn>
                <a:cxn ang="0">
                  <a:pos x="312" y="788"/>
                </a:cxn>
                <a:cxn ang="0">
                  <a:pos x="252" y="824"/>
                </a:cxn>
                <a:cxn ang="0">
                  <a:pos x="84" y="926"/>
                </a:cxn>
                <a:cxn ang="0">
                  <a:pos x="0" y="992"/>
                </a:cxn>
                <a:cxn ang="0">
                  <a:pos x="12" y="1040"/>
                </a:cxn>
                <a:cxn ang="0">
                  <a:pos x="132" y="1034"/>
                </a:cxn>
                <a:cxn ang="0">
                  <a:pos x="336" y="980"/>
                </a:cxn>
                <a:cxn ang="0">
                  <a:pos x="529" y="896"/>
                </a:cxn>
                <a:cxn ang="0">
                  <a:pos x="576" y="872"/>
                </a:cxn>
                <a:cxn ang="0">
                  <a:pos x="714" y="848"/>
                </a:cxn>
                <a:cxn ang="0">
                  <a:pos x="966" y="794"/>
                </a:cxn>
                <a:cxn ang="0">
                  <a:pos x="1212" y="782"/>
                </a:cxn>
                <a:cxn ang="0">
                  <a:pos x="1416" y="872"/>
                </a:cxn>
                <a:cxn ang="0">
                  <a:pos x="1464" y="932"/>
                </a:cxn>
                <a:cxn ang="0">
                  <a:pos x="1440" y="992"/>
                </a:cxn>
                <a:cxn ang="0">
                  <a:pos x="1302" y="1040"/>
                </a:cxn>
                <a:cxn ang="0">
                  <a:pos x="1158" y="1100"/>
                </a:cxn>
                <a:cxn ang="0">
                  <a:pos x="1093" y="1148"/>
                </a:cxn>
                <a:cxn ang="0">
                  <a:pos x="1075" y="1208"/>
                </a:cxn>
                <a:cxn ang="0">
                  <a:pos x="1093" y="1232"/>
                </a:cxn>
                <a:cxn ang="0">
                  <a:pos x="1152" y="1226"/>
                </a:cxn>
                <a:cxn ang="0">
                  <a:pos x="1332" y="1208"/>
                </a:cxn>
                <a:cxn ang="0">
                  <a:pos x="1434" y="1184"/>
                </a:cxn>
                <a:cxn ang="0">
                  <a:pos x="1464" y="1172"/>
                </a:cxn>
                <a:cxn ang="0">
                  <a:pos x="1578" y="1130"/>
                </a:cxn>
                <a:cxn ang="0">
                  <a:pos x="1758" y="1064"/>
                </a:cxn>
                <a:cxn ang="0">
                  <a:pos x="1872" y="962"/>
                </a:cxn>
                <a:cxn ang="0">
                  <a:pos x="1986" y="800"/>
                </a:cxn>
                <a:cxn ang="0">
                  <a:pos x="2166" y="650"/>
                </a:cxn>
                <a:cxn ang="0">
                  <a:pos x="2257" y="590"/>
                </a:cxn>
                <a:cxn ang="0">
                  <a:pos x="2400" y="57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7"/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85" y="18"/>
                </a:cxn>
                <a:cxn ang="0">
                  <a:pos x="185" y="36"/>
                </a:cxn>
                <a:cxn ang="0">
                  <a:pos x="179" y="54"/>
                </a:cxn>
                <a:cxn ang="0">
                  <a:pos x="161" y="72"/>
                </a:cxn>
                <a:cxn ang="0">
                  <a:pos x="137" y="96"/>
                </a:cxn>
                <a:cxn ang="0">
                  <a:pos x="101" y="108"/>
                </a:cxn>
                <a:cxn ang="0">
                  <a:pos x="47" y="120"/>
                </a:cxn>
                <a:cxn ang="0">
                  <a:pos x="29" y="120"/>
                </a:cxn>
                <a:cxn ang="0">
                  <a:pos x="17" y="114"/>
                </a:cxn>
                <a:cxn ang="0">
                  <a:pos x="0" y="96"/>
                </a:cxn>
                <a:cxn ang="0">
                  <a:pos x="0" y="78"/>
                </a:cxn>
                <a:cxn ang="0">
                  <a:pos x="0" y="72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185" y="6"/>
                </a:cxn>
                <a:cxn ang="0">
                  <a:pos x="179" y="24"/>
                </a:cxn>
                <a:cxn ang="0">
                  <a:pos x="167" y="42"/>
                </a:cxn>
                <a:cxn ang="0">
                  <a:pos x="149" y="66"/>
                </a:cxn>
                <a:cxn ang="0">
                  <a:pos x="131" y="90"/>
                </a:cxn>
                <a:cxn ang="0">
                  <a:pos x="102" y="108"/>
                </a:cxn>
                <a:cxn ang="0">
                  <a:pos x="66" y="120"/>
                </a:cxn>
                <a:cxn ang="0">
                  <a:pos x="18" y="120"/>
                </a:cxn>
                <a:cxn ang="0">
                  <a:pos x="0" y="60"/>
                </a:cxn>
                <a:cxn ang="0">
                  <a:pos x="185" y="0"/>
                </a:cxn>
                <a:cxn ang="0">
                  <a:pos x="185" y="0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9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0" y="269"/>
                </a:cxn>
                <a:cxn ang="0">
                  <a:pos x="6" y="251"/>
                </a:cxn>
                <a:cxn ang="0">
                  <a:pos x="6" y="239"/>
                </a:cxn>
                <a:cxn ang="0">
                  <a:pos x="12" y="227"/>
                </a:cxn>
                <a:cxn ang="0">
                  <a:pos x="18" y="221"/>
                </a:cxn>
                <a:cxn ang="0">
                  <a:pos x="36" y="215"/>
                </a:cxn>
                <a:cxn ang="0">
                  <a:pos x="77" y="203"/>
                </a:cxn>
                <a:cxn ang="0">
                  <a:pos x="137" y="179"/>
                </a:cxn>
                <a:cxn ang="0">
                  <a:pos x="209" y="143"/>
                </a:cxn>
                <a:cxn ang="0">
                  <a:pos x="251" y="120"/>
                </a:cxn>
                <a:cxn ang="0">
                  <a:pos x="299" y="96"/>
                </a:cxn>
                <a:cxn ang="0">
                  <a:pos x="394" y="48"/>
                </a:cxn>
                <a:cxn ang="0">
                  <a:pos x="442" y="30"/>
                </a:cxn>
                <a:cxn ang="0">
                  <a:pos x="478" y="12"/>
                </a:cxn>
                <a:cxn ang="0">
                  <a:pos x="502" y="6"/>
                </a:cxn>
                <a:cxn ang="0">
                  <a:pos x="520" y="0"/>
                </a:cxn>
                <a:cxn ang="0">
                  <a:pos x="526" y="0"/>
                </a:cxn>
                <a:cxn ang="0">
                  <a:pos x="520" y="6"/>
                </a:cxn>
                <a:cxn ang="0">
                  <a:pos x="508" y="12"/>
                </a:cxn>
                <a:cxn ang="0">
                  <a:pos x="484" y="24"/>
                </a:cxn>
                <a:cxn ang="0">
                  <a:pos x="460" y="42"/>
                </a:cxn>
                <a:cxn ang="0">
                  <a:pos x="436" y="54"/>
                </a:cxn>
                <a:cxn ang="0">
                  <a:pos x="394" y="78"/>
                </a:cxn>
                <a:cxn ang="0">
                  <a:pos x="340" y="108"/>
                </a:cxn>
                <a:cxn ang="0">
                  <a:pos x="275" y="143"/>
                </a:cxn>
                <a:cxn ang="0">
                  <a:pos x="131" y="221"/>
                </a:cxn>
                <a:cxn ang="0">
                  <a:pos x="65" y="251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10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/>
              <a:ahLst/>
              <a:cxnLst>
                <a:cxn ang="0">
                  <a:pos x="48" y="216"/>
                </a:cxn>
                <a:cxn ang="0">
                  <a:pos x="30" y="252"/>
                </a:cxn>
                <a:cxn ang="0">
                  <a:pos x="12" y="282"/>
                </a:cxn>
                <a:cxn ang="0">
                  <a:pos x="6" y="300"/>
                </a:cxn>
                <a:cxn ang="0">
                  <a:pos x="0" y="306"/>
                </a:cxn>
                <a:cxn ang="0">
                  <a:pos x="48" y="276"/>
                </a:cxn>
                <a:cxn ang="0">
                  <a:pos x="84" y="252"/>
                </a:cxn>
                <a:cxn ang="0">
                  <a:pos x="108" y="234"/>
                </a:cxn>
                <a:cxn ang="0">
                  <a:pos x="120" y="228"/>
                </a:cxn>
                <a:cxn ang="0">
                  <a:pos x="126" y="228"/>
                </a:cxn>
                <a:cxn ang="0">
                  <a:pos x="144" y="222"/>
                </a:cxn>
                <a:cxn ang="0">
                  <a:pos x="168" y="216"/>
                </a:cxn>
                <a:cxn ang="0">
                  <a:pos x="198" y="204"/>
                </a:cxn>
                <a:cxn ang="0">
                  <a:pos x="275" y="180"/>
                </a:cxn>
                <a:cxn ang="0">
                  <a:pos x="371" y="156"/>
                </a:cxn>
                <a:cxn ang="0">
                  <a:pos x="461" y="126"/>
                </a:cxn>
                <a:cxn ang="0">
                  <a:pos x="544" y="102"/>
                </a:cxn>
                <a:cxn ang="0">
                  <a:pos x="574" y="90"/>
                </a:cxn>
                <a:cxn ang="0">
                  <a:pos x="604" y="84"/>
                </a:cxn>
                <a:cxn ang="0">
                  <a:pos x="622" y="78"/>
                </a:cxn>
                <a:cxn ang="0">
                  <a:pos x="628" y="72"/>
                </a:cxn>
                <a:cxn ang="0">
                  <a:pos x="634" y="66"/>
                </a:cxn>
                <a:cxn ang="0">
                  <a:pos x="652" y="60"/>
                </a:cxn>
                <a:cxn ang="0">
                  <a:pos x="694" y="30"/>
                </a:cxn>
                <a:cxn ang="0">
                  <a:pos x="712" y="18"/>
                </a:cxn>
                <a:cxn ang="0">
                  <a:pos x="718" y="6"/>
                </a:cxn>
                <a:cxn ang="0">
                  <a:pos x="712" y="0"/>
                </a:cxn>
                <a:cxn ang="0">
                  <a:pos x="688" y="0"/>
                </a:cxn>
                <a:cxn ang="0">
                  <a:pos x="628" y="0"/>
                </a:cxn>
                <a:cxn ang="0">
                  <a:pos x="580" y="0"/>
                </a:cxn>
                <a:cxn ang="0">
                  <a:pos x="544" y="0"/>
                </a:cxn>
                <a:cxn ang="0">
                  <a:pos x="514" y="18"/>
                </a:cxn>
                <a:cxn ang="0">
                  <a:pos x="485" y="42"/>
                </a:cxn>
                <a:cxn ang="0">
                  <a:pos x="467" y="54"/>
                </a:cxn>
                <a:cxn ang="0">
                  <a:pos x="449" y="60"/>
                </a:cxn>
                <a:cxn ang="0">
                  <a:pos x="425" y="60"/>
                </a:cxn>
                <a:cxn ang="0">
                  <a:pos x="389" y="66"/>
                </a:cxn>
                <a:cxn ang="0">
                  <a:pos x="347" y="84"/>
                </a:cxn>
                <a:cxn ang="0">
                  <a:pos x="311" y="108"/>
                </a:cxn>
                <a:cxn ang="0">
                  <a:pos x="287" y="126"/>
                </a:cxn>
                <a:cxn ang="0">
                  <a:pos x="275" y="132"/>
                </a:cxn>
                <a:cxn ang="0">
                  <a:pos x="257" y="138"/>
                </a:cxn>
                <a:cxn ang="0">
                  <a:pos x="221" y="138"/>
                </a:cxn>
                <a:cxn ang="0">
                  <a:pos x="186" y="138"/>
                </a:cxn>
                <a:cxn ang="0">
                  <a:pos x="180" y="138"/>
                </a:cxn>
                <a:cxn ang="0">
                  <a:pos x="174" y="138"/>
                </a:cxn>
                <a:cxn ang="0">
                  <a:pos x="114" y="162"/>
                </a:cxn>
                <a:cxn ang="0">
                  <a:pos x="48" y="216"/>
                </a:cxn>
                <a:cxn ang="0">
                  <a:pos x="48" y="216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11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/>
              <a:ahLst/>
              <a:cxnLst>
                <a:cxn ang="0">
                  <a:pos x="2231" y="54"/>
                </a:cxn>
                <a:cxn ang="0">
                  <a:pos x="2189" y="54"/>
                </a:cxn>
                <a:cxn ang="0">
                  <a:pos x="2147" y="66"/>
                </a:cxn>
                <a:cxn ang="0">
                  <a:pos x="2021" y="101"/>
                </a:cxn>
                <a:cxn ang="0">
                  <a:pos x="1956" y="119"/>
                </a:cxn>
                <a:cxn ang="0">
                  <a:pos x="1860" y="167"/>
                </a:cxn>
                <a:cxn ang="0">
                  <a:pos x="1836" y="245"/>
                </a:cxn>
                <a:cxn ang="0">
                  <a:pos x="1842" y="305"/>
                </a:cxn>
                <a:cxn ang="0">
                  <a:pos x="1758" y="317"/>
                </a:cxn>
                <a:cxn ang="0">
                  <a:pos x="1597" y="263"/>
                </a:cxn>
                <a:cxn ang="0">
                  <a:pos x="1507" y="257"/>
                </a:cxn>
                <a:cxn ang="0">
                  <a:pos x="1399" y="311"/>
                </a:cxn>
                <a:cxn ang="0">
                  <a:pos x="1334" y="353"/>
                </a:cxn>
                <a:cxn ang="0">
                  <a:pos x="1310" y="359"/>
                </a:cxn>
                <a:cxn ang="0">
                  <a:pos x="1214" y="371"/>
                </a:cxn>
                <a:cxn ang="0">
                  <a:pos x="1160" y="365"/>
                </a:cxn>
                <a:cxn ang="0">
                  <a:pos x="1053" y="371"/>
                </a:cxn>
                <a:cxn ang="0">
                  <a:pos x="957" y="383"/>
                </a:cxn>
                <a:cxn ang="0">
                  <a:pos x="921" y="401"/>
                </a:cxn>
                <a:cxn ang="0">
                  <a:pos x="819" y="419"/>
                </a:cxn>
                <a:cxn ang="0">
                  <a:pos x="778" y="419"/>
                </a:cxn>
                <a:cxn ang="0">
                  <a:pos x="664" y="437"/>
                </a:cxn>
                <a:cxn ang="0">
                  <a:pos x="598" y="473"/>
                </a:cxn>
                <a:cxn ang="0">
                  <a:pos x="503" y="467"/>
                </a:cxn>
                <a:cxn ang="0">
                  <a:pos x="431" y="491"/>
                </a:cxn>
                <a:cxn ang="0">
                  <a:pos x="413" y="539"/>
                </a:cxn>
                <a:cxn ang="0">
                  <a:pos x="347" y="569"/>
                </a:cxn>
                <a:cxn ang="0">
                  <a:pos x="222" y="599"/>
                </a:cxn>
                <a:cxn ang="0">
                  <a:pos x="138" y="647"/>
                </a:cxn>
                <a:cxn ang="0">
                  <a:pos x="108" y="659"/>
                </a:cxn>
                <a:cxn ang="0">
                  <a:pos x="0" y="671"/>
                </a:cxn>
                <a:cxn ang="0">
                  <a:pos x="84" y="695"/>
                </a:cxn>
                <a:cxn ang="0">
                  <a:pos x="263" y="653"/>
                </a:cxn>
                <a:cxn ang="0">
                  <a:pos x="473" y="569"/>
                </a:cxn>
                <a:cxn ang="0">
                  <a:pos x="568" y="521"/>
                </a:cxn>
                <a:cxn ang="0">
                  <a:pos x="646" y="515"/>
                </a:cxn>
                <a:cxn ang="0">
                  <a:pos x="873" y="461"/>
                </a:cxn>
                <a:cxn ang="0">
                  <a:pos x="1148" y="425"/>
                </a:cxn>
                <a:cxn ang="0">
                  <a:pos x="1292" y="461"/>
                </a:cxn>
                <a:cxn ang="0">
                  <a:pos x="1417" y="533"/>
                </a:cxn>
                <a:cxn ang="0">
                  <a:pos x="1435" y="617"/>
                </a:cxn>
                <a:cxn ang="0">
                  <a:pos x="1376" y="653"/>
                </a:cxn>
                <a:cxn ang="0">
                  <a:pos x="1226" y="701"/>
                </a:cxn>
                <a:cxn ang="0">
                  <a:pos x="1112" y="755"/>
                </a:cxn>
                <a:cxn ang="0">
                  <a:pos x="1065" y="809"/>
                </a:cxn>
                <a:cxn ang="0">
                  <a:pos x="1077" y="869"/>
                </a:cxn>
                <a:cxn ang="0">
                  <a:pos x="1106" y="881"/>
                </a:cxn>
                <a:cxn ang="0">
                  <a:pos x="1208" y="869"/>
                </a:cxn>
                <a:cxn ang="0">
                  <a:pos x="1388" y="857"/>
                </a:cxn>
                <a:cxn ang="0">
                  <a:pos x="1441" y="851"/>
                </a:cxn>
                <a:cxn ang="0">
                  <a:pos x="1483" y="833"/>
                </a:cxn>
                <a:cxn ang="0">
                  <a:pos x="1675" y="743"/>
                </a:cxn>
                <a:cxn ang="0">
                  <a:pos x="1806" y="689"/>
                </a:cxn>
                <a:cxn ang="0">
                  <a:pos x="1884" y="581"/>
                </a:cxn>
                <a:cxn ang="0">
                  <a:pos x="2039" y="389"/>
                </a:cxn>
                <a:cxn ang="0">
                  <a:pos x="2207" y="269"/>
                </a:cxn>
                <a:cxn ang="0">
                  <a:pos x="2249" y="239"/>
                </a:cxn>
                <a:cxn ang="0">
                  <a:pos x="2392" y="0"/>
                </a:cxn>
                <a:cxn ang="0">
                  <a:pos x="2302" y="36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2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Freeform 13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4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Freeform 16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Freeform 17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/>
              <a:ahLst/>
              <a:cxnLst>
                <a:cxn ang="0">
                  <a:pos x="2370" y="72"/>
                </a:cxn>
                <a:cxn ang="0">
                  <a:pos x="2597" y="198"/>
                </a:cxn>
                <a:cxn ang="0">
                  <a:pos x="2639" y="276"/>
                </a:cxn>
                <a:cxn ang="0">
                  <a:pos x="2453" y="264"/>
                </a:cxn>
                <a:cxn ang="0">
                  <a:pos x="2297" y="204"/>
                </a:cxn>
                <a:cxn ang="0">
                  <a:pos x="2112" y="66"/>
                </a:cxn>
                <a:cxn ang="0">
                  <a:pos x="2088" y="72"/>
                </a:cxn>
                <a:cxn ang="0">
                  <a:pos x="2106" y="114"/>
                </a:cxn>
                <a:cxn ang="0">
                  <a:pos x="2412" y="552"/>
                </a:cxn>
                <a:cxn ang="0">
                  <a:pos x="2279" y="564"/>
                </a:cxn>
                <a:cxn ang="0">
                  <a:pos x="2189" y="492"/>
                </a:cxn>
                <a:cxn ang="0">
                  <a:pos x="2058" y="330"/>
                </a:cxn>
                <a:cxn ang="0">
                  <a:pos x="1991" y="234"/>
                </a:cxn>
                <a:cxn ang="0">
                  <a:pos x="1949" y="174"/>
                </a:cxn>
                <a:cxn ang="0">
                  <a:pos x="1824" y="132"/>
                </a:cxn>
                <a:cxn ang="0">
                  <a:pos x="1794" y="144"/>
                </a:cxn>
                <a:cxn ang="0">
                  <a:pos x="1895" y="222"/>
                </a:cxn>
                <a:cxn ang="0">
                  <a:pos x="1943" y="366"/>
                </a:cxn>
                <a:cxn ang="0">
                  <a:pos x="2064" y="630"/>
                </a:cxn>
                <a:cxn ang="0">
                  <a:pos x="2052" y="695"/>
                </a:cxn>
                <a:cxn ang="0">
                  <a:pos x="1955" y="683"/>
                </a:cxn>
                <a:cxn ang="0">
                  <a:pos x="1913" y="636"/>
                </a:cxn>
                <a:cxn ang="0">
                  <a:pos x="1703" y="312"/>
                </a:cxn>
                <a:cxn ang="0">
                  <a:pos x="1637" y="276"/>
                </a:cxn>
                <a:cxn ang="0">
                  <a:pos x="1643" y="318"/>
                </a:cxn>
                <a:cxn ang="0">
                  <a:pos x="1673" y="408"/>
                </a:cxn>
                <a:cxn ang="0">
                  <a:pos x="1716" y="779"/>
                </a:cxn>
                <a:cxn ang="0">
                  <a:pos x="1691" y="737"/>
                </a:cxn>
                <a:cxn ang="0">
                  <a:pos x="1613" y="582"/>
                </a:cxn>
                <a:cxn ang="0">
                  <a:pos x="1494" y="480"/>
                </a:cxn>
                <a:cxn ang="0">
                  <a:pos x="1248" y="528"/>
                </a:cxn>
                <a:cxn ang="0">
                  <a:pos x="996" y="630"/>
                </a:cxn>
                <a:cxn ang="0">
                  <a:pos x="714" y="534"/>
                </a:cxn>
                <a:cxn ang="0">
                  <a:pos x="198" y="288"/>
                </a:cxn>
                <a:cxn ang="0">
                  <a:pos x="0" y="460"/>
                </a:cxn>
                <a:cxn ang="0">
                  <a:pos x="288" y="570"/>
                </a:cxn>
                <a:cxn ang="0">
                  <a:pos x="461" y="654"/>
                </a:cxn>
                <a:cxn ang="0">
                  <a:pos x="725" y="755"/>
                </a:cxn>
                <a:cxn ang="0">
                  <a:pos x="966" y="791"/>
                </a:cxn>
                <a:cxn ang="0">
                  <a:pos x="1176" y="779"/>
                </a:cxn>
                <a:cxn ang="0">
                  <a:pos x="1278" y="791"/>
                </a:cxn>
                <a:cxn ang="0">
                  <a:pos x="1404" y="845"/>
                </a:cxn>
                <a:cxn ang="0">
                  <a:pos x="1416" y="887"/>
                </a:cxn>
                <a:cxn ang="0">
                  <a:pos x="1361" y="923"/>
                </a:cxn>
                <a:cxn ang="0">
                  <a:pos x="1385" y="1007"/>
                </a:cxn>
                <a:cxn ang="0">
                  <a:pos x="1494" y="1085"/>
                </a:cxn>
                <a:cxn ang="0">
                  <a:pos x="1697" y="1043"/>
                </a:cxn>
                <a:cxn ang="0">
                  <a:pos x="1812" y="989"/>
                </a:cxn>
                <a:cxn ang="0">
                  <a:pos x="1973" y="917"/>
                </a:cxn>
                <a:cxn ang="0">
                  <a:pos x="2201" y="899"/>
                </a:cxn>
                <a:cxn ang="0">
                  <a:pos x="2364" y="863"/>
                </a:cxn>
                <a:cxn ang="0">
                  <a:pos x="2400" y="743"/>
                </a:cxn>
                <a:cxn ang="0">
                  <a:pos x="2471" y="701"/>
                </a:cxn>
                <a:cxn ang="0">
                  <a:pos x="2621" y="504"/>
                </a:cxn>
                <a:cxn ang="0">
                  <a:pos x="2693" y="374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84313"/>
            <a:ext cx="7772400" cy="1350962"/>
          </a:xfrm>
          <a:noFill/>
          <a:ln/>
        </p:spPr>
        <p:txBody>
          <a:bodyPr lIns="90488" tIns="44450" rIns="90488" bIns="44450" anchor="ctr" anchorCtr="0"/>
          <a:lstStyle/>
          <a:p>
            <a:r>
              <a:rPr lang="en-US" altLang="zh-TW" sz="4000" dirty="0"/>
              <a:t>Sustainable </a:t>
            </a:r>
            <a:r>
              <a:rPr lang="en-US" altLang="zh-TW" sz="4000" dirty="0" smtClean="0"/>
              <a:t>Development</a:t>
            </a:r>
            <a:endParaRPr lang="en-US" altLang="zh-TW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125538"/>
            <a:ext cx="8077200" cy="1447800"/>
          </a:xfrm>
        </p:spPr>
        <p:txBody>
          <a:bodyPr/>
          <a:lstStyle/>
          <a:p>
            <a:pPr algn="r"/>
            <a:r>
              <a:rPr lang="en-US" altLang="zh-TW"/>
              <a:t>Meanings of Sustainable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8229600" cy="1016000"/>
          </a:xfrm>
        </p:spPr>
        <p:txBody>
          <a:bodyPr/>
          <a:lstStyle/>
          <a:p>
            <a:r>
              <a:rPr lang="en-US" altLang="zh-TW"/>
              <a:t>Meanings of SD:</a:t>
            </a:r>
            <a:br>
              <a:rPr lang="en-US" altLang="zh-TW"/>
            </a:br>
            <a:r>
              <a:rPr lang="en-US" altLang="zh-TW" sz="3200"/>
              <a:t>Nested Sustainable Development</a:t>
            </a:r>
          </a:p>
        </p:txBody>
      </p:sp>
      <p:grpSp>
        <p:nvGrpSpPr>
          <p:cNvPr id="112664" name="Group 24"/>
          <p:cNvGrpSpPr>
            <a:grpSpLocks/>
          </p:cNvGrpSpPr>
          <p:nvPr/>
        </p:nvGrpSpPr>
        <p:grpSpPr bwMode="auto">
          <a:xfrm>
            <a:off x="0" y="1052513"/>
            <a:ext cx="9144000" cy="5805487"/>
            <a:chOff x="0" y="663"/>
            <a:chExt cx="5760" cy="3657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0" y="663"/>
              <a:ext cx="5760" cy="3657"/>
            </a:xfrm>
            <a:prstGeom prst="rect">
              <a:avLst/>
            </a:prstGeom>
            <a:solidFill>
              <a:srgbClr val="33CC33">
                <a:alpha val="67000"/>
              </a:srgbClr>
            </a:solidFill>
            <a:ln w="19050">
              <a:solidFill>
                <a:srgbClr val="00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6" name="Oval 6"/>
            <p:cNvSpPr>
              <a:spLocks noChangeArrowheads="1"/>
            </p:cNvSpPr>
            <p:nvPr/>
          </p:nvSpPr>
          <p:spPr bwMode="auto">
            <a:xfrm>
              <a:off x="1346" y="1093"/>
              <a:ext cx="4167" cy="30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7" name="Oval 7"/>
            <p:cNvSpPr>
              <a:spLocks noChangeArrowheads="1"/>
            </p:cNvSpPr>
            <p:nvPr/>
          </p:nvSpPr>
          <p:spPr bwMode="auto">
            <a:xfrm>
              <a:off x="3309" y="1739"/>
              <a:ext cx="2083" cy="1828"/>
            </a:xfrm>
            <a:prstGeom prst="ellipse">
              <a:avLst/>
            </a:prstGeom>
            <a:solidFill>
              <a:srgbClr val="FF3300">
                <a:alpha val="48000"/>
              </a:srgbClr>
            </a:solidFill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8" name="Text Box 8"/>
            <p:cNvSpPr txBox="1">
              <a:spLocks noChangeArrowheads="1"/>
            </p:cNvSpPr>
            <p:nvPr/>
          </p:nvSpPr>
          <p:spPr bwMode="auto">
            <a:xfrm>
              <a:off x="123" y="878"/>
              <a:ext cx="183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000" b="1">
                  <a:latin typeface="Berlin Sans FB" pitchFamily="34" charset="0"/>
                </a:rPr>
                <a:t>ENVIRONMENT</a:t>
              </a:r>
              <a:endParaRPr lang="en-US" altLang="zh-TW" sz="2000"/>
            </a:p>
          </p:txBody>
        </p:sp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2819" y="1308"/>
              <a:ext cx="134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000" b="1">
                  <a:solidFill>
                    <a:srgbClr val="006600"/>
                  </a:solidFill>
                  <a:latin typeface="Berlin Sans FB" pitchFamily="34" charset="0"/>
                </a:rPr>
                <a:t>SOCIETY</a:t>
              </a:r>
            </a:p>
          </p:txBody>
        </p:sp>
        <p:sp>
          <p:nvSpPr>
            <p:cNvPr id="112650" name="Text Box 10"/>
            <p:cNvSpPr txBox="1">
              <a:spLocks noChangeArrowheads="1"/>
            </p:cNvSpPr>
            <p:nvPr/>
          </p:nvSpPr>
          <p:spPr bwMode="auto">
            <a:xfrm>
              <a:off x="3677" y="1954"/>
              <a:ext cx="134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000" b="1">
                  <a:solidFill>
                    <a:srgbClr val="000000"/>
                  </a:solidFill>
                  <a:latin typeface="Berlin Sans FB" pitchFamily="34" charset="0"/>
                </a:rPr>
                <a:t>ECONOMY</a:t>
              </a:r>
              <a:endParaRPr lang="en-US" altLang="zh-TW" sz="2000">
                <a:solidFill>
                  <a:srgbClr val="000000"/>
                </a:solidFill>
              </a:endParaRPr>
            </a:p>
          </p:txBody>
        </p:sp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0" y="1201"/>
              <a:ext cx="1471" cy="2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82563" indent="-182563"/>
              <a:r>
                <a:rPr lang="en-US" altLang="zh-TW" sz="2000" b="1" i="1">
                  <a:latin typeface="Lucida Sans" pitchFamily="34" charset="0"/>
                </a:rPr>
                <a:t>Environmental Capital: 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Air 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Water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Noise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Minerals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Forests, 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Land,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Species of </a:t>
              </a:r>
            </a:p>
            <a:p>
              <a:pPr marL="361950" lvl="1">
                <a:buFont typeface="Wingdings" pitchFamily="2" charset="2"/>
                <a:buNone/>
              </a:pPr>
              <a:r>
                <a:rPr lang="en-US" altLang="zh-TW" sz="2000">
                  <a:latin typeface="Lucida Sans" pitchFamily="34" charset="0"/>
                </a:rPr>
                <a:t>Flora &amp; </a:t>
              </a:r>
            </a:p>
            <a:p>
              <a:pPr marL="361950" lvl="1">
                <a:buFont typeface="Wingdings" pitchFamily="2" charset="2"/>
                <a:buNone/>
              </a:pPr>
              <a:r>
                <a:rPr lang="en-US" altLang="zh-TW" sz="2000">
                  <a:latin typeface="Lucida Sans" pitchFamily="34" charset="0"/>
                </a:rPr>
                <a:t>Fauna</a:t>
              </a:r>
            </a:p>
            <a:p>
              <a:pPr marL="182563" indent="-182563">
                <a:buFont typeface="Wingdings" pitchFamily="2" charset="2"/>
                <a:buChar char="Ø"/>
              </a:pPr>
              <a:r>
                <a:rPr lang="en-US" altLang="zh-TW" sz="2000">
                  <a:latin typeface="Lucida Sans" pitchFamily="34" charset="0"/>
                </a:rPr>
                <a:t>Soil, etc.</a:t>
              </a:r>
            </a:p>
          </p:txBody>
        </p:sp>
        <p:sp>
          <p:nvSpPr>
            <p:cNvPr id="112652" name="Text Box 12"/>
            <p:cNvSpPr txBox="1">
              <a:spLocks noChangeArrowheads="1"/>
            </p:cNvSpPr>
            <p:nvPr/>
          </p:nvSpPr>
          <p:spPr bwMode="auto">
            <a:xfrm>
              <a:off x="1767" y="1543"/>
              <a:ext cx="1952" cy="2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4000"/>
                </a:lnSpc>
                <a:buFont typeface="Wingdings" pitchFamily="2" charset="2"/>
                <a:buNone/>
              </a:pPr>
              <a:r>
                <a:rPr lang="en-US" altLang="zh-TW" b="1" i="1">
                  <a:solidFill>
                    <a:schemeClr val="bg1"/>
                  </a:solidFill>
                  <a:latin typeface="Lucida Sans" pitchFamily="34" charset="0"/>
                </a:rPr>
                <a:t>Human, Social &amp; Cultural Capital</a:t>
              </a:r>
            </a:p>
            <a:p>
              <a:pPr>
                <a:lnSpc>
                  <a:spcPct val="104000"/>
                </a:lnSpc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Education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Health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Housing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Social Network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Community Spirit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Social Equity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Arts and Culture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Sports &amp; recreation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Entertainment &amp; media,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TW">
                  <a:solidFill>
                    <a:schemeClr val="bg1"/>
                  </a:solidFill>
                  <a:latin typeface="Lucida Sans" pitchFamily="34" charset="0"/>
                </a:rPr>
                <a:t>    etc.</a:t>
              </a:r>
            </a:p>
          </p:txBody>
        </p:sp>
        <p:grpSp>
          <p:nvGrpSpPr>
            <p:cNvPr id="112653" name="Group 13"/>
            <p:cNvGrpSpPr>
              <a:grpSpLocks/>
            </p:cNvGrpSpPr>
            <p:nvPr/>
          </p:nvGrpSpPr>
          <p:grpSpPr bwMode="auto">
            <a:xfrm>
              <a:off x="3186" y="3029"/>
              <a:ext cx="286" cy="108"/>
              <a:chOff x="5961" y="11164"/>
              <a:chExt cx="420" cy="180"/>
            </a:xfrm>
          </p:grpSpPr>
          <p:sp>
            <p:nvSpPr>
              <p:cNvPr id="112654" name="Line 14"/>
              <p:cNvSpPr>
                <a:spLocks noChangeShapeType="1"/>
              </p:cNvSpPr>
              <p:nvPr/>
            </p:nvSpPr>
            <p:spPr bwMode="auto">
              <a:xfrm>
                <a:off x="6021" y="1116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5" name="Line 15"/>
              <p:cNvSpPr>
                <a:spLocks noChangeShapeType="1"/>
              </p:cNvSpPr>
              <p:nvPr/>
            </p:nvSpPr>
            <p:spPr bwMode="auto">
              <a:xfrm flipH="1">
                <a:off x="5961" y="1134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656" name="Group 16"/>
            <p:cNvGrpSpPr>
              <a:grpSpLocks/>
            </p:cNvGrpSpPr>
            <p:nvPr/>
          </p:nvGrpSpPr>
          <p:grpSpPr bwMode="auto">
            <a:xfrm>
              <a:off x="1226" y="2814"/>
              <a:ext cx="285" cy="108"/>
              <a:chOff x="5961" y="11164"/>
              <a:chExt cx="420" cy="180"/>
            </a:xfrm>
          </p:grpSpPr>
          <p:sp>
            <p:nvSpPr>
              <p:cNvPr id="112657" name="Line 17"/>
              <p:cNvSpPr>
                <a:spLocks noChangeShapeType="1"/>
              </p:cNvSpPr>
              <p:nvPr/>
            </p:nvSpPr>
            <p:spPr bwMode="auto">
              <a:xfrm>
                <a:off x="6021" y="1116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8" name="Line 18"/>
              <p:cNvSpPr>
                <a:spLocks noChangeShapeType="1"/>
              </p:cNvSpPr>
              <p:nvPr/>
            </p:nvSpPr>
            <p:spPr bwMode="auto">
              <a:xfrm flipH="1">
                <a:off x="5961" y="1134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>
              <a:off x="4289" y="3782"/>
              <a:ext cx="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4534" y="3675"/>
              <a:ext cx="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3606" y="2160"/>
              <a:ext cx="1715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2000" b="1" i="1">
                  <a:solidFill>
                    <a:srgbClr val="000000"/>
                  </a:solidFill>
                  <a:latin typeface="Lucida Sans" pitchFamily="34" charset="0"/>
                </a:rPr>
                <a:t>Economic Capital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 sz="2000">
                  <a:solidFill>
                    <a:srgbClr val="000000"/>
                  </a:solidFill>
                  <a:latin typeface="Lucida Sans" pitchFamily="34" charset="0"/>
                </a:rPr>
                <a:t>Built environment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 sz="2000">
                  <a:solidFill>
                    <a:srgbClr val="000000"/>
                  </a:solidFill>
                  <a:latin typeface="Lucida Sans" pitchFamily="34" charset="0"/>
                </a:rPr>
                <a:t>Machinery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 sz="2000">
                  <a:solidFill>
                    <a:srgbClr val="000000"/>
                  </a:solidFill>
                  <a:latin typeface="Lucida Sans" pitchFamily="34" charset="0"/>
                </a:rPr>
                <a:t>Vehicles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altLang="zh-TW" sz="2000">
                  <a:solidFill>
                    <a:srgbClr val="000000"/>
                  </a:solidFill>
                  <a:latin typeface="Lucida Sans" pitchFamily="34" charset="0"/>
                </a:rPr>
                <a:t>Investment, etc.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7766050" cy="609600"/>
          </a:xfrm>
        </p:spPr>
        <p:txBody>
          <a:bodyPr/>
          <a:lstStyle/>
          <a:p>
            <a:r>
              <a:rPr lang="en-US" altLang="zh-TW"/>
              <a:t>Meanings of Sustainable Development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532687" cy="338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Basic Principles:</a:t>
            </a:r>
            <a:endParaRPr lang="en-US" altLang="zh-TW" dirty="0">
              <a:solidFill>
                <a:srgbClr val="33CC3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3200" dirty="0">
                <a:solidFill>
                  <a:srgbClr val="33CC33"/>
                </a:solidFill>
              </a:rPr>
              <a:t>an ethical utilization of natural resources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Derived </a:t>
            </a:r>
            <a:r>
              <a:rPr lang="en-US" altLang="zh-TW" dirty="0"/>
              <a:t>Sustainable Development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6863"/>
            <a:ext cx="8839200" cy="609600"/>
          </a:xfrm>
        </p:spPr>
        <p:txBody>
          <a:bodyPr/>
          <a:lstStyle/>
          <a:p>
            <a:r>
              <a:rPr lang="en-US" altLang="zh-TW"/>
              <a:t>Meanings of SD: principles &amp; policies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381000" y="1066800"/>
            <a:ext cx="8534400" cy="5486400"/>
            <a:chOff x="240" y="672"/>
            <a:chExt cx="5376" cy="3456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240" y="680"/>
              <a:ext cx="1480" cy="3428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zh-TW" b="1">
                  <a:solidFill>
                    <a:schemeClr val="bg1"/>
                  </a:solidFill>
                  <a:latin typeface="Times New Roman" pitchFamily="18" charset="0"/>
                </a:rPr>
                <a:t>Urban Context</a:t>
              </a:r>
              <a:endParaRPr lang="en-US" altLang="zh-TW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0" hangingPunct="0"/>
              <a:endParaRPr lang="en-US" altLang="zh-TW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Economic Capital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Economy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Urban fiscal base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Economic spaces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Infrastructure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Built environment</a:t>
              </a:r>
            </a:p>
            <a:p>
              <a:pPr eaLnBrk="0" hangingPunct="0"/>
              <a:endParaRPr lang="en-US" altLang="zh-TW" sz="1000">
                <a:solidFill>
                  <a:schemeClr val="bg1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Human and Social Capital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Education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Health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Sports and Leisure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Safety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Community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Political System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Governance</a:t>
              </a:r>
            </a:p>
            <a:p>
              <a:pPr eaLnBrk="0" hangingPunct="0"/>
              <a:endParaRPr lang="en-US" altLang="zh-TW" sz="1000">
                <a:solidFill>
                  <a:schemeClr val="bg1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Environmental (Physical &amp; Built) Capital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Food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Air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Water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Noise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Architecture</a:t>
              </a:r>
            </a:p>
            <a:p>
              <a:pPr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Cultural Heritage</a:t>
              </a:r>
              <a:endParaRPr lang="en-US" altLang="zh-TW" sz="10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1848" y="672"/>
              <a:ext cx="2064" cy="345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0" scaled="1"/>
            </a:gradFill>
            <a:ln w="3810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zh-TW" b="1" dirty="0">
                  <a:solidFill>
                    <a:schemeClr val="bg1"/>
                  </a:solidFill>
                  <a:latin typeface="Times New Roman" pitchFamily="18" charset="0"/>
                </a:rPr>
                <a:t>Sus</a:t>
              </a:r>
              <a:r>
                <a:rPr lang="en-US" altLang="zh-TW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tain.</a:t>
              </a:r>
              <a:r>
                <a:rPr lang="en-US" altLang="zh-TW" b="1" dirty="0">
                  <a:solidFill>
                    <a:schemeClr val="bg1"/>
                  </a:solidFill>
                  <a:latin typeface="Times New Roman" pitchFamily="18" charset="0"/>
                </a:rPr>
                <a:t> Dev</a:t>
              </a:r>
              <a:r>
                <a:rPr lang="en-US" altLang="zh-TW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elopment</a:t>
              </a:r>
              <a:r>
                <a:rPr lang="en-US" altLang="zh-TW" b="1" dirty="0">
                  <a:solidFill>
                    <a:schemeClr val="bg1"/>
                  </a:solidFill>
                  <a:latin typeface="Times New Roman" pitchFamily="18" charset="0"/>
                </a:rPr>
                <a:t> Principles</a:t>
              </a:r>
              <a:endParaRPr lang="en-US" altLang="zh-TW" b="1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eaLnBrk="0" hangingPunct="0"/>
              <a:endParaRPr lang="en-US" altLang="zh-TW" sz="1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 dirty="0">
                  <a:solidFill>
                    <a:srgbClr val="008000"/>
                  </a:solidFill>
                  <a:latin typeface="Times New Roman" pitchFamily="18" charset="0"/>
                </a:rPr>
                <a:t>Basic Principles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Ethical utilization of natural resources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Intra- and inter-generational equity</a:t>
              </a:r>
            </a:p>
            <a:p>
              <a:pPr eaLnBrk="0" hangingPunct="0"/>
              <a:endParaRPr lang="en-US" altLang="zh-TW" sz="1200" dirty="0">
                <a:solidFill>
                  <a:srgbClr val="008000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 dirty="0">
                  <a:solidFill>
                    <a:srgbClr val="FF0000"/>
                  </a:solidFill>
                  <a:latin typeface="Times New Roman" pitchFamily="18" charset="0"/>
                </a:rPr>
                <a:t>Economic Capital</a:t>
              </a:r>
            </a:p>
            <a:p>
              <a:pPr eaLnBrk="0" hangingPunct="0"/>
              <a:r>
                <a:rPr lang="en-US" altLang="zh-TW" sz="1200" dirty="0">
                  <a:solidFill>
                    <a:srgbClr val="FF0000"/>
                  </a:solidFill>
                  <a:latin typeface="Comic Sans MS" pitchFamily="66" charset="0"/>
                </a:rPr>
                <a:t>Long-term economic prosperity</a:t>
              </a:r>
            </a:p>
            <a:p>
              <a:pPr eaLnBrk="0" hangingPunct="0"/>
              <a:r>
                <a:rPr lang="en-US" altLang="zh-TW" sz="1200" dirty="0">
                  <a:solidFill>
                    <a:srgbClr val="FF0000"/>
                  </a:solidFill>
                  <a:latin typeface="Comic Sans MS" pitchFamily="66" charset="0"/>
                </a:rPr>
                <a:t>Restorative economy</a:t>
              </a:r>
            </a:p>
            <a:p>
              <a:pPr eaLnBrk="0" hangingPunct="0"/>
              <a:r>
                <a:rPr lang="en-US" altLang="zh-TW" sz="1200" dirty="0">
                  <a:solidFill>
                    <a:srgbClr val="FF0000"/>
                  </a:solidFill>
                  <a:latin typeface="Comic Sans MS" pitchFamily="66" charset="0"/>
                </a:rPr>
                <a:t>Reforming market economy</a:t>
              </a:r>
            </a:p>
            <a:p>
              <a:pPr eaLnBrk="0" hangingPunct="0"/>
              <a:r>
                <a:rPr lang="en-US" altLang="zh-TW" sz="1200" dirty="0">
                  <a:solidFill>
                    <a:srgbClr val="FF0000"/>
                  </a:solidFill>
                  <a:latin typeface="Comic Sans MS" pitchFamily="66" charset="0"/>
                </a:rPr>
                <a:t>Ecological modernization</a:t>
              </a:r>
            </a:p>
            <a:p>
              <a:pPr eaLnBrk="0" hangingPunct="0"/>
              <a:endParaRPr lang="en-US" altLang="zh-TW" sz="1000" dirty="0">
                <a:solidFill>
                  <a:srgbClr val="FF0000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 dirty="0">
                  <a:solidFill>
                    <a:schemeClr val="bg1"/>
                  </a:solidFill>
                  <a:latin typeface="Times New Roman" pitchFamily="18" charset="0"/>
                </a:rPr>
                <a:t>Human and Social Capital</a:t>
              </a:r>
            </a:p>
            <a:p>
              <a:pPr eaLnBrk="0" hangingPunct="0"/>
              <a:r>
                <a:rPr lang="en-US" altLang="zh-TW" sz="1200" dirty="0">
                  <a:solidFill>
                    <a:schemeClr val="bg1"/>
                  </a:solidFill>
                  <a:latin typeface="Comic Sans MS" pitchFamily="66" charset="0"/>
                </a:rPr>
                <a:t>Diversities in human resources</a:t>
              </a:r>
            </a:p>
            <a:p>
              <a:pPr eaLnBrk="0" hangingPunct="0"/>
              <a:r>
                <a:rPr lang="en-US" altLang="zh-TW" sz="1200" dirty="0" smtClean="0">
                  <a:solidFill>
                    <a:schemeClr val="bg1"/>
                  </a:solidFill>
                  <a:latin typeface="Comic Sans MS" pitchFamily="66" charset="0"/>
                </a:rPr>
                <a:t>Satisfying </a:t>
              </a:r>
              <a:r>
                <a:rPr lang="en-US" altLang="zh-TW" sz="1200" dirty="0">
                  <a:solidFill>
                    <a:schemeClr val="bg1"/>
                  </a:solidFill>
                  <a:latin typeface="Comic Sans MS" pitchFamily="66" charset="0"/>
                </a:rPr>
                <a:t>basic needs</a:t>
              </a:r>
            </a:p>
            <a:p>
              <a:pPr eaLnBrk="0" hangingPunct="0"/>
              <a:r>
                <a:rPr lang="en-US" altLang="zh-TW" sz="1200" dirty="0">
                  <a:solidFill>
                    <a:schemeClr val="bg1"/>
                  </a:solidFill>
                  <a:latin typeface="Comic Sans MS" pitchFamily="66" charset="0"/>
                </a:rPr>
                <a:t>Equity in governance</a:t>
              </a:r>
            </a:p>
            <a:p>
              <a:pPr eaLnBrk="0" hangingPunct="0"/>
              <a:r>
                <a:rPr lang="en-US" altLang="zh-TW" sz="1200" dirty="0">
                  <a:solidFill>
                    <a:schemeClr val="bg1"/>
                  </a:solidFill>
                  <a:latin typeface="Comic Sans MS" pitchFamily="66" charset="0"/>
                </a:rPr>
                <a:t>Social cohesion</a:t>
              </a:r>
            </a:p>
            <a:p>
              <a:pPr eaLnBrk="0" hangingPunct="0"/>
              <a:r>
                <a:rPr lang="en-US" altLang="zh-TW" sz="1200" dirty="0">
                  <a:solidFill>
                    <a:schemeClr val="bg1"/>
                  </a:solidFill>
                  <a:latin typeface="Comic Sans MS" pitchFamily="66" charset="0"/>
                </a:rPr>
                <a:t>Equal opportunities</a:t>
              </a:r>
            </a:p>
            <a:p>
              <a:pPr eaLnBrk="0" hangingPunct="0"/>
              <a:endParaRPr lang="en-US" altLang="zh-TW" sz="12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eaLnBrk="0" hangingPunct="0"/>
              <a:r>
                <a:rPr lang="en-US" altLang="zh-TW" sz="1600" b="1" i="1" dirty="0">
                  <a:solidFill>
                    <a:srgbClr val="008000"/>
                  </a:solidFill>
                  <a:latin typeface="Times New Roman" pitchFamily="18" charset="0"/>
                </a:rPr>
                <a:t>Environmental (Physical &amp; Built) Capital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Geographical equity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Living within nature’s carrying capacity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Enhancing biodiversity</a:t>
              </a:r>
            </a:p>
            <a:p>
              <a:pPr eaLnBrk="0" hangingPunct="0"/>
              <a:r>
                <a:rPr lang="en-US" altLang="zh-TW" sz="1200" dirty="0">
                  <a:solidFill>
                    <a:srgbClr val="008000"/>
                  </a:solidFill>
                  <a:latin typeface="Comic Sans MS" pitchFamily="66" charset="0"/>
                </a:rPr>
                <a:t>Replace/ Recycle/ Reuse</a:t>
              </a:r>
              <a:endParaRPr lang="en-US" altLang="zh-TW" sz="1000" dirty="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984" y="677"/>
              <a:ext cx="1632" cy="3446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50000">
                  <a:srgbClr val="FFFFFF"/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117475" indent="-117475" eaLnBrk="0" hangingPunct="0"/>
              <a:r>
                <a:rPr lang="en-US" altLang="zh-TW" b="1">
                  <a:solidFill>
                    <a:schemeClr val="bg1"/>
                  </a:solidFill>
                  <a:latin typeface="Times New Roman" pitchFamily="18" charset="0"/>
                </a:rPr>
                <a:t>Policy Tools</a:t>
              </a:r>
            </a:p>
            <a:p>
              <a:pPr marL="117475" indent="-117475" algn="ctr" eaLnBrk="0" hangingPunct="0"/>
              <a:endParaRPr lang="en-US" altLang="zh-TW" sz="1200">
                <a:solidFill>
                  <a:schemeClr val="bg1"/>
                </a:solidFill>
                <a:latin typeface="Comic Sans MS" pitchFamily="66" charset="0"/>
              </a:endParaRPr>
            </a:p>
            <a:p>
              <a:pPr marL="117475" indent="-117475"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Government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Long term strategic views &amp; integrated policy making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Law &amp; legislation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Financing mechanisms</a:t>
              </a:r>
            </a:p>
            <a:p>
              <a:pPr marL="117475" indent="-117475" eaLnBrk="0" hangingPunct="0"/>
              <a:endParaRPr lang="en-US" altLang="zh-TW" sz="1000" b="1">
                <a:solidFill>
                  <a:schemeClr val="bg1"/>
                </a:solidFill>
                <a:latin typeface="Comic Sans MS" pitchFamily="66" charset="0"/>
              </a:endParaRPr>
            </a:p>
            <a:p>
              <a:pPr marL="117475" indent="-117475"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Government vis-à-vis </a:t>
              </a:r>
              <a:r>
                <a:rPr lang="en-US" altLang="zh-TW" sz="1600" b="1" i="1">
                  <a:solidFill>
                    <a:srgbClr val="FF0000"/>
                  </a:solidFill>
                  <a:latin typeface="Times New Roman" pitchFamily="18" charset="0"/>
                </a:rPr>
                <a:t>Market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Ecological modernization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Green consumerism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Targeted inward investment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Promotion of environmental business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Encourage competition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Information dissemination</a:t>
              </a:r>
            </a:p>
            <a:p>
              <a:pPr marL="117475" indent="-117475" eaLnBrk="0" hangingPunct="0"/>
              <a:endParaRPr lang="en-US" altLang="zh-TW" sz="1000">
                <a:solidFill>
                  <a:schemeClr val="bg1"/>
                </a:solidFill>
                <a:latin typeface="Comic Sans MS" pitchFamily="66" charset="0"/>
              </a:endParaRPr>
            </a:p>
            <a:p>
              <a:pPr marL="117475" indent="-117475" eaLnBrk="0" hangingPunct="0"/>
              <a:r>
                <a:rPr lang="en-US" altLang="zh-TW" sz="1600" b="1" i="1">
                  <a:solidFill>
                    <a:schemeClr val="bg1"/>
                  </a:solidFill>
                  <a:latin typeface="Times New Roman" pitchFamily="18" charset="0"/>
                </a:rPr>
                <a:t>Government vis-à-vis </a:t>
              </a:r>
              <a:r>
                <a:rPr lang="en-US" altLang="zh-TW" sz="1600" b="1" i="1">
                  <a:solidFill>
                    <a:srgbClr val="008000"/>
                  </a:solidFill>
                  <a:latin typeface="Times New Roman" pitchFamily="18" charset="0"/>
                </a:rPr>
                <a:t>Community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A learning culture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Three-way (government, private sector, community) partnership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Community based initiatives</a:t>
              </a:r>
            </a:p>
            <a:p>
              <a:pPr marL="117475" indent="-117475" eaLnBrk="0" hangingPunct="0"/>
              <a:r>
                <a:rPr lang="en-US" altLang="zh-TW" sz="1200">
                  <a:solidFill>
                    <a:schemeClr val="bg1"/>
                  </a:solidFill>
                  <a:latin typeface="Comic Sans MS" pitchFamily="66" charset="0"/>
                </a:rPr>
                <a:t>Social/cultural/attitudinal changes</a:t>
              </a:r>
            </a:p>
            <a:p>
              <a:pPr marL="117475" indent="-117475" eaLnBrk="0" hangingPunct="0"/>
              <a:endParaRPr lang="en-US" altLang="zh-TW" sz="12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1655763" y="1304925"/>
            <a:ext cx="6804025" cy="1143000"/>
          </a:xfrm>
        </p:spPr>
        <p:txBody>
          <a:bodyPr/>
          <a:lstStyle/>
          <a:p>
            <a:pPr algn="r"/>
            <a:r>
              <a:rPr lang="en-US" altLang="zh-TW"/>
              <a:t>                           Characteristics of 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66" name="Rectangle 178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229600" cy="633413"/>
          </a:xfrm>
        </p:spPr>
        <p:txBody>
          <a:bodyPr/>
          <a:lstStyle/>
          <a:p>
            <a:r>
              <a:rPr lang="en-US" altLang="zh-TW"/>
              <a:t>Characteristics of SD</a:t>
            </a:r>
          </a:p>
        </p:txBody>
      </p:sp>
      <p:graphicFrame>
        <p:nvGraphicFramePr>
          <p:cNvPr id="89274" name="Group 186"/>
          <p:cNvGraphicFramePr>
            <a:graphicFrameLocks noGrp="1"/>
          </p:cNvGraphicFramePr>
          <p:nvPr>
            <p:ph idx="1"/>
          </p:nvPr>
        </p:nvGraphicFramePr>
        <p:xfrm>
          <a:off x="468313" y="650875"/>
          <a:ext cx="8229600" cy="6217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ECOLOGICALLY ETHICAL UTILIZATION OF NATURAL RESOURCES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48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Use of resources and pollution within carrying capacity of nature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Biodiversity enhanced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Three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/>
                          <a:ea typeface="'宋体" charset="-120"/>
                          <a:cs typeface="Times New Roman" pitchFamily="18" charset="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R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/>
                          <a:ea typeface="'宋体" charset="-120"/>
                          <a:cs typeface="Times New Roman" pitchFamily="18" charset="0"/>
                        </a:rPr>
                        <a:t>”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s (reduce, reuse, recycle) to minimize wastes and energy consumption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INTRA- AND INTER-GENERATIONAL EQUITY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Demographic stabilization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Reforming market economy: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/>
                          <a:ea typeface="'宋体" charset="-120"/>
                          <a:cs typeface="Times New Roman" pitchFamily="18" charset="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restorative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/>
                          <a:ea typeface="'宋体" charset="-120"/>
                          <a:cs typeface="Times New Roman" pitchFamily="18" charset="0"/>
                        </a:rPr>
                        <a:t>”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, community based economies vibrant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Ecological modernization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Diversities in human resources development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Diversity in the built environment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Diversity in economic activities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Diversity in culture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Meeting basic needs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Strong social cohesion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Equity in governance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Equal opportunities available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Geographical equity: self-reliance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68300"/>
            <a:ext cx="8229600" cy="633413"/>
          </a:xfrm>
        </p:spPr>
        <p:txBody>
          <a:bodyPr/>
          <a:lstStyle/>
          <a:p>
            <a:r>
              <a:rPr lang="en-US" altLang="zh-TW"/>
              <a:t>Characteristics of SD</a:t>
            </a:r>
          </a:p>
        </p:txBody>
      </p:sp>
      <p:graphicFrame>
        <p:nvGraphicFramePr>
          <p:cNvPr id="93278" name="Group 94"/>
          <p:cNvGraphicFramePr>
            <a:graphicFrameLocks noGrp="1"/>
          </p:cNvGraphicFramePr>
          <p:nvPr>
            <p:ph idx="1"/>
          </p:nvPr>
        </p:nvGraphicFramePr>
        <p:xfrm>
          <a:off x="468313" y="1268413"/>
          <a:ext cx="8229600" cy="478155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RESPONSES</a:t>
                      </a: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048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Strategic long term view with strategic information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Horizontal cross-sectoral approach within the government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Vertical integration (local-regional initiatives)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Politics: new governance (three-way [public-private-community] partnership)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Sustainable planning process: participation &amp; dialogue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Law &amp; legislation on environmental management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Market: green consumerism, ecological modernization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Socio-cultural changes (public awareness)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'宋体" charset="-120"/>
                          <a:cs typeface="Times New Roman" pitchFamily="18" charset="0"/>
                        </a:rPr>
                        <a:t>Green financing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'宋体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229600" cy="728663"/>
          </a:xfrm>
        </p:spPr>
        <p:txBody>
          <a:bodyPr/>
          <a:lstStyle/>
          <a:p>
            <a:r>
              <a:rPr lang="en-US" altLang="zh-TW" b="1"/>
              <a:t>Characteristics of SD</a:t>
            </a:r>
          </a:p>
        </p:txBody>
      </p:sp>
      <p:pic>
        <p:nvPicPr>
          <p:cNvPr id="849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775" y="779463"/>
            <a:ext cx="8426450" cy="58610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58200" cy="457200"/>
          </a:xfrm>
        </p:spPr>
        <p:txBody>
          <a:bodyPr/>
          <a:lstStyle/>
          <a:p>
            <a:r>
              <a:rPr lang="en-US" altLang="zh-TW"/>
              <a:t>Characteristics of SD</a:t>
            </a:r>
          </a:p>
        </p:txBody>
      </p:sp>
      <p:graphicFrame>
        <p:nvGraphicFramePr>
          <p:cNvPr id="59411" name="Group 19"/>
          <p:cNvGraphicFramePr>
            <a:graphicFrameLocks noGrp="1"/>
          </p:cNvGraphicFramePr>
          <p:nvPr>
            <p:ph idx="1"/>
          </p:nvPr>
        </p:nvGraphicFramePr>
        <p:xfrm>
          <a:off x="468313" y="782638"/>
          <a:ext cx="8229600" cy="58216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182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Participation: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participatory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making good use of local knowledge 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perspectives of different stakeholders 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accessible participation channels and information 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participation should be engagement in making choices and determining future development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Community character: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respect community history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strengthen community identity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facilitate community building and fulfill the needs and expectations of the community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Equity: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ensure equitable distribution of benefits and costs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consider the impacts on different social groups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ensure adequate resources and services are available to mitigate the impacts on disadvantaged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Environment: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improve the overall living and working environment in order to promote health, safety and enjoyment</a:t>
                      </a:r>
                      <a:endParaRPr kumimoji="1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safeguard resources and prevent environmental degradation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Economy:</a:t>
                      </a:r>
                      <a:endParaRPr kumimoji="1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Franklin Gothic Medium" pitchFamily="34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Ø"/>
                        <a:tabLst>
                          <a:tab pos="228600" algn="r"/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should improve the overall economic conditions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692150"/>
            <a:ext cx="8077200" cy="636588"/>
          </a:xfrm>
        </p:spPr>
        <p:txBody>
          <a:bodyPr/>
          <a:lstStyle/>
          <a:p>
            <a:r>
              <a:rPr lang="en-US" altLang="zh-TW"/>
              <a:t>Why Citizen Participation?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9388"/>
            <a:ext cx="7804150" cy="4743450"/>
          </a:xfrm>
        </p:spPr>
        <p:txBody>
          <a:bodyPr/>
          <a:lstStyle/>
          <a:p>
            <a:r>
              <a:rPr lang="en-US" altLang="zh-TW" b="1"/>
              <a:t>Plans have a greater chance of being implemented when citizens play a meaningful role in shaping them.</a:t>
            </a:r>
          </a:p>
          <a:p>
            <a:r>
              <a:rPr lang="en-US" altLang="zh-TW" b="1"/>
              <a:t>They know better what they want!</a:t>
            </a:r>
          </a:p>
          <a:p>
            <a:r>
              <a:rPr lang="en-US" altLang="zh-TW" b="1"/>
              <a:t>Stakeholders must feel </a:t>
            </a:r>
            <a:r>
              <a:rPr lang="en-US" altLang="zh-TW" b="1" u="sng"/>
              <a:t>ownership</a:t>
            </a:r>
            <a:r>
              <a:rPr lang="en-US" altLang="zh-TW" b="1"/>
              <a:t> of the plan.</a:t>
            </a:r>
          </a:p>
          <a:p>
            <a:r>
              <a:rPr lang="en-US" altLang="zh-TW" b="1"/>
              <a:t>Identifying common values in divergent interests</a:t>
            </a:r>
          </a:p>
          <a:p>
            <a:r>
              <a:rPr lang="en-US" altLang="zh-TW" b="1"/>
              <a:t>Building consensus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46"/>
            <a:ext cx="8229600" cy="4781550"/>
          </a:xfrm>
        </p:spPr>
        <p:txBody>
          <a:bodyPr/>
          <a:lstStyle/>
          <a:p>
            <a:r>
              <a:rPr lang="en-US" dirty="0" smtClean="0"/>
              <a:t>Communities face enormous challenges as their social, economic, and environmental resources are damaged or depleted. </a:t>
            </a:r>
          </a:p>
          <a:p>
            <a:r>
              <a:rPr lang="en-US" dirty="0" smtClean="0"/>
              <a:t>Because these resources are interconnected, there are no simple solutions to the problems society causes.</a:t>
            </a:r>
          </a:p>
          <a:p>
            <a:r>
              <a:rPr lang="en-US" dirty="0" smtClean="0"/>
              <a:t>There is need to look into economic, social, and political choices that we still can make so that we do not meet even worse ends than many past civilizations.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9088"/>
            <a:ext cx="8763000" cy="714375"/>
          </a:xfrm>
        </p:spPr>
        <p:txBody>
          <a:bodyPr/>
          <a:lstStyle/>
          <a:p>
            <a:r>
              <a:rPr lang="en-US" altLang="zh-TW"/>
              <a:t>Arnstein</a:t>
            </a:r>
            <a:r>
              <a:rPr lang="en-US" altLang="zh-TW">
                <a:latin typeface="Tahoma"/>
              </a:rPr>
              <a:t>’</a:t>
            </a:r>
            <a:r>
              <a:rPr lang="en-US" altLang="zh-TW"/>
              <a:t>s Ladder of Citizen Participation</a:t>
            </a:r>
          </a:p>
        </p:txBody>
      </p:sp>
      <p:graphicFrame>
        <p:nvGraphicFramePr>
          <p:cNvPr id="65539" name="Group 3"/>
          <p:cNvGraphicFramePr>
            <a:graphicFrameLocks noGrp="1"/>
          </p:cNvGraphicFramePr>
          <p:nvPr>
            <p:ph type="tbl" idx="1"/>
          </p:nvPr>
        </p:nvGraphicFramePr>
        <p:xfrm>
          <a:off x="822325" y="1090613"/>
          <a:ext cx="7772400" cy="5764213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DEGREE OF CITIIZEN PARTICIPATION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8. Citizen control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7. Delegated power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6. Partnership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DEGREES OF TOKENISM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5. Placation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4. Consultation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3. Informing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NON-PARTICIPATION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2. Therapy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  <a:ea typeface="新細明體" pitchFamily="18" charset="-120"/>
                        </a:rPr>
                        <a:t>1. Manipulation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41325"/>
            <a:ext cx="6853238" cy="863600"/>
          </a:xfrm>
        </p:spPr>
        <p:txBody>
          <a:bodyPr/>
          <a:lstStyle/>
          <a:p>
            <a:r>
              <a:rPr lang="en-US" altLang="zh-TW"/>
              <a:t>Techniques</a:t>
            </a:r>
            <a:br>
              <a:rPr lang="en-US" altLang="zh-TW"/>
            </a:br>
            <a:endParaRPr lang="en-US" altLang="zh-TW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196975"/>
            <a:ext cx="3810000" cy="4648200"/>
          </a:xfrm>
        </p:spPr>
        <p:txBody>
          <a:bodyPr/>
          <a:lstStyle/>
          <a:p>
            <a:pPr marL="457200" indent="-457200"/>
            <a:r>
              <a:rPr lang="en-US" altLang="zh-TW" sz="2600"/>
              <a:t>Citizen attitude surveys</a:t>
            </a:r>
          </a:p>
          <a:p>
            <a:pPr marL="457200" indent="-457200"/>
            <a:r>
              <a:rPr lang="en-US" altLang="zh-TW" sz="2600"/>
              <a:t>Use of mediator or facilitator</a:t>
            </a:r>
          </a:p>
          <a:p>
            <a:pPr marL="457200" indent="-457200"/>
            <a:r>
              <a:rPr lang="en-US" altLang="zh-TW" sz="2600"/>
              <a:t>Citizen training</a:t>
            </a:r>
          </a:p>
          <a:p>
            <a:pPr marL="457200" indent="-457200"/>
            <a:r>
              <a:rPr lang="en-US" altLang="zh-TW" sz="2600"/>
              <a:t>Telephone hotlines</a:t>
            </a:r>
          </a:p>
          <a:p>
            <a:pPr marL="457200" indent="-457200"/>
            <a:r>
              <a:rPr lang="en-US" altLang="zh-TW" sz="2600"/>
              <a:t>Interactive cable TV</a:t>
            </a:r>
          </a:p>
          <a:p>
            <a:pPr marL="457200" indent="-457200"/>
            <a:r>
              <a:rPr lang="en-US" altLang="zh-TW" sz="2600"/>
              <a:t>Open door policy</a:t>
            </a:r>
          </a:p>
          <a:p>
            <a:pPr marL="457200" indent="-457200"/>
            <a:r>
              <a:rPr lang="en-US" altLang="zh-TW" sz="2600"/>
              <a:t>Visioning sessions</a:t>
            </a:r>
          </a:p>
          <a:p>
            <a:pPr marL="457200" indent="-457200"/>
            <a:r>
              <a:rPr lang="en-US" altLang="zh-TW" sz="2600"/>
              <a:t>Task forces</a:t>
            </a:r>
          </a:p>
          <a:p>
            <a:pPr marL="457200" indent="-457200"/>
            <a:r>
              <a:rPr lang="en-US" altLang="zh-TW" sz="2600"/>
              <a:t>Public hearings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24413" y="1233488"/>
            <a:ext cx="3810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/>
              <a:t>Guided tours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Workshops/ charettes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Visual preference testing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Game simulation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Citizen advisory board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Media &amp; public information campaigns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Community planning centres</a:t>
            </a:r>
          </a:p>
          <a:p>
            <a:pPr>
              <a:lnSpc>
                <a:spcPct val="90000"/>
              </a:lnSpc>
            </a:pPr>
            <a:r>
              <a:rPr lang="en-US" altLang="zh-TW" sz="2600"/>
              <a:t>Involving youths &amp; kids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Meanings of Sustainable Development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1972</a:t>
            </a:r>
            <a:r>
              <a:rPr lang="en-US" altLang="zh-TW" sz="2800" dirty="0"/>
              <a:t>, United Nations Conference on the Human Environment in Stockholm, Barbara Ward: </a:t>
            </a:r>
            <a:r>
              <a:rPr lang="en-US" altLang="zh-TW" sz="2800" i="1" dirty="0"/>
              <a:t>Only One Earth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1983, the World Commission on Environment and Development was established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1987: </a:t>
            </a:r>
            <a:r>
              <a:rPr lang="en-US" altLang="zh-TW" sz="2800" i="1" dirty="0"/>
              <a:t>Our Common Future</a:t>
            </a:r>
          </a:p>
          <a:p>
            <a:pPr lvl="1" indent="-31750">
              <a:lnSpc>
                <a:spcPct val="90000"/>
              </a:lnSpc>
              <a:buFontTx/>
              <a:buNone/>
            </a:pPr>
            <a:r>
              <a:rPr lang="en-US" altLang="zh-TW" sz="2400" dirty="0"/>
              <a:t>“Sustainable development is development that meets the needs of the present without compromising the ability of future generations to meet their own needs” (WCED, 1987, p.8).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en-US" altLang="zh-TW"/>
              <a:t>Meanings of Sustainable Development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35975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1992: United Nations Conference on Environment and Development in Rio de Janeiro, the First Earth Summit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Rio Declaration on Environment and Development &amp; Agenda 21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1992: the United Nations Commission on Sustainable Development was established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1996: Habitat Agenda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2000: United Nations Millennium Development Goals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2002: Second Earth Summit in Johannesburg—Johannesburg Declaration &amp; Action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2438"/>
            <a:ext cx="9144000" cy="4781550"/>
          </a:xfrm>
        </p:spPr>
        <p:txBody>
          <a:bodyPr/>
          <a:lstStyle/>
          <a:p>
            <a:r>
              <a:rPr lang="en-US" dirty="0" smtClean="0"/>
              <a:t>To eradicate extreme poverty and hunger</a:t>
            </a:r>
          </a:p>
          <a:p>
            <a:r>
              <a:rPr lang="en-US" dirty="0" smtClean="0"/>
              <a:t>To achieve universal primary education</a:t>
            </a:r>
          </a:p>
          <a:p>
            <a:r>
              <a:rPr lang="en-US" dirty="0" smtClean="0"/>
              <a:t>To promote gender equality and empower women</a:t>
            </a:r>
          </a:p>
          <a:p>
            <a:r>
              <a:rPr lang="en-US" dirty="0" smtClean="0"/>
              <a:t>To reduce child mortality</a:t>
            </a:r>
          </a:p>
          <a:p>
            <a:r>
              <a:rPr lang="en-US" dirty="0" smtClean="0"/>
              <a:t>To improve maternal health</a:t>
            </a:r>
          </a:p>
          <a:p>
            <a:r>
              <a:rPr lang="en-US" dirty="0" smtClean="0"/>
              <a:t>To combat HIV/AIDS, malaria, and other diseases</a:t>
            </a:r>
          </a:p>
          <a:p>
            <a:r>
              <a:rPr lang="en-US" dirty="0" smtClean="0"/>
              <a:t>To ensure environmental sustainability</a:t>
            </a:r>
          </a:p>
          <a:p>
            <a:r>
              <a:rPr lang="en-US" dirty="0" smtClean="0"/>
              <a:t>To develop a global partnership for development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8229600" cy="1143000"/>
          </a:xfrm>
        </p:spPr>
        <p:txBody>
          <a:bodyPr/>
          <a:lstStyle/>
          <a:p>
            <a:r>
              <a:rPr lang="en-US" altLang="zh-TW"/>
              <a:t>Why Sustainable Development  (SD)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zh-TW"/>
              <a:t>Why SD 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96963"/>
            <a:ext cx="8229600" cy="5761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The world’s</a:t>
            </a:r>
            <a:r>
              <a:rPr lang="en-US" altLang="zh-TW" sz="2800" u="sng"/>
              <a:t> </a:t>
            </a:r>
            <a:r>
              <a:rPr lang="en-US" altLang="zh-TW" sz="2800"/>
              <a:t>population is now at 6 billion, and estimated to grow to 8 billion in the next 20 years. 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While most countries’ economies have grown economically in the last 20 years, some have declined. 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In the developing world, one in every five persons lives in extreme poverty and many associated social problems result: disease, disintegration of family, crime and use of drugs.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800 million people in the world are still malnourished due to poor distribution in more remote areas. 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Diseases such as AIDS and malaria have greatly affected populations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06438"/>
          </a:xfrm>
        </p:spPr>
        <p:txBody>
          <a:bodyPr/>
          <a:lstStyle/>
          <a:p>
            <a:r>
              <a:rPr lang="en-US" altLang="zh-TW"/>
              <a:t>Why SD 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301037" cy="6092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Since 1971, global energy use has increased by 70% and is expected to rise 2% per year in the next 15 years. This will increase greenhouse gases by 50% over current levels.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The level of carbon dioxide in the atmosphere has increased enormously since 1950, with the global climate changing drastically.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Increased atmospheric nitrogen from fossil fuel combustion and farming of root crops, which release nitrogen, has intensified the occurrence in of acid rain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Natural resources (e.g. soils, forests, fish aquatic habitats) continue to decrease in quantity due to fires, pollution and human influences.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Loss of biological diversity has resulted from human activities such as deforestation and , pollution. 40% of our global economy is dependent on biologically derived products. 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Water, soil and air have been strained due to high pollution levels.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41325"/>
            <a:ext cx="7596187" cy="533400"/>
          </a:xfrm>
        </p:spPr>
        <p:txBody>
          <a:bodyPr/>
          <a:lstStyle/>
          <a:p>
            <a:r>
              <a:rPr lang="en-US" altLang="zh-TW"/>
              <a:t>Why SD? We are in a Risk Society!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04138" cy="4471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The aging of industrial modernity &amp; the emergence of </a:t>
            </a:r>
            <a:r>
              <a:rPr lang="en-US" altLang="zh-TW" u="sng" dirty="0"/>
              <a:t>a risk society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Risk society arises through “the ... modernization processes which are </a:t>
            </a:r>
            <a:r>
              <a:rPr lang="en-US" altLang="zh-TW" u="sng" dirty="0"/>
              <a:t>blind &amp; deaf</a:t>
            </a:r>
            <a:r>
              <a:rPr lang="en-US" altLang="zh-TW" dirty="0"/>
              <a:t> to consequences &amp; dangers.”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“Reflexive modernization”: self-confrontation with the consequences of risk society which cannot be addressed &amp; overcome in the system of industrial </a:t>
            </a:r>
            <a:r>
              <a:rPr lang="en-US" altLang="zh-TW" dirty="0" smtClean="0"/>
              <a:t>society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work">
  <a:themeElements>
    <a:clrScheme name="Teamwork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eamwork">
      <a:majorFont>
        <a:latin typeface="Impact"/>
        <a:ea typeface="新細明體"/>
        <a:cs typeface=""/>
      </a:majorFont>
      <a:minorFont>
        <a:latin typeface="Franklin Gothic Medium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1255</TotalTime>
  <Words>1204</Words>
  <Application>Microsoft Office PowerPoint</Application>
  <PresentationFormat>On-screen Show (4:3)</PresentationFormat>
  <Paragraphs>237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Berlin Sans FB</vt:lpstr>
      <vt:lpstr>Comic Sans MS</vt:lpstr>
      <vt:lpstr>Franklin Gothic Medium</vt:lpstr>
      <vt:lpstr>Garamond</vt:lpstr>
      <vt:lpstr>Impact</vt:lpstr>
      <vt:lpstr>Lucida Sans</vt:lpstr>
      <vt:lpstr>新細明體</vt:lpstr>
      <vt:lpstr>Tahoma</vt:lpstr>
      <vt:lpstr>Times New Roman</vt:lpstr>
      <vt:lpstr>Wingdings</vt:lpstr>
      <vt:lpstr>'宋体</vt:lpstr>
      <vt:lpstr>Teamwork</vt:lpstr>
      <vt:lpstr>Sustainable Development</vt:lpstr>
      <vt:lpstr>Why SD?</vt:lpstr>
      <vt:lpstr>Meanings of Sustainable Development</vt:lpstr>
      <vt:lpstr>Meanings of Sustainable Development</vt:lpstr>
      <vt:lpstr>MDGs</vt:lpstr>
      <vt:lpstr>Why Sustainable Development  (SD) ?</vt:lpstr>
      <vt:lpstr>Why SD ?</vt:lpstr>
      <vt:lpstr>Why SD ?</vt:lpstr>
      <vt:lpstr>Why SD? We are in a Risk Society! </vt:lpstr>
      <vt:lpstr>Meanings of Sustainable Development</vt:lpstr>
      <vt:lpstr>Meanings of SD: Nested Sustainable Development</vt:lpstr>
      <vt:lpstr>Meanings of Sustainable Development</vt:lpstr>
      <vt:lpstr>Meanings of SD: principles &amp; policies</vt:lpstr>
      <vt:lpstr>                           Characteristics of SD</vt:lpstr>
      <vt:lpstr>Characteristics of SD</vt:lpstr>
      <vt:lpstr>Characteristics of SD</vt:lpstr>
      <vt:lpstr>Characteristics of SD</vt:lpstr>
      <vt:lpstr>Characteristics of SD</vt:lpstr>
      <vt:lpstr>Why Citizen Participation?</vt:lpstr>
      <vt:lpstr>Arnstein’s Ladder of Citizen Participation</vt:lpstr>
      <vt:lpstr>Techniques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City &amp;  Urban Planning Experiences</dc:title>
  <dc:creator>Asim</dc:creator>
  <cp:lastModifiedBy>ASIM</cp:lastModifiedBy>
  <cp:revision>101</cp:revision>
  <dcterms:modified xsi:type="dcterms:W3CDTF">2015-09-01T10:49:49Z</dcterms:modified>
</cp:coreProperties>
</file>