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59" r:id="rId6"/>
    <p:sldId id="269" r:id="rId7"/>
    <p:sldId id="260" r:id="rId8"/>
    <p:sldId id="270" r:id="rId9"/>
    <p:sldId id="261" r:id="rId10"/>
    <p:sldId id="271" r:id="rId11"/>
    <p:sldId id="262"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9/7/2015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9/7/2015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Autofit/>
          </a:bodyPr>
          <a:lstStyle/>
          <a:p>
            <a:pPr algn="ctr"/>
            <a:r>
              <a:rPr lang="en-US" sz="4000" b="1" dirty="0" smtClean="0">
                <a:solidFill>
                  <a:srgbClr val="7030A0"/>
                </a:solidFill>
              </a:rPr>
              <a:t>Town Planning &amp; Urban Management</a:t>
            </a:r>
            <a:endParaRPr lang="en-US" sz="4000" dirty="0">
              <a:solidFill>
                <a:srgbClr val="7030A0"/>
              </a:solidFill>
            </a:endParaRPr>
          </a:p>
        </p:txBody>
      </p:sp>
      <p:sp>
        <p:nvSpPr>
          <p:cNvPr id="4" name="Rectangle 2"/>
          <p:cNvSpPr txBox="1">
            <a:spLocks noChangeArrowheads="1"/>
          </p:cNvSpPr>
          <p:nvPr/>
        </p:nvSpPr>
        <p:spPr bwMode="auto">
          <a:xfrm>
            <a:off x="1981200" y="6477000"/>
            <a:ext cx="723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Tx/>
              <a:buSzPct val="90000"/>
              <a:tabLst/>
              <a:defRPr/>
            </a:pPr>
            <a:endParaRPr kumimoji="0" lang="en-US" sz="105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ubtitle 2"/>
          <p:cNvSpPr>
            <a:spLocks noGrp="1"/>
          </p:cNvSpPr>
          <p:nvPr>
            <p:ph idx="1"/>
          </p:nvPr>
        </p:nvSpPr>
        <p:spPr>
          <a:xfrm>
            <a:off x="457200" y="3048000"/>
            <a:ext cx="8229600" cy="2057400"/>
          </a:xfrm>
        </p:spPr>
        <p:txBody>
          <a:bodyPr>
            <a:noAutofit/>
          </a:bodyPr>
          <a:lstStyle/>
          <a:p>
            <a:pPr algn="ctr">
              <a:buNone/>
            </a:pPr>
            <a:endParaRPr lang="en-GB" sz="2400" b="1" dirty="0" smtClean="0">
              <a:solidFill>
                <a:srgbClr val="FFC000"/>
              </a:solidFill>
            </a:endParaRPr>
          </a:p>
          <a:p>
            <a:pPr algn="ctr">
              <a:buNone/>
            </a:pPr>
            <a:endParaRPr lang="en-GB" sz="2400" b="1" dirty="0" smtClean="0">
              <a:solidFill>
                <a:srgbClr val="FFC000"/>
              </a:solidFill>
            </a:endParaRPr>
          </a:p>
          <a:p>
            <a:pPr algn="ctr">
              <a:buNone/>
            </a:pPr>
            <a:endParaRPr lang="en-GB" sz="2400" b="1" dirty="0" smtClean="0">
              <a:solidFill>
                <a:srgbClr val="FFC000"/>
              </a:solidFill>
            </a:endParaRPr>
          </a:p>
          <a:p>
            <a:pPr algn="ctr">
              <a:buNone/>
            </a:pPr>
            <a:endParaRPr lang="en-GB" sz="2400" b="1" dirty="0" smtClean="0">
              <a:solidFill>
                <a:srgbClr val="FFC000"/>
              </a:solidFill>
            </a:endParaRPr>
          </a:p>
          <a:p>
            <a:pPr algn="ctr">
              <a:buNone/>
            </a:pPr>
            <a:endParaRPr lang="en-GB" sz="2400" b="1" dirty="0" smtClean="0">
              <a:solidFill>
                <a:srgbClr val="FFC000"/>
              </a:solidFill>
            </a:endParaRPr>
          </a:p>
          <a:p>
            <a:pPr algn="ctr">
              <a:buNone/>
            </a:pPr>
            <a:r>
              <a:rPr lang="en-GB" sz="2400" b="1" dirty="0" smtClean="0">
                <a:solidFill>
                  <a:schemeClr val="accent3"/>
                </a:solidFill>
              </a:rPr>
              <a:t>Instructor </a:t>
            </a:r>
          </a:p>
          <a:p>
            <a:pPr algn="ctr">
              <a:buNone/>
            </a:pPr>
            <a:r>
              <a:rPr lang="en-GB" sz="2000" b="1" i="1" dirty="0" smtClean="0">
                <a:solidFill>
                  <a:schemeClr val="accent3"/>
                </a:solidFill>
              </a:rPr>
              <a:t>Syed Arif Hussain</a:t>
            </a:r>
          </a:p>
          <a:p>
            <a:pPr algn="ctr"/>
            <a:endParaRPr lang="en-GB" sz="2400" b="1" dirty="0">
              <a:solidFill>
                <a:srgbClr val="FFC000"/>
              </a:solidFill>
            </a:endParaRPr>
          </a:p>
        </p:txBody>
      </p:sp>
      <p:sp>
        <p:nvSpPr>
          <p:cNvPr id="6" name="Title 1"/>
          <p:cNvSpPr txBox="1">
            <a:spLocks/>
          </p:cNvSpPr>
          <p:nvPr/>
        </p:nvSpPr>
        <p:spPr>
          <a:xfrm>
            <a:off x="609600" y="3048000"/>
            <a:ext cx="8229600" cy="1143000"/>
          </a:xfrm>
          <a:prstGeom prst="rect">
            <a:avLst/>
          </a:prstGeom>
        </p:spPr>
        <p:txBody>
          <a:bodyPr vert="horz" lIns="0" rIns="0" bIns="0"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smtClean="0">
                <a:ln>
                  <a:noFill/>
                </a:ln>
                <a:solidFill>
                  <a:schemeClr val="tx2"/>
                </a:solidFill>
                <a:effectLst/>
                <a:uLnTx/>
                <a:uFillTx/>
                <a:latin typeface="+mj-lt"/>
                <a:ea typeface="+mj-ea"/>
                <a:cs typeface="+mj-cs"/>
              </a:rPr>
              <a:t>ROLE OF OTHER PROFESSIONALS IN TOWN PLANNING</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r"/>
            <a:r>
              <a:rPr lang="en-US" b="1" i="1" u="sng" dirty="0" smtClean="0"/>
              <a:t>ROLE OF SOCIOLOGIST</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dirty="0" smtClean="0"/>
              <a:t>The sociologist may also be called in to provide expert advice on the style of living and housing needs of the different sections of the society which can be helpful to a planner to plan housing areas in an appropriate manner. </a:t>
            </a:r>
          </a:p>
          <a:p>
            <a:r>
              <a:rPr lang="en-US" dirty="0" smtClean="0"/>
              <a:t> Different societies have different traditional as well as cultural values and rules which are the part of society and cannot be ignored. So it is the duty of the sociologist to understand these cultural and traditional values and guide the planner accordingly.</a:t>
            </a:r>
          </a:p>
          <a:p>
            <a:r>
              <a:rPr lang="en-US" dirty="0" smtClean="0"/>
              <a:t> Sociologist can guide planner about the ethnic issues and divisions prevailing in the society.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i="1" u="sng" dirty="0" smtClean="0"/>
              <a:t>ROLE OF SURVEYOR</a:t>
            </a:r>
            <a:endParaRPr lang="en-US" dirty="0"/>
          </a:p>
        </p:txBody>
      </p:sp>
      <p:sp>
        <p:nvSpPr>
          <p:cNvPr id="3" name="Content Placeholder 2"/>
          <p:cNvSpPr>
            <a:spLocks noGrp="1"/>
          </p:cNvSpPr>
          <p:nvPr>
            <p:ph idx="1"/>
          </p:nvPr>
        </p:nvSpPr>
        <p:spPr>
          <a:xfrm>
            <a:off x="228600" y="1600200"/>
            <a:ext cx="8686800" cy="5029200"/>
          </a:xfrm>
        </p:spPr>
        <p:txBody>
          <a:bodyPr>
            <a:normAutofit/>
          </a:bodyPr>
          <a:lstStyle/>
          <a:p>
            <a:pPr lvl="0"/>
            <a:r>
              <a:rPr lang="en-US" dirty="0" smtClean="0"/>
              <a:t>Working as an advisor he not only work in general capacity as a surveyor but also frequently as a specialist quantity, valuation or building surveyor.</a:t>
            </a:r>
          </a:p>
          <a:p>
            <a:pPr lvl="0"/>
            <a:r>
              <a:rPr lang="en-US" dirty="0" smtClean="0"/>
              <a:t>The surveyor’s professional task may involve the monitoring of physical features, structures and engineering works on above or below surface of earth, </a:t>
            </a:r>
          </a:p>
          <a:p>
            <a:pPr lvl="0"/>
            <a:r>
              <a:rPr lang="en-US" dirty="0" smtClean="0"/>
              <a:t>Another task of the surveyor is the determination of the position of the boundaries of public or private land including national and international boundaries and registration of those lands with appropriate authorities.</a:t>
            </a:r>
          </a:p>
          <a:p>
            <a:endParaRPr lang="en-US" dirty="0"/>
          </a:p>
        </p:txBody>
      </p:sp>
      <p:sp>
        <p:nvSpPr>
          <p:cNvPr id="4" name="Rectangle 2"/>
          <p:cNvSpPr txBox="1">
            <a:spLocks noChangeArrowheads="1"/>
          </p:cNvSpPr>
          <p:nvPr/>
        </p:nvSpPr>
        <p:spPr bwMode="auto">
          <a:xfrm>
            <a:off x="1981200" y="6477000"/>
            <a:ext cx="723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Tx/>
              <a:buSzPct val="90000"/>
              <a:tabLst/>
              <a:defRPr/>
            </a:pPr>
            <a:endParaRPr lang="en-US" sz="1050" kern="0" dirty="0" smtClean="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r"/>
            <a:r>
              <a:rPr lang="en-US" b="1" i="1" u="sng" dirty="0" smtClean="0"/>
              <a:t>ROLE OF SURVEYOR</a:t>
            </a:r>
            <a:endParaRPr lang="en-US" dirty="0"/>
          </a:p>
        </p:txBody>
      </p:sp>
      <p:sp>
        <p:nvSpPr>
          <p:cNvPr id="3" name="Content Placeholder 2"/>
          <p:cNvSpPr>
            <a:spLocks noGrp="1"/>
          </p:cNvSpPr>
          <p:nvPr>
            <p:ph idx="1"/>
          </p:nvPr>
        </p:nvSpPr>
        <p:spPr>
          <a:xfrm>
            <a:off x="457200" y="1676400"/>
            <a:ext cx="8229600" cy="4876800"/>
          </a:xfrm>
        </p:spPr>
        <p:txBody>
          <a:bodyPr/>
          <a:lstStyle/>
          <a:p>
            <a:pPr lvl="0"/>
            <a:r>
              <a:rPr lang="en-US" dirty="0" smtClean="0"/>
              <a:t>As a town planning scheme must guide the development of the area to which it applies, success can only be expected if it is based on a thorough survey and understanding of all existing conditions. Therefore, surveyors can help in conducting survey in comprehensive manner.</a:t>
            </a:r>
          </a:p>
          <a:p>
            <a:pPr lvl="0"/>
            <a:r>
              <a:rPr lang="en-US" dirty="0" smtClean="0"/>
              <a:t>Surveyors can contribute in the planning process to a great extent through their expertise in dealing with large number of data collection techniques.</a:t>
            </a:r>
          </a:p>
          <a:p>
            <a:endParaRPr lang="en-US" dirty="0"/>
          </a:p>
        </p:txBody>
      </p:sp>
      <p:sp>
        <p:nvSpPr>
          <p:cNvPr id="4" name="Rectangle 2"/>
          <p:cNvSpPr txBox="1">
            <a:spLocks noChangeArrowheads="1"/>
          </p:cNvSpPr>
          <p:nvPr/>
        </p:nvSpPr>
        <p:spPr bwMode="auto">
          <a:xfrm>
            <a:off x="1981200" y="6477000"/>
            <a:ext cx="723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Tx/>
              <a:buSzPct val="90000"/>
              <a:tabLst/>
              <a:defRPr/>
            </a:pPr>
            <a:endParaRPr kumimoji="0" lang="en-US" sz="105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smtClean="0"/>
              <a:t>ROLE OF OTHER PROFESSIONALS IN TOWN PLANNING</a:t>
            </a:r>
            <a:endParaRPr lang="en-US" dirty="0"/>
          </a:p>
        </p:txBody>
      </p:sp>
      <p:sp>
        <p:nvSpPr>
          <p:cNvPr id="3" name="Content Placeholder 2"/>
          <p:cNvSpPr>
            <a:spLocks noGrp="1"/>
          </p:cNvSpPr>
          <p:nvPr>
            <p:ph idx="1"/>
          </p:nvPr>
        </p:nvSpPr>
        <p:spPr>
          <a:xfrm>
            <a:off x="457200" y="2362200"/>
            <a:ext cx="8229600" cy="3962400"/>
          </a:xfrm>
        </p:spPr>
        <p:txBody>
          <a:bodyPr/>
          <a:lstStyle/>
          <a:p>
            <a:pPr marL="514350" indent="-514350">
              <a:buFont typeface="+mj-lt"/>
              <a:buAutoNum type="arabicPeriod"/>
            </a:pPr>
            <a:r>
              <a:rPr lang="en-US" dirty="0" smtClean="0"/>
              <a:t>Role of architect</a:t>
            </a:r>
          </a:p>
          <a:p>
            <a:pPr marL="514350" indent="-514350">
              <a:buFont typeface="+mj-lt"/>
              <a:buAutoNum type="arabicPeriod"/>
            </a:pPr>
            <a:r>
              <a:rPr lang="en-US" dirty="0" smtClean="0"/>
              <a:t>Role of economist</a:t>
            </a:r>
          </a:p>
          <a:p>
            <a:pPr marL="514350" indent="-514350">
              <a:buFont typeface="+mj-lt"/>
              <a:buAutoNum type="arabicPeriod"/>
            </a:pPr>
            <a:r>
              <a:rPr lang="en-US" dirty="0" smtClean="0"/>
              <a:t>Role of landscape architect</a:t>
            </a:r>
          </a:p>
          <a:p>
            <a:pPr marL="514350" indent="-514350">
              <a:buFont typeface="+mj-lt"/>
              <a:buAutoNum type="arabicPeriod"/>
            </a:pPr>
            <a:r>
              <a:rPr lang="en-US" dirty="0" smtClean="0"/>
              <a:t>Role of sociologist</a:t>
            </a:r>
          </a:p>
          <a:p>
            <a:pPr marL="514350" indent="-514350">
              <a:buFont typeface="+mj-lt"/>
              <a:buAutoNum type="arabicPeriod"/>
            </a:pPr>
            <a:r>
              <a:rPr lang="en-US" dirty="0" smtClean="0"/>
              <a:t>Role of surveyor</a:t>
            </a:r>
          </a:p>
          <a:p>
            <a:endParaRPr lang="en-US" dirty="0" smtClean="0"/>
          </a:p>
          <a:p>
            <a:endParaRPr lang="en-US" dirty="0" smtClean="0"/>
          </a:p>
          <a:p>
            <a:endParaRPr lang="en-US" dirty="0"/>
          </a:p>
        </p:txBody>
      </p:sp>
      <p:sp>
        <p:nvSpPr>
          <p:cNvPr id="4" name="Rectangle 2"/>
          <p:cNvSpPr txBox="1">
            <a:spLocks noChangeArrowheads="1"/>
          </p:cNvSpPr>
          <p:nvPr/>
        </p:nvSpPr>
        <p:spPr bwMode="auto">
          <a:xfrm>
            <a:off x="1981200" y="6477000"/>
            <a:ext cx="723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Tx/>
              <a:buSzPct val="90000"/>
              <a:tabLst/>
              <a:defRPr/>
            </a:pPr>
            <a:endParaRPr lang="en-US" sz="1050" kern="0" dirty="0" smtClean="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696200" cy="362712"/>
          </a:xfrm>
        </p:spPr>
        <p:txBody>
          <a:bodyPr>
            <a:noAutofit/>
          </a:bodyPr>
          <a:lstStyle/>
          <a:p>
            <a:pPr lvl="0"/>
            <a:r>
              <a:rPr lang="en-US" altLang="ja-JP" sz="4500" b="1" i="1" u="sng" dirty="0" smtClean="0"/>
              <a:t>ROLE OF ARCHITECT</a:t>
            </a:r>
            <a:endParaRPr lang="en-US" sz="4500" b="1" i="1" u="sng" dirty="0"/>
          </a:p>
        </p:txBody>
      </p:sp>
      <p:sp>
        <p:nvSpPr>
          <p:cNvPr id="3" name="Content Placeholder 2"/>
          <p:cNvSpPr>
            <a:spLocks noGrp="1"/>
          </p:cNvSpPr>
          <p:nvPr>
            <p:ph idx="1"/>
          </p:nvPr>
        </p:nvSpPr>
        <p:spPr>
          <a:xfrm>
            <a:off x="457200" y="1371600"/>
            <a:ext cx="8229600" cy="5105400"/>
          </a:xfrm>
        </p:spPr>
        <p:txBody>
          <a:bodyPr>
            <a:noAutofit/>
          </a:bodyPr>
          <a:lstStyle/>
          <a:p>
            <a:pPr>
              <a:buNone/>
            </a:pPr>
            <a:r>
              <a:rPr lang="en-US" sz="2000" dirty="0" smtClean="0">
                <a:latin typeface="Times New Roman" pitchFamily="18" charset="0"/>
                <a:cs typeface="Times New Roman" pitchFamily="18" charset="0"/>
              </a:rPr>
              <a:t>His/her role in the planning can be summarized as follows:</a:t>
            </a:r>
          </a:p>
          <a:p>
            <a:pPr>
              <a:buNone/>
            </a:pP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The architect provides a three-dimensional perspective to two-dimensional plans.</a:t>
            </a:r>
          </a:p>
          <a:p>
            <a:pPr>
              <a:buNone/>
            </a:pPr>
            <a:r>
              <a:rPr lang="en-US" sz="2000" dirty="0" smtClean="0">
                <a:latin typeface="Times New Roman" pitchFamily="18" charset="0"/>
                <a:cs typeface="Times New Roman" pitchFamily="18" charset="0"/>
              </a:rPr>
              <a:t> </a:t>
            </a:r>
          </a:p>
          <a:p>
            <a:pPr lvl="0"/>
            <a:r>
              <a:rPr lang="en-US" sz="2000" dirty="0" smtClean="0">
                <a:latin typeface="Times New Roman" pitchFamily="18" charset="0"/>
                <a:cs typeface="Times New Roman" pitchFamily="18" charset="0"/>
              </a:rPr>
              <a:t>There exists a strong similarity between the </a:t>
            </a:r>
            <a:r>
              <a:rPr lang="en-US" sz="2000" b="1" dirty="0" smtClean="0">
                <a:latin typeface="Times New Roman" pitchFamily="18" charset="0"/>
                <a:cs typeface="Times New Roman" pitchFamily="18" charset="0"/>
              </a:rPr>
              <a:t>process of designing </a:t>
            </a:r>
            <a:r>
              <a:rPr lang="en-US" sz="2000" dirty="0" smtClean="0">
                <a:latin typeface="Times New Roman" pitchFamily="18" charset="0"/>
                <a:cs typeface="Times New Roman" pitchFamily="18" charset="0"/>
              </a:rPr>
              <a:t>for space and movement within and about dwellings and the </a:t>
            </a:r>
            <a:r>
              <a:rPr lang="en-US" sz="2000" b="1" dirty="0" smtClean="0">
                <a:latin typeface="Times New Roman" pitchFamily="18" charset="0"/>
                <a:cs typeface="Times New Roman" pitchFamily="18" charset="0"/>
              </a:rPr>
              <a:t>process of planning</a:t>
            </a:r>
            <a:r>
              <a:rPr lang="en-US" sz="2000" dirty="0" smtClean="0">
                <a:latin typeface="Times New Roman" pitchFamily="18" charset="0"/>
                <a:cs typeface="Times New Roman" pitchFamily="18" charset="0"/>
              </a:rPr>
              <a:t>, the distribution of land uses and the communication between them. The architect can assist in this process to ensure better design outcomes.</a:t>
            </a:r>
          </a:p>
          <a:p>
            <a:pPr>
              <a:buNone/>
            </a:pPr>
            <a:r>
              <a:rPr lang="en-US" sz="2000" dirty="0" smtClean="0">
                <a:latin typeface="Times New Roman" pitchFamily="18" charset="0"/>
                <a:cs typeface="Times New Roman" pitchFamily="18" charset="0"/>
              </a:rPr>
              <a:t> </a:t>
            </a:r>
          </a:p>
          <a:p>
            <a:pPr lvl="0"/>
            <a:r>
              <a:rPr lang="en-US" sz="2000" dirty="0" smtClean="0">
                <a:latin typeface="Times New Roman" pitchFamily="18" charset="0"/>
                <a:cs typeface="Times New Roman" pitchFamily="18" charset="0"/>
              </a:rPr>
              <a:t>As the finished product or end result of the majority of planning proposal takes the form of a built environment, it is inevitable that the professional like architect concerned with the buildings should be represented and consulted for architectural aspects of the buildings.</a:t>
            </a:r>
          </a:p>
          <a:p>
            <a:pPr>
              <a:buNone/>
            </a:pPr>
            <a:r>
              <a:rPr lang="en-US" sz="2000" dirty="0" smtClean="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p:txBody>
      </p:sp>
      <p:sp>
        <p:nvSpPr>
          <p:cNvPr id="4" name="Rectangle 2"/>
          <p:cNvSpPr txBox="1">
            <a:spLocks noChangeArrowheads="1"/>
          </p:cNvSpPr>
          <p:nvPr/>
        </p:nvSpPr>
        <p:spPr bwMode="auto">
          <a:xfrm>
            <a:off x="1981200" y="6477000"/>
            <a:ext cx="723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Tx/>
              <a:buSzPct val="90000"/>
              <a:tabLst/>
              <a:defRPr/>
            </a:pPr>
            <a:endParaRPr lang="en-US" sz="1050" kern="0" dirty="0" smtClean="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6488"/>
            <a:ext cx="8229600" cy="438912"/>
          </a:xfrm>
        </p:spPr>
        <p:txBody>
          <a:bodyPr>
            <a:normAutofit fontScale="90000"/>
          </a:bodyPr>
          <a:lstStyle/>
          <a:p>
            <a:pPr algn="r"/>
            <a:r>
              <a:rPr lang="en-US" altLang="ja-JP" sz="5400" b="1" i="1" u="sng" dirty="0" smtClean="0"/>
              <a:t>ROLE OF ARCHITECT</a:t>
            </a:r>
            <a:endParaRPr lang="en-US" dirty="0"/>
          </a:p>
        </p:txBody>
      </p:sp>
      <p:sp>
        <p:nvSpPr>
          <p:cNvPr id="3" name="Content Placeholder 2"/>
          <p:cNvSpPr>
            <a:spLocks noGrp="1"/>
          </p:cNvSpPr>
          <p:nvPr>
            <p:ph idx="1"/>
          </p:nvPr>
        </p:nvSpPr>
        <p:spPr>
          <a:xfrm>
            <a:off x="457200" y="1447800"/>
            <a:ext cx="8382000" cy="4876800"/>
          </a:xfrm>
        </p:spPr>
        <p:txBody>
          <a:bodyPr>
            <a:normAutofit fontScale="92500" lnSpcReduction="10000"/>
          </a:bodyPr>
          <a:lstStyle/>
          <a:p>
            <a:pPr lvl="0"/>
            <a:r>
              <a:rPr lang="en-US" sz="2800" dirty="0" smtClean="0">
                <a:latin typeface="Times New Roman" pitchFamily="18" charset="0"/>
                <a:cs typeface="Times New Roman" pitchFamily="18" charset="0"/>
              </a:rPr>
              <a:t>The architect is involved in the design, construction and organization of major building complexes such as hospitals and universities.</a:t>
            </a:r>
          </a:p>
          <a:p>
            <a:pPr>
              <a:buNone/>
            </a:pPr>
            <a:r>
              <a:rPr lang="en-US" sz="2800" dirty="0" smtClean="0">
                <a:latin typeface="Times New Roman" pitchFamily="18" charset="0"/>
                <a:cs typeface="Times New Roman" pitchFamily="18" charset="0"/>
              </a:rPr>
              <a:t> </a:t>
            </a:r>
          </a:p>
          <a:p>
            <a:pPr lvl="0"/>
            <a:r>
              <a:rPr lang="en-US" sz="2800" dirty="0" smtClean="0">
                <a:latin typeface="Times New Roman" pitchFamily="18" charset="0"/>
                <a:cs typeface="Times New Roman" pitchFamily="18" charset="0"/>
              </a:rPr>
              <a:t>The conservation of historic buildings is an important planning task and the architects can perform a key role to this end.</a:t>
            </a:r>
          </a:p>
          <a:p>
            <a:pPr>
              <a:buNone/>
            </a:pPr>
            <a:r>
              <a:rPr lang="en-US" sz="2800" dirty="0" smtClean="0">
                <a:latin typeface="Times New Roman" pitchFamily="18" charset="0"/>
                <a:cs typeface="Times New Roman" pitchFamily="18" charset="0"/>
              </a:rPr>
              <a:t> </a:t>
            </a:r>
          </a:p>
          <a:p>
            <a:pPr lvl="0"/>
            <a:r>
              <a:rPr lang="en-US" sz="2800" dirty="0" smtClean="0">
                <a:latin typeface="Times New Roman" pitchFamily="18" charset="0"/>
                <a:cs typeface="Times New Roman" pitchFamily="18" charset="0"/>
              </a:rPr>
              <a:t>Through his/her skills in developing aesthetically attractive finishes and appearances of buildings, an architect can assist planner in creating a lively and pleasant image of urban spaces.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i="1" u="sng" dirty="0" smtClean="0"/>
              <a:t>ROLE OF ECONOMIST</a:t>
            </a:r>
            <a:endParaRPr lang="en-US" dirty="0"/>
          </a:p>
        </p:txBody>
      </p:sp>
      <p:sp>
        <p:nvSpPr>
          <p:cNvPr id="3" name="Content Placeholder 2"/>
          <p:cNvSpPr>
            <a:spLocks noGrp="1"/>
          </p:cNvSpPr>
          <p:nvPr>
            <p:ph idx="1"/>
          </p:nvPr>
        </p:nvSpPr>
        <p:spPr>
          <a:xfrm>
            <a:off x="457200" y="1447800"/>
            <a:ext cx="8229600" cy="5029200"/>
          </a:xfrm>
        </p:spPr>
        <p:txBody>
          <a:bodyPr>
            <a:noAutofit/>
          </a:bodyPr>
          <a:lstStyle/>
          <a:p>
            <a:pPr lvl="0"/>
            <a:r>
              <a:rPr lang="en-US" sz="2400" dirty="0" smtClean="0">
                <a:latin typeface="Times New Roman" pitchFamily="18" charset="0"/>
                <a:cs typeface="Times New Roman" pitchFamily="18" charset="0"/>
              </a:rPr>
              <a:t>With both economics and town planning pursuing the same study of the </a:t>
            </a:r>
            <a:r>
              <a:rPr lang="en-US" sz="2400" b="1" dirty="0" smtClean="0">
                <a:latin typeface="Times New Roman" pitchFamily="18" charset="0"/>
                <a:cs typeface="Times New Roman" pitchFamily="18" charset="0"/>
              </a:rPr>
              <a:t>allocation of resources </a:t>
            </a:r>
            <a:r>
              <a:rPr lang="en-US" sz="2400" dirty="0" smtClean="0">
                <a:latin typeface="Times New Roman" pitchFamily="18" charset="0"/>
                <a:cs typeface="Times New Roman" pitchFamily="18" charset="0"/>
              </a:rPr>
              <a:t>there is inevitably an affinity between them. Economics plays greater emphasis upon the maximization of efficiency and production whereas town planning seeks to maximize the welfare of community.</a:t>
            </a:r>
          </a:p>
          <a:p>
            <a:pPr>
              <a:buNone/>
            </a:pP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The economists can contribute in understanding how local economies in urban areas work and what constrains them.</a:t>
            </a:r>
          </a:p>
          <a:p>
            <a:pPr lvl="0">
              <a:buNone/>
            </a:pPr>
            <a:r>
              <a:rPr lang="en-US" sz="2400" dirty="0" smtClean="0">
                <a:latin typeface="Times New Roman" pitchFamily="18" charset="0"/>
                <a:cs typeface="Times New Roman" pitchFamily="18" charset="0"/>
              </a:rPr>
              <a:t> </a:t>
            </a:r>
          </a:p>
          <a:p>
            <a:pPr lvl="0"/>
            <a:r>
              <a:rPr lang="en-US" sz="2400" dirty="0" smtClean="0">
                <a:latin typeface="Times New Roman" pitchFamily="18" charset="0"/>
                <a:cs typeface="Times New Roman" pitchFamily="18" charset="0"/>
              </a:rPr>
              <a:t>Each local planning agency develops an economic growth strategy for implementation during plan period. Providing key inputs as well as influencing this strategy is a key role for the economist.</a:t>
            </a:r>
          </a:p>
          <a:p>
            <a:pPr>
              <a:buNone/>
            </a:pPr>
            <a:r>
              <a:rPr lang="en-US" sz="2400" dirty="0" smtClean="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
        <p:nvSpPr>
          <p:cNvPr id="4" name="Rectangle 2"/>
          <p:cNvSpPr txBox="1">
            <a:spLocks noChangeArrowheads="1"/>
          </p:cNvSpPr>
          <p:nvPr/>
        </p:nvSpPr>
        <p:spPr bwMode="auto">
          <a:xfrm>
            <a:off x="1981200" y="6477000"/>
            <a:ext cx="723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Tx/>
              <a:buSzPct val="90000"/>
              <a:tabLst/>
              <a:defRPr/>
            </a:pPr>
            <a:endParaRPr lang="en-US" sz="1050" kern="0" dirty="0" smtClean="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r"/>
            <a:r>
              <a:rPr lang="en-US" b="1" i="1" u="sng" dirty="0" smtClean="0"/>
              <a:t>ROLE OF ECONOMIST</a:t>
            </a: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lvl="0"/>
            <a:r>
              <a:rPr lang="en-US" sz="2800" dirty="0" smtClean="0">
                <a:latin typeface="Times New Roman" pitchFamily="18" charset="0"/>
                <a:cs typeface="Times New Roman" pitchFamily="18" charset="0"/>
              </a:rPr>
              <a:t>All projects and programs must be appraised. There are standard techniques for appraisal including cost-effectiveness, cost-benefit, financial appraisal etc. Assisting planners in carrying out appraisal of projects and programs is another task of economist.</a:t>
            </a:r>
          </a:p>
          <a:p>
            <a:pPr>
              <a:buNone/>
            </a:pPr>
            <a:r>
              <a:rPr lang="en-US" sz="2800" dirty="0" smtClean="0">
                <a:latin typeface="Times New Roman" pitchFamily="18" charset="0"/>
                <a:cs typeface="Times New Roman" pitchFamily="18" charset="0"/>
              </a:rPr>
              <a:t> </a:t>
            </a:r>
          </a:p>
          <a:p>
            <a:pPr lvl="0"/>
            <a:r>
              <a:rPr lang="en-US" sz="2800" dirty="0" smtClean="0">
                <a:latin typeface="Times New Roman" pitchFamily="18" charset="0"/>
                <a:cs typeface="Times New Roman" pitchFamily="18" charset="0"/>
              </a:rPr>
              <a:t>Most aid interventions are made by public sector. This means that a solid understanding of the role and justification for involvement in the public sector is essential. Other advisors will not have this understanding and economist can help in making sound decisions to this end. </a:t>
            </a:r>
          </a:p>
          <a:p>
            <a:pPr>
              <a:buNone/>
            </a:pPr>
            <a:r>
              <a:rPr lang="en-US" sz="2800" dirty="0" smtClean="0">
                <a:latin typeface="Times New Roman" pitchFamily="18" charset="0"/>
                <a:cs typeface="Times New Roman" pitchFamily="18" charset="0"/>
              </a:rPr>
              <a:t> </a:t>
            </a:r>
          </a:p>
          <a:p>
            <a:pPr lvl="0"/>
            <a:r>
              <a:rPr lang="en-US" sz="2800" dirty="0" smtClean="0">
                <a:latin typeface="Times New Roman" pitchFamily="18" charset="0"/>
                <a:cs typeface="Times New Roman" pitchFamily="18" charset="0"/>
              </a:rPr>
              <a:t>Economists play a very important role in designing the monitoring and evaluation framework, and in measuring and judging impact of economic policies of development plans.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b="1" i="1" u="sng" dirty="0" smtClean="0"/>
              <a:t>ROLE OF LANDSCAPE ARCHITECT</a:t>
            </a:r>
            <a:endParaRPr lang="en-US" dirty="0"/>
          </a:p>
        </p:txBody>
      </p:sp>
      <p:sp>
        <p:nvSpPr>
          <p:cNvPr id="3" name="Content Placeholder 2"/>
          <p:cNvSpPr>
            <a:spLocks noGrp="1"/>
          </p:cNvSpPr>
          <p:nvPr>
            <p:ph idx="1"/>
          </p:nvPr>
        </p:nvSpPr>
        <p:spPr>
          <a:xfrm>
            <a:off x="304800" y="1447800"/>
            <a:ext cx="8534400" cy="5181600"/>
          </a:xfrm>
        </p:spPr>
        <p:txBody>
          <a:bodyPr>
            <a:normAutofit fontScale="77500" lnSpcReduction="20000"/>
          </a:bodyPr>
          <a:lstStyle/>
          <a:p>
            <a:r>
              <a:rPr lang="en-US" dirty="0" smtClean="0"/>
              <a:t> The purpose of landscape architectural endeavors is to organize and implement ideas for </a:t>
            </a:r>
            <a:r>
              <a:rPr lang="en-US" b="1" dirty="0" smtClean="0"/>
              <a:t>better outdoor environment</a:t>
            </a:r>
            <a:r>
              <a:rPr lang="en-US" dirty="0" smtClean="0"/>
              <a:t>, based on technical data, various design philosophies, and functional needs. 							</a:t>
            </a:r>
          </a:p>
          <a:p>
            <a:pPr lvl="0"/>
            <a:r>
              <a:rPr lang="en-US" dirty="0" smtClean="0"/>
              <a:t>In designing a landscape plan of a site, landscape architect first consider the nature and purpose of project and the funds available. They analyze the natural element of the site such climate, soil, slope of the land, drainage and vegetation. They also observe where sunlight falls on the site at different time of the day &amp; examine the site from various angles &amp; assess the effect of existing buildings, roads, walkways, utilities on the project. 	</a:t>
            </a:r>
          </a:p>
          <a:p>
            <a:pPr>
              <a:buNone/>
            </a:pPr>
            <a:endParaRPr lang="en-US" dirty="0" smtClean="0"/>
          </a:p>
          <a:p>
            <a:pPr lvl="0"/>
            <a:r>
              <a:rPr lang="en-US" dirty="0" smtClean="0"/>
              <a:t>Landscape architects create outdoor spaces that are functional, beautiful, rhythmic, and in harmony with natural environment. Landscape architects work with planners to develop a comprehensive plan for sites, by using their design and artistic talents and keeping in view the knowledge of details and logistics of constructions. 											</a:t>
            </a:r>
          </a:p>
        </p:txBody>
      </p:sp>
      <p:sp>
        <p:nvSpPr>
          <p:cNvPr id="4" name="Rectangle 2"/>
          <p:cNvSpPr txBox="1">
            <a:spLocks noChangeArrowheads="1"/>
          </p:cNvSpPr>
          <p:nvPr/>
        </p:nvSpPr>
        <p:spPr bwMode="auto">
          <a:xfrm>
            <a:off x="1981200" y="6477000"/>
            <a:ext cx="723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Tx/>
              <a:buSzPct val="90000"/>
              <a:tabLst/>
              <a:defRPr/>
            </a:pPr>
            <a:endParaRPr lang="en-US" sz="1050" kern="0" dirty="0" smtClean="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r"/>
            <a:r>
              <a:rPr lang="en-US" b="1" i="1" u="sng" dirty="0" smtClean="0"/>
              <a:t>ROLE OF LANDSCAPE ARCHITECT</a:t>
            </a:r>
            <a:endParaRPr lang="en-US" dirty="0"/>
          </a:p>
        </p:txBody>
      </p:sp>
      <p:sp>
        <p:nvSpPr>
          <p:cNvPr id="3" name="Content Placeholder 2"/>
          <p:cNvSpPr>
            <a:spLocks noGrp="1"/>
          </p:cNvSpPr>
          <p:nvPr>
            <p:ph idx="1"/>
          </p:nvPr>
        </p:nvSpPr>
        <p:spPr>
          <a:xfrm>
            <a:off x="457200" y="1371600"/>
            <a:ext cx="8229600" cy="4389120"/>
          </a:xfrm>
        </p:spPr>
        <p:txBody>
          <a:bodyPr>
            <a:normAutofit lnSpcReduction="10000"/>
          </a:bodyPr>
          <a:lstStyle/>
          <a:p>
            <a:pPr lvl="0"/>
            <a:r>
              <a:rPr lang="en-US" dirty="0" smtClean="0"/>
              <a:t>Landscape architect creates detailed reports, sketches models, construction programs for our projects. 	 </a:t>
            </a:r>
          </a:p>
          <a:p>
            <a:pPr>
              <a:buNone/>
            </a:pPr>
            <a:endParaRPr lang="en-US" dirty="0" smtClean="0"/>
          </a:p>
          <a:p>
            <a:pPr lvl="0"/>
            <a:r>
              <a:rPr lang="en-US" dirty="0" smtClean="0"/>
              <a:t>Increasingly they are becoming involved with the projects in environmental remediation, such as preservation and restoration.  													</a:t>
            </a:r>
          </a:p>
          <a:p>
            <a:r>
              <a:rPr lang="en-US" dirty="0" smtClean="0"/>
              <a:t>Historic landscape preservation &amp; restoration is an important area where landscape architects are increasingly playing an important role.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b="1" i="1" u="sng" dirty="0" smtClean="0"/>
              <a:t>ROLE OF SOCIOLOGIST</a:t>
            </a:r>
            <a:endParaRPr lang="en-US" dirty="0"/>
          </a:p>
        </p:txBody>
      </p:sp>
      <p:sp>
        <p:nvSpPr>
          <p:cNvPr id="3" name="Content Placeholder 2"/>
          <p:cNvSpPr>
            <a:spLocks noGrp="1"/>
          </p:cNvSpPr>
          <p:nvPr>
            <p:ph idx="1"/>
          </p:nvPr>
        </p:nvSpPr>
        <p:spPr>
          <a:xfrm>
            <a:off x="304800" y="1447800"/>
            <a:ext cx="8534400" cy="5181600"/>
          </a:xfrm>
        </p:spPr>
        <p:txBody>
          <a:bodyPr>
            <a:normAutofit fontScale="92500" lnSpcReduction="20000"/>
          </a:bodyPr>
          <a:lstStyle/>
          <a:p>
            <a:r>
              <a:rPr lang="en-US" dirty="0" smtClean="0"/>
              <a:t> Sociologist is a person who is interested in what happens when individuals meet, talk, co-operate, compete, quarrel, love and hate one anther in their families, economics, political, education, and recreational activities. </a:t>
            </a:r>
          </a:p>
          <a:p>
            <a:r>
              <a:rPr lang="en-US" dirty="0" smtClean="0"/>
              <a:t> While living in a society and having very close interaction with the people of society, a sociologist is well familiar with the demands, needs, and problems of society, so he can well indicate them to planner and also suggests their solutions.</a:t>
            </a:r>
          </a:p>
          <a:p>
            <a:r>
              <a:rPr lang="en-US" dirty="0" smtClean="0"/>
              <a:t> The sociologist must consider the needs and interests of minorities in the society and assess planning proposals in this context</a:t>
            </a:r>
          </a:p>
          <a:p>
            <a:r>
              <a:rPr lang="en-US" dirty="0" smtClean="0"/>
              <a:t> Sociologist can help in assessing the facilities and social services from public’s point of view. He can help obtaining and analyzing the view of the general public or suggestions and problems being faced individually as well as a community.</a:t>
            </a:r>
          </a:p>
          <a:p>
            <a:pPr>
              <a:buNone/>
            </a:pPr>
            <a:endParaRPr lang="en-US" dirty="0"/>
          </a:p>
        </p:txBody>
      </p:sp>
      <p:sp>
        <p:nvSpPr>
          <p:cNvPr id="4" name="Rectangle 2"/>
          <p:cNvSpPr txBox="1">
            <a:spLocks noChangeArrowheads="1"/>
          </p:cNvSpPr>
          <p:nvPr/>
        </p:nvSpPr>
        <p:spPr bwMode="auto">
          <a:xfrm>
            <a:off x="1981200" y="6477000"/>
            <a:ext cx="723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Tx/>
              <a:buSzPct val="90000"/>
              <a:tabLst/>
              <a:defRPr/>
            </a:pPr>
            <a:endParaRPr lang="en-US" sz="1050" kern="0" dirty="0" smtClean="0">
              <a:latin typeface="+mn-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714</TotalTime>
  <Words>411</Words>
  <Application>Microsoft Office PowerPoint</Application>
  <PresentationFormat>On-screen Show (4:3)</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Town Planning &amp; Urban Management</vt:lpstr>
      <vt:lpstr>ROLE OF OTHER PROFESSIONALS IN TOWN PLANNING</vt:lpstr>
      <vt:lpstr>ROLE OF ARCHITECT</vt:lpstr>
      <vt:lpstr>ROLE OF ARCHITECT</vt:lpstr>
      <vt:lpstr>ROLE OF ECONOMIST</vt:lpstr>
      <vt:lpstr>ROLE OF ECONOMIST</vt:lpstr>
      <vt:lpstr>ROLE OF LANDSCAPE ARCHITECT</vt:lpstr>
      <vt:lpstr>ROLE OF LANDSCAPE ARCHITECT</vt:lpstr>
      <vt:lpstr>ROLE OF SOCIOLOGIST</vt:lpstr>
      <vt:lpstr>ROLE OF SOCIOLOGIST</vt:lpstr>
      <vt:lpstr>ROLE OF SURVEYOR</vt:lpstr>
      <vt:lpstr>ROLE OF SURVEYOR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Planner Arif</cp:lastModifiedBy>
  <cp:revision>55</cp:revision>
  <dcterms:created xsi:type="dcterms:W3CDTF">2006-08-16T00:00:00Z</dcterms:created>
  <dcterms:modified xsi:type="dcterms:W3CDTF">2015-09-07T12:27:12Z</dcterms:modified>
</cp:coreProperties>
</file>