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0" r:id="rId3"/>
    <p:sldId id="260" r:id="rId4"/>
    <p:sldId id="259" r:id="rId5"/>
    <p:sldId id="261" r:id="rId6"/>
    <p:sldId id="262" r:id="rId7"/>
    <p:sldId id="275" r:id="rId8"/>
    <p:sldId id="276" r:id="rId9"/>
    <p:sldId id="263" r:id="rId10"/>
    <p:sldId id="277" r:id="rId11"/>
    <p:sldId id="279" r:id="rId12"/>
    <p:sldId id="278" r:id="rId13"/>
    <p:sldId id="264" r:id="rId14"/>
    <p:sldId id="281" r:id="rId15"/>
    <p:sldId id="282" r:id="rId16"/>
    <p:sldId id="283"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E3E2F18-1449-4895-AB89-E1064D362C19}" type="datetimeFigureOut">
              <a:rPr lang="en-US" smtClean="0"/>
              <a:t>9/18/2015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2AF934-EB3E-4D80-B695-78EF159A45CE}" type="slidenum">
              <a:rPr lang="en-US" smtClean="0"/>
              <a:t>‹#›</a:t>
            </a:fld>
            <a:endParaRPr lang="en-US"/>
          </a:p>
        </p:txBody>
      </p:sp>
    </p:spTree>
    <p:extLst>
      <p:ext uri="{BB962C8B-B14F-4D97-AF65-F5344CB8AC3E}">
        <p14:creationId xmlns:p14="http://schemas.microsoft.com/office/powerpoint/2010/main" val="2863165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3E2F18-1449-4895-AB89-E1064D362C19}" type="datetimeFigureOut">
              <a:rPr lang="en-US" smtClean="0"/>
              <a:t>9/18/2015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2AF934-EB3E-4D80-B695-78EF159A45CE}" type="slidenum">
              <a:rPr lang="en-US" smtClean="0"/>
              <a:t>‹#›</a:t>
            </a:fld>
            <a:endParaRPr lang="en-US"/>
          </a:p>
        </p:txBody>
      </p:sp>
    </p:spTree>
    <p:extLst>
      <p:ext uri="{BB962C8B-B14F-4D97-AF65-F5344CB8AC3E}">
        <p14:creationId xmlns:p14="http://schemas.microsoft.com/office/powerpoint/2010/main" val="2701513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3E2F18-1449-4895-AB89-E1064D362C19}" type="datetimeFigureOut">
              <a:rPr lang="en-US" smtClean="0"/>
              <a:t>9/18/2015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2AF934-EB3E-4D80-B695-78EF159A45CE}" type="slidenum">
              <a:rPr lang="en-US" smtClean="0"/>
              <a:t>‹#›</a:t>
            </a:fld>
            <a:endParaRPr lang="en-US"/>
          </a:p>
        </p:txBody>
      </p:sp>
    </p:spTree>
    <p:extLst>
      <p:ext uri="{BB962C8B-B14F-4D97-AF65-F5344CB8AC3E}">
        <p14:creationId xmlns:p14="http://schemas.microsoft.com/office/powerpoint/2010/main" val="3107935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1"/>
            <a:ext cx="8001000" cy="12160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66738" y="1752600"/>
            <a:ext cx="39243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752600"/>
            <a:ext cx="39243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fld id="{61B0EB10-5D2C-4C41-B43E-E04BF4198C82}" type="datetime1">
              <a:rPr lang="en-US"/>
              <a:pPr>
                <a:defRPr/>
              </a:pPr>
              <a:t>9/18/2015</a:t>
            </a:fld>
            <a:endParaRPr lang="en-US"/>
          </a:p>
        </p:txBody>
      </p:sp>
      <p:sp>
        <p:nvSpPr>
          <p:cNvPr id="6" name="Rectangle 5"/>
          <p:cNvSpPr>
            <a:spLocks noGrp="1" noChangeArrowheads="1"/>
          </p:cNvSpPr>
          <p:nvPr>
            <p:ph type="ftr" sz="quarter" idx="11"/>
          </p:nvPr>
        </p:nvSpPr>
        <p:spPr/>
        <p:txBody>
          <a:bodyPr/>
          <a:lstStyle>
            <a:lvl1pPr>
              <a:defRPr/>
            </a:lvl1pPr>
          </a:lstStyle>
          <a:p>
            <a:pPr>
              <a:defRPr/>
            </a:pPr>
            <a:r>
              <a:rPr lang="en-US"/>
              <a:t>Shaker Mahmood Mayo</a:t>
            </a:r>
          </a:p>
        </p:txBody>
      </p:sp>
      <p:sp>
        <p:nvSpPr>
          <p:cNvPr id="7" name="Rectangle 6"/>
          <p:cNvSpPr>
            <a:spLocks noGrp="1" noChangeArrowheads="1"/>
          </p:cNvSpPr>
          <p:nvPr>
            <p:ph type="sldNum" sz="quarter" idx="12"/>
          </p:nvPr>
        </p:nvSpPr>
        <p:spPr/>
        <p:txBody>
          <a:bodyPr/>
          <a:lstStyle>
            <a:lvl1pPr>
              <a:defRPr smtClean="0"/>
            </a:lvl1pPr>
          </a:lstStyle>
          <a:p>
            <a:pPr>
              <a:defRPr/>
            </a:pPr>
            <a:fld id="{3EF4FDAF-BC97-4E3E-9A8E-3CB12E9F8D72}" type="slidenum">
              <a:rPr lang="en-US"/>
              <a:pPr>
                <a:defRPr/>
              </a:pPr>
              <a:t>‹#›</a:t>
            </a:fld>
            <a:endParaRPr lang="en-US"/>
          </a:p>
        </p:txBody>
      </p:sp>
    </p:spTree>
    <p:extLst>
      <p:ext uri="{BB962C8B-B14F-4D97-AF65-F5344CB8AC3E}">
        <p14:creationId xmlns:p14="http://schemas.microsoft.com/office/powerpoint/2010/main" val="992668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3E2F18-1449-4895-AB89-E1064D362C19}" type="datetimeFigureOut">
              <a:rPr lang="en-US" smtClean="0"/>
              <a:t>9/18/2015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2AF934-EB3E-4D80-B695-78EF159A45CE}" type="slidenum">
              <a:rPr lang="en-US" smtClean="0"/>
              <a:t>‹#›</a:t>
            </a:fld>
            <a:endParaRPr lang="en-US"/>
          </a:p>
        </p:txBody>
      </p:sp>
    </p:spTree>
    <p:extLst>
      <p:ext uri="{BB962C8B-B14F-4D97-AF65-F5344CB8AC3E}">
        <p14:creationId xmlns:p14="http://schemas.microsoft.com/office/powerpoint/2010/main" val="2590599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3E2F18-1449-4895-AB89-E1064D362C19}" type="datetimeFigureOut">
              <a:rPr lang="en-US" smtClean="0"/>
              <a:t>9/18/2015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2AF934-EB3E-4D80-B695-78EF159A45CE}" type="slidenum">
              <a:rPr lang="en-US" smtClean="0"/>
              <a:t>‹#›</a:t>
            </a:fld>
            <a:endParaRPr lang="en-US"/>
          </a:p>
        </p:txBody>
      </p:sp>
    </p:spTree>
    <p:extLst>
      <p:ext uri="{BB962C8B-B14F-4D97-AF65-F5344CB8AC3E}">
        <p14:creationId xmlns:p14="http://schemas.microsoft.com/office/powerpoint/2010/main" val="1613202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3E2F18-1449-4895-AB89-E1064D362C19}" type="datetimeFigureOut">
              <a:rPr lang="en-US" smtClean="0"/>
              <a:t>9/18/2015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2AF934-EB3E-4D80-B695-78EF159A45CE}" type="slidenum">
              <a:rPr lang="en-US" smtClean="0"/>
              <a:t>‹#›</a:t>
            </a:fld>
            <a:endParaRPr lang="en-US"/>
          </a:p>
        </p:txBody>
      </p:sp>
    </p:spTree>
    <p:extLst>
      <p:ext uri="{BB962C8B-B14F-4D97-AF65-F5344CB8AC3E}">
        <p14:creationId xmlns:p14="http://schemas.microsoft.com/office/powerpoint/2010/main" val="144733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3E2F18-1449-4895-AB89-E1064D362C19}" type="datetimeFigureOut">
              <a:rPr lang="en-US" smtClean="0"/>
              <a:t>9/18/2015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2AF934-EB3E-4D80-B695-78EF159A45CE}" type="slidenum">
              <a:rPr lang="en-US" smtClean="0"/>
              <a:t>‹#›</a:t>
            </a:fld>
            <a:endParaRPr lang="en-US"/>
          </a:p>
        </p:txBody>
      </p:sp>
    </p:spTree>
    <p:extLst>
      <p:ext uri="{BB962C8B-B14F-4D97-AF65-F5344CB8AC3E}">
        <p14:creationId xmlns:p14="http://schemas.microsoft.com/office/powerpoint/2010/main" val="4100103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3E2F18-1449-4895-AB89-E1064D362C19}" type="datetimeFigureOut">
              <a:rPr lang="en-US" smtClean="0"/>
              <a:t>9/18/2015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2AF934-EB3E-4D80-B695-78EF159A45CE}" type="slidenum">
              <a:rPr lang="en-US" smtClean="0"/>
              <a:t>‹#›</a:t>
            </a:fld>
            <a:endParaRPr lang="en-US"/>
          </a:p>
        </p:txBody>
      </p:sp>
    </p:spTree>
    <p:extLst>
      <p:ext uri="{BB962C8B-B14F-4D97-AF65-F5344CB8AC3E}">
        <p14:creationId xmlns:p14="http://schemas.microsoft.com/office/powerpoint/2010/main" val="1642187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3E2F18-1449-4895-AB89-E1064D362C19}" type="datetimeFigureOut">
              <a:rPr lang="en-US" smtClean="0"/>
              <a:t>9/18/2015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2AF934-EB3E-4D80-B695-78EF159A45CE}" type="slidenum">
              <a:rPr lang="en-US" smtClean="0"/>
              <a:t>‹#›</a:t>
            </a:fld>
            <a:endParaRPr lang="en-US"/>
          </a:p>
        </p:txBody>
      </p:sp>
    </p:spTree>
    <p:extLst>
      <p:ext uri="{BB962C8B-B14F-4D97-AF65-F5344CB8AC3E}">
        <p14:creationId xmlns:p14="http://schemas.microsoft.com/office/powerpoint/2010/main" val="3698849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3E2F18-1449-4895-AB89-E1064D362C19}" type="datetimeFigureOut">
              <a:rPr lang="en-US" smtClean="0"/>
              <a:t>9/18/2015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2AF934-EB3E-4D80-B695-78EF159A45CE}" type="slidenum">
              <a:rPr lang="en-US" smtClean="0"/>
              <a:t>‹#›</a:t>
            </a:fld>
            <a:endParaRPr lang="en-US"/>
          </a:p>
        </p:txBody>
      </p:sp>
    </p:spTree>
    <p:extLst>
      <p:ext uri="{BB962C8B-B14F-4D97-AF65-F5344CB8AC3E}">
        <p14:creationId xmlns:p14="http://schemas.microsoft.com/office/powerpoint/2010/main" val="3371242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3E2F18-1449-4895-AB89-E1064D362C19}" type="datetimeFigureOut">
              <a:rPr lang="en-US" smtClean="0"/>
              <a:t>9/18/2015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2AF934-EB3E-4D80-B695-78EF159A45CE}" type="slidenum">
              <a:rPr lang="en-US" smtClean="0"/>
              <a:t>‹#›</a:t>
            </a:fld>
            <a:endParaRPr lang="en-US"/>
          </a:p>
        </p:txBody>
      </p:sp>
    </p:spTree>
    <p:extLst>
      <p:ext uri="{BB962C8B-B14F-4D97-AF65-F5344CB8AC3E}">
        <p14:creationId xmlns:p14="http://schemas.microsoft.com/office/powerpoint/2010/main" val="1885907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3E2F18-1449-4895-AB89-E1064D362C19}" type="datetimeFigureOut">
              <a:rPr lang="en-US" smtClean="0"/>
              <a:t>9/18/2015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2AF934-EB3E-4D80-B695-78EF159A45CE}" type="slidenum">
              <a:rPr lang="en-US" smtClean="0"/>
              <a:t>‹#›</a:t>
            </a:fld>
            <a:endParaRPr lang="en-US"/>
          </a:p>
        </p:txBody>
      </p:sp>
    </p:spTree>
    <p:extLst>
      <p:ext uri="{BB962C8B-B14F-4D97-AF65-F5344CB8AC3E}">
        <p14:creationId xmlns:p14="http://schemas.microsoft.com/office/powerpoint/2010/main" val="1394325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1371600"/>
            <a:ext cx="8229600" cy="5181600"/>
          </a:xfrm>
        </p:spPr>
        <p:txBody>
          <a:bodyPr>
            <a:noAutofit/>
          </a:bodyPr>
          <a:lstStyle/>
          <a:p>
            <a:endParaRPr lang="en-US" sz="2800" dirty="0" smtClean="0">
              <a:solidFill>
                <a:schemeClr val="tx1"/>
              </a:solidFill>
              <a:latin typeface="+mj-lt"/>
              <a:ea typeface="+mj-ea"/>
              <a:cs typeface="+mj-cs"/>
            </a:endParaRPr>
          </a:p>
          <a:p>
            <a:r>
              <a:rPr lang="en-US" sz="6000" dirty="0" smtClean="0">
                <a:solidFill>
                  <a:schemeClr val="tx1"/>
                </a:solidFill>
                <a:latin typeface="+mj-lt"/>
                <a:ea typeface="+mj-ea"/>
                <a:cs typeface="+mj-cs"/>
              </a:rPr>
              <a:t>Urban &amp; Rural areas </a:t>
            </a:r>
            <a:r>
              <a:rPr lang="en-US" sz="6000" dirty="0">
                <a:solidFill>
                  <a:schemeClr val="tx1"/>
                </a:solidFill>
                <a:latin typeface="+mj-lt"/>
                <a:ea typeface="+mj-ea"/>
                <a:cs typeface="+mj-cs"/>
              </a:rPr>
              <a:t>d</a:t>
            </a:r>
            <a:r>
              <a:rPr lang="en-US" sz="6000" dirty="0" smtClean="0">
                <a:solidFill>
                  <a:schemeClr val="tx1"/>
                </a:solidFill>
                <a:latin typeface="+mj-lt"/>
                <a:ea typeface="+mj-ea"/>
                <a:cs typeface="+mj-cs"/>
              </a:rPr>
              <a:t>ifferences</a:t>
            </a:r>
            <a:endParaRPr lang="en-US" sz="6000" dirty="0">
              <a:solidFill>
                <a:schemeClr val="tx1"/>
              </a:solidFill>
              <a:latin typeface="+mj-lt"/>
              <a:ea typeface="+mj-ea"/>
              <a:cs typeface="+mj-cs"/>
            </a:endParaRPr>
          </a:p>
        </p:txBody>
      </p:sp>
    </p:spTree>
    <p:extLst>
      <p:ext uri="{BB962C8B-B14F-4D97-AF65-F5344CB8AC3E}">
        <p14:creationId xmlns:p14="http://schemas.microsoft.com/office/powerpoint/2010/main" val="3457161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0"/>
            <a:ext cx="7772400" cy="1066800"/>
          </a:xfrm>
        </p:spPr>
        <p:txBody>
          <a:bodyPr/>
          <a:lstStyle/>
          <a:p>
            <a:r>
              <a:rPr lang="en-US" dirty="0" smtClean="0"/>
              <a:t>Urban area definition in Pakistan</a:t>
            </a:r>
            <a:endParaRPr lang="en-US" dirty="0"/>
          </a:p>
        </p:txBody>
      </p:sp>
      <p:sp>
        <p:nvSpPr>
          <p:cNvPr id="3" name="Subtitle 2"/>
          <p:cNvSpPr>
            <a:spLocks noGrp="1"/>
          </p:cNvSpPr>
          <p:nvPr>
            <p:ph type="subTitle" idx="1"/>
          </p:nvPr>
        </p:nvSpPr>
        <p:spPr>
          <a:xfrm>
            <a:off x="533400" y="1066800"/>
            <a:ext cx="8229600" cy="5486400"/>
          </a:xfrm>
        </p:spPr>
        <p:txBody>
          <a:bodyPr vert="horz" lIns="91440" tIns="45720" rIns="91440" bIns="45720" rtlCol="0" anchor="ctr">
            <a:noAutofit/>
          </a:bodyPr>
          <a:lstStyle/>
          <a:p>
            <a:pPr algn="just">
              <a:lnSpc>
                <a:spcPct val="80000"/>
              </a:lnSpc>
              <a:defRPr/>
            </a:pPr>
            <a:r>
              <a:rPr lang="en-US" altLang="ja-JP" sz="2800" b="1" dirty="0">
                <a:effectLst>
                  <a:outerShdw blurRad="38100" dist="38100" dir="2700000" algn="tl">
                    <a:srgbClr val="000000">
                      <a:alpha val="43137"/>
                    </a:srgbClr>
                  </a:outerShdw>
                </a:effectLst>
              </a:rPr>
              <a:t>In the meantime, a functional definition of urban areas was adopted in the country and was used in the </a:t>
            </a:r>
            <a:r>
              <a:rPr lang="en-US" altLang="ja-JP" sz="2800" b="1" dirty="0">
                <a:solidFill>
                  <a:srgbClr val="C00000"/>
                </a:solidFill>
                <a:effectLst>
                  <a:outerShdw blurRad="38100" dist="38100" dir="2700000" algn="tl">
                    <a:srgbClr val="000000">
                      <a:alpha val="43137"/>
                    </a:srgbClr>
                  </a:outerShdw>
                </a:effectLst>
              </a:rPr>
              <a:t>population census of 1972, </a:t>
            </a:r>
            <a:r>
              <a:rPr lang="en-US" altLang="ja-JP" sz="2800" b="1" dirty="0">
                <a:effectLst>
                  <a:outerShdw blurRad="38100" dist="38100" dir="2700000" algn="tl">
                    <a:srgbClr val="000000">
                      <a:alpha val="43137"/>
                    </a:srgbClr>
                  </a:outerShdw>
                </a:effectLst>
              </a:rPr>
              <a:t>which considered," </a:t>
            </a:r>
            <a:r>
              <a:rPr lang="en-US" altLang="ja-JP" sz="2800" b="1" i="1" dirty="0">
                <a:solidFill>
                  <a:srgbClr val="008000"/>
                </a:solidFill>
                <a:effectLst>
                  <a:outerShdw blurRad="38100" dist="38100" dir="2700000" algn="tl">
                    <a:srgbClr val="000000">
                      <a:alpha val="43137"/>
                    </a:srgbClr>
                  </a:outerShdw>
                </a:effectLst>
              </a:rPr>
              <a:t>an urban area as a concentration of population of at least 5000 persons in continuous collection of houses where the community sense is well developed and the community maintains public utilities such as roads, street lighting, water supply, sanitary arrangements etc.  These places are generally with a population substantially non-agricultural or having non-agricultural labor concentration and a high literacy rate</a:t>
            </a:r>
            <a:r>
              <a:rPr lang="en-US" altLang="ja-JP" sz="2800" b="1" dirty="0">
                <a:effectLst>
                  <a:outerShdw blurRad="38100" dist="38100" dir="2700000" algn="tl">
                    <a:srgbClr val="000000">
                      <a:alpha val="43137"/>
                    </a:srgbClr>
                  </a:outerShdw>
                </a:effectLst>
              </a:rPr>
              <a:t>”.</a:t>
            </a:r>
          </a:p>
          <a:p>
            <a:pPr marL="457200" indent="-457200" algn="just">
              <a:spcBef>
                <a:spcPct val="0"/>
              </a:spcBef>
              <a:buFont typeface="Wingdings" pitchFamily="2" charset="2"/>
              <a:buChar char="§"/>
            </a:pPr>
            <a:r>
              <a:rPr lang="en-US" sz="2800" dirty="0">
                <a:solidFill>
                  <a:schemeClr val="tx1"/>
                </a:solidFill>
                <a:latin typeface="+mj-lt"/>
                <a:ea typeface="+mj-ea"/>
                <a:cs typeface="+mj-cs"/>
              </a:rPr>
              <a:t/>
            </a:r>
            <a:br>
              <a:rPr lang="en-US" sz="2800" dirty="0">
                <a:solidFill>
                  <a:schemeClr val="tx1"/>
                </a:solidFill>
                <a:latin typeface="+mj-lt"/>
                <a:ea typeface="+mj-ea"/>
                <a:cs typeface="+mj-cs"/>
              </a:rPr>
            </a:br>
            <a:endParaRPr lang="en-US" sz="2800" dirty="0">
              <a:solidFill>
                <a:schemeClr val="tx1"/>
              </a:solidFill>
              <a:latin typeface="+mj-lt"/>
              <a:ea typeface="+mj-ea"/>
              <a:cs typeface="+mj-cs"/>
            </a:endParaRPr>
          </a:p>
        </p:txBody>
      </p:sp>
    </p:spTree>
    <p:extLst>
      <p:ext uri="{BB962C8B-B14F-4D97-AF65-F5344CB8AC3E}">
        <p14:creationId xmlns:p14="http://schemas.microsoft.com/office/powerpoint/2010/main" val="2803329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0"/>
            <a:ext cx="7772400" cy="1066800"/>
          </a:xfrm>
        </p:spPr>
        <p:txBody>
          <a:bodyPr/>
          <a:lstStyle/>
          <a:p>
            <a:r>
              <a:rPr lang="en-US" dirty="0" smtClean="0"/>
              <a:t>Urban area definition in Pakistan</a:t>
            </a:r>
            <a:endParaRPr lang="en-US" dirty="0"/>
          </a:p>
        </p:txBody>
      </p:sp>
      <p:sp>
        <p:nvSpPr>
          <p:cNvPr id="3" name="Subtitle 2"/>
          <p:cNvSpPr>
            <a:spLocks noGrp="1"/>
          </p:cNvSpPr>
          <p:nvPr>
            <p:ph type="subTitle" idx="1"/>
          </p:nvPr>
        </p:nvSpPr>
        <p:spPr>
          <a:xfrm>
            <a:off x="533400" y="1066800"/>
            <a:ext cx="8229600" cy="5486400"/>
          </a:xfrm>
        </p:spPr>
        <p:txBody>
          <a:bodyPr vert="horz" lIns="91440" tIns="45720" rIns="91440" bIns="45720" rtlCol="0" anchor="ctr">
            <a:noAutofit/>
          </a:bodyPr>
          <a:lstStyle/>
          <a:p>
            <a:pPr algn="just">
              <a:lnSpc>
                <a:spcPct val="80000"/>
              </a:lnSpc>
              <a:defRPr/>
            </a:pPr>
            <a:endParaRPr lang="en-US" sz="2800" dirty="0">
              <a:solidFill>
                <a:schemeClr val="tx1"/>
              </a:solidFill>
              <a:latin typeface="+mj-lt"/>
              <a:ea typeface="+mj-ea"/>
              <a:cs typeface="+mj-cs"/>
            </a:endParaRPr>
          </a:p>
        </p:txBody>
      </p:sp>
      <p:pic>
        <p:nvPicPr>
          <p:cNvPr id="2050" name="Picture 2" descr="C:\Users\Planner Arif\Desktop\Town Planning &amp; Urban Mangment\Urban are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066800"/>
            <a:ext cx="8305800" cy="563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7625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0"/>
            <a:ext cx="7772400" cy="1066800"/>
          </a:xfrm>
        </p:spPr>
        <p:txBody>
          <a:bodyPr/>
          <a:lstStyle/>
          <a:p>
            <a:r>
              <a:rPr lang="en-US" dirty="0" smtClean="0"/>
              <a:t>Rural Areas Characteristics</a:t>
            </a:r>
            <a:endParaRPr lang="en-US" dirty="0"/>
          </a:p>
        </p:txBody>
      </p:sp>
      <p:sp>
        <p:nvSpPr>
          <p:cNvPr id="3" name="Subtitle 2"/>
          <p:cNvSpPr>
            <a:spLocks noGrp="1"/>
          </p:cNvSpPr>
          <p:nvPr>
            <p:ph type="subTitle" idx="1"/>
          </p:nvPr>
        </p:nvSpPr>
        <p:spPr>
          <a:xfrm>
            <a:off x="533400" y="1066800"/>
            <a:ext cx="8229600" cy="5486400"/>
          </a:xfrm>
        </p:spPr>
        <p:txBody>
          <a:bodyPr vert="horz" lIns="91440" tIns="45720" rIns="91440" bIns="45720" rtlCol="0" anchor="ctr">
            <a:noAutofit/>
          </a:bodyPr>
          <a:lstStyle/>
          <a:p>
            <a:pPr marL="457200" indent="-457200" algn="just">
              <a:spcBef>
                <a:spcPct val="0"/>
              </a:spcBef>
              <a:buFont typeface="Wingdings" pitchFamily="2" charset="2"/>
              <a:buChar char="§"/>
            </a:pPr>
            <a:r>
              <a:rPr lang="en-US" sz="2800" dirty="0">
                <a:solidFill>
                  <a:schemeClr val="tx1"/>
                </a:solidFill>
                <a:latin typeface="+mj-lt"/>
                <a:ea typeface="+mj-ea"/>
                <a:cs typeface="+mj-cs"/>
              </a:rPr>
              <a:t>Rural areas are characterized with having small, tight-knit communities. Ever seen those shows, where everyone knows everyone else, well that’s a rural community. Villages or small towns are considered to be rural areas.</a:t>
            </a:r>
          </a:p>
          <a:p>
            <a:pPr marL="457200" indent="-457200" algn="just">
              <a:spcBef>
                <a:spcPct val="0"/>
              </a:spcBef>
              <a:buFont typeface="Wingdings" pitchFamily="2" charset="2"/>
              <a:buChar char="§"/>
            </a:pPr>
            <a:r>
              <a:rPr lang="en-US" sz="2800" dirty="0">
                <a:solidFill>
                  <a:schemeClr val="tx1"/>
                </a:solidFill>
                <a:latin typeface="+mj-lt"/>
                <a:ea typeface="+mj-ea"/>
                <a:cs typeface="+mj-cs"/>
              </a:rPr>
              <a:t>People know each other and are neighbors, friends, etc. Rural areas are classified according their small population and having farming abilities.</a:t>
            </a:r>
          </a:p>
          <a:p>
            <a:pPr marL="457200" indent="-457200" algn="just">
              <a:spcBef>
                <a:spcPct val="0"/>
              </a:spcBef>
              <a:buFont typeface="Wingdings" pitchFamily="2" charset="2"/>
              <a:buChar char="§"/>
            </a:pPr>
            <a:r>
              <a:rPr lang="en-US" sz="2800" dirty="0">
                <a:solidFill>
                  <a:schemeClr val="tx1"/>
                </a:solidFill>
                <a:latin typeface="+mj-lt"/>
                <a:ea typeface="+mj-ea"/>
                <a:cs typeface="+mj-cs"/>
              </a:rPr>
              <a:t> Many people in rural areas are considered to be farmers. Rural areas are more dependent on natural resources and organic materials. They have small stores and family run business, compared to the big supermarkets in urban areas. </a:t>
            </a:r>
            <a:br>
              <a:rPr lang="en-US" sz="2800" dirty="0">
                <a:solidFill>
                  <a:schemeClr val="tx1"/>
                </a:solidFill>
                <a:latin typeface="+mj-lt"/>
                <a:ea typeface="+mj-ea"/>
                <a:cs typeface="+mj-cs"/>
              </a:rPr>
            </a:br>
            <a:endParaRPr lang="en-US" sz="2800" dirty="0">
              <a:solidFill>
                <a:schemeClr val="tx1"/>
              </a:solidFill>
              <a:latin typeface="+mj-lt"/>
              <a:ea typeface="+mj-ea"/>
              <a:cs typeface="+mj-cs"/>
            </a:endParaRPr>
          </a:p>
        </p:txBody>
      </p:sp>
    </p:spTree>
    <p:extLst>
      <p:ext uri="{BB962C8B-B14F-4D97-AF65-F5344CB8AC3E}">
        <p14:creationId xmlns:p14="http://schemas.microsoft.com/office/powerpoint/2010/main" val="2803329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1066800"/>
          </a:xfrm>
        </p:spPr>
        <p:txBody>
          <a:bodyPr/>
          <a:lstStyle/>
          <a:p>
            <a:r>
              <a:rPr lang="en-US" dirty="0" smtClean="0"/>
              <a:t>Rural Areas Characteristics</a:t>
            </a:r>
            <a:endParaRPr lang="en-US" dirty="0"/>
          </a:p>
        </p:txBody>
      </p:sp>
      <p:sp>
        <p:nvSpPr>
          <p:cNvPr id="3" name="Subtitle 2"/>
          <p:cNvSpPr>
            <a:spLocks noGrp="1"/>
          </p:cNvSpPr>
          <p:nvPr>
            <p:ph type="subTitle" idx="1"/>
          </p:nvPr>
        </p:nvSpPr>
        <p:spPr>
          <a:xfrm>
            <a:off x="533400" y="1371600"/>
            <a:ext cx="8229600" cy="5181600"/>
          </a:xfrm>
        </p:spPr>
        <p:txBody>
          <a:bodyPr>
            <a:normAutofit fontScale="92500" lnSpcReduction="20000"/>
          </a:bodyPr>
          <a:lstStyle/>
          <a:p>
            <a:pPr marL="571500" indent="-571500" algn="l">
              <a:buFont typeface="Wingdings" pitchFamily="2" charset="2"/>
              <a:buChar char="§"/>
            </a:pPr>
            <a:r>
              <a:rPr lang="en-US" sz="3800" dirty="0">
                <a:solidFill>
                  <a:schemeClr val="tx1"/>
                </a:solidFill>
                <a:latin typeface="+mj-lt"/>
                <a:ea typeface="+mj-ea"/>
                <a:cs typeface="+mj-cs"/>
              </a:rPr>
              <a:t>Many governments have also taken an active part in trying to further urbanize more rural areas and provide extra help in forms of technology, medical and other resources. </a:t>
            </a:r>
            <a:endParaRPr lang="en-US" sz="3800" dirty="0" smtClean="0">
              <a:solidFill>
                <a:schemeClr val="tx1"/>
              </a:solidFill>
              <a:latin typeface="+mj-lt"/>
              <a:ea typeface="+mj-ea"/>
              <a:cs typeface="+mj-cs"/>
            </a:endParaRPr>
          </a:p>
          <a:p>
            <a:pPr marL="571500" indent="-571500" algn="l">
              <a:buFont typeface="Wingdings" pitchFamily="2" charset="2"/>
              <a:buChar char="§"/>
            </a:pPr>
            <a:r>
              <a:rPr lang="en-US" sz="3800" dirty="0" smtClean="0">
                <a:solidFill>
                  <a:schemeClr val="tx1"/>
                </a:solidFill>
                <a:latin typeface="+mj-lt"/>
                <a:ea typeface="+mj-ea"/>
                <a:cs typeface="+mj-cs"/>
              </a:rPr>
              <a:t>Rural </a:t>
            </a:r>
            <a:r>
              <a:rPr lang="en-US" sz="3800" dirty="0">
                <a:solidFill>
                  <a:schemeClr val="tx1"/>
                </a:solidFill>
                <a:latin typeface="+mj-lt"/>
                <a:ea typeface="+mj-ea"/>
                <a:cs typeface="+mj-cs"/>
              </a:rPr>
              <a:t>areas are more community based people and depend on social gatherings and other similar events. </a:t>
            </a:r>
            <a:r>
              <a:rPr lang="en-US" sz="3800" dirty="0">
                <a:solidFill>
                  <a:schemeClr val="tx1"/>
                </a:solidFill>
                <a:latin typeface="+mj-lt"/>
                <a:ea typeface="+mj-ea"/>
                <a:cs typeface="+mj-cs"/>
              </a:rPr>
              <a:t>Rural places also have pollution due to lack of large factories.</a:t>
            </a:r>
            <a:r>
              <a:rPr lang="en-US" sz="2400" dirty="0" smtClean="0"/>
              <a:t/>
            </a:r>
            <a:br>
              <a:rPr lang="en-US" sz="2400" dirty="0" smtClean="0"/>
            </a:br>
            <a:endParaRPr lang="en-US" sz="2400" dirty="0">
              <a:solidFill>
                <a:schemeClr val="tx1"/>
              </a:solidFill>
              <a:latin typeface="+mj-lt"/>
              <a:ea typeface="+mj-ea"/>
              <a:cs typeface="+mj-cs"/>
            </a:endParaRPr>
          </a:p>
        </p:txBody>
      </p:sp>
    </p:spTree>
    <p:extLst>
      <p:ext uri="{BB962C8B-B14F-4D97-AF65-F5344CB8AC3E}">
        <p14:creationId xmlns:p14="http://schemas.microsoft.com/office/powerpoint/2010/main" val="954509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2400"/>
            <a:ext cx="7772400" cy="533400"/>
          </a:xfrm>
        </p:spPr>
        <p:txBody>
          <a:bodyPr>
            <a:noAutofit/>
          </a:bodyPr>
          <a:lstStyle/>
          <a:p>
            <a:r>
              <a:rPr lang="en-US" sz="3200" dirty="0" smtClean="0"/>
              <a:t>Differences between rural and urban societies</a:t>
            </a:r>
            <a:endParaRPr lang="en-US" sz="3200" dirty="0"/>
          </a:p>
        </p:txBody>
      </p:sp>
      <p:sp>
        <p:nvSpPr>
          <p:cNvPr id="3" name="Subtitle 2"/>
          <p:cNvSpPr>
            <a:spLocks noGrp="1"/>
          </p:cNvSpPr>
          <p:nvPr>
            <p:ph type="subTitle" idx="1"/>
          </p:nvPr>
        </p:nvSpPr>
        <p:spPr>
          <a:xfrm>
            <a:off x="533400" y="1371600"/>
            <a:ext cx="8229600" cy="5181600"/>
          </a:xfrm>
        </p:spPr>
        <p:txBody>
          <a:bodyPr>
            <a:normAutofit/>
          </a:bodyPr>
          <a:lstStyle/>
          <a:p>
            <a:pPr marL="571500" indent="-571500" algn="l">
              <a:buFont typeface="Wingdings" pitchFamily="2" charset="2"/>
              <a:buChar char="§"/>
            </a:pPr>
            <a:endParaRPr lang="en-US" sz="2400" dirty="0">
              <a:solidFill>
                <a:schemeClr val="tx1"/>
              </a:solidFill>
              <a:latin typeface="+mj-lt"/>
              <a:ea typeface="+mj-ea"/>
              <a:cs typeface="+mj-cs"/>
            </a:endParaRPr>
          </a:p>
        </p:txBody>
      </p:sp>
      <p:graphicFrame>
        <p:nvGraphicFramePr>
          <p:cNvPr id="4" name="Table 3"/>
          <p:cNvGraphicFramePr>
            <a:graphicFrameLocks noGrp="1"/>
          </p:cNvGraphicFramePr>
          <p:nvPr>
            <p:extLst>
              <p:ext uri="{D42A27DB-BD31-4B8C-83A1-F6EECF244321}">
                <p14:modId xmlns:p14="http://schemas.microsoft.com/office/powerpoint/2010/main" val="2720057663"/>
              </p:ext>
            </p:extLst>
          </p:nvPr>
        </p:nvGraphicFramePr>
        <p:xfrm>
          <a:off x="304800" y="838200"/>
          <a:ext cx="8610600" cy="5735968"/>
        </p:xfrm>
        <a:graphic>
          <a:graphicData uri="http://schemas.openxmlformats.org/drawingml/2006/table">
            <a:tbl>
              <a:tblPr firstRow="1" bandRow="1">
                <a:tableStyleId>{5C22544A-7EE6-4342-B048-85BDC9FD1C3A}</a:tableStyleId>
              </a:tblPr>
              <a:tblGrid>
                <a:gridCol w="4305300"/>
                <a:gridCol w="4305300"/>
              </a:tblGrid>
              <a:tr h="558152">
                <a:tc>
                  <a:txBody>
                    <a:bodyPr/>
                    <a:lstStyle/>
                    <a:p>
                      <a:pPr algn="ctr"/>
                      <a:r>
                        <a:rPr lang="en-US" sz="3200" dirty="0" smtClean="0"/>
                        <a:t>Rural</a:t>
                      </a:r>
                      <a:endParaRPr lang="en-US" sz="3200" dirty="0"/>
                    </a:p>
                  </a:txBody>
                  <a:tcPr/>
                </a:tc>
                <a:tc>
                  <a:txBody>
                    <a:bodyPr/>
                    <a:lstStyle/>
                    <a:p>
                      <a:pPr algn="ctr"/>
                      <a:r>
                        <a:rPr lang="en-US" sz="3200" b="1" kern="1200" dirty="0" smtClean="0">
                          <a:solidFill>
                            <a:schemeClr val="lt1"/>
                          </a:solidFill>
                          <a:latin typeface="+mn-lt"/>
                          <a:ea typeface="+mn-ea"/>
                          <a:cs typeface="+mn-cs"/>
                        </a:rPr>
                        <a:t>Urban</a:t>
                      </a:r>
                      <a:endParaRPr lang="en-US" sz="3200" b="1" kern="1200" dirty="0">
                        <a:solidFill>
                          <a:schemeClr val="lt1"/>
                        </a:solidFill>
                        <a:latin typeface="+mn-lt"/>
                        <a:ea typeface="+mn-ea"/>
                        <a:cs typeface="+mn-cs"/>
                      </a:endParaRPr>
                    </a:p>
                  </a:txBody>
                  <a:tcPr/>
                </a:tc>
              </a:tr>
              <a:tr h="1435248">
                <a:tc>
                  <a:txBody>
                    <a:bodyPr/>
                    <a:lstStyle/>
                    <a:p>
                      <a:r>
                        <a:rPr lang="en-US" sz="1800" b="0" i="0" kern="1200" dirty="0" smtClean="0">
                          <a:solidFill>
                            <a:schemeClr val="dk1"/>
                          </a:solidFill>
                          <a:effectLst/>
                          <a:latin typeface="+mn-lt"/>
                          <a:ea typeface="+mn-ea"/>
                          <a:cs typeface="+mn-cs"/>
                        </a:rPr>
                        <a:t>Life in the society is very simple and reflected in the way of living, dressing, food habits, shelter and manners etc.</a:t>
                      </a:r>
                      <a:endParaRPr lang="en-US" dirty="0"/>
                    </a:p>
                  </a:txBody>
                  <a:tcPr/>
                </a:tc>
                <a:tc>
                  <a:txBody>
                    <a:bodyPr/>
                    <a:lstStyle/>
                    <a:p>
                      <a:r>
                        <a:rPr lang="en-US" sz="1800" b="0" i="0" kern="1200" dirty="0" smtClean="0">
                          <a:solidFill>
                            <a:schemeClr val="dk1"/>
                          </a:solidFill>
                          <a:effectLst/>
                          <a:latin typeface="+mn-lt"/>
                          <a:ea typeface="+mn-ea"/>
                          <a:cs typeface="+mn-cs"/>
                        </a:rPr>
                        <a:t>Life in the city is not simple but very complex and complicated.</a:t>
                      </a:r>
                      <a:endParaRPr lang="en-US" dirty="0"/>
                    </a:p>
                  </a:txBody>
                  <a:tcPr/>
                </a:tc>
              </a:tr>
              <a:tr h="1355510">
                <a:tc>
                  <a:txBody>
                    <a:bodyPr/>
                    <a:lstStyle/>
                    <a:p>
                      <a:r>
                        <a:rPr lang="en-US" sz="1800" b="0" i="0" kern="1200" dirty="0" smtClean="0">
                          <a:solidFill>
                            <a:schemeClr val="dk1"/>
                          </a:solidFill>
                          <a:effectLst/>
                          <a:latin typeface="+mn-lt"/>
                          <a:ea typeface="+mn-ea"/>
                          <a:cs typeface="+mn-cs"/>
                        </a:rPr>
                        <a:t>The people in the society had homogeneity and thus enjoyed more or less the same social status.</a:t>
                      </a:r>
                      <a:endParaRPr lang="en-US" dirty="0"/>
                    </a:p>
                  </a:txBody>
                  <a:tcPr/>
                </a:tc>
                <a:tc>
                  <a:txBody>
                    <a:bodyPr/>
                    <a:lstStyle/>
                    <a:p>
                      <a:r>
                        <a:rPr lang="en-US" sz="1800" b="0" i="0" kern="1200" dirty="0" smtClean="0">
                          <a:solidFill>
                            <a:schemeClr val="dk1"/>
                          </a:solidFill>
                          <a:effectLst/>
                          <a:latin typeface="+mn-lt"/>
                          <a:ea typeface="+mn-ea"/>
                          <a:cs typeface="+mn-cs"/>
                        </a:rPr>
                        <a:t>The people in the city belong to different castes, creeds, religions and cultures, thus do not enjoy the same social status</a:t>
                      </a:r>
                      <a:endParaRPr lang="en-US" dirty="0"/>
                    </a:p>
                  </a:txBody>
                  <a:tcPr/>
                </a:tc>
              </a:tr>
              <a:tr h="1007035">
                <a:tc>
                  <a:txBody>
                    <a:bodyPr/>
                    <a:lstStyle/>
                    <a:p>
                      <a:r>
                        <a:rPr lang="en-US" sz="1800" b="0" i="0" kern="1200" dirty="0" smtClean="0">
                          <a:solidFill>
                            <a:schemeClr val="dk1"/>
                          </a:solidFill>
                          <a:effectLst/>
                          <a:latin typeface="+mn-lt"/>
                          <a:ea typeface="+mn-ea"/>
                          <a:cs typeface="+mn-cs"/>
                        </a:rPr>
                        <a:t>In the rural society there is very little scope for occupational mobility.</a:t>
                      </a:r>
                      <a:endParaRPr lang="en-US" dirty="0"/>
                    </a:p>
                  </a:txBody>
                  <a:tcPr/>
                </a:tc>
                <a:tc>
                  <a:txBody>
                    <a:bodyPr/>
                    <a:lstStyle/>
                    <a:p>
                      <a:r>
                        <a:rPr lang="en-US" sz="1800" b="0" i="0" kern="1200" dirty="0" smtClean="0">
                          <a:solidFill>
                            <a:schemeClr val="dk1"/>
                          </a:solidFill>
                          <a:effectLst/>
                          <a:latin typeface="+mn-lt"/>
                          <a:ea typeface="+mn-ea"/>
                          <a:cs typeface="+mn-cs"/>
                        </a:rPr>
                        <a:t>In cities there are many occupations, so occupational mobility is as well as frequent.</a:t>
                      </a:r>
                      <a:endParaRPr lang="en-US" dirty="0"/>
                    </a:p>
                  </a:txBody>
                  <a:tcPr/>
                </a:tc>
              </a:tr>
              <a:tr h="1359055">
                <a:tc>
                  <a:txBody>
                    <a:bodyPr/>
                    <a:lstStyle/>
                    <a:p>
                      <a:r>
                        <a:rPr lang="en-US" sz="1800" b="0" i="0" kern="1200" dirty="0" smtClean="0">
                          <a:solidFill>
                            <a:schemeClr val="dk1"/>
                          </a:solidFill>
                          <a:effectLst/>
                          <a:latin typeface="+mn-lt"/>
                          <a:ea typeface="+mn-ea"/>
                          <a:cs typeface="+mn-cs"/>
                        </a:rPr>
                        <a:t>Here the family played a very significant and predominant role. Its hold was very strong.</a:t>
                      </a:r>
                      <a:endParaRPr lang="en-US" dirty="0"/>
                    </a:p>
                  </a:txBody>
                  <a:tcPr/>
                </a:tc>
                <a:tc>
                  <a:txBody>
                    <a:bodyPr/>
                    <a:lstStyle/>
                    <a:p>
                      <a:r>
                        <a:rPr lang="en-US" sz="1800" b="0" i="0" kern="1200" dirty="0" smtClean="0">
                          <a:solidFill>
                            <a:schemeClr val="dk1"/>
                          </a:solidFill>
                          <a:effectLst/>
                          <a:latin typeface="+mn-lt"/>
                          <a:ea typeface="+mn-ea"/>
                          <a:cs typeface="+mn-cs"/>
                        </a:rPr>
                        <a:t>In the cities hold of families is not strong, and many functions which the families used to perform have been taken away by other institutions and associations.</a:t>
                      </a:r>
                      <a:endParaRPr lang="en-US" dirty="0"/>
                    </a:p>
                  </a:txBody>
                  <a:tcPr/>
                </a:tc>
              </a:tr>
            </a:tbl>
          </a:graphicData>
        </a:graphic>
      </p:graphicFrame>
    </p:spTree>
    <p:extLst>
      <p:ext uri="{BB962C8B-B14F-4D97-AF65-F5344CB8AC3E}">
        <p14:creationId xmlns:p14="http://schemas.microsoft.com/office/powerpoint/2010/main" val="3386941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7709"/>
            <a:ext cx="7772400" cy="713509"/>
          </a:xfrm>
        </p:spPr>
        <p:txBody>
          <a:bodyPr>
            <a:normAutofit/>
          </a:bodyPr>
          <a:lstStyle/>
          <a:p>
            <a:r>
              <a:rPr lang="en-US" sz="3200" dirty="0" smtClean="0"/>
              <a:t>Differences between rural and urban societies</a:t>
            </a:r>
            <a:endParaRPr lang="en-US" sz="3200" dirty="0"/>
          </a:p>
        </p:txBody>
      </p:sp>
      <p:sp>
        <p:nvSpPr>
          <p:cNvPr id="3" name="Subtitle 2"/>
          <p:cNvSpPr>
            <a:spLocks noGrp="1"/>
          </p:cNvSpPr>
          <p:nvPr>
            <p:ph type="subTitle" idx="1"/>
          </p:nvPr>
        </p:nvSpPr>
        <p:spPr>
          <a:xfrm>
            <a:off x="533400" y="1371600"/>
            <a:ext cx="8229600" cy="5181600"/>
          </a:xfrm>
        </p:spPr>
        <p:txBody>
          <a:bodyPr>
            <a:normAutofit/>
          </a:bodyPr>
          <a:lstStyle/>
          <a:p>
            <a:pPr marL="571500" indent="-571500" algn="l">
              <a:buFont typeface="Wingdings" pitchFamily="2" charset="2"/>
              <a:buChar char="§"/>
            </a:pPr>
            <a:endParaRPr lang="en-US" sz="2400" dirty="0">
              <a:solidFill>
                <a:schemeClr val="tx1"/>
              </a:solidFill>
              <a:latin typeface="+mj-lt"/>
              <a:ea typeface="+mj-ea"/>
              <a:cs typeface="+mj-cs"/>
            </a:endParaRPr>
          </a:p>
        </p:txBody>
      </p:sp>
      <p:graphicFrame>
        <p:nvGraphicFramePr>
          <p:cNvPr id="4" name="Table 3"/>
          <p:cNvGraphicFramePr>
            <a:graphicFrameLocks noGrp="1"/>
          </p:cNvGraphicFramePr>
          <p:nvPr>
            <p:extLst>
              <p:ext uri="{D42A27DB-BD31-4B8C-83A1-F6EECF244321}">
                <p14:modId xmlns:p14="http://schemas.microsoft.com/office/powerpoint/2010/main" val="2759789749"/>
              </p:ext>
            </p:extLst>
          </p:nvPr>
        </p:nvGraphicFramePr>
        <p:xfrm>
          <a:off x="471054" y="838200"/>
          <a:ext cx="8444346" cy="5673435"/>
        </p:xfrm>
        <a:graphic>
          <a:graphicData uri="http://schemas.openxmlformats.org/drawingml/2006/table">
            <a:tbl>
              <a:tblPr firstRow="1" bandRow="1">
                <a:tableStyleId>{5C22544A-7EE6-4342-B048-85BDC9FD1C3A}</a:tableStyleId>
              </a:tblPr>
              <a:tblGrid>
                <a:gridCol w="4222173"/>
                <a:gridCol w="4222173"/>
              </a:tblGrid>
              <a:tr h="750666">
                <a:tc>
                  <a:txBody>
                    <a:bodyPr/>
                    <a:lstStyle/>
                    <a:p>
                      <a:pPr algn="ctr"/>
                      <a:r>
                        <a:rPr lang="en-US" sz="3200" dirty="0" smtClean="0"/>
                        <a:t>Rural</a:t>
                      </a:r>
                      <a:endParaRPr lang="en-US" sz="3200" dirty="0"/>
                    </a:p>
                  </a:txBody>
                  <a:tcPr/>
                </a:tc>
                <a:tc>
                  <a:txBody>
                    <a:bodyPr/>
                    <a:lstStyle/>
                    <a:p>
                      <a:pPr algn="ctr"/>
                      <a:r>
                        <a:rPr lang="en-US" sz="3200" b="1" kern="1200" dirty="0" smtClean="0">
                          <a:solidFill>
                            <a:schemeClr val="lt1"/>
                          </a:solidFill>
                          <a:latin typeface="+mn-lt"/>
                          <a:ea typeface="+mn-ea"/>
                          <a:cs typeface="+mn-cs"/>
                        </a:rPr>
                        <a:t>Urban</a:t>
                      </a:r>
                      <a:endParaRPr lang="en-US" sz="3200" b="1" kern="1200" dirty="0">
                        <a:solidFill>
                          <a:schemeClr val="lt1"/>
                        </a:solidFill>
                        <a:latin typeface="+mn-lt"/>
                        <a:ea typeface="+mn-ea"/>
                        <a:cs typeface="+mn-cs"/>
                      </a:endParaRPr>
                    </a:p>
                  </a:txBody>
                  <a:tcPr/>
                </a:tc>
              </a:tr>
              <a:tr h="1860395">
                <a:tc>
                  <a:txBody>
                    <a:bodyPr/>
                    <a:lstStyle/>
                    <a:p>
                      <a:r>
                        <a:rPr lang="en-US" sz="1800" b="0" i="0" kern="1200" dirty="0" smtClean="0">
                          <a:solidFill>
                            <a:schemeClr val="dk1"/>
                          </a:solidFill>
                          <a:effectLst/>
                          <a:latin typeface="+mn-lt"/>
                          <a:ea typeface="+mn-ea"/>
                          <a:cs typeface="+mn-cs"/>
                        </a:rPr>
                        <a:t>In villages there is no fast change and as such no necessity for social adaptability.</a:t>
                      </a:r>
                      <a:endParaRPr lang="en-US" dirty="0"/>
                    </a:p>
                  </a:txBody>
                  <a:tcPr/>
                </a:tc>
                <a:tc>
                  <a:txBody>
                    <a:bodyPr/>
                    <a:lstStyle/>
                    <a:p>
                      <a:r>
                        <a:rPr lang="en-US" sz="1800" b="0" i="0" kern="1200" dirty="0" smtClean="0">
                          <a:solidFill>
                            <a:schemeClr val="dk1"/>
                          </a:solidFill>
                          <a:effectLst/>
                          <a:latin typeface="+mn-lt"/>
                          <a:ea typeface="+mn-ea"/>
                          <a:cs typeface="+mn-cs"/>
                        </a:rPr>
                        <a:t>In the cities there must be fast mobility and adaptability to suit ever changing fast life.</a:t>
                      </a:r>
                      <a:endParaRPr lang="en-US" dirty="0"/>
                    </a:p>
                  </a:txBody>
                  <a:tcPr/>
                </a:tc>
              </a:tr>
              <a:tr h="1757037">
                <a:tc>
                  <a:txBody>
                    <a:bodyPr/>
                    <a:lstStyle/>
                    <a:p>
                      <a:r>
                        <a:rPr lang="en-US" sz="1800" b="0" i="0" kern="1200" dirty="0" smtClean="0">
                          <a:solidFill>
                            <a:schemeClr val="dk1"/>
                          </a:solidFill>
                          <a:effectLst/>
                          <a:latin typeface="+mn-lt"/>
                          <a:ea typeface="+mn-ea"/>
                          <a:cs typeface="+mn-cs"/>
                        </a:rPr>
                        <a:t>In the rural society culture is very deep-rooted. Everyone loved culture and cultural heritage above everything else.</a:t>
                      </a:r>
                      <a:endParaRPr lang="en-US" dirty="0"/>
                    </a:p>
                  </a:txBody>
                  <a:tcPr/>
                </a:tc>
                <a:tc>
                  <a:txBody>
                    <a:bodyPr/>
                    <a:lstStyle/>
                    <a:p>
                      <a:r>
                        <a:rPr lang="en-US" sz="1800" b="0" i="0" kern="1200" dirty="0" smtClean="0">
                          <a:solidFill>
                            <a:schemeClr val="dk1"/>
                          </a:solidFill>
                          <a:effectLst/>
                          <a:latin typeface="+mn-lt"/>
                          <a:ea typeface="+mn-ea"/>
                          <a:cs typeface="+mn-cs"/>
                        </a:rPr>
                        <a:t>In the cities it is different to find pure culture.</a:t>
                      </a:r>
                      <a:endParaRPr lang="en-US" dirty="0"/>
                    </a:p>
                  </a:txBody>
                  <a:tcPr/>
                </a:tc>
              </a:tr>
              <a:tr h="1305337">
                <a:tc>
                  <a:txBody>
                    <a:bodyPr/>
                    <a:lstStyle/>
                    <a:p>
                      <a:r>
                        <a:rPr lang="en-US" sz="1800" b="0" i="0" kern="1200" dirty="0" smtClean="0">
                          <a:solidFill>
                            <a:schemeClr val="dk1"/>
                          </a:solidFill>
                          <a:effectLst/>
                          <a:latin typeface="+mn-lt"/>
                          <a:ea typeface="+mn-ea"/>
                          <a:cs typeface="+mn-cs"/>
                        </a:rPr>
                        <a:t>In a rural society there is no division of labor.</a:t>
                      </a:r>
                      <a:endParaRPr lang="en-US" dirty="0"/>
                    </a:p>
                  </a:txBody>
                  <a:tcPr/>
                </a:tc>
                <a:tc>
                  <a:txBody>
                    <a:bodyPr/>
                    <a:lstStyle/>
                    <a:p>
                      <a:r>
                        <a:rPr lang="en-US" sz="1800" b="0" i="0" kern="1200" dirty="0" smtClean="0">
                          <a:solidFill>
                            <a:schemeClr val="dk1"/>
                          </a:solidFill>
                          <a:effectLst/>
                          <a:latin typeface="+mn-lt"/>
                          <a:ea typeface="+mn-ea"/>
                          <a:cs typeface="+mn-cs"/>
                        </a:rPr>
                        <a:t>In an urban community there is always division of labor and specialization in job allotment.</a:t>
                      </a:r>
                      <a:endParaRPr lang="en-US" dirty="0"/>
                    </a:p>
                  </a:txBody>
                  <a:tcPr/>
                </a:tc>
              </a:tr>
            </a:tbl>
          </a:graphicData>
        </a:graphic>
      </p:graphicFrame>
    </p:spTree>
    <p:extLst>
      <p:ext uri="{BB962C8B-B14F-4D97-AF65-F5344CB8AC3E}">
        <p14:creationId xmlns:p14="http://schemas.microsoft.com/office/powerpoint/2010/main" val="4052010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04800"/>
            <a:ext cx="7772400" cy="914400"/>
          </a:xfrm>
        </p:spPr>
        <p:txBody>
          <a:bodyPr>
            <a:normAutofit fontScale="90000"/>
          </a:bodyPr>
          <a:lstStyle/>
          <a:p>
            <a:r>
              <a:rPr lang="en-US" dirty="0" smtClean="0"/>
              <a:t>Differences between rural and urban societies</a:t>
            </a:r>
            <a:endParaRPr lang="en-US" dirty="0"/>
          </a:p>
        </p:txBody>
      </p:sp>
      <p:sp>
        <p:nvSpPr>
          <p:cNvPr id="3" name="Subtitle 2"/>
          <p:cNvSpPr>
            <a:spLocks noGrp="1"/>
          </p:cNvSpPr>
          <p:nvPr>
            <p:ph type="subTitle" idx="1"/>
          </p:nvPr>
        </p:nvSpPr>
        <p:spPr>
          <a:xfrm>
            <a:off x="533400" y="1371600"/>
            <a:ext cx="8229600" cy="5181600"/>
          </a:xfrm>
        </p:spPr>
        <p:txBody>
          <a:bodyPr>
            <a:normAutofit/>
          </a:bodyPr>
          <a:lstStyle/>
          <a:p>
            <a:pPr marL="571500" indent="-571500" algn="l">
              <a:buFont typeface="Wingdings" pitchFamily="2" charset="2"/>
              <a:buChar char="§"/>
            </a:pPr>
            <a:endParaRPr lang="en-US" sz="2400" dirty="0">
              <a:solidFill>
                <a:schemeClr val="tx1"/>
              </a:solidFill>
              <a:latin typeface="+mj-lt"/>
              <a:ea typeface="+mj-ea"/>
              <a:cs typeface="+mj-cs"/>
            </a:endParaRPr>
          </a:p>
        </p:txBody>
      </p:sp>
      <p:graphicFrame>
        <p:nvGraphicFramePr>
          <p:cNvPr id="4" name="Table 3"/>
          <p:cNvGraphicFramePr>
            <a:graphicFrameLocks noGrp="1"/>
          </p:cNvGraphicFramePr>
          <p:nvPr>
            <p:extLst>
              <p:ext uri="{D42A27DB-BD31-4B8C-83A1-F6EECF244321}">
                <p14:modId xmlns:p14="http://schemas.microsoft.com/office/powerpoint/2010/main" val="2619816183"/>
              </p:ext>
            </p:extLst>
          </p:nvPr>
        </p:nvGraphicFramePr>
        <p:xfrm>
          <a:off x="304800" y="1447800"/>
          <a:ext cx="8382000" cy="5181599"/>
        </p:xfrm>
        <a:graphic>
          <a:graphicData uri="http://schemas.openxmlformats.org/drawingml/2006/table">
            <a:tbl>
              <a:tblPr firstRow="1" bandRow="1">
                <a:tableStyleId>{5C22544A-7EE6-4342-B048-85BDC9FD1C3A}</a:tableStyleId>
              </a:tblPr>
              <a:tblGrid>
                <a:gridCol w="4191000"/>
                <a:gridCol w="4191000"/>
              </a:tblGrid>
              <a:tr h="833909">
                <a:tc>
                  <a:txBody>
                    <a:bodyPr/>
                    <a:lstStyle/>
                    <a:p>
                      <a:pPr algn="ctr"/>
                      <a:r>
                        <a:rPr lang="en-US" sz="3200" dirty="0" smtClean="0"/>
                        <a:t>Rural</a:t>
                      </a:r>
                      <a:endParaRPr lang="en-US" sz="3200" dirty="0"/>
                    </a:p>
                  </a:txBody>
                  <a:tcPr/>
                </a:tc>
                <a:tc>
                  <a:txBody>
                    <a:bodyPr/>
                    <a:lstStyle/>
                    <a:p>
                      <a:pPr algn="ctr"/>
                      <a:r>
                        <a:rPr lang="en-US" sz="3200" b="1" kern="1200" dirty="0" smtClean="0">
                          <a:solidFill>
                            <a:schemeClr val="lt1"/>
                          </a:solidFill>
                          <a:latin typeface="+mn-lt"/>
                          <a:ea typeface="+mn-ea"/>
                          <a:cs typeface="+mn-cs"/>
                        </a:rPr>
                        <a:t>Urban</a:t>
                      </a:r>
                      <a:endParaRPr lang="en-US" sz="3200" b="1" kern="1200" dirty="0">
                        <a:solidFill>
                          <a:schemeClr val="lt1"/>
                        </a:solidFill>
                        <a:latin typeface="+mn-lt"/>
                        <a:ea typeface="+mn-ea"/>
                        <a:cs typeface="+mn-cs"/>
                      </a:endParaRPr>
                    </a:p>
                  </a:txBody>
                  <a:tcPr/>
                </a:tc>
              </a:tr>
              <a:tr h="2144338">
                <a:tc>
                  <a:txBody>
                    <a:bodyPr/>
                    <a:lstStyle/>
                    <a:p>
                      <a:r>
                        <a:rPr lang="en-US" sz="1800" b="0" i="0" kern="1200" dirty="0" smtClean="0">
                          <a:solidFill>
                            <a:schemeClr val="dk1"/>
                          </a:solidFill>
                          <a:effectLst/>
                          <a:latin typeface="+mn-lt"/>
                          <a:ea typeface="+mn-ea"/>
                          <a:cs typeface="+mn-cs"/>
                        </a:rPr>
                        <a:t>In this society people loved nature and natural bounties. They were religious minded and afraid of gods and goddesses.</a:t>
                      </a:r>
                      <a:endParaRPr lang="en-US" dirty="0"/>
                    </a:p>
                  </a:txBody>
                  <a:tcPr/>
                </a:tc>
                <a:tc>
                  <a:txBody>
                    <a:bodyPr/>
                    <a:lstStyle/>
                    <a:p>
                      <a:r>
                        <a:rPr lang="en-US" sz="1800" b="0" i="0" kern="1200" dirty="0" smtClean="0">
                          <a:solidFill>
                            <a:schemeClr val="dk1"/>
                          </a:solidFill>
                          <a:effectLst/>
                          <a:latin typeface="+mn-lt"/>
                          <a:ea typeface="+mn-ea"/>
                          <a:cs typeface="+mn-cs"/>
                        </a:rPr>
                        <a:t>In cities, people have no time to stand and gaze at the nature. They are not religious minded but more materialistic.</a:t>
                      </a:r>
                      <a:endParaRPr lang="en-US" dirty="0"/>
                    </a:p>
                  </a:txBody>
                  <a:tcPr/>
                </a:tc>
              </a:tr>
              <a:tr h="2203352">
                <a:tc>
                  <a:txBody>
                    <a:bodyPr/>
                    <a:lstStyle/>
                    <a:p>
                      <a:r>
                        <a:rPr lang="en-US" sz="1800" b="0" i="0" kern="1200" dirty="0" smtClean="0">
                          <a:solidFill>
                            <a:schemeClr val="dk1"/>
                          </a:solidFill>
                          <a:effectLst/>
                          <a:latin typeface="+mn-lt"/>
                          <a:ea typeface="+mn-ea"/>
                          <a:cs typeface="+mn-cs"/>
                        </a:rPr>
                        <a:t>There are very few chances of providing employment and incentives to the unemployed by the society.</a:t>
                      </a:r>
                      <a:endParaRPr lang="en-US" dirty="0"/>
                    </a:p>
                  </a:txBody>
                  <a:tcPr/>
                </a:tc>
                <a:tc>
                  <a:txBody>
                    <a:bodyPr/>
                    <a:lstStyle/>
                    <a:p>
                      <a:r>
                        <a:rPr lang="en-US" sz="1800" b="0" i="0" kern="1200" dirty="0" smtClean="0">
                          <a:solidFill>
                            <a:schemeClr val="dk1"/>
                          </a:solidFill>
                          <a:effectLst/>
                          <a:latin typeface="+mn-lt"/>
                          <a:ea typeface="+mn-ea"/>
                          <a:cs typeface="+mn-cs"/>
                        </a:rPr>
                        <a:t>The cities provide both incentive and employment to the people and thus frustrated villages find solace in the cities which respects ability and judges their worth.</a:t>
                      </a:r>
                      <a:endParaRPr lang="en-US" dirty="0"/>
                    </a:p>
                  </a:txBody>
                  <a:tcPr/>
                </a:tc>
              </a:tr>
            </a:tbl>
          </a:graphicData>
        </a:graphic>
      </p:graphicFrame>
    </p:spTree>
    <p:extLst>
      <p:ext uri="{BB962C8B-B14F-4D97-AF65-F5344CB8AC3E}">
        <p14:creationId xmlns:p14="http://schemas.microsoft.com/office/powerpoint/2010/main" val="1533898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1066800"/>
          </a:xfrm>
        </p:spPr>
        <p:txBody>
          <a:bodyPr/>
          <a:lstStyle/>
          <a:p>
            <a:r>
              <a:rPr lang="en-US" dirty="0" smtClean="0"/>
              <a:t>Urban Area</a:t>
            </a:r>
            <a:endParaRPr lang="en-US" dirty="0"/>
          </a:p>
        </p:txBody>
      </p:sp>
      <p:sp>
        <p:nvSpPr>
          <p:cNvPr id="3" name="Subtitle 2"/>
          <p:cNvSpPr>
            <a:spLocks noGrp="1"/>
          </p:cNvSpPr>
          <p:nvPr>
            <p:ph type="subTitle" idx="1"/>
          </p:nvPr>
        </p:nvSpPr>
        <p:spPr>
          <a:xfrm>
            <a:off x="533400" y="1371600"/>
            <a:ext cx="8229600" cy="5181600"/>
          </a:xfrm>
        </p:spPr>
        <p:txBody>
          <a:bodyPr>
            <a:noAutofit/>
          </a:bodyPr>
          <a:lstStyle/>
          <a:p>
            <a:pPr algn="just"/>
            <a:r>
              <a:rPr lang="en-US" sz="2800" dirty="0">
                <a:solidFill>
                  <a:schemeClr val="tx1"/>
                </a:solidFill>
                <a:latin typeface="+mj-lt"/>
                <a:ea typeface="+mj-ea"/>
                <a:cs typeface="+mj-cs"/>
              </a:rPr>
              <a:t>An urban area is a location characterized by high human </a:t>
            </a:r>
            <a:r>
              <a:rPr lang="en-US" sz="2800" dirty="0" smtClean="0">
                <a:solidFill>
                  <a:schemeClr val="tx1"/>
                </a:solidFill>
                <a:latin typeface="+mj-lt"/>
                <a:ea typeface="+mj-ea"/>
                <a:cs typeface="+mj-cs"/>
              </a:rPr>
              <a:t>population density</a:t>
            </a:r>
            <a:r>
              <a:rPr lang="en-US" sz="2800" dirty="0">
                <a:solidFill>
                  <a:schemeClr val="tx1"/>
                </a:solidFill>
                <a:latin typeface="+mj-lt"/>
                <a:ea typeface="+mj-ea"/>
                <a:cs typeface="+mj-cs"/>
              </a:rPr>
              <a:t> and vast human-built features in comparison to the areas surrounding it. Urban areas may be </a:t>
            </a:r>
            <a:r>
              <a:rPr lang="en-US" sz="2800" dirty="0" smtClean="0">
                <a:solidFill>
                  <a:schemeClr val="tx1"/>
                </a:solidFill>
                <a:latin typeface="+mj-lt"/>
                <a:ea typeface="+mj-ea"/>
                <a:cs typeface="+mj-cs"/>
              </a:rPr>
              <a:t>cities,</a:t>
            </a:r>
            <a:r>
              <a:rPr lang="en-US" sz="2800" dirty="0">
                <a:solidFill>
                  <a:schemeClr val="tx1"/>
                </a:solidFill>
                <a:latin typeface="+mj-lt"/>
                <a:ea typeface="+mj-ea"/>
                <a:cs typeface="+mj-cs"/>
              </a:rPr>
              <a:t> </a:t>
            </a:r>
            <a:r>
              <a:rPr lang="en-US" sz="2800" dirty="0" smtClean="0">
                <a:solidFill>
                  <a:schemeClr val="tx1"/>
                </a:solidFill>
                <a:latin typeface="+mj-lt"/>
                <a:ea typeface="+mj-ea"/>
                <a:cs typeface="+mj-cs"/>
              </a:rPr>
              <a:t>towns</a:t>
            </a:r>
            <a:r>
              <a:rPr lang="en-US" sz="2800" dirty="0">
                <a:solidFill>
                  <a:schemeClr val="tx1"/>
                </a:solidFill>
                <a:latin typeface="+mj-lt"/>
                <a:ea typeface="+mj-ea"/>
                <a:cs typeface="+mj-cs"/>
              </a:rPr>
              <a:t> or </a:t>
            </a:r>
            <a:r>
              <a:rPr lang="en-US" sz="2800" dirty="0" smtClean="0">
                <a:solidFill>
                  <a:schemeClr val="tx1"/>
                </a:solidFill>
                <a:latin typeface="+mj-lt"/>
                <a:ea typeface="+mj-ea"/>
                <a:cs typeface="+mj-cs"/>
              </a:rPr>
              <a:t>conurbations, </a:t>
            </a:r>
            <a:r>
              <a:rPr lang="en-US" sz="2800" dirty="0">
                <a:solidFill>
                  <a:schemeClr val="tx1"/>
                </a:solidFill>
                <a:latin typeface="+mj-lt"/>
                <a:ea typeface="+mj-ea"/>
                <a:cs typeface="+mj-cs"/>
              </a:rPr>
              <a:t>but the term is not commonly extended to </a:t>
            </a:r>
            <a:r>
              <a:rPr lang="en-US" sz="2800" dirty="0" smtClean="0">
                <a:solidFill>
                  <a:schemeClr val="tx1"/>
                </a:solidFill>
                <a:latin typeface="+mj-lt"/>
                <a:ea typeface="+mj-ea"/>
                <a:cs typeface="+mj-cs"/>
              </a:rPr>
              <a:t>rural</a:t>
            </a:r>
            <a:r>
              <a:rPr lang="en-US" sz="2800" dirty="0">
                <a:solidFill>
                  <a:schemeClr val="tx1"/>
                </a:solidFill>
                <a:latin typeface="+mj-lt"/>
                <a:ea typeface="+mj-ea"/>
                <a:cs typeface="+mj-cs"/>
              </a:rPr>
              <a:t> </a:t>
            </a:r>
            <a:r>
              <a:rPr lang="en-US" sz="2800" dirty="0" smtClean="0">
                <a:solidFill>
                  <a:schemeClr val="tx1"/>
                </a:solidFill>
                <a:latin typeface="+mj-lt"/>
                <a:ea typeface="+mj-ea"/>
                <a:cs typeface="+mj-cs"/>
              </a:rPr>
              <a:t>settlements</a:t>
            </a:r>
            <a:r>
              <a:rPr lang="en-US" sz="2800" dirty="0">
                <a:solidFill>
                  <a:schemeClr val="tx1"/>
                </a:solidFill>
                <a:latin typeface="+mj-lt"/>
                <a:ea typeface="+mj-ea"/>
                <a:cs typeface="+mj-cs"/>
              </a:rPr>
              <a:t> such </a:t>
            </a:r>
            <a:r>
              <a:rPr lang="en-US" sz="2800" dirty="0" smtClean="0">
                <a:solidFill>
                  <a:schemeClr val="tx1"/>
                </a:solidFill>
                <a:latin typeface="+mj-lt"/>
                <a:ea typeface="+mj-ea"/>
                <a:cs typeface="+mj-cs"/>
              </a:rPr>
              <a:t>as villages</a:t>
            </a:r>
            <a:r>
              <a:rPr lang="en-US" sz="2800" dirty="0">
                <a:solidFill>
                  <a:schemeClr val="tx1"/>
                </a:solidFill>
                <a:latin typeface="+mj-lt"/>
                <a:ea typeface="+mj-ea"/>
                <a:cs typeface="+mj-cs"/>
              </a:rPr>
              <a:t> and </a:t>
            </a:r>
            <a:r>
              <a:rPr lang="en-US" sz="2800" dirty="0" smtClean="0">
                <a:solidFill>
                  <a:schemeClr val="tx1"/>
                </a:solidFill>
                <a:latin typeface="+mj-lt"/>
                <a:ea typeface="+mj-ea"/>
                <a:cs typeface="+mj-cs"/>
              </a:rPr>
              <a:t>hamlets.</a:t>
            </a:r>
            <a:endParaRPr lang="en-US" sz="2800" dirty="0">
              <a:solidFill>
                <a:schemeClr val="tx1"/>
              </a:solidFill>
              <a:latin typeface="+mj-lt"/>
              <a:ea typeface="+mj-ea"/>
              <a:cs typeface="+mj-cs"/>
            </a:endParaRPr>
          </a:p>
        </p:txBody>
      </p:sp>
    </p:spTree>
    <p:extLst>
      <p:ext uri="{BB962C8B-B14F-4D97-AF65-F5344CB8AC3E}">
        <p14:creationId xmlns:p14="http://schemas.microsoft.com/office/powerpoint/2010/main" val="71677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1066800"/>
          </a:xfrm>
        </p:spPr>
        <p:txBody>
          <a:bodyPr/>
          <a:lstStyle/>
          <a:p>
            <a:r>
              <a:rPr lang="en-US" dirty="0" smtClean="0"/>
              <a:t>Rural Area</a:t>
            </a:r>
            <a:endParaRPr lang="en-US" dirty="0"/>
          </a:p>
        </p:txBody>
      </p:sp>
      <p:sp>
        <p:nvSpPr>
          <p:cNvPr id="3" name="Subtitle 2"/>
          <p:cNvSpPr>
            <a:spLocks noGrp="1"/>
          </p:cNvSpPr>
          <p:nvPr>
            <p:ph type="subTitle" idx="1"/>
          </p:nvPr>
        </p:nvSpPr>
        <p:spPr>
          <a:xfrm>
            <a:off x="533400" y="1371600"/>
            <a:ext cx="8229600" cy="5181600"/>
          </a:xfrm>
        </p:spPr>
        <p:txBody>
          <a:bodyPr>
            <a:normAutofit/>
          </a:bodyPr>
          <a:lstStyle/>
          <a:p>
            <a:pPr algn="just"/>
            <a:r>
              <a:rPr lang="en-US" dirty="0">
                <a:solidFill>
                  <a:schemeClr val="tx1"/>
                </a:solidFill>
                <a:latin typeface="+mj-lt"/>
                <a:ea typeface="+mj-ea"/>
                <a:cs typeface="+mj-cs"/>
              </a:rPr>
              <a:t>In general, a rural area or countryside' is a geographic area that is located outside cities and the centers of towns.</a:t>
            </a:r>
          </a:p>
          <a:p>
            <a:pPr algn="just"/>
            <a:endParaRPr lang="en-US" sz="2400" dirty="0">
              <a:solidFill>
                <a:schemeClr val="tx1"/>
              </a:solidFill>
              <a:latin typeface="+mj-lt"/>
              <a:ea typeface="+mj-ea"/>
              <a:cs typeface="+mj-cs"/>
            </a:endParaRPr>
          </a:p>
        </p:txBody>
      </p:sp>
    </p:spTree>
    <p:extLst>
      <p:ext uri="{BB962C8B-B14F-4D97-AF65-F5344CB8AC3E}">
        <p14:creationId xmlns:p14="http://schemas.microsoft.com/office/powerpoint/2010/main" val="1161171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1066800"/>
          </a:xfrm>
        </p:spPr>
        <p:txBody>
          <a:bodyPr/>
          <a:lstStyle/>
          <a:p>
            <a:r>
              <a:rPr lang="en-US" dirty="0" smtClean="0"/>
              <a:t>Urban &amp; Rural Differences</a:t>
            </a:r>
            <a:endParaRPr lang="en-US" dirty="0"/>
          </a:p>
        </p:txBody>
      </p:sp>
      <p:sp>
        <p:nvSpPr>
          <p:cNvPr id="3" name="Subtitle 2"/>
          <p:cNvSpPr>
            <a:spLocks noGrp="1"/>
          </p:cNvSpPr>
          <p:nvPr>
            <p:ph type="subTitle" idx="1"/>
          </p:nvPr>
        </p:nvSpPr>
        <p:spPr>
          <a:xfrm>
            <a:off x="533400" y="1371600"/>
            <a:ext cx="8229600" cy="5181600"/>
          </a:xfrm>
        </p:spPr>
        <p:txBody>
          <a:bodyPr>
            <a:normAutofit fontScale="77500" lnSpcReduction="20000"/>
          </a:bodyPr>
          <a:lstStyle/>
          <a:p>
            <a:pPr algn="just"/>
            <a:r>
              <a:rPr lang="en-US" sz="4400" dirty="0">
                <a:solidFill>
                  <a:schemeClr val="tx1"/>
                </a:solidFill>
                <a:latin typeface="+mj-lt"/>
                <a:ea typeface="+mj-ea"/>
                <a:cs typeface="+mj-cs"/>
              </a:rPr>
              <a:t>Human settlement areas are classified depending on lot of things, countries, state, rural, urban, etc. The most common way to classify a residential area is according to urban and rural. If a place is considered as urban or rural varies depending on country and nations. However, almost all countries agree that in order for a place to classify as urban, it requires having less space between structures and population level must be high.</a:t>
            </a:r>
          </a:p>
          <a:p>
            <a:r>
              <a:rPr lang="en-US" sz="2400" dirty="0" smtClean="0"/>
              <a:t/>
            </a:r>
            <a:br>
              <a:rPr lang="en-US" sz="2400" dirty="0" smtClean="0"/>
            </a:br>
            <a:endParaRPr lang="en-US" sz="2400" dirty="0">
              <a:solidFill>
                <a:schemeClr val="tx1"/>
              </a:solidFill>
              <a:latin typeface="+mj-lt"/>
              <a:ea typeface="+mj-ea"/>
              <a:cs typeface="+mj-cs"/>
            </a:endParaRPr>
          </a:p>
        </p:txBody>
      </p:sp>
    </p:spTree>
    <p:extLst>
      <p:ext uri="{BB962C8B-B14F-4D97-AF65-F5344CB8AC3E}">
        <p14:creationId xmlns:p14="http://schemas.microsoft.com/office/powerpoint/2010/main" val="1161171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1066800"/>
          </a:xfrm>
        </p:spPr>
        <p:txBody>
          <a:bodyPr/>
          <a:lstStyle/>
          <a:p>
            <a:r>
              <a:rPr lang="en-US" dirty="0" smtClean="0"/>
              <a:t>Urban Areas Characteristics</a:t>
            </a:r>
            <a:endParaRPr lang="en-US" dirty="0"/>
          </a:p>
        </p:txBody>
      </p:sp>
      <p:sp>
        <p:nvSpPr>
          <p:cNvPr id="3" name="Subtitle 2"/>
          <p:cNvSpPr>
            <a:spLocks noGrp="1"/>
          </p:cNvSpPr>
          <p:nvPr>
            <p:ph type="subTitle" idx="1"/>
          </p:nvPr>
        </p:nvSpPr>
        <p:spPr>
          <a:xfrm>
            <a:off x="533400" y="1371600"/>
            <a:ext cx="8229600" cy="5181600"/>
          </a:xfrm>
        </p:spPr>
        <p:txBody>
          <a:bodyPr>
            <a:noAutofit/>
          </a:bodyPr>
          <a:lstStyle/>
          <a:p>
            <a:pPr marL="342900" indent="-342900" algn="just">
              <a:buFont typeface="Wingdings" pitchFamily="2" charset="2"/>
              <a:buChar char="§"/>
            </a:pPr>
            <a:r>
              <a:rPr lang="en-US" sz="2400" dirty="0">
                <a:solidFill>
                  <a:schemeClr val="tx1"/>
                </a:solidFill>
                <a:latin typeface="+mj-lt"/>
                <a:ea typeface="+mj-ea"/>
                <a:cs typeface="+mj-cs"/>
              </a:rPr>
              <a:t>Urban areas are characterized by having higher population density and vast human features compared to the surrounding areas. Cities, towns are commonly referred to as urban areas.</a:t>
            </a:r>
          </a:p>
          <a:p>
            <a:pPr marL="342900" indent="-342900" algn="l">
              <a:buFont typeface="Wingdings" pitchFamily="2" charset="2"/>
              <a:buChar char="§"/>
            </a:pPr>
            <a:r>
              <a:rPr lang="en-US" sz="2400" dirty="0">
                <a:solidFill>
                  <a:schemeClr val="tx1"/>
                </a:solidFill>
                <a:latin typeface="+mj-lt"/>
                <a:ea typeface="+mj-ea"/>
                <a:cs typeface="+mj-cs"/>
              </a:rPr>
              <a:t> It must also have ongoing urbanization for further development. Metropolitan cities, which include satellite cities, are also considered as urban places.</a:t>
            </a:r>
          </a:p>
          <a:p>
            <a:pPr marL="342900" indent="-342900" algn="l">
              <a:buFont typeface="Wingdings" pitchFamily="2" charset="2"/>
              <a:buChar char="§"/>
            </a:pPr>
            <a:r>
              <a:rPr lang="en-US" sz="2400" dirty="0">
                <a:solidFill>
                  <a:schemeClr val="tx1"/>
                </a:solidFill>
                <a:latin typeface="+mj-lt"/>
                <a:ea typeface="+mj-ea"/>
                <a:cs typeface="+mj-cs"/>
              </a:rPr>
              <a:t>Urban areas have also been characterized by high amounts of pollution (noise and air), large-scale industrialization and faster lifestyles.</a:t>
            </a:r>
          </a:p>
          <a:p>
            <a:pPr marL="342900" indent="-342900" algn="l">
              <a:buFont typeface="Wingdings" pitchFamily="2" charset="2"/>
              <a:buChar char="§"/>
            </a:pPr>
            <a:r>
              <a:rPr lang="en-US" sz="2400" dirty="0">
                <a:solidFill>
                  <a:schemeClr val="tx1"/>
                </a:solidFill>
                <a:latin typeface="+mj-lt"/>
                <a:ea typeface="+mj-ea"/>
                <a:cs typeface="+mj-cs"/>
              </a:rPr>
              <a:t>Pollution in urban areas are high due to the large amount of people, cars, buses, train, factories etc. Industrialization includes factories, machines and offices</a:t>
            </a:r>
            <a:br>
              <a:rPr lang="en-US" sz="2400" dirty="0">
                <a:solidFill>
                  <a:schemeClr val="tx1"/>
                </a:solidFill>
                <a:latin typeface="+mj-lt"/>
                <a:ea typeface="+mj-ea"/>
                <a:cs typeface="+mj-cs"/>
              </a:rPr>
            </a:br>
            <a:endParaRPr lang="en-US" sz="2400" dirty="0">
              <a:solidFill>
                <a:schemeClr val="tx1"/>
              </a:solidFill>
              <a:latin typeface="+mj-lt"/>
              <a:ea typeface="+mj-ea"/>
              <a:cs typeface="+mj-cs"/>
            </a:endParaRPr>
          </a:p>
        </p:txBody>
      </p:sp>
    </p:spTree>
    <p:extLst>
      <p:ext uri="{BB962C8B-B14F-4D97-AF65-F5344CB8AC3E}">
        <p14:creationId xmlns:p14="http://schemas.microsoft.com/office/powerpoint/2010/main" val="4094738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1066800"/>
          </a:xfrm>
        </p:spPr>
        <p:txBody>
          <a:bodyPr/>
          <a:lstStyle/>
          <a:p>
            <a:r>
              <a:rPr lang="en-US" dirty="0" smtClean="0"/>
              <a:t>Urban Areas Characteristics</a:t>
            </a:r>
            <a:endParaRPr lang="en-US" dirty="0"/>
          </a:p>
        </p:txBody>
      </p:sp>
      <p:sp>
        <p:nvSpPr>
          <p:cNvPr id="3" name="Subtitle 2"/>
          <p:cNvSpPr>
            <a:spLocks noGrp="1"/>
          </p:cNvSpPr>
          <p:nvPr>
            <p:ph type="subTitle" idx="1"/>
          </p:nvPr>
        </p:nvSpPr>
        <p:spPr>
          <a:xfrm>
            <a:off x="533400" y="1371600"/>
            <a:ext cx="8229600" cy="5181600"/>
          </a:xfrm>
        </p:spPr>
        <p:txBody>
          <a:bodyPr>
            <a:noAutofit/>
          </a:bodyPr>
          <a:lstStyle/>
          <a:p>
            <a:pPr marL="342900" indent="-342900" algn="just">
              <a:spcBef>
                <a:spcPct val="0"/>
              </a:spcBef>
              <a:buFont typeface="Wingdings" pitchFamily="2" charset="2"/>
              <a:buChar char="§"/>
            </a:pPr>
            <a:r>
              <a:rPr lang="en-US" sz="2400" dirty="0">
                <a:solidFill>
                  <a:schemeClr val="tx1"/>
                </a:solidFill>
                <a:latin typeface="+mj-lt"/>
                <a:ea typeface="+mj-ea"/>
                <a:cs typeface="+mj-cs"/>
              </a:rPr>
              <a:t>It also has a higher employment rate compared to rural areas. Lifestyle in urban areas is considered to be fast paced, where time for little things are not enjoyed.</a:t>
            </a:r>
          </a:p>
          <a:p>
            <a:pPr marL="342900" indent="-342900" algn="l">
              <a:spcBef>
                <a:spcPct val="0"/>
              </a:spcBef>
              <a:buFont typeface="Wingdings" pitchFamily="2" charset="2"/>
              <a:buChar char="§"/>
            </a:pPr>
            <a:r>
              <a:rPr lang="en-US" sz="2400" dirty="0">
                <a:solidFill>
                  <a:schemeClr val="tx1"/>
                </a:solidFill>
                <a:latin typeface="+mj-lt"/>
                <a:ea typeface="+mj-ea"/>
                <a:cs typeface="+mj-cs"/>
              </a:rPr>
              <a:t>People are often depicted as workaholics or having an active social life. </a:t>
            </a:r>
            <a:r>
              <a:rPr lang="en-US" sz="2400" dirty="0">
                <a:solidFill>
                  <a:schemeClr val="tx1"/>
                </a:solidFill>
                <a:latin typeface="+mj-lt"/>
                <a:ea typeface="+mj-ea"/>
                <a:cs typeface="+mj-cs"/>
              </a:rPr>
              <a:t>Urbanization also includes having more advance technology and science, where hospitals have more advanced machinery and people have smartphones, tablets, laptops, </a:t>
            </a:r>
            <a:r>
              <a:rPr lang="en-US" sz="2400" dirty="0" smtClean="0">
                <a:solidFill>
                  <a:schemeClr val="tx1"/>
                </a:solidFill>
                <a:latin typeface="+mj-lt"/>
                <a:ea typeface="+mj-ea"/>
                <a:cs typeface="+mj-cs"/>
              </a:rPr>
              <a:t>desktops,etc</a:t>
            </a:r>
            <a:r>
              <a:rPr lang="en-US" sz="2400" dirty="0">
                <a:solidFill>
                  <a:schemeClr val="tx1"/>
                </a:solidFill>
                <a:latin typeface="+mj-lt"/>
                <a:ea typeface="+mj-ea"/>
                <a:cs typeface="+mj-cs"/>
              </a:rPr>
              <a:t>.</a:t>
            </a:r>
            <a:br>
              <a:rPr lang="en-US" sz="2400" dirty="0">
                <a:solidFill>
                  <a:schemeClr val="tx1"/>
                </a:solidFill>
                <a:latin typeface="+mj-lt"/>
                <a:ea typeface="+mj-ea"/>
                <a:cs typeface="+mj-cs"/>
              </a:rPr>
            </a:br>
            <a:endParaRPr lang="en-US" sz="2400" dirty="0">
              <a:solidFill>
                <a:schemeClr val="tx1"/>
              </a:solidFill>
              <a:latin typeface="+mj-lt"/>
              <a:ea typeface="+mj-ea"/>
              <a:cs typeface="+mj-cs"/>
            </a:endParaRPr>
          </a:p>
        </p:txBody>
      </p:sp>
    </p:spTree>
    <p:extLst>
      <p:ext uri="{BB962C8B-B14F-4D97-AF65-F5344CB8AC3E}">
        <p14:creationId xmlns:p14="http://schemas.microsoft.com/office/powerpoint/2010/main" val="3477165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title"/>
          </p:nvPr>
        </p:nvSpPr>
        <p:spPr>
          <a:xfrm>
            <a:off x="1485900" y="152401"/>
            <a:ext cx="6000750" cy="758825"/>
          </a:xfrm>
        </p:spPr>
        <p:txBody>
          <a:bodyPr/>
          <a:lstStyle/>
          <a:p>
            <a:pPr eaLnBrk="1" hangingPunct="1">
              <a:defRPr/>
            </a:pPr>
            <a:r>
              <a:rPr lang="en-US" sz="3600" b="1" dirty="0">
                <a:solidFill>
                  <a:srgbClr val="00B050"/>
                </a:solidFill>
                <a:effectLst>
                  <a:outerShdw blurRad="38100" dist="38100" dir="2700000" algn="tl">
                    <a:srgbClr val="000000">
                      <a:alpha val="43137"/>
                    </a:srgbClr>
                  </a:outerShdw>
                </a:effectLst>
                <a:latin typeface="+mn-lt"/>
              </a:rPr>
              <a:t>What is Urban Area?</a:t>
            </a:r>
          </a:p>
        </p:txBody>
      </p:sp>
      <p:graphicFrame>
        <p:nvGraphicFramePr>
          <p:cNvPr id="25750" name="Group 150"/>
          <p:cNvGraphicFramePr>
            <a:graphicFrameLocks noGrp="1"/>
          </p:cNvGraphicFramePr>
          <p:nvPr>
            <p:ph sz="half" idx="2"/>
          </p:nvPr>
        </p:nvGraphicFramePr>
        <p:xfrm>
          <a:off x="400050" y="911225"/>
          <a:ext cx="8229600" cy="2695312"/>
        </p:xfrm>
        <a:graphic>
          <a:graphicData uri="http://schemas.openxmlformats.org/drawingml/2006/table">
            <a:tbl>
              <a:tblPr>
                <a:tableStyleId>{0505E3EF-67EA-436B-97B2-0124C06EBD24}</a:tableStyleId>
              </a:tblPr>
              <a:tblGrid>
                <a:gridCol w="477982"/>
                <a:gridCol w="1579418"/>
                <a:gridCol w="6172200"/>
              </a:tblGrid>
              <a:tr h="45714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400" b="1" u="none" strike="noStrike" cap="none" normalizeH="0" baseline="0" dirty="0" smtClean="0">
                          <a:ln>
                            <a:noFill/>
                          </a:ln>
                          <a:solidFill>
                            <a:schemeClr val="accent2">
                              <a:lumMod val="75000"/>
                            </a:schemeClr>
                          </a:solidFill>
                          <a:effectLst>
                            <a:outerShdw blurRad="38100" dist="38100" dir="2700000" algn="tl">
                              <a:srgbClr val="000000">
                                <a:alpha val="43137"/>
                              </a:srgbClr>
                            </a:outerShdw>
                          </a:effectLst>
                        </a:rPr>
                        <a:t>#</a:t>
                      </a:r>
                      <a:endParaRPr kumimoji="0" lang="en-US" sz="2400" b="1" i="0" u="none" strike="noStrike" cap="none" normalizeH="0" baseline="0" dirty="0" smtClean="0">
                        <a:ln>
                          <a:noFill/>
                        </a:ln>
                        <a:solidFill>
                          <a:schemeClr val="accent2">
                            <a:lumMod val="75000"/>
                          </a:schemeClr>
                        </a:solidFill>
                        <a:effectLst>
                          <a:outerShdw blurRad="38100" dist="38100" dir="2700000" algn="tl">
                            <a:srgbClr val="000000">
                              <a:alpha val="43137"/>
                            </a:srgbClr>
                          </a:outerShdw>
                        </a:effectLst>
                        <a:latin typeface="+mn-lt"/>
                        <a:cs typeface="Arial" charset="0"/>
                      </a:endParaRPr>
                    </a:p>
                  </a:txBody>
                  <a:tcPr marL="68580" marR="68580" marT="45698" marB="45698"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400" b="1" u="none" strike="noStrike" cap="none" normalizeH="0" baseline="0" smtClean="0">
                          <a:ln>
                            <a:noFill/>
                          </a:ln>
                          <a:solidFill>
                            <a:schemeClr val="accent2">
                              <a:lumMod val="75000"/>
                            </a:schemeClr>
                          </a:solidFill>
                          <a:effectLst>
                            <a:outerShdw blurRad="38100" dist="38100" dir="2700000" algn="tl">
                              <a:srgbClr val="000000">
                                <a:alpha val="43137"/>
                              </a:srgbClr>
                            </a:outerShdw>
                          </a:effectLst>
                        </a:rPr>
                        <a:t>Country</a:t>
                      </a:r>
                      <a:endParaRPr kumimoji="0" lang="en-US" sz="2400" b="1" i="0" u="none" strike="noStrike" cap="none" normalizeH="0" baseline="0" smtClean="0">
                        <a:ln>
                          <a:noFill/>
                        </a:ln>
                        <a:solidFill>
                          <a:schemeClr val="accent2">
                            <a:lumMod val="75000"/>
                          </a:schemeClr>
                        </a:solidFill>
                        <a:effectLst>
                          <a:outerShdw blurRad="38100" dist="38100" dir="2700000" algn="tl">
                            <a:srgbClr val="000000">
                              <a:alpha val="43137"/>
                            </a:srgbClr>
                          </a:outerShdw>
                        </a:effectLst>
                        <a:latin typeface="+mn-lt"/>
                        <a:cs typeface="Arial" charset="0"/>
                      </a:endParaRPr>
                    </a:p>
                  </a:txBody>
                  <a:tcPr marL="68580" marR="68580" marT="45698" marB="45698"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400" b="1" u="none" strike="noStrike" cap="none" normalizeH="0" baseline="0" dirty="0" smtClean="0">
                          <a:ln>
                            <a:noFill/>
                          </a:ln>
                          <a:solidFill>
                            <a:schemeClr val="accent2">
                              <a:lumMod val="75000"/>
                            </a:schemeClr>
                          </a:solidFill>
                          <a:effectLst>
                            <a:outerShdw blurRad="38100" dist="38100" dir="2700000" algn="tl">
                              <a:srgbClr val="000000">
                                <a:alpha val="43137"/>
                              </a:srgbClr>
                            </a:outerShdw>
                          </a:effectLst>
                        </a:rPr>
                        <a:t>Urban Characterization</a:t>
                      </a:r>
                      <a:endParaRPr kumimoji="0" lang="en-US" sz="2400" b="1" i="0" u="none" strike="noStrike" cap="none" normalizeH="0" baseline="0" dirty="0" smtClean="0">
                        <a:ln>
                          <a:noFill/>
                        </a:ln>
                        <a:solidFill>
                          <a:schemeClr val="accent2">
                            <a:lumMod val="75000"/>
                          </a:schemeClr>
                        </a:solidFill>
                        <a:effectLst>
                          <a:outerShdw blurRad="38100" dist="38100" dir="2700000" algn="tl">
                            <a:srgbClr val="000000">
                              <a:alpha val="43137"/>
                            </a:srgbClr>
                          </a:outerShdw>
                        </a:effectLst>
                        <a:latin typeface="+mn-lt"/>
                        <a:cs typeface="Arial" charset="0"/>
                      </a:endParaRPr>
                    </a:p>
                  </a:txBody>
                  <a:tcPr marL="68580" marR="68580" marT="45698" marB="45698" horzOverflow="overflow"/>
                </a:tc>
              </a:tr>
              <a:tr h="388179">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1" u="none" strike="noStrike" cap="none" normalizeH="0" baseline="0" dirty="0" smtClean="0">
                          <a:ln>
                            <a:noFill/>
                          </a:ln>
                          <a:solidFill>
                            <a:srgbClr val="008000"/>
                          </a:solidFill>
                          <a:effectLst/>
                        </a:rPr>
                        <a:t>1</a:t>
                      </a:r>
                      <a:endParaRPr kumimoji="0" lang="en-US" sz="1800" b="1" i="0" u="none" strike="noStrike" cap="none" normalizeH="0" baseline="0" dirty="0" smtClean="0">
                        <a:ln>
                          <a:noFill/>
                        </a:ln>
                        <a:solidFill>
                          <a:srgbClr val="008000"/>
                        </a:solidFill>
                        <a:effectLst/>
                        <a:latin typeface="+mn-lt"/>
                        <a:cs typeface="Arial" charset="0"/>
                      </a:endParaRPr>
                    </a:p>
                  </a:txBody>
                  <a:tcPr marL="68580" marR="68580" marT="45698" marB="45698"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1" u="none" strike="noStrike" cap="none" normalizeH="0" baseline="0" smtClean="0">
                          <a:ln>
                            <a:noFill/>
                          </a:ln>
                          <a:effectLst/>
                        </a:rPr>
                        <a:t>Sweden</a:t>
                      </a:r>
                      <a:endParaRPr kumimoji="0" lang="en-US" sz="1800" b="1" i="0" u="none" strike="noStrike" cap="none" normalizeH="0" baseline="0" smtClean="0">
                        <a:ln>
                          <a:noFill/>
                        </a:ln>
                        <a:solidFill>
                          <a:srgbClr val="000066"/>
                        </a:solidFill>
                        <a:effectLst/>
                        <a:latin typeface="+mn-lt"/>
                        <a:cs typeface="Arial" charset="0"/>
                      </a:endParaRPr>
                    </a:p>
                  </a:txBody>
                  <a:tcPr marL="68580" marR="68580" marT="45698" marB="45698"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u="none" strike="noStrike" cap="none" normalizeH="0" baseline="0" smtClean="0">
                          <a:ln>
                            <a:noFill/>
                          </a:ln>
                          <a:effectLst/>
                        </a:rPr>
                        <a:t>200 people, less than 200 meters distance between houses</a:t>
                      </a:r>
                      <a:endParaRPr kumimoji="0" lang="en-US" sz="1800" b="1" i="0" u="none" strike="noStrike" cap="none" normalizeH="0" baseline="0" smtClean="0">
                        <a:ln>
                          <a:noFill/>
                        </a:ln>
                        <a:solidFill>
                          <a:srgbClr val="000066"/>
                        </a:solidFill>
                        <a:effectLst/>
                        <a:latin typeface="+mn-lt"/>
                        <a:cs typeface="Arial" charset="0"/>
                      </a:endParaRPr>
                    </a:p>
                  </a:txBody>
                  <a:tcPr marL="68580" marR="68580" marT="45698" marB="45698" horzOverflow="overflow"/>
                </a:tc>
              </a:tr>
              <a:tr h="365704">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1" u="none" strike="noStrike" cap="none" normalizeH="0" baseline="0" dirty="0" smtClean="0">
                          <a:ln>
                            <a:noFill/>
                          </a:ln>
                          <a:solidFill>
                            <a:srgbClr val="008000"/>
                          </a:solidFill>
                          <a:effectLst/>
                        </a:rPr>
                        <a:t>2</a:t>
                      </a:r>
                      <a:endParaRPr kumimoji="0" lang="en-US" sz="1800" b="1" i="0" u="none" strike="noStrike" cap="none" normalizeH="0" baseline="0" dirty="0" smtClean="0">
                        <a:ln>
                          <a:noFill/>
                        </a:ln>
                        <a:solidFill>
                          <a:srgbClr val="008000"/>
                        </a:solidFill>
                        <a:effectLst/>
                        <a:latin typeface="+mn-lt"/>
                        <a:cs typeface="Arial" charset="0"/>
                      </a:endParaRPr>
                    </a:p>
                  </a:txBody>
                  <a:tcPr marL="68580" marR="68580" marT="45698" marB="45698"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1" u="none" strike="noStrike" cap="none" normalizeH="0" baseline="0" smtClean="0">
                          <a:ln>
                            <a:noFill/>
                          </a:ln>
                          <a:effectLst/>
                        </a:rPr>
                        <a:t>Albania</a:t>
                      </a:r>
                      <a:endParaRPr kumimoji="0" lang="en-US" sz="1800" b="1" i="0" u="none" strike="noStrike" cap="none" normalizeH="0" baseline="0" smtClean="0">
                        <a:ln>
                          <a:noFill/>
                        </a:ln>
                        <a:solidFill>
                          <a:srgbClr val="000066"/>
                        </a:solidFill>
                        <a:effectLst/>
                        <a:latin typeface="+mn-lt"/>
                        <a:cs typeface="Arial" charset="0"/>
                      </a:endParaRPr>
                    </a:p>
                  </a:txBody>
                  <a:tcPr marL="68580" marR="68580" marT="45698" marB="45698"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u="none" strike="noStrike" cap="none" normalizeH="0" baseline="0" dirty="0" smtClean="0">
                          <a:ln>
                            <a:noFill/>
                          </a:ln>
                          <a:effectLst/>
                        </a:rPr>
                        <a:t>400 people</a:t>
                      </a:r>
                      <a:endParaRPr kumimoji="0" lang="en-US" sz="1800" b="1" i="0" u="none" strike="noStrike" cap="none" normalizeH="0" baseline="0" dirty="0" smtClean="0">
                        <a:ln>
                          <a:noFill/>
                        </a:ln>
                        <a:solidFill>
                          <a:srgbClr val="000066"/>
                        </a:solidFill>
                        <a:effectLst/>
                        <a:latin typeface="+mn-lt"/>
                        <a:cs typeface="Arial" charset="0"/>
                      </a:endParaRPr>
                    </a:p>
                  </a:txBody>
                  <a:tcPr marL="68580" marR="68580" marT="45698" marB="45698" horzOverflow="overflow"/>
                </a:tc>
              </a:tr>
              <a:tr h="365704">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1" u="none" strike="noStrike" cap="none" normalizeH="0" baseline="0" dirty="0" smtClean="0">
                          <a:ln>
                            <a:noFill/>
                          </a:ln>
                          <a:solidFill>
                            <a:srgbClr val="008000"/>
                          </a:solidFill>
                          <a:effectLst/>
                        </a:rPr>
                        <a:t>3</a:t>
                      </a:r>
                      <a:endParaRPr kumimoji="0" lang="en-US" sz="1800" b="1" i="0" u="none" strike="noStrike" cap="none" normalizeH="0" baseline="0" dirty="0" smtClean="0">
                        <a:ln>
                          <a:noFill/>
                        </a:ln>
                        <a:solidFill>
                          <a:srgbClr val="008000"/>
                        </a:solidFill>
                        <a:effectLst/>
                        <a:latin typeface="+mn-lt"/>
                        <a:cs typeface="Arial" charset="0"/>
                      </a:endParaRPr>
                    </a:p>
                  </a:txBody>
                  <a:tcPr marL="68580" marR="68580" marT="45698" marB="45698"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1" u="none" strike="noStrike" cap="none" normalizeH="0" baseline="0" smtClean="0">
                          <a:ln>
                            <a:noFill/>
                          </a:ln>
                          <a:effectLst/>
                        </a:rPr>
                        <a:t>South Africa</a:t>
                      </a:r>
                      <a:endParaRPr kumimoji="0" lang="en-US" sz="1800" b="1" i="0" u="none" strike="noStrike" cap="none" normalizeH="0" baseline="0" smtClean="0">
                        <a:ln>
                          <a:noFill/>
                        </a:ln>
                        <a:solidFill>
                          <a:srgbClr val="000066"/>
                        </a:solidFill>
                        <a:effectLst/>
                        <a:latin typeface="+mn-lt"/>
                        <a:cs typeface="Arial" charset="0"/>
                      </a:endParaRPr>
                    </a:p>
                  </a:txBody>
                  <a:tcPr marL="68580" marR="68580" marT="45698" marB="45698"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u="none" strike="noStrike" cap="none" normalizeH="0" baseline="0" smtClean="0">
                          <a:ln>
                            <a:noFill/>
                          </a:ln>
                          <a:effectLst/>
                        </a:rPr>
                        <a:t>500 or 100 people if they are white</a:t>
                      </a:r>
                      <a:endParaRPr kumimoji="0" lang="en-US" sz="1800" b="0" i="0" u="none" strike="noStrike" cap="none" normalizeH="0" baseline="0" smtClean="0">
                        <a:ln>
                          <a:noFill/>
                        </a:ln>
                        <a:solidFill>
                          <a:srgbClr val="000066"/>
                        </a:solidFill>
                        <a:effectLst/>
                        <a:latin typeface="+mn-lt"/>
                        <a:cs typeface="Arial" charset="0"/>
                      </a:endParaRPr>
                    </a:p>
                  </a:txBody>
                  <a:tcPr marL="68580" marR="68580" marT="45698" marB="45698" horzOverflow="overflow"/>
                </a:tc>
              </a:tr>
              <a:tr h="365704">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1" u="none" strike="noStrike" cap="none" normalizeH="0" baseline="0" dirty="0" smtClean="0">
                          <a:ln>
                            <a:noFill/>
                          </a:ln>
                          <a:solidFill>
                            <a:srgbClr val="008000"/>
                          </a:solidFill>
                          <a:effectLst/>
                        </a:rPr>
                        <a:t>4</a:t>
                      </a:r>
                      <a:endParaRPr kumimoji="0" lang="en-US" sz="1800" b="1" i="0" u="none" strike="noStrike" cap="none" normalizeH="0" baseline="0" dirty="0" smtClean="0">
                        <a:ln>
                          <a:noFill/>
                        </a:ln>
                        <a:solidFill>
                          <a:srgbClr val="008000"/>
                        </a:solidFill>
                        <a:effectLst/>
                        <a:latin typeface="+mn-lt"/>
                        <a:cs typeface="Arial" charset="0"/>
                      </a:endParaRPr>
                    </a:p>
                  </a:txBody>
                  <a:tcPr marL="68580" marR="68580" marT="45698" marB="45698"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1" u="none" strike="noStrike" cap="none" normalizeH="0" baseline="0" smtClean="0">
                          <a:ln>
                            <a:noFill/>
                          </a:ln>
                          <a:effectLst/>
                        </a:rPr>
                        <a:t>Papua New Guinea</a:t>
                      </a:r>
                      <a:endParaRPr kumimoji="0" lang="en-US" sz="1800" b="1" i="0" u="none" strike="noStrike" cap="none" normalizeH="0" baseline="0" smtClean="0">
                        <a:ln>
                          <a:noFill/>
                        </a:ln>
                        <a:solidFill>
                          <a:srgbClr val="000066"/>
                        </a:solidFill>
                        <a:effectLst/>
                        <a:latin typeface="+mn-lt"/>
                        <a:cs typeface="Arial" charset="0"/>
                      </a:endParaRPr>
                    </a:p>
                  </a:txBody>
                  <a:tcPr marL="68580" marR="68580" marT="45698" marB="45698"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u="none" strike="noStrike" cap="none" normalizeH="0" baseline="0" smtClean="0">
                          <a:ln>
                            <a:noFill/>
                          </a:ln>
                          <a:effectLst/>
                        </a:rPr>
                        <a:t>500 people</a:t>
                      </a:r>
                      <a:endParaRPr kumimoji="0" lang="en-US" sz="1800" b="0" i="0" u="none" strike="noStrike" cap="none" normalizeH="0" baseline="0" smtClean="0">
                        <a:ln>
                          <a:noFill/>
                        </a:ln>
                        <a:solidFill>
                          <a:srgbClr val="000066"/>
                        </a:solidFill>
                        <a:effectLst/>
                        <a:latin typeface="+mn-lt"/>
                        <a:cs typeface="Arial" charset="0"/>
                      </a:endParaRPr>
                    </a:p>
                  </a:txBody>
                  <a:tcPr marL="68580" marR="68580" marT="45698" marB="45698" horzOverflow="overflow"/>
                </a:tc>
              </a:tr>
              <a:tr h="478509">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1" u="none" strike="noStrike" cap="none" normalizeH="0" baseline="0" dirty="0" smtClean="0">
                          <a:ln>
                            <a:noFill/>
                          </a:ln>
                          <a:solidFill>
                            <a:srgbClr val="008000"/>
                          </a:solidFill>
                          <a:effectLst/>
                        </a:rPr>
                        <a:t>5</a:t>
                      </a:r>
                      <a:endParaRPr kumimoji="0" lang="en-US" sz="1800" b="1" i="0" u="none" strike="noStrike" cap="none" normalizeH="0" baseline="0" dirty="0" smtClean="0">
                        <a:ln>
                          <a:noFill/>
                        </a:ln>
                        <a:solidFill>
                          <a:srgbClr val="008000"/>
                        </a:solidFill>
                        <a:effectLst/>
                        <a:latin typeface="+mn-lt"/>
                        <a:cs typeface="Arial" charset="0"/>
                      </a:endParaRPr>
                    </a:p>
                  </a:txBody>
                  <a:tcPr marL="68580" marR="68580" marT="45698" marB="45698"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1" u="none" strike="noStrike" cap="none" normalizeH="0" baseline="0" dirty="0" smtClean="0">
                          <a:ln>
                            <a:noFill/>
                          </a:ln>
                          <a:effectLst/>
                        </a:rPr>
                        <a:t>Peru</a:t>
                      </a:r>
                      <a:endParaRPr kumimoji="0" lang="en-US" sz="1800" b="1" i="0" u="none" strike="noStrike" cap="none" normalizeH="0" baseline="0" dirty="0" smtClean="0">
                        <a:ln>
                          <a:noFill/>
                        </a:ln>
                        <a:solidFill>
                          <a:srgbClr val="000066"/>
                        </a:solidFill>
                        <a:effectLst/>
                        <a:latin typeface="+mn-lt"/>
                        <a:cs typeface="Arial" charset="0"/>
                      </a:endParaRPr>
                    </a:p>
                  </a:txBody>
                  <a:tcPr marL="68580" marR="68580" marT="45698" marB="45698"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u="none" strike="noStrike" cap="none" normalizeH="0" baseline="0" dirty="0" smtClean="0">
                          <a:ln>
                            <a:noFill/>
                          </a:ln>
                          <a:effectLst/>
                        </a:rPr>
                        <a:t>600 people, must have 100 or more occupied dwellings</a:t>
                      </a:r>
                      <a:endParaRPr kumimoji="0" lang="en-US" sz="1800" b="1" i="0" u="none" strike="noStrike" cap="none" normalizeH="0" baseline="0" dirty="0" smtClean="0">
                        <a:ln>
                          <a:noFill/>
                        </a:ln>
                        <a:solidFill>
                          <a:srgbClr val="000066"/>
                        </a:solidFill>
                        <a:effectLst/>
                        <a:latin typeface="+mn-lt"/>
                        <a:cs typeface="Arial" charset="0"/>
                      </a:endParaRPr>
                    </a:p>
                  </a:txBody>
                  <a:tcPr marL="68580" marR="68580" marT="45698" marB="45698" horzOverflow="overflow"/>
                </a:tc>
              </a:tr>
            </a:tbl>
          </a:graphicData>
        </a:graphic>
      </p:graphicFrame>
      <p:graphicFrame>
        <p:nvGraphicFramePr>
          <p:cNvPr id="4" name="Group 72"/>
          <p:cNvGraphicFramePr>
            <a:graphicFrameLocks/>
          </p:cNvGraphicFramePr>
          <p:nvPr/>
        </p:nvGraphicFramePr>
        <p:xfrm>
          <a:off x="400050" y="3517901"/>
          <a:ext cx="8229601" cy="2933568"/>
        </p:xfrm>
        <a:graphic>
          <a:graphicData uri="http://schemas.openxmlformats.org/drawingml/2006/table">
            <a:tbl>
              <a:tblPr>
                <a:tableStyleId>{0505E3EF-67EA-436B-97B2-0124C06EBD24}</a:tableStyleId>
              </a:tblPr>
              <a:tblGrid>
                <a:gridCol w="476051"/>
                <a:gridCol w="1581349"/>
                <a:gridCol w="6172201"/>
              </a:tblGrid>
              <a:tr h="645291">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1" u="none" strike="noStrike" cap="none" normalizeH="0" baseline="0" dirty="0" smtClean="0">
                          <a:ln>
                            <a:noFill/>
                          </a:ln>
                          <a:solidFill>
                            <a:srgbClr val="008000"/>
                          </a:solidFill>
                          <a:effectLst/>
                        </a:rPr>
                        <a:t>6</a:t>
                      </a:r>
                      <a:endParaRPr kumimoji="0" lang="en-US" sz="1800" b="1" i="0" u="none" strike="noStrike" cap="none" normalizeH="0" baseline="0" dirty="0" smtClean="0">
                        <a:ln>
                          <a:noFill/>
                        </a:ln>
                        <a:solidFill>
                          <a:srgbClr val="008000"/>
                        </a:solidFill>
                        <a:effectLst/>
                        <a:latin typeface="+mn-lt"/>
                        <a:cs typeface="Arial" charset="0"/>
                      </a:endParaRPr>
                    </a:p>
                  </a:txBody>
                  <a:tcPr marL="68580" marR="68580" marT="45728" marB="45728"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1" u="none" strike="noStrike" cap="none" normalizeH="0" baseline="0" smtClean="0">
                          <a:ln>
                            <a:noFill/>
                          </a:ln>
                          <a:effectLst/>
                        </a:rPr>
                        <a:t>Australia</a:t>
                      </a:r>
                      <a:endParaRPr kumimoji="0" lang="en-US" sz="1800" b="1" i="0" u="none" strike="noStrike" cap="none" normalizeH="0" baseline="0" smtClean="0">
                        <a:ln>
                          <a:noFill/>
                        </a:ln>
                        <a:solidFill>
                          <a:srgbClr val="000066"/>
                        </a:solidFill>
                        <a:effectLst/>
                        <a:latin typeface="+mn-lt"/>
                        <a:cs typeface="Arial" charset="0"/>
                      </a:endParaRPr>
                    </a:p>
                  </a:txBody>
                  <a:tcPr marL="68580" marR="68580" marT="45728" marB="45728"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u="none" strike="noStrike" cap="none" normalizeH="0" baseline="0" smtClean="0">
                          <a:ln>
                            <a:noFill/>
                          </a:ln>
                          <a:effectLst/>
                        </a:rPr>
                        <a:t>1,000 people, must have at least 250 dwellings of which 100 are occupied</a:t>
                      </a:r>
                      <a:endParaRPr kumimoji="0" lang="en-US" sz="1800" b="1" i="0" u="none" strike="noStrike" cap="none" normalizeH="0" baseline="0" smtClean="0">
                        <a:ln>
                          <a:noFill/>
                        </a:ln>
                        <a:solidFill>
                          <a:srgbClr val="000066"/>
                        </a:solidFill>
                        <a:effectLst/>
                        <a:latin typeface="+mn-lt"/>
                        <a:cs typeface="Arial" charset="0"/>
                      </a:endParaRPr>
                    </a:p>
                  </a:txBody>
                  <a:tcPr marL="68580" marR="68580" marT="45728" marB="45728" horzOverflow="overflow"/>
                </a:tc>
              </a:tr>
              <a:tr h="955189">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1" u="none" strike="noStrike" cap="none" normalizeH="0" baseline="0" smtClean="0">
                          <a:ln>
                            <a:noFill/>
                          </a:ln>
                          <a:solidFill>
                            <a:srgbClr val="008000"/>
                          </a:solidFill>
                          <a:effectLst/>
                        </a:rPr>
                        <a:t>7</a:t>
                      </a:r>
                      <a:endParaRPr kumimoji="0" lang="en-US" sz="1800" b="1" i="0" u="none" strike="noStrike" cap="none" normalizeH="0" baseline="0" smtClean="0">
                        <a:ln>
                          <a:noFill/>
                        </a:ln>
                        <a:solidFill>
                          <a:srgbClr val="008000"/>
                        </a:solidFill>
                        <a:effectLst/>
                        <a:latin typeface="+mn-lt"/>
                        <a:cs typeface="Arial" charset="0"/>
                      </a:endParaRPr>
                    </a:p>
                  </a:txBody>
                  <a:tcPr marL="68580" marR="68580" marT="45728" marB="45728"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1" u="none" strike="noStrike" cap="none" normalizeH="0" baseline="0" smtClean="0">
                          <a:ln>
                            <a:noFill/>
                          </a:ln>
                          <a:effectLst/>
                        </a:rPr>
                        <a:t>Czech Republic</a:t>
                      </a:r>
                      <a:endParaRPr kumimoji="0" lang="en-US" sz="1800" b="1" i="0" u="none" strike="noStrike" cap="none" normalizeH="0" baseline="0" smtClean="0">
                        <a:ln>
                          <a:noFill/>
                        </a:ln>
                        <a:solidFill>
                          <a:srgbClr val="000066"/>
                        </a:solidFill>
                        <a:effectLst/>
                        <a:latin typeface="+mn-lt"/>
                        <a:cs typeface="Arial" charset="0"/>
                      </a:endParaRPr>
                    </a:p>
                  </a:txBody>
                  <a:tcPr marL="68580" marR="68580" marT="45728" marB="45728"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u="none" strike="noStrike" cap="none" normalizeH="0" baseline="0" dirty="0" smtClean="0">
                          <a:ln>
                            <a:noFill/>
                          </a:ln>
                          <a:effectLst/>
                        </a:rPr>
                        <a:t>2,000 people, having more than 75 people per hectare, 3 or more rooms in at least 10 percent houses, piped water and sewerage in at least part of the town, at least 2 doctors and 1 pharmacy, and less than 15 percent people engaged in agriculture</a:t>
                      </a:r>
                      <a:endParaRPr kumimoji="0" lang="en-US" sz="1800" b="1" i="0" u="none" strike="noStrike" cap="none" normalizeH="0" baseline="0" dirty="0" smtClean="0">
                        <a:ln>
                          <a:noFill/>
                        </a:ln>
                        <a:solidFill>
                          <a:srgbClr val="000066"/>
                        </a:solidFill>
                        <a:effectLst/>
                        <a:latin typeface="+mn-lt"/>
                        <a:cs typeface="Arial" charset="0"/>
                      </a:endParaRPr>
                    </a:p>
                  </a:txBody>
                  <a:tcPr marL="68580" marR="68580" marT="45728" marB="45728" horzOverflow="overflow"/>
                </a:tc>
              </a:tr>
              <a:tr h="45728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1" u="none" strike="noStrike" cap="none" normalizeH="0" baseline="0" smtClean="0">
                          <a:ln>
                            <a:noFill/>
                          </a:ln>
                          <a:solidFill>
                            <a:srgbClr val="008000"/>
                          </a:solidFill>
                          <a:effectLst/>
                        </a:rPr>
                        <a:t>8</a:t>
                      </a:r>
                      <a:endParaRPr kumimoji="0" lang="en-US" sz="1800" b="1" i="0" u="none" strike="noStrike" cap="none" normalizeH="0" baseline="0" smtClean="0">
                        <a:ln>
                          <a:noFill/>
                        </a:ln>
                        <a:solidFill>
                          <a:srgbClr val="008000"/>
                        </a:solidFill>
                        <a:effectLst/>
                        <a:latin typeface="+mn-lt"/>
                        <a:cs typeface="Arial" charset="0"/>
                      </a:endParaRPr>
                    </a:p>
                  </a:txBody>
                  <a:tcPr marL="68580" marR="68580" marT="45728" marB="45728"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1" u="none" strike="noStrike" cap="none" normalizeH="0" baseline="0" smtClean="0">
                          <a:ln>
                            <a:noFill/>
                          </a:ln>
                          <a:effectLst/>
                        </a:rPr>
                        <a:t>France</a:t>
                      </a:r>
                      <a:endParaRPr kumimoji="0" lang="en-US" sz="1800" b="1" i="0" u="none" strike="noStrike" cap="none" normalizeH="0" baseline="0" smtClean="0">
                        <a:ln>
                          <a:noFill/>
                        </a:ln>
                        <a:solidFill>
                          <a:srgbClr val="000066"/>
                        </a:solidFill>
                        <a:effectLst/>
                        <a:latin typeface="+mn-lt"/>
                        <a:cs typeface="Arial" charset="0"/>
                      </a:endParaRPr>
                    </a:p>
                  </a:txBody>
                  <a:tcPr marL="68580" marR="68580" marT="45728" marB="45728"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u="none" strike="noStrike" cap="none" normalizeH="0" baseline="0" smtClean="0">
                          <a:ln>
                            <a:noFill/>
                          </a:ln>
                          <a:effectLst/>
                        </a:rPr>
                        <a:t>2,000 people, less than 200 meters distance between houses</a:t>
                      </a:r>
                      <a:endParaRPr kumimoji="0" lang="en-US" sz="1800" b="0" i="0" u="none" strike="noStrike" cap="none" normalizeH="0" baseline="0" smtClean="0">
                        <a:ln>
                          <a:noFill/>
                        </a:ln>
                        <a:solidFill>
                          <a:srgbClr val="000066"/>
                        </a:solidFill>
                        <a:effectLst/>
                        <a:latin typeface="+mn-lt"/>
                        <a:cs typeface="Arial" charset="0"/>
                      </a:endParaRPr>
                    </a:p>
                  </a:txBody>
                  <a:tcPr marL="68580" marR="68580" marT="45728" marB="45728" horzOverflow="overflow"/>
                </a:tc>
              </a:tr>
              <a:tr h="367941">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1" u="none" strike="noStrike" cap="none" normalizeH="0" baseline="0" dirty="0" smtClean="0">
                          <a:ln>
                            <a:noFill/>
                          </a:ln>
                          <a:solidFill>
                            <a:srgbClr val="008000"/>
                          </a:solidFill>
                          <a:effectLst/>
                        </a:rPr>
                        <a:t>9</a:t>
                      </a:r>
                      <a:endParaRPr kumimoji="0" lang="en-US" sz="1800" b="1" i="0" u="none" strike="noStrike" cap="none" normalizeH="0" baseline="0" dirty="0" smtClean="0">
                        <a:ln>
                          <a:noFill/>
                        </a:ln>
                        <a:solidFill>
                          <a:srgbClr val="008000"/>
                        </a:solidFill>
                        <a:effectLst/>
                        <a:latin typeface="+mn-lt"/>
                        <a:cs typeface="Arial" charset="0"/>
                      </a:endParaRPr>
                    </a:p>
                  </a:txBody>
                  <a:tcPr marL="68580" marR="68580" marT="45728" marB="45728"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1" u="none" strike="noStrike" cap="none" normalizeH="0" baseline="0" dirty="0" smtClean="0">
                          <a:ln>
                            <a:noFill/>
                          </a:ln>
                          <a:effectLst/>
                        </a:rPr>
                        <a:t>Israel</a:t>
                      </a:r>
                      <a:endParaRPr kumimoji="0" lang="en-US" sz="1800" b="1" i="0" u="none" strike="noStrike" cap="none" normalizeH="0" baseline="0" dirty="0" smtClean="0">
                        <a:ln>
                          <a:noFill/>
                        </a:ln>
                        <a:solidFill>
                          <a:srgbClr val="000066"/>
                        </a:solidFill>
                        <a:effectLst/>
                        <a:latin typeface="+mn-lt"/>
                        <a:cs typeface="Arial" charset="0"/>
                      </a:endParaRPr>
                    </a:p>
                  </a:txBody>
                  <a:tcPr marL="68580" marR="68580" marT="45728" marB="45728"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u="none" strike="noStrike" cap="none" normalizeH="0" baseline="0" dirty="0" smtClean="0">
                          <a:ln>
                            <a:noFill/>
                          </a:ln>
                          <a:effectLst/>
                        </a:rPr>
                        <a:t>2,000 people, a non-agricultural community</a:t>
                      </a:r>
                      <a:endParaRPr kumimoji="0" lang="en-US" sz="1800" b="1" i="0" u="none" strike="noStrike" cap="none" normalizeH="0" baseline="0" dirty="0" smtClean="0">
                        <a:ln>
                          <a:noFill/>
                        </a:ln>
                        <a:solidFill>
                          <a:srgbClr val="000066"/>
                        </a:solidFill>
                        <a:effectLst/>
                        <a:latin typeface="+mn-lt"/>
                        <a:cs typeface="Arial" charset="0"/>
                      </a:endParaRPr>
                    </a:p>
                  </a:txBody>
                  <a:tcPr marL="68580" marR="68580" marT="45728" marB="45728" horzOverflow="overflow"/>
                </a:tc>
              </a:tr>
            </a:tbl>
          </a:graphicData>
        </a:graphic>
      </p:graphicFrame>
    </p:spTree>
    <p:extLst>
      <p:ext uri="{BB962C8B-B14F-4D97-AF65-F5344CB8AC3E}">
        <p14:creationId xmlns:p14="http://schemas.microsoft.com/office/powerpoint/2010/main" val="1308855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704" name="Group 80"/>
          <p:cNvGraphicFramePr>
            <a:graphicFrameLocks noGrp="1"/>
          </p:cNvGraphicFramePr>
          <p:nvPr>
            <p:ph sz="half" idx="2"/>
          </p:nvPr>
        </p:nvGraphicFramePr>
        <p:xfrm>
          <a:off x="575072" y="150813"/>
          <a:ext cx="8283178" cy="3414072"/>
        </p:xfrm>
        <a:graphic>
          <a:graphicData uri="http://schemas.openxmlformats.org/drawingml/2006/table">
            <a:tbl>
              <a:tblPr>
                <a:tableStyleId>{0505E3EF-67EA-436B-97B2-0124C06EBD24}</a:tableStyleId>
              </a:tblPr>
              <a:tblGrid>
                <a:gridCol w="813283"/>
                <a:gridCol w="1254226"/>
                <a:gridCol w="6215669"/>
              </a:tblGrid>
              <a:tr h="36581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1" u="none" strike="noStrike" cap="none" normalizeH="0" baseline="0" dirty="0" smtClean="0">
                          <a:ln>
                            <a:noFill/>
                          </a:ln>
                          <a:solidFill>
                            <a:srgbClr val="008000"/>
                          </a:solidFill>
                          <a:effectLst/>
                        </a:rPr>
                        <a:t>10</a:t>
                      </a:r>
                      <a:endParaRPr kumimoji="0" lang="en-US" sz="1800" b="1" i="0" u="none" strike="noStrike" cap="none" normalizeH="0" baseline="0" dirty="0" smtClean="0">
                        <a:ln>
                          <a:noFill/>
                        </a:ln>
                        <a:solidFill>
                          <a:srgbClr val="008000"/>
                        </a:solidFill>
                        <a:effectLst/>
                        <a:latin typeface="+mn-lt"/>
                        <a:cs typeface="Arial" charset="0"/>
                      </a:endParaRPr>
                    </a:p>
                  </a:txBody>
                  <a:tcPr marL="68577" marR="68577" marT="45727" marB="45727"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1" u="none" strike="noStrike" cap="none" normalizeH="0" baseline="0" smtClean="0">
                          <a:ln>
                            <a:noFill/>
                          </a:ln>
                          <a:effectLst/>
                        </a:rPr>
                        <a:t>USA</a:t>
                      </a:r>
                      <a:endParaRPr kumimoji="0" lang="en-US" sz="1800" b="1" i="0" u="none" strike="noStrike" cap="none" normalizeH="0" baseline="0" smtClean="0">
                        <a:ln>
                          <a:noFill/>
                        </a:ln>
                        <a:solidFill>
                          <a:srgbClr val="000066"/>
                        </a:solidFill>
                        <a:effectLst/>
                        <a:latin typeface="+mn-lt"/>
                        <a:cs typeface="Arial" charset="0"/>
                      </a:endParaRPr>
                    </a:p>
                  </a:txBody>
                  <a:tcPr marL="68577" marR="68577" marT="45727" marB="45727"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u="none" strike="noStrike" cap="none" normalizeH="0" baseline="0" dirty="0" smtClean="0">
                          <a:ln>
                            <a:noFill/>
                          </a:ln>
                          <a:effectLst/>
                        </a:rPr>
                        <a:t>2,500 people</a:t>
                      </a:r>
                      <a:endParaRPr kumimoji="0" lang="en-US" sz="1800" b="0" i="0" u="none" strike="noStrike" cap="none" normalizeH="0" baseline="0" dirty="0" smtClean="0">
                        <a:ln>
                          <a:noFill/>
                        </a:ln>
                        <a:solidFill>
                          <a:srgbClr val="000066"/>
                        </a:solidFill>
                        <a:effectLst/>
                        <a:latin typeface="+mn-lt"/>
                        <a:cs typeface="Arial" charset="0"/>
                      </a:endParaRPr>
                    </a:p>
                  </a:txBody>
                  <a:tcPr marL="68577" marR="68577" marT="45727" marB="45727" horzOverflow="overflow"/>
                </a:tc>
              </a:tr>
              <a:tr h="3963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1" u="none" strike="noStrike" cap="none" normalizeH="0" baseline="0" smtClean="0">
                          <a:ln>
                            <a:noFill/>
                          </a:ln>
                          <a:solidFill>
                            <a:srgbClr val="008000"/>
                          </a:solidFill>
                          <a:effectLst/>
                        </a:rPr>
                        <a:t>11</a:t>
                      </a:r>
                      <a:endParaRPr kumimoji="0" lang="en-US" sz="1800" b="1" i="0" u="none" strike="noStrike" cap="none" normalizeH="0" baseline="0" smtClean="0">
                        <a:ln>
                          <a:noFill/>
                        </a:ln>
                        <a:solidFill>
                          <a:srgbClr val="008000"/>
                        </a:solidFill>
                        <a:effectLst/>
                        <a:latin typeface="+mn-lt"/>
                        <a:cs typeface="Arial" charset="0"/>
                      </a:endParaRPr>
                    </a:p>
                  </a:txBody>
                  <a:tcPr marL="68577" marR="68577" marT="45727" marB="45727"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1" u="none" strike="noStrike" cap="none" normalizeH="0" baseline="0" smtClean="0">
                          <a:ln>
                            <a:noFill/>
                          </a:ln>
                          <a:effectLst/>
                        </a:rPr>
                        <a:t>Austria</a:t>
                      </a:r>
                      <a:endParaRPr kumimoji="0" lang="en-US" sz="1800" b="1" i="0" u="none" strike="noStrike" cap="none" normalizeH="0" baseline="0" smtClean="0">
                        <a:ln>
                          <a:noFill/>
                        </a:ln>
                        <a:solidFill>
                          <a:srgbClr val="000066"/>
                        </a:solidFill>
                        <a:effectLst/>
                        <a:latin typeface="+mn-lt"/>
                        <a:cs typeface="Arial" charset="0"/>
                      </a:endParaRPr>
                    </a:p>
                  </a:txBody>
                  <a:tcPr marL="68577" marR="68577" marT="45727" marB="45727"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u="none" strike="noStrike" cap="none" normalizeH="0" baseline="0" smtClean="0">
                          <a:ln>
                            <a:noFill/>
                          </a:ln>
                          <a:effectLst/>
                        </a:rPr>
                        <a:t>5,000 people</a:t>
                      </a:r>
                      <a:endParaRPr kumimoji="0" lang="en-US" sz="1800" b="0" i="0" u="none" strike="noStrike" cap="none" normalizeH="0" baseline="0" smtClean="0">
                        <a:ln>
                          <a:noFill/>
                        </a:ln>
                        <a:solidFill>
                          <a:srgbClr val="000066"/>
                        </a:solidFill>
                        <a:effectLst/>
                        <a:latin typeface="+mn-lt"/>
                        <a:cs typeface="Arial" charset="0"/>
                      </a:endParaRPr>
                    </a:p>
                  </a:txBody>
                  <a:tcPr marL="68577" marR="68577" marT="45727" marB="45727" horzOverflow="overflow"/>
                </a:tc>
              </a:tr>
              <a:tr h="412677">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1" u="none" strike="noStrike" cap="none" normalizeH="0" baseline="0" smtClean="0">
                          <a:ln>
                            <a:noFill/>
                          </a:ln>
                          <a:solidFill>
                            <a:srgbClr val="008000"/>
                          </a:solidFill>
                          <a:effectLst/>
                        </a:rPr>
                        <a:t>12</a:t>
                      </a:r>
                      <a:endParaRPr kumimoji="0" lang="en-US" sz="1800" b="1" i="0" u="none" strike="noStrike" cap="none" normalizeH="0" baseline="0" smtClean="0">
                        <a:ln>
                          <a:noFill/>
                        </a:ln>
                        <a:solidFill>
                          <a:srgbClr val="008000"/>
                        </a:solidFill>
                        <a:effectLst/>
                        <a:latin typeface="+mn-lt"/>
                        <a:cs typeface="Arial" charset="0"/>
                      </a:endParaRPr>
                    </a:p>
                  </a:txBody>
                  <a:tcPr marL="68577" marR="68577" marT="45727" marB="45727"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1" u="none" strike="noStrike" cap="none" normalizeH="0" baseline="0" dirty="0" smtClean="0">
                          <a:ln>
                            <a:noFill/>
                          </a:ln>
                          <a:effectLst/>
                        </a:rPr>
                        <a:t>Bangladesh</a:t>
                      </a:r>
                      <a:endParaRPr kumimoji="0" lang="en-US" sz="1800" b="1" i="0" u="none" strike="noStrike" cap="none" normalizeH="0" baseline="0" dirty="0" smtClean="0">
                        <a:ln>
                          <a:noFill/>
                        </a:ln>
                        <a:solidFill>
                          <a:srgbClr val="000066"/>
                        </a:solidFill>
                        <a:effectLst/>
                        <a:latin typeface="+mn-lt"/>
                        <a:cs typeface="Arial" charset="0"/>
                      </a:endParaRPr>
                    </a:p>
                  </a:txBody>
                  <a:tcPr marL="68577" marR="68577" marT="45727" marB="45727"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u="none" strike="noStrike" cap="none" normalizeH="0" baseline="0" smtClean="0">
                          <a:ln>
                            <a:noFill/>
                          </a:ln>
                          <a:effectLst/>
                        </a:rPr>
                        <a:t>5,000 people, which has streets, tap water, sewerage and electric lights</a:t>
                      </a:r>
                      <a:endParaRPr kumimoji="0" lang="en-US" sz="1800" b="0" i="0" u="none" strike="noStrike" cap="none" normalizeH="0" baseline="0" smtClean="0">
                        <a:ln>
                          <a:noFill/>
                        </a:ln>
                        <a:solidFill>
                          <a:srgbClr val="000066"/>
                        </a:solidFill>
                        <a:effectLst/>
                        <a:latin typeface="+mn-lt"/>
                        <a:cs typeface="Arial" charset="0"/>
                      </a:endParaRPr>
                    </a:p>
                  </a:txBody>
                  <a:tcPr marL="68577" marR="68577" marT="45727" marB="45727" horzOverflow="overflow"/>
                </a:tc>
              </a:tr>
              <a:tr h="36581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1" u="none" strike="noStrike" cap="none" normalizeH="0" baseline="0" smtClean="0">
                          <a:ln>
                            <a:noFill/>
                          </a:ln>
                          <a:solidFill>
                            <a:srgbClr val="008000"/>
                          </a:solidFill>
                          <a:effectLst/>
                        </a:rPr>
                        <a:t>13</a:t>
                      </a:r>
                      <a:endParaRPr kumimoji="0" lang="en-US" sz="1800" b="1" i="0" u="none" strike="noStrike" cap="none" normalizeH="0" baseline="0" smtClean="0">
                        <a:ln>
                          <a:noFill/>
                        </a:ln>
                        <a:solidFill>
                          <a:srgbClr val="008000"/>
                        </a:solidFill>
                        <a:effectLst/>
                        <a:latin typeface="+mn-lt"/>
                        <a:cs typeface="Arial" charset="0"/>
                      </a:endParaRPr>
                    </a:p>
                  </a:txBody>
                  <a:tcPr marL="68577" marR="68577" marT="45727" marB="45727"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1" u="none" strike="noStrike" cap="none" normalizeH="0" baseline="0" smtClean="0">
                          <a:ln>
                            <a:noFill/>
                          </a:ln>
                          <a:effectLst/>
                        </a:rPr>
                        <a:t>Ghana</a:t>
                      </a:r>
                      <a:endParaRPr kumimoji="0" lang="en-US" sz="1800" b="1" i="0" u="none" strike="noStrike" cap="none" normalizeH="0" baseline="0" smtClean="0">
                        <a:ln>
                          <a:noFill/>
                        </a:ln>
                        <a:solidFill>
                          <a:srgbClr val="000066"/>
                        </a:solidFill>
                        <a:effectLst/>
                        <a:latin typeface="+mn-lt"/>
                        <a:cs typeface="Arial" charset="0"/>
                      </a:endParaRPr>
                    </a:p>
                  </a:txBody>
                  <a:tcPr marL="68577" marR="68577" marT="45727" marB="45727"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u="none" strike="noStrike" cap="none" normalizeH="0" baseline="0" smtClean="0">
                          <a:ln>
                            <a:noFill/>
                          </a:ln>
                          <a:effectLst/>
                        </a:rPr>
                        <a:t>5,000 people</a:t>
                      </a:r>
                      <a:endParaRPr kumimoji="0" lang="en-US" sz="1800" b="0" i="0" u="none" strike="noStrike" cap="none" normalizeH="0" baseline="0" smtClean="0">
                        <a:ln>
                          <a:noFill/>
                        </a:ln>
                        <a:solidFill>
                          <a:srgbClr val="000066"/>
                        </a:solidFill>
                        <a:effectLst/>
                        <a:latin typeface="+mn-lt"/>
                        <a:cs typeface="Arial" charset="0"/>
                      </a:endParaRPr>
                    </a:p>
                  </a:txBody>
                  <a:tcPr marL="68577" marR="68577" marT="45727" marB="45727" horzOverflow="overflow"/>
                </a:tc>
              </a:tr>
              <a:tr h="701147">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1" u="none" strike="noStrike" cap="none" normalizeH="0" baseline="0" smtClean="0">
                          <a:ln>
                            <a:noFill/>
                          </a:ln>
                          <a:solidFill>
                            <a:srgbClr val="008000"/>
                          </a:solidFill>
                          <a:effectLst/>
                        </a:rPr>
                        <a:t>14</a:t>
                      </a:r>
                      <a:endParaRPr kumimoji="0" lang="en-US" sz="1800" b="1" i="0" u="none" strike="noStrike" cap="none" normalizeH="0" baseline="0" smtClean="0">
                        <a:ln>
                          <a:noFill/>
                        </a:ln>
                        <a:solidFill>
                          <a:srgbClr val="008000"/>
                        </a:solidFill>
                        <a:effectLst/>
                        <a:latin typeface="+mn-lt"/>
                        <a:cs typeface="Arial" charset="0"/>
                      </a:endParaRPr>
                    </a:p>
                  </a:txBody>
                  <a:tcPr marL="68577" marR="68577" marT="45727" marB="45727"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1" u="none" strike="noStrike" cap="none" normalizeH="0" baseline="0" smtClean="0">
                          <a:ln>
                            <a:noFill/>
                          </a:ln>
                          <a:effectLst/>
                        </a:rPr>
                        <a:t>India</a:t>
                      </a:r>
                      <a:endParaRPr kumimoji="0" lang="en-US" sz="1800" b="1" i="0" u="none" strike="noStrike" cap="none" normalizeH="0" baseline="0" smtClean="0">
                        <a:ln>
                          <a:noFill/>
                        </a:ln>
                        <a:solidFill>
                          <a:srgbClr val="000066"/>
                        </a:solidFill>
                        <a:effectLst/>
                        <a:latin typeface="+mn-lt"/>
                        <a:cs typeface="Arial" charset="0"/>
                      </a:endParaRPr>
                    </a:p>
                  </a:txBody>
                  <a:tcPr marL="68577" marR="68577" marT="45727" marB="45727"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u="none" strike="noStrike" cap="none" normalizeH="0" baseline="0" dirty="0" smtClean="0">
                          <a:ln>
                            <a:noFill/>
                          </a:ln>
                          <a:effectLst/>
                        </a:rPr>
                        <a:t>5,000 people, density must be at least 390 people/sq. km. and at least 75 percent of adult males are employed in non-agricultural pursuits</a:t>
                      </a:r>
                      <a:endParaRPr kumimoji="0" lang="en-US" sz="1800" b="0" i="0" u="none" strike="noStrike" cap="none" normalizeH="0" baseline="0" dirty="0" smtClean="0">
                        <a:ln>
                          <a:noFill/>
                        </a:ln>
                        <a:solidFill>
                          <a:srgbClr val="000066"/>
                        </a:solidFill>
                        <a:effectLst/>
                        <a:latin typeface="+mn-lt"/>
                        <a:cs typeface="Arial" charset="0"/>
                      </a:endParaRPr>
                    </a:p>
                  </a:txBody>
                  <a:tcPr marL="68577" marR="68577" marT="45727" marB="45727" horzOverflow="overflow"/>
                </a:tc>
              </a:tr>
              <a:tr h="36581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1" u="none" strike="noStrike" cap="none" normalizeH="0" baseline="0" smtClean="0">
                          <a:ln>
                            <a:noFill/>
                          </a:ln>
                          <a:solidFill>
                            <a:srgbClr val="008000"/>
                          </a:solidFill>
                          <a:effectLst/>
                        </a:rPr>
                        <a:t>15</a:t>
                      </a:r>
                      <a:endParaRPr kumimoji="0" lang="en-US" sz="1800" b="1" i="0" u="none" strike="noStrike" cap="none" normalizeH="0" baseline="0" smtClean="0">
                        <a:ln>
                          <a:noFill/>
                        </a:ln>
                        <a:solidFill>
                          <a:srgbClr val="008000"/>
                        </a:solidFill>
                        <a:effectLst/>
                        <a:latin typeface="+mn-lt"/>
                        <a:cs typeface="Arial" charset="0"/>
                      </a:endParaRPr>
                    </a:p>
                  </a:txBody>
                  <a:tcPr marL="68577" marR="68577" marT="45727" marB="45727"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1" u="none" strike="noStrike" cap="none" normalizeH="0" baseline="0" smtClean="0">
                          <a:ln>
                            <a:noFill/>
                          </a:ln>
                          <a:effectLst/>
                        </a:rPr>
                        <a:t>Switzerland</a:t>
                      </a:r>
                      <a:endParaRPr kumimoji="0" lang="en-US" sz="1800" b="1" i="0" u="none" strike="noStrike" cap="none" normalizeH="0" baseline="0" smtClean="0">
                        <a:ln>
                          <a:noFill/>
                        </a:ln>
                        <a:solidFill>
                          <a:srgbClr val="000066"/>
                        </a:solidFill>
                        <a:effectLst/>
                        <a:latin typeface="+mn-lt"/>
                        <a:cs typeface="Arial" charset="0"/>
                      </a:endParaRPr>
                    </a:p>
                  </a:txBody>
                  <a:tcPr marL="68577" marR="68577" marT="45727" marB="45727"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u="none" strike="noStrike" cap="none" normalizeH="0" baseline="0" dirty="0" smtClean="0">
                          <a:ln>
                            <a:noFill/>
                          </a:ln>
                          <a:effectLst/>
                        </a:rPr>
                        <a:t>10,000 people</a:t>
                      </a:r>
                      <a:endParaRPr kumimoji="0" lang="en-US" sz="1800" b="0" i="0" u="none" strike="noStrike" cap="none" normalizeH="0" baseline="0" dirty="0" smtClean="0">
                        <a:ln>
                          <a:noFill/>
                        </a:ln>
                        <a:solidFill>
                          <a:srgbClr val="000066"/>
                        </a:solidFill>
                        <a:effectLst/>
                        <a:latin typeface="+mn-lt"/>
                        <a:cs typeface="Arial" charset="0"/>
                      </a:endParaRPr>
                    </a:p>
                  </a:txBody>
                  <a:tcPr marL="68577" marR="68577" marT="45727" marB="45727" horzOverflow="overflow"/>
                </a:tc>
              </a:tr>
              <a:tr h="36581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1" u="none" strike="noStrike" cap="none" normalizeH="0" baseline="0" dirty="0" smtClean="0">
                          <a:ln>
                            <a:noFill/>
                          </a:ln>
                          <a:solidFill>
                            <a:srgbClr val="008000"/>
                          </a:solidFill>
                          <a:effectLst/>
                        </a:rPr>
                        <a:t>16</a:t>
                      </a:r>
                      <a:endParaRPr kumimoji="0" lang="en-US" sz="1800" b="1" i="0" u="none" strike="noStrike" cap="none" normalizeH="0" baseline="0" dirty="0" smtClean="0">
                        <a:ln>
                          <a:noFill/>
                        </a:ln>
                        <a:solidFill>
                          <a:srgbClr val="008000"/>
                        </a:solidFill>
                        <a:effectLst/>
                        <a:latin typeface="+mn-lt"/>
                        <a:cs typeface="Arial" charset="0"/>
                      </a:endParaRPr>
                    </a:p>
                  </a:txBody>
                  <a:tcPr marL="68577" marR="68577" marT="45727" marB="45727"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1" u="none" strike="noStrike" cap="none" normalizeH="0" baseline="0" dirty="0" smtClean="0">
                          <a:ln>
                            <a:noFill/>
                          </a:ln>
                          <a:effectLst/>
                        </a:rPr>
                        <a:t>Malaysia</a:t>
                      </a:r>
                      <a:endParaRPr kumimoji="0" lang="en-US" sz="1800" b="1" i="0" u="none" strike="noStrike" cap="none" normalizeH="0" baseline="0" dirty="0" smtClean="0">
                        <a:ln>
                          <a:noFill/>
                        </a:ln>
                        <a:solidFill>
                          <a:srgbClr val="000066"/>
                        </a:solidFill>
                        <a:effectLst/>
                        <a:latin typeface="+mn-lt"/>
                        <a:cs typeface="Arial" charset="0"/>
                      </a:endParaRPr>
                    </a:p>
                  </a:txBody>
                  <a:tcPr marL="68577" marR="68577" marT="45727" marB="45727"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u="none" strike="noStrike" cap="none" normalizeH="0" baseline="0" dirty="0" smtClean="0">
                          <a:ln>
                            <a:noFill/>
                          </a:ln>
                          <a:effectLst/>
                        </a:rPr>
                        <a:t>10,000 people</a:t>
                      </a:r>
                      <a:endParaRPr kumimoji="0" lang="en-US" sz="1800" b="0" i="0" u="none" strike="noStrike" cap="none" normalizeH="0" baseline="0" dirty="0" smtClean="0">
                        <a:ln>
                          <a:noFill/>
                        </a:ln>
                        <a:solidFill>
                          <a:srgbClr val="000066"/>
                        </a:solidFill>
                        <a:effectLst/>
                        <a:latin typeface="+mn-lt"/>
                        <a:cs typeface="Arial" charset="0"/>
                      </a:endParaRPr>
                    </a:p>
                  </a:txBody>
                  <a:tcPr marL="68577" marR="68577" marT="45727" marB="45727" horzOverflow="overflow"/>
                </a:tc>
              </a:tr>
            </a:tbl>
          </a:graphicData>
        </a:graphic>
      </p:graphicFrame>
      <p:graphicFrame>
        <p:nvGraphicFramePr>
          <p:cNvPr id="4" name="Group 85"/>
          <p:cNvGraphicFramePr>
            <a:graphicFrameLocks/>
          </p:cNvGraphicFramePr>
          <p:nvPr/>
        </p:nvGraphicFramePr>
        <p:xfrm>
          <a:off x="575072" y="3232150"/>
          <a:ext cx="8283178" cy="2469040"/>
        </p:xfrm>
        <a:graphic>
          <a:graphicData uri="http://schemas.openxmlformats.org/drawingml/2006/table">
            <a:tbl>
              <a:tblPr>
                <a:tableStyleId>{0505E3EF-67EA-436B-97B2-0124C06EBD24}</a:tableStyleId>
              </a:tblPr>
              <a:tblGrid>
                <a:gridCol w="814245"/>
                <a:gridCol w="1239883"/>
                <a:gridCol w="6229050"/>
              </a:tblGrid>
              <a:tr h="914734">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1" u="none" strike="noStrike" cap="none" normalizeH="0" baseline="0" dirty="0" smtClean="0">
                          <a:ln>
                            <a:noFill/>
                          </a:ln>
                          <a:solidFill>
                            <a:srgbClr val="008000"/>
                          </a:solidFill>
                          <a:effectLst/>
                        </a:rPr>
                        <a:t>17</a:t>
                      </a:r>
                      <a:endParaRPr kumimoji="0" lang="en-US" sz="1800" b="1" i="0" u="none" strike="noStrike" cap="none" normalizeH="0" baseline="0" dirty="0" smtClean="0">
                        <a:ln>
                          <a:noFill/>
                        </a:ln>
                        <a:solidFill>
                          <a:srgbClr val="008000"/>
                        </a:solidFill>
                        <a:effectLst/>
                        <a:latin typeface="+mn-lt"/>
                        <a:cs typeface="Arial" charset="0"/>
                      </a:endParaRPr>
                    </a:p>
                  </a:txBody>
                  <a:tcPr marL="68577" marR="68577" marT="45729" marB="45729"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1" u="none" strike="noStrike" cap="none" normalizeH="0" baseline="0" dirty="0" smtClean="0">
                          <a:ln>
                            <a:noFill/>
                          </a:ln>
                          <a:effectLst/>
                        </a:rPr>
                        <a:t>Yugoslavia</a:t>
                      </a:r>
                      <a:endParaRPr kumimoji="0" lang="en-US" sz="1800" b="1" i="0" u="none" strike="noStrike" cap="none" normalizeH="0" baseline="0" dirty="0" smtClean="0">
                        <a:ln>
                          <a:noFill/>
                        </a:ln>
                        <a:solidFill>
                          <a:schemeClr val="folHlink"/>
                        </a:solidFill>
                        <a:effectLst/>
                        <a:latin typeface="+mn-lt"/>
                        <a:cs typeface="Arial" charset="0"/>
                      </a:endParaRPr>
                    </a:p>
                  </a:txBody>
                  <a:tcPr marL="68577" marR="68577" marT="45729" marB="45729"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1" u="none" strike="noStrike" cap="none" normalizeH="0" baseline="0" dirty="0" smtClean="0">
                          <a:ln>
                            <a:noFill/>
                          </a:ln>
                          <a:effectLst/>
                        </a:rPr>
                        <a:t>15,000</a:t>
                      </a:r>
                      <a:r>
                        <a:rPr kumimoji="0" lang="en-US" sz="1800" u="none" strike="noStrike" cap="none" normalizeH="0" baseline="0" dirty="0" smtClean="0">
                          <a:ln>
                            <a:noFill/>
                          </a:ln>
                          <a:effectLst/>
                        </a:rPr>
                        <a:t> or </a:t>
                      </a:r>
                      <a:r>
                        <a:rPr kumimoji="0" lang="en-US" sz="1800" b="1" u="none" strike="noStrike" cap="none" normalizeH="0" baseline="0" dirty="0" smtClean="0">
                          <a:ln>
                            <a:noFill/>
                          </a:ln>
                          <a:effectLst/>
                        </a:rPr>
                        <a:t>5,000</a:t>
                      </a:r>
                      <a:r>
                        <a:rPr kumimoji="0" lang="en-US" sz="1800" u="none" strike="noStrike" cap="none" normalizeH="0" baseline="0" dirty="0" smtClean="0">
                          <a:ln>
                            <a:noFill/>
                          </a:ln>
                          <a:effectLst/>
                        </a:rPr>
                        <a:t> or </a:t>
                      </a:r>
                      <a:r>
                        <a:rPr kumimoji="0" lang="en-US" sz="1800" b="1" u="none" strike="noStrike" cap="none" normalizeH="0" baseline="0" dirty="0" smtClean="0">
                          <a:ln>
                            <a:noFill/>
                          </a:ln>
                          <a:effectLst/>
                        </a:rPr>
                        <a:t>3,000</a:t>
                      </a:r>
                      <a:r>
                        <a:rPr kumimoji="0" lang="en-US" sz="1800" u="none" strike="noStrike" cap="none" normalizeH="0" baseline="0" dirty="0" smtClean="0">
                          <a:ln>
                            <a:noFill/>
                          </a:ln>
                          <a:effectLst/>
                        </a:rPr>
                        <a:t> or </a:t>
                      </a:r>
                      <a:r>
                        <a:rPr kumimoji="0" lang="en-US" sz="1800" b="1" u="none" strike="noStrike" cap="none" normalizeH="0" baseline="0" dirty="0" smtClean="0">
                          <a:ln>
                            <a:noFill/>
                          </a:ln>
                          <a:effectLst/>
                        </a:rPr>
                        <a:t>2,000</a:t>
                      </a:r>
                      <a:r>
                        <a:rPr kumimoji="0" lang="en-US" sz="1800" u="none" strike="noStrike" cap="none" normalizeH="0" baseline="0" dirty="0" smtClean="0">
                          <a:ln>
                            <a:noFill/>
                          </a:ln>
                          <a:effectLst/>
                        </a:rPr>
                        <a:t> people; unconditional urban classification; with at least 30 percent people are not farmers, with at least 70 percent people are not farmers; With at least 80 percent people are not farmers</a:t>
                      </a:r>
                      <a:endParaRPr kumimoji="0" lang="en-US" sz="1800" b="0" i="0" u="none" strike="noStrike" cap="none" normalizeH="0" baseline="0" dirty="0" smtClean="0">
                        <a:ln>
                          <a:noFill/>
                        </a:ln>
                        <a:solidFill>
                          <a:schemeClr val="folHlink"/>
                        </a:solidFill>
                        <a:effectLst/>
                        <a:latin typeface="+mn-lt"/>
                        <a:cs typeface="Arial" charset="0"/>
                      </a:endParaRPr>
                    </a:p>
                  </a:txBody>
                  <a:tcPr marL="68577" marR="68577" marT="45729" marB="45729" horzOverflow="overflow"/>
                </a:tc>
              </a:tr>
              <a:tr h="365884">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1" u="none" strike="noStrike" cap="none" normalizeH="0" baseline="0" smtClean="0">
                          <a:ln>
                            <a:noFill/>
                          </a:ln>
                          <a:solidFill>
                            <a:srgbClr val="008000"/>
                          </a:solidFill>
                          <a:effectLst/>
                        </a:rPr>
                        <a:t>18</a:t>
                      </a:r>
                      <a:endParaRPr kumimoji="0" lang="en-US" sz="1800" b="1" i="0" u="none" strike="noStrike" cap="none" normalizeH="0" baseline="0" smtClean="0">
                        <a:ln>
                          <a:noFill/>
                        </a:ln>
                        <a:solidFill>
                          <a:srgbClr val="008000"/>
                        </a:solidFill>
                        <a:effectLst/>
                        <a:latin typeface="+mn-lt"/>
                        <a:cs typeface="Arial" charset="0"/>
                      </a:endParaRPr>
                    </a:p>
                  </a:txBody>
                  <a:tcPr marL="68577" marR="68577" marT="45729" marB="45729"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1" u="none" strike="noStrike" cap="none" normalizeH="0" baseline="0" smtClean="0">
                          <a:ln>
                            <a:noFill/>
                          </a:ln>
                          <a:effectLst/>
                        </a:rPr>
                        <a:t>Senegal</a:t>
                      </a:r>
                      <a:endParaRPr kumimoji="0" lang="en-US" sz="1800" b="1" i="0" u="none" strike="noStrike" cap="none" normalizeH="0" baseline="0" smtClean="0">
                        <a:ln>
                          <a:noFill/>
                        </a:ln>
                        <a:solidFill>
                          <a:schemeClr val="folHlink"/>
                        </a:solidFill>
                        <a:effectLst/>
                        <a:latin typeface="+mn-lt"/>
                        <a:cs typeface="Arial" charset="0"/>
                      </a:endParaRPr>
                    </a:p>
                  </a:txBody>
                  <a:tcPr marL="68577" marR="68577" marT="45729" marB="45729"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u="none" strike="noStrike" cap="none" normalizeH="0" baseline="0" dirty="0" smtClean="0">
                          <a:ln>
                            <a:noFill/>
                          </a:ln>
                          <a:effectLst/>
                        </a:rPr>
                        <a:t>15,000 people</a:t>
                      </a:r>
                      <a:endParaRPr kumimoji="0" lang="en-US" sz="1800" b="0" i="0" u="none" strike="noStrike" cap="none" normalizeH="0" baseline="0" dirty="0" smtClean="0">
                        <a:ln>
                          <a:noFill/>
                        </a:ln>
                        <a:solidFill>
                          <a:schemeClr val="folHlink"/>
                        </a:solidFill>
                        <a:effectLst/>
                        <a:latin typeface="+mn-lt"/>
                        <a:cs typeface="Arial" charset="0"/>
                      </a:endParaRPr>
                    </a:p>
                  </a:txBody>
                  <a:tcPr marL="68577" marR="68577" marT="45729" marB="45729" horzOverflow="overflow"/>
                </a:tc>
              </a:tr>
              <a:tr h="745032">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1" u="none" strike="noStrike" cap="none" normalizeH="0" baseline="0" dirty="0" smtClean="0">
                          <a:ln>
                            <a:noFill/>
                          </a:ln>
                          <a:solidFill>
                            <a:srgbClr val="008000"/>
                          </a:solidFill>
                          <a:effectLst/>
                        </a:rPr>
                        <a:t>19</a:t>
                      </a:r>
                      <a:endParaRPr kumimoji="0" lang="en-US" sz="1800" b="1" i="0" u="none" strike="noStrike" cap="none" normalizeH="0" baseline="0" dirty="0" smtClean="0">
                        <a:ln>
                          <a:noFill/>
                        </a:ln>
                        <a:solidFill>
                          <a:srgbClr val="008000"/>
                        </a:solidFill>
                        <a:effectLst/>
                        <a:latin typeface="+mn-lt"/>
                        <a:cs typeface="Arial" charset="0"/>
                      </a:endParaRPr>
                    </a:p>
                  </a:txBody>
                  <a:tcPr marL="68577" marR="68577" marT="45729" marB="45729"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1" u="none" strike="noStrike" cap="none" normalizeH="0" baseline="0" dirty="0" smtClean="0">
                          <a:ln>
                            <a:noFill/>
                          </a:ln>
                          <a:effectLst/>
                        </a:rPr>
                        <a:t>Japan</a:t>
                      </a:r>
                      <a:endParaRPr kumimoji="0" lang="en-US" sz="1800" b="1" i="0" u="none" strike="noStrike" cap="none" normalizeH="0" baseline="0" dirty="0" smtClean="0">
                        <a:ln>
                          <a:noFill/>
                        </a:ln>
                        <a:solidFill>
                          <a:schemeClr val="folHlink"/>
                        </a:solidFill>
                        <a:effectLst/>
                        <a:latin typeface="+mn-lt"/>
                        <a:cs typeface="Arial" charset="0"/>
                      </a:endParaRPr>
                    </a:p>
                  </a:txBody>
                  <a:tcPr marL="68577" marR="68577" marT="45729" marB="45729"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u="none" strike="noStrike" cap="none" normalizeH="0" baseline="0" dirty="0" smtClean="0">
                          <a:ln>
                            <a:noFill/>
                          </a:ln>
                          <a:effectLst/>
                        </a:rPr>
                        <a:t>30,000 people, with 60 percent or more people (including dependents) engaged in manufacturing, trade or other urban type of businesses</a:t>
                      </a:r>
                      <a:endParaRPr kumimoji="0" lang="en-US" sz="1800" b="0" i="0" u="none" strike="noStrike" cap="none" normalizeH="0" baseline="0" dirty="0" smtClean="0">
                        <a:ln>
                          <a:noFill/>
                        </a:ln>
                        <a:solidFill>
                          <a:schemeClr val="folHlink"/>
                        </a:solidFill>
                        <a:effectLst/>
                        <a:latin typeface="+mn-lt"/>
                        <a:cs typeface="Arial" charset="0"/>
                      </a:endParaRPr>
                    </a:p>
                  </a:txBody>
                  <a:tcPr marL="68577" marR="68577" marT="45729" marB="45729" horzOverflow="overflow"/>
                </a:tc>
              </a:tr>
            </a:tbl>
          </a:graphicData>
        </a:graphic>
      </p:graphicFrame>
      <p:graphicFrame>
        <p:nvGraphicFramePr>
          <p:cNvPr id="6" name="Group 38"/>
          <p:cNvGraphicFramePr>
            <a:graphicFrameLocks noGrp="1"/>
          </p:cNvGraphicFramePr>
          <p:nvPr>
            <p:ph type="body" idx="1"/>
          </p:nvPr>
        </p:nvGraphicFramePr>
        <p:xfrm>
          <a:off x="575072" y="5394326"/>
          <a:ext cx="8283179" cy="1280080"/>
        </p:xfrm>
        <a:graphic>
          <a:graphicData uri="http://schemas.openxmlformats.org/drawingml/2006/table">
            <a:tbl>
              <a:tblPr>
                <a:tableStyleId>{0505E3EF-67EA-436B-97B2-0124C06EBD24}</a:tableStyleId>
              </a:tblPr>
              <a:tblGrid>
                <a:gridCol w="814025"/>
                <a:gridCol w="1240103"/>
                <a:gridCol w="6229051"/>
              </a:tblGrid>
              <a:tr h="36571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1" u="none" strike="noStrike" cap="none" normalizeH="0" baseline="0" dirty="0" smtClean="0">
                          <a:ln>
                            <a:noFill/>
                          </a:ln>
                          <a:solidFill>
                            <a:srgbClr val="008000"/>
                          </a:solidFill>
                          <a:effectLst/>
                        </a:rPr>
                        <a:t>20</a:t>
                      </a:r>
                      <a:endParaRPr kumimoji="0" lang="en-US" sz="1800" b="1" i="0" u="none" strike="noStrike" cap="none" normalizeH="0" baseline="0" dirty="0" smtClean="0">
                        <a:ln>
                          <a:noFill/>
                        </a:ln>
                        <a:solidFill>
                          <a:srgbClr val="008000"/>
                        </a:solidFill>
                        <a:effectLst/>
                        <a:latin typeface="+mn-lt"/>
                        <a:cs typeface="Arial" charset="0"/>
                      </a:endParaRPr>
                    </a:p>
                  </a:txBody>
                  <a:tcPr marL="68577" marR="68577" marT="45700" marB="45700"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1" u="none" strike="noStrike" cap="none" normalizeH="0" baseline="0" smtClean="0">
                          <a:ln>
                            <a:noFill/>
                          </a:ln>
                          <a:effectLst/>
                        </a:rPr>
                        <a:t>Bulgaria</a:t>
                      </a:r>
                      <a:endParaRPr kumimoji="0" lang="en-US" sz="1800" b="1" i="0" u="none" strike="noStrike" cap="none" normalizeH="0" baseline="0" smtClean="0">
                        <a:ln>
                          <a:noFill/>
                        </a:ln>
                        <a:solidFill>
                          <a:srgbClr val="000066"/>
                        </a:solidFill>
                        <a:effectLst/>
                        <a:latin typeface="+mn-lt"/>
                        <a:cs typeface="Arial" charset="0"/>
                      </a:endParaRPr>
                    </a:p>
                  </a:txBody>
                  <a:tcPr marL="68577" marR="68577" marT="45700" marB="45700"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u="none" strike="noStrike" cap="none" normalizeH="0" baseline="0" smtClean="0">
                          <a:ln>
                            <a:noFill/>
                          </a:ln>
                          <a:effectLst/>
                        </a:rPr>
                        <a:t>A town can be classified as ‘Urban’ regardless of size</a:t>
                      </a:r>
                      <a:endParaRPr kumimoji="0" lang="en-US" sz="1800" b="0" i="0" u="none" strike="noStrike" cap="none" normalizeH="0" baseline="0" smtClean="0">
                        <a:ln>
                          <a:noFill/>
                        </a:ln>
                        <a:solidFill>
                          <a:srgbClr val="000066"/>
                        </a:solidFill>
                        <a:effectLst/>
                        <a:latin typeface="+mn-lt"/>
                        <a:cs typeface="Arial" charset="0"/>
                      </a:endParaRPr>
                    </a:p>
                  </a:txBody>
                  <a:tcPr marL="68577" marR="68577" marT="45700" marB="45700" horzOverflow="overflow"/>
                </a:tc>
              </a:tr>
              <a:tr h="793159">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1" u="none" strike="noStrike" cap="none" normalizeH="0" baseline="0" dirty="0" smtClean="0">
                          <a:ln>
                            <a:noFill/>
                          </a:ln>
                          <a:solidFill>
                            <a:srgbClr val="008000"/>
                          </a:solidFill>
                          <a:effectLst/>
                        </a:rPr>
                        <a:t>21</a:t>
                      </a:r>
                      <a:endParaRPr kumimoji="0" lang="en-US" sz="1800" b="1" i="0" u="none" strike="noStrike" cap="none" normalizeH="0" baseline="0" dirty="0" smtClean="0">
                        <a:ln>
                          <a:noFill/>
                        </a:ln>
                        <a:solidFill>
                          <a:srgbClr val="008000"/>
                        </a:solidFill>
                        <a:effectLst/>
                        <a:latin typeface="+mn-lt"/>
                        <a:cs typeface="Arial" charset="0"/>
                      </a:endParaRPr>
                    </a:p>
                  </a:txBody>
                  <a:tcPr marL="68577" marR="68577" marT="45700" marB="45700"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1" u="none" strike="noStrike" cap="none" normalizeH="0" baseline="0" dirty="0" smtClean="0">
                          <a:ln>
                            <a:noFill/>
                          </a:ln>
                          <a:effectLst/>
                        </a:rPr>
                        <a:t>Pakistan</a:t>
                      </a:r>
                      <a:endParaRPr kumimoji="0" lang="en-US" sz="1800" b="1" i="0" u="none" strike="noStrike" cap="none" normalizeH="0" baseline="0" dirty="0" smtClean="0">
                        <a:ln>
                          <a:noFill/>
                        </a:ln>
                        <a:solidFill>
                          <a:srgbClr val="000066"/>
                        </a:solidFill>
                        <a:effectLst/>
                        <a:latin typeface="+mn-lt"/>
                        <a:cs typeface="Arial" charset="0"/>
                      </a:endParaRPr>
                    </a:p>
                  </a:txBody>
                  <a:tcPr marL="68577" marR="68577" marT="45700" marB="45700" horzOverflow="overflow"/>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u="none" strike="noStrike" cap="none" normalizeH="0" baseline="0" dirty="0" smtClean="0">
                          <a:ln>
                            <a:noFill/>
                          </a:ln>
                          <a:effectLst/>
                        </a:rPr>
                        <a:t>A town committee, municipal committee, municipal corporation, and a metropolitan corporation is classified as ‘Urban’ settlement + Cantonment Areas</a:t>
                      </a:r>
                      <a:endParaRPr kumimoji="0" lang="en-US" sz="1800" b="0" i="0" u="none" strike="noStrike" cap="none" normalizeH="0" baseline="0" dirty="0" smtClean="0">
                        <a:ln>
                          <a:noFill/>
                        </a:ln>
                        <a:solidFill>
                          <a:srgbClr val="000066"/>
                        </a:solidFill>
                        <a:effectLst/>
                        <a:latin typeface="+mn-lt"/>
                        <a:cs typeface="Arial" charset="0"/>
                      </a:endParaRPr>
                    </a:p>
                  </a:txBody>
                  <a:tcPr marL="68577" marR="68577" marT="45700" marB="45700" horzOverflow="overflow"/>
                </a:tc>
              </a:tr>
            </a:tbl>
          </a:graphicData>
        </a:graphic>
      </p:graphicFrame>
    </p:spTree>
    <p:extLst>
      <p:ext uri="{BB962C8B-B14F-4D97-AF65-F5344CB8AC3E}">
        <p14:creationId xmlns:p14="http://schemas.microsoft.com/office/powerpoint/2010/main" val="23623081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0"/>
            <a:ext cx="7772400" cy="1066800"/>
          </a:xfrm>
        </p:spPr>
        <p:txBody>
          <a:bodyPr/>
          <a:lstStyle/>
          <a:p>
            <a:r>
              <a:rPr lang="en-US" dirty="0" smtClean="0"/>
              <a:t>Urban </a:t>
            </a:r>
            <a:r>
              <a:rPr lang="en-US" dirty="0"/>
              <a:t>a</a:t>
            </a:r>
            <a:r>
              <a:rPr lang="en-US" dirty="0" smtClean="0"/>
              <a:t>rea definition in </a:t>
            </a:r>
            <a:r>
              <a:rPr lang="en-US" dirty="0"/>
              <a:t>P</a:t>
            </a:r>
            <a:r>
              <a:rPr lang="en-US" dirty="0" smtClean="0"/>
              <a:t>akistan</a:t>
            </a:r>
            <a:endParaRPr lang="en-US" dirty="0"/>
          </a:p>
        </p:txBody>
      </p:sp>
      <p:sp>
        <p:nvSpPr>
          <p:cNvPr id="3" name="Subtitle 2"/>
          <p:cNvSpPr>
            <a:spLocks noGrp="1"/>
          </p:cNvSpPr>
          <p:nvPr>
            <p:ph type="subTitle" idx="1"/>
          </p:nvPr>
        </p:nvSpPr>
        <p:spPr>
          <a:xfrm>
            <a:off x="533400" y="1066800"/>
            <a:ext cx="8229600" cy="5486400"/>
          </a:xfrm>
        </p:spPr>
        <p:txBody>
          <a:bodyPr vert="horz" lIns="91440" tIns="45720" rIns="91440" bIns="45720" rtlCol="0" anchor="ctr">
            <a:noAutofit/>
          </a:bodyPr>
          <a:lstStyle/>
          <a:p>
            <a:pPr marL="457200" indent="-457200" algn="just">
              <a:spcBef>
                <a:spcPct val="0"/>
              </a:spcBef>
              <a:buFont typeface="Wingdings" pitchFamily="2" charset="2"/>
              <a:buChar char="§"/>
            </a:pPr>
            <a:endParaRPr lang="en-US" sz="2800" dirty="0">
              <a:solidFill>
                <a:schemeClr val="tx1"/>
              </a:solidFill>
              <a:latin typeface="+mj-lt"/>
              <a:ea typeface="+mj-ea"/>
              <a:cs typeface="+mj-cs"/>
            </a:endParaRPr>
          </a:p>
        </p:txBody>
      </p:sp>
      <p:pic>
        <p:nvPicPr>
          <p:cNvPr id="1026" name="Picture 2" descr="C:\Users\Planner Arif\Desktop\Town Planning &amp; Urban Mangment\Urban Area defini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990600"/>
            <a:ext cx="8839200" cy="563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2377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925</TotalTime>
  <Words>1127</Words>
  <Application>Microsoft Office PowerPoint</Application>
  <PresentationFormat>On-screen Show (4:3)</PresentationFormat>
  <Paragraphs>123</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Urban Area</vt:lpstr>
      <vt:lpstr>Rural Area</vt:lpstr>
      <vt:lpstr>Urban &amp; Rural Differences</vt:lpstr>
      <vt:lpstr>Urban Areas Characteristics</vt:lpstr>
      <vt:lpstr>Urban Areas Characteristics</vt:lpstr>
      <vt:lpstr>What is Urban Area?</vt:lpstr>
      <vt:lpstr>PowerPoint Presentation</vt:lpstr>
      <vt:lpstr>Urban area definition in Pakistan</vt:lpstr>
      <vt:lpstr>Urban area definition in Pakistan</vt:lpstr>
      <vt:lpstr>Urban area definition in Pakistan</vt:lpstr>
      <vt:lpstr>Rural Areas Characteristics</vt:lpstr>
      <vt:lpstr>Rural Areas Characteristics</vt:lpstr>
      <vt:lpstr>Differences between rural and urban societies</vt:lpstr>
      <vt:lpstr>Differences between rural and urban societies</vt:lpstr>
      <vt:lpstr>Differences between rural and urban societies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Planner Arif</dc:creator>
  <cp:lastModifiedBy>Planner Arif</cp:lastModifiedBy>
  <cp:revision>52</cp:revision>
  <dcterms:created xsi:type="dcterms:W3CDTF">2015-09-18T18:04:26Z</dcterms:created>
  <dcterms:modified xsi:type="dcterms:W3CDTF">2015-09-19T09:29:54Z</dcterms:modified>
</cp:coreProperties>
</file>