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66" r:id="rId6"/>
    <p:sldId id="267" r:id="rId7"/>
    <p:sldId id="268" r:id="rId8"/>
    <p:sldId id="269" r:id="rId9"/>
    <p:sldId id="270" r:id="rId10"/>
    <p:sldId id="271" r:id="rId11"/>
    <p:sldId id="272" r:id="rId12"/>
    <p:sldId id="273"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3E2F18-1449-4895-AB89-E1064D362C19}" type="datetimeFigureOut">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286316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E2F18-1449-4895-AB89-E1064D362C19}" type="datetimeFigureOut">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270151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E2F18-1449-4895-AB89-E1064D362C19}" type="datetimeFigureOut">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31079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E2F18-1449-4895-AB89-E1064D362C19}" type="datetimeFigureOut">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259059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E2F18-1449-4895-AB89-E1064D362C19}" type="datetimeFigureOut">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161320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3E2F18-1449-4895-AB89-E1064D362C19}" type="datetimeFigureOut">
              <a:rPr lang="en-US" smtClean="0"/>
              <a:t>9/28/2015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14473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E2F18-1449-4895-AB89-E1064D362C19}" type="datetimeFigureOut">
              <a:rPr lang="en-US" smtClean="0"/>
              <a:t>9/28/2015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410010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3E2F18-1449-4895-AB89-E1064D362C19}" type="datetimeFigureOut">
              <a:rPr lang="en-US" smtClean="0"/>
              <a:t>9/28/2015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164218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2F18-1449-4895-AB89-E1064D362C19}" type="datetimeFigureOut">
              <a:rPr lang="en-US" smtClean="0"/>
              <a:t>9/28/2015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369884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E2F18-1449-4895-AB89-E1064D362C19}" type="datetimeFigureOut">
              <a:rPr lang="en-US" smtClean="0"/>
              <a:t>9/28/2015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337124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E2F18-1449-4895-AB89-E1064D362C19}" type="datetimeFigureOut">
              <a:rPr lang="en-US" smtClean="0"/>
              <a:t>9/28/2015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188590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E2F18-1449-4895-AB89-E1064D362C19}" type="datetimeFigureOut">
              <a:rPr lang="en-US" smtClean="0"/>
              <a:t>9/28/2015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AF934-EB3E-4D80-B695-78EF159A45CE}" type="slidenum">
              <a:rPr lang="en-US" smtClean="0"/>
              <a:t>‹#›</a:t>
            </a:fld>
            <a:endParaRPr lang="en-US"/>
          </a:p>
        </p:txBody>
      </p:sp>
    </p:spTree>
    <p:extLst>
      <p:ext uri="{BB962C8B-B14F-4D97-AF65-F5344CB8AC3E}">
        <p14:creationId xmlns:p14="http://schemas.microsoft.com/office/powerpoint/2010/main" val="1394325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olx.com.gh/real-estate-cat-16"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smtClean="0"/>
              <a:t>Introduction</a:t>
            </a:r>
            <a:endParaRPr lang="en-US" dirty="0"/>
          </a:p>
        </p:txBody>
      </p:sp>
      <p:sp>
        <p:nvSpPr>
          <p:cNvPr id="3" name="Subtitle 2"/>
          <p:cNvSpPr>
            <a:spLocks noGrp="1"/>
          </p:cNvSpPr>
          <p:nvPr>
            <p:ph type="subTitle" idx="1"/>
          </p:nvPr>
        </p:nvSpPr>
        <p:spPr>
          <a:xfrm>
            <a:off x="533400" y="1371600"/>
            <a:ext cx="8229600" cy="5181600"/>
          </a:xfrm>
        </p:spPr>
        <p:txBody>
          <a:bodyPr>
            <a:noAutofit/>
          </a:bodyPr>
          <a:lstStyle/>
          <a:p>
            <a:pPr algn="just"/>
            <a:r>
              <a:rPr lang="en-US" dirty="0">
                <a:solidFill>
                  <a:schemeClr val="tx1"/>
                </a:solidFill>
                <a:latin typeface="+mj-lt"/>
                <a:ea typeface="+mj-ea"/>
                <a:cs typeface="+mj-cs"/>
              </a:rPr>
              <a:t>Globally, more people live in urban areas than in rural areas, with 54 per cent of the world’s population residing in urban areas in 2014. In 1950, 30 per cent of the world’s population was urban, and by 2050, 66 per cent of the world’s population is projected to be urban.</a:t>
            </a:r>
          </a:p>
        </p:txBody>
      </p:sp>
    </p:spTree>
    <p:extLst>
      <p:ext uri="{BB962C8B-B14F-4D97-AF65-F5344CB8AC3E}">
        <p14:creationId xmlns:p14="http://schemas.microsoft.com/office/powerpoint/2010/main" val="345716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normAutofit fontScale="90000"/>
          </a:bodyPr>
          <a:lstStyle/>
          <a:p>
            <a:pPr fontAlgn="base"/>
            <a:r>
              <a:rPr lang="en-US" b="1" i="1" dirty="0" smtClean="0"/>
              <a:t/>
            </a:r>
            <a:br>
              <a:rPr lang="en-US" b="1" i="1" dirty="0" smtClean="0"/>
            </a:br>
            <a:r>
              <a:rPr lang="en-US" b="1" i="1" dirty="0" smtClean="0"/>
              <a:t>Environmental </a:t>
            </a:r>
            <a:r>
              <a:rPr lang="en-US" b="1" i="1" dirty="0"/>
              <a:t>Impact</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a:xfrm>
            <a:off x="533400" y="1371600"/>
            <a:ext cx="8229600" cy="5181600"/>
          </a:xfrm>
        </p:spPr>
        <p:txBody>
          <a:bodyPr>
            <a:normAutofit/>
          </a:bodyPr>
          <a:lstStyle/>
          <a:p>
            <a:pPr algn="just" fontAlgn="base"/>
            <a:r>
              <a:rPr lang="en-US" sz="2000" dirty="0"/>
              <a:t>Concentration of Educational facilities – More schools, colleges and universities are established in cities to train and develop human resources. Variety of educational choices are available offering students a wide choice for their future careers.</a:t>
            </a:r>
          </a:p>
          <a:p>
            <a:pPr algn="just" fontAlgn="base"/>
            <a:r>
              <a:rPr lang="en-US" sz="2000" dirty="0"/>
              <a:t>Better Social integration – People of many castes ,</a:t>
            </a:r>
            <a:r>
              <a:rPr lang="en-US" sz="2000" dirty="0" err="1"/>
              <a:t>groupsand</a:t>
            </a:r>
            <a:r>
              <a:rPr lang="en-US" sz="2000" dirty="0"/>
              <a:t> religions live and work together in cities, which creates better understanding and harmony and helps breakdown social and cultural barriers.</a:t>
            </a:r>
          </a:p>
          <a:p>
            <a:pPr algn="just" fontAlgn="base"/>
            <a:r>
              <a:rPr lang="en-US" sz="2000" dirty="0"/>
              <a:t>New Markets-Internet has opened up  a new market world wide. Any one can sell in this market by posting  </a:t>
            </a:r>
            <a:r>
              <a:rPr lang="en-US" sz="2000" dirty="0">
                <a:hlinkClick r:id="rId2"/>
              </a:rPr>
              <a:t>Free classifieds web </a:t>
            </a:r>
            <a:r>
              <a:rPr lang="en-US" sz="2000" dirty="0"/>
              <a:t>  from the comfort of the home.</a:t>
            </a:r>
          </a:p>
          <a:p>
            <a:pPr algn="just" fontAlgn="base"/>
            <a:r>
              <a:rPr lang="en-US" sz="2000" dirty="0"/>
              <a:t>Economic Improvement – High-tech industries earn valuable foreign exchange and lot of money for the country.</a:t>
            </a:r>
          </a:p>
          <a:p>
            <a:pPr algn="just" fontAlgn="base"/>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201448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normAutofit fontScale="90000"/>
          </a:bodyPr>
          <a:lstStyle/>
          <a:p>
            <a:pPr fontAlgn="base"/>
            <a:r>
              <a:rPr lang="en-US" b="1" dirty="0" smtClean="0"/>
              <a:t>Positive outcomes of Urbanization</a:t>
            </a:r>
            <a:endParaRPr lang="en-US" dirty="0"/>
          </a:p>
        </p:txBody>
      </p:sp>
      <p:sp>
        <p:nvSpPr>
          <p:cNvPr id="3" name="Subtitle 2"/>
          <p:cNvSpPr>
            <a:spLocks noGrp="1"/>
          </p:cNvSpPr>
          <p:nvPr>
            <p:ph type="subTitle" idx="1"/>
          </p:nvPr>
        </p:nvSpPr>
        <p:spPr>
          <a:xfrm>
            <a:off x="533400" y="1371600"/>
            <a:ext cx="8229600" cy="5181600"/>
          </a:xfrm>
        </p:spPr>
        <p:txBody>
          <a:bodyPr>
            <a:normAutofit fontScale="85000" lnSpcReduction="20000"/>
          </a:bodyPr>
          <a:lstStyle/>
          <a:p>
            <a:pPr algn="l" fontAlgn="base"/>
            <a:r>
              <a:rPr lang="en-US" sz="2000" b="1" dirty="0"/>
              <a:t>Positive outcomes of Urbanization</a:t>
            </a:r>
            <a:r>
              <a:rPr lang="en-US" sz="2000" dirty="0" smtClean="0"/>
              <a:t/>
            </a:r>
            <a:br>
              <a:rPr lang="en-US" sz="2000" dirty="0" smtClean="0"/>
            </a:br>
            <a:r>
              <a:rPr lang="en-US" sz="2000" dirty="0" smtClean="0"/>
              <a:t/>
            </a:r>
            <a:br>
              <a:rPr lang="en-US" sz="2000" dirty="0" smtClean="0"/>
            </a:br>
            <a:r>
              <a:rPr lang="en-US" sz="2000" b="1" i="1" dirty="0"/>
              <a:t>1. Economical</a:t>
            </a:r>
            <a:r>
              <a:rPr lang="en-US" sz="2000" dirty="0" smtClean="0"/>
              <a:t/>
            </a:r>
            <a:br>
              <a:rPr lang="en-US" sz="2000" dirty="0" smtClean="0"/>
            </a:br>
            <a:r>
              <a:rPr lang="en-US" sz="2000" dirty="0" smtClean="0"/>
              <a:t/>
            </a:r>
            <a:br>
              <a:rPr lang="en-US" sz="2000" dirty="0" smtClean="0"/>
            </a:br>
            <a:r>
              <a:rPr lang="en-US" sz="2000" dirty="0"/>
              <a:t>a. Growth of service sector oriented economy over agricultural economy</a:t>
            </a:r>
            <a:r>
              <a:rPr lang="en-US" sz="2000" dirty="0" smtClean="0"/>
              <a:t/>
            </a:r>
            <a:br>
              <a:rPr lang="en-US" sz="2000" dirty="0" smtClean="0"/>
            </a:br>
            <a:r>
              <a:rPr lang="en-US" sz="2000" dirty="0"/>
              <a:t>b. Boost to Infrastructure development</a:t>
            </a:r>
            <a:r>
              <a:rPr lang="en-US" sz="2000" dirty="0" smtClean="0"/>
              <a:t/>
            </a:r>
            <a:br>
              <a:rPr lang="en-US" sz="2000" dirty="0" smtClean="0"/>
            </a:br>
            <a:r>
              <a:rPr lang="en-US" sz="2000" dirty="0"/>
              <a:t>c. Increased productivity and economic growth</a:t>
            </a:r>
            <a:r>
              <a:rPr lang="en-US" sz="2000" dirty="0" smtClean="0"/>
              <a:t/>
            </a:r>
            <a:br>
              <a:rPr lang="en-US" sz="2000" dirty="0" smtClean="0"/>
            </a:br>
            <a:r>
              <a:rPr lang="en-US" sz="2000" dirty="0"/>
              <a:t>d. Growth of trade and commerce</a:t>
            </a:r>
            <a:r>
              <a:rPr lang="en-US" sz="2000" dirty="0" smtClean="0"/>
              <a:t/>
            </a:r>
            <a:br>
              <a:rPr lang="en-US" sz="2000" dirty="0" smtClean="0"/>
            </a:br>
            <a:r>
              <a:rPr lang="en-US" sz="2000" dirty="0"/>
              <a:t>e. Growth of tourism</a:t>
            </a:r>
            <a:r>
              <a:rPr lang="en-US" sz="2000" dirty="0" smtClean="0"/>
              <a:t/>
            </a:r>
            <a:br>
              <a:rPr lang="en-US" sz="2000" dirty="0" smtClean="0"/>
            </a:br>
            <a:r>
              <a:rPr lang="en-US" sz="2000" dirty="0" smtClean="0"/>
              <a:t/>
            </a:r>
            <a:br>
              <a:rPr lang="en-US" sz="2000" dirty="0" smtClean="0"/>
            </a:br>
            <a:r>
              <a:rPr lang="en-US" sz="2000" b="1" i="1" dirty="0"/>
              <a:t>2. Social</a:t>
            </a:r>
            <a:r>
              <a:rPr lang="en-US" sz="2000" dirty="0" smtClean="0"/>
              <a:t/>
            </a:r>
            <a:br>
              <a:rPr lang="en-US" sz="2000" dirty="0" smtClean="0"/>
            </a:br>
            <a:r>
              <a:rPr lang="en-US" sz="2000" dirty="0" smtClean="0"/>
              <a:t/>
            </a:r>
            <a:br>
              <a:rPr lang="en-US" sz="2000" dirty="0" smtClean="0"/>
            </a:br>
            <a:r>
              <a:rPr lang="en-US" sz="2000" dirty="0"/>
              <a:t>a) Spread of education</a:t>
            </a:r>
            <a:r>
              <a:rPr lang="en-US" sz="2000" dirty="0" smtClean="0"/>
              <a:t/>
            </a:r>
            <a:br>
              <a:rPr lang="en-US" sz="2000" dirty="0" smtClean="0"/>
            </a:br>
            <a:r>
              <a:rPr lang="en-US" sz="2000" dirty="0"/>
              <a:t>b) Women empowerment and Gender Equality</a:t>
            </a:r>
            <a:r>
              <a:rPr lang="en-US" sz="2000" dirty="0" smtClean="0"/>
              <a:t/>
            </a:r>
            <a:br>
              <a:rPr lang="en-US" sz="2000" dirty="0" smtClean="0"/>
            </a:br>
            <a:r>
              <a:rPr lang="en-US" sz="2000" dirty="0"/>
              <a:t>c) Spread of Modern technology</a:t>
            </a:r>
            <a:r>
              <a:rPr lang="en-US" sz="2000" dirty="0" smtClean="0"/>
              <a:t/>
            </a:r>
            <a:br>
              <a:rPr lang="en-US" sz="2000" dirty="0" smtClean="0"/>
            </a:br>
            <a:r>
              <a:rPr lang="en-US" sz="2000" dirty="0"/>
              <a:t>d) Availability of medical facility and increase in life expectancy</a:t>
            </a:r>
            <a:r>
              <a:rPr lang="en-US" sz="2000" dirty="0" smtClean="0"/>
              <a:t/>
            </a:r>
            <a:br>
              <a:rPr lang="en-US" sz="2000" dirty="0" smtClean="0"/>
            </a:br>
            <a:r>
              <a:rPr lang="en-US" sz="2000" dirty="0"/>
              <a:t>e) Social and cultural integration</a:t>
            </a:r>
            <a:r>
              <a:rPr lang="en-US" sz="2000" dirty="0" smtClean="0"/>
              <a:t/>
            </a:r>
            <a:br>
              <a:rPr lang="en-US" sz="2000" dirty="0" smtClean="0"/>
            </a:br>
            <a:r>
              <a:rPr lang="en-US" sz="2000" dirty="0" smtClean="0"/>
              <a:t/>
            </a:r>
            <a:br>
              <a:rPr lang="en-US" sz="2000" dirty="0" smtClean="0"/>
            </a:br>
            <a:r>
              <a:rPr lang="en-US" sz="2000" b="1" i="1" dirty="0"/>
              <a:t>3. Political</a:t>
            </a:r>
            <a:r>
              <a:rPr lang="en-US" sz="2000" dirty="0" smtClean="0"/>
              <a:t/>
            </a:r>
            <a:br>
              <a:rPr lang="en-US" sz="2000" dirty="0" smtClean="0"/>
            </a:br>
            <a:r>
              <a:rPr lang="en-US" sz="2000" dirty="0" smtClean="0"/>
              <a:t/>
            </a:r>
            <a:br>
              <a:rPr lang="en-US" sz="2000" dirty="0" smtClean="0"/>
            </a:br>
            <a:r>
              <a:rPr lang="en-US" sz="2000" dirty="0"/>
              <a:t>a) Active involvement in politics</a:t>
            </a:r>
            <a:r>
              <a:rPr lang="en-US" sz="2000" dirty="0" smtClean="0"/>
              <a:t/>
            </a:r>
            <a:br>
              <a:rPr lang="en-US" sz="2000" dirty="0" smtClean="0"/>
            </a:br>
            <a:r>
              <a:rPr lang="en-US" sz="2000" dirty="0"/>
              <a:t>b) Increased public awareness</a:t>
            </a:r>
            <a:r>
              <a:rPr lang="en-US" sz="2000" dirty="0" smtClean="0"/>
              <a:t/>
            </a:r>
            <a:br>
              <a:rPr lang="en-US" sz="2000" dirty="0" smtClean="0"/>
            </a:b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215243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normAutofit fontScale="90000"/>
          </a:bodyPr>
          <a:lstStyle/>
          <a:p>
            <a:pPr fontAlgn="base"/>
            <a:r>
              <a:rPr lang="en-US" b="1" dirty="0" smtClean="0"/>
              <a:t/>
            </a:r>
            <a:br>
              <a:rPr lang="en-US" b="1" dirty="0" smtClean="0"/>
            </a:br>
            <a:r>
              <a:rPr lang="en-US" b="1" dirty="0" smtClean="0"/>
              <a:t>Negatives </a:t>
            </a:r>
            <a:r>
              <a:rPr lang="en-US" b="1" dirty="0"/>
              <a:t>outcomes of Urbanization</a:t>
            </a:r>
            <a:r>
              <a:rPr lang="en-US" dirty="0" smtClean="0"/>
              <a:t/>
            </a:r>
            <a:br>
              <a:rPr lang="en-US" dirty="0" smtClean="0"/>
            </a:br>
            <a:endParaRPr lang="en-US" dirty="0"/>
          </a:p>
        </p:txBody>
      </p:sp>
      <p:sp>
        <p:nvSpPr>
          <p:cNvPr id="3" name="Subtitle 2"/>
          <p:cNvSpPr>
            <a:spLocks noGrp="1"/>
          </p:cNvSpPr>
          <p:nvPr>
            <p:ph type="subTitle" idx="1"/>
          </p:nvPr>
        </p:nvSpPr>
        <p:spPr>
          <a:xfrm>
            <a:off x="533400" y="1371600"/>
            <a:ext cx="8229600" cy="5181600"/>
          </a:xfrm>
        </p:spPr>
        <p:txBody>
          <a:bodyPr>
            <a:normAutofit fontScale="85000" lnSpcReduction="20000"/>
          </a:bodyPr>
          <a:lstStyle/>
          <a:p>
            <a:pPr algn="l" fontAlgn="base"/>
            <a:r>
              <a:rPr lang="en-US" sz="1800" b="1" i="1" dirty="0"/>
              <a:t>Economical</a:t>
            </a:r>
            <a:r>
              <a:rPr lang="en-US" sz="1800" dirty="0" smtClean="0"/>
              <a:t/>
            </a:r>
            <a:br>
              <a:rPr lang="en-US" sz="1800" dirty="0" smtClean="0"/>
            </a:br>
            <a:r>
              <a:rPr lang="en-US" sz="1800" dirty="0" smtClean="0"/>
              <a:t/>
            </a:r>
            <a:br>
              <a:rPr lang="en-US" sz="1800" dirty="0" smtClean="0"/>
            </a:br>
            <a:r>
              <a:rPr lang="en-US" sz="1800" dirty="0"/>
              <a:t>a) Growing rift between rich and poor</a:t>
            </a:r>
            <a:r>
              <a:rPr lang="en-US" sz="1800" dirty="0" smtClean="0"/>
              <a:t/>
            </a:r>
            <a:br>
              <a:rPr lang="en-US" sz="1800" dirty="0" smtClean="0"/>
            </a:br>
            <a:r>
              <a:rPr lang="en-US" sz="1800" dirty="0"/>
              <a:t>b) Increased cost of living</a:t>
            </a:r>
            <a:r>
              <a:rPr lang="en-US" sz="1800" dirty="0" smtClean="0"/>
              <a:t/>
            </a:r>
            <a:br>
              <a:rPr lang="en-US" sz="1800" dirty="0" smtClean="0"/>
            </a:br>
            <a:r>
              <a:rPr lang="en-US" sz="1800" dirty="0"/>
              <a:t>c) Conflict over scare resources like land, water etc.</a:t>
            </a:r>
            <a:r>
              <a:rPr lang="en-US" sz="1800" dirty="0" smtClean="0"/>
              <a:t/>
            </a:r>
            <a:br>
              <a:rPr lang="en-US" sz="1800" dirty="0" smtClean="0"/>
            </a:br>
            <a:r>
              <a:rPr lang="en-US" sz="1800" dirty="0"/>
              <a:t>d) Decrees in agricultural productivity</a:t>
            </a:r>
            <a:r>
              <a:rPr lang="en-US" sz="1800" dirty="0" smtClean="0"/>
              <a:t/>
            </a:r>
            <a:br>
              <a:rPr lang="en-US" sz="1800" dirty="0" smtClean="0"/>
            </a:br>
            <a:r>
              <a:rPr lang="en-US" sz="1800" dirty="0" smtClean="0"/>
              <a:t/>
            </a:r>
            <a:br>
              <a:rPr lang="en-US" sz="1800" dirty="0" smtClean="0"/>
            </a:br>
            <a:r>
              <a:rPr lang="en-US" sz="1800" b="1" i="1" dirty="0"/>
              <a:t/>
            </a:r>
            <a:br>
              <a:rPr lang="en-US" sz="1800" b="1" i="1" dirty="0"/>
            </a:br>
            <a:r>
              <a:rPr lang="en-US" sz="1800" b="1" i="1" dirty="0"/>
              <a:t>2. Social</a:t>
            </a:r>
            <a:r>
              <a:rPr lang="en-US" sz="1800" dirty="0" smtClean="0"/>
              <a:t/>
            </a:r>
            <a:br>
              <a:rPr lang="en-US" sz="1800" dirty="0" smtClean="0"/>
            </a:br>
            <a:r>
              <a:rPr lang="en-US" sz="1800" dirty="0" smtClean="0"/>
              <a:t/>
            </a:r>
            <a:br>
              <a:rPr lang="en-US" sz="1800" dirty="0" smtClean="0"/>
            </a:br>
            <a:r>
              <a:rPr lang="en-US" sz="1800" dirty="0"/>
              <a:t>a) Growing criminalization in society</a:t>
            </a:r>
            <a:r>
              <a:rPr lang="en-US" sz="1800" dirty="0" smtClean="0"/>
              <a:t/>
            </a:r>
            <a:br>
              <a:rPr lang="en-US" sz="1800" dirty="0" smtClean="0"/>
            </a:br>
            <a:r>
              <a:rPr lang="en-US" sz="1800" dirty="0"/>
              <a:t>b) Overpopulation causing accommodation problem and problem of slum</a:t>
            </a:r>
            <a:r>
              <a:rPr lang="en-US" sz="1800" dirty="0" smtClean="0"/>
              <a:t/>
            </a:r>
            <a:br>
              <a:rPr lang="en-US" sz="1800" dirty="0" smtClean="0"/>
            </a:br>
            <a:r>
              <a:rPr lang="en-US" sz="1800" dirty="0"/>
              <a:t>c) Unemployment or underemployment</a:t>
            </a:r>
            <a:r>
              <a:rPr lang="en-US" sz="1800" dirty="0" smtClean="0"/>
              <a:t/>
            </a:r>
            <a:br>
              <a:rPr lang="en-US" sz="1800" dirty="0" smtClean="0"/>
            </a:br>
            <a:r>
              <a:rPr lang="en-US" sz="1800" dirty="0"/>
              <a:t>d) Providing basic amenities becoming a challenge</a:t>
            </a:r>
            <a:r>
              <a:rPr lang="en-US" sz="1800" dirty="0" smtClean="0"/>
              <a:t/>
            </a:r>
            <a:br>
              <a:rPr lang="en-US" sz="1800" dirty="0" smtClean="0"/>
            </a:br>
            <a:r>
              <a:rPr lang="en-US" sz="1800" dirty="0"/>
              <a:t>e) Change in structure of family system</a:t>
            </a:r>
            <a:r>
              <a:rPr lang="en-US" sz="1800" dirty="0" smtClean="0"/>
              <a:t/>
            </a:r>
            <a:br>
              <a:rPr lang="en-US" sz="1800" dirty="0" smtClean="0"/>
            </a:br>
            <a:r>
              <a:rPr lang="en-US" sz="1800" dirty="0" smtClean="0"/>
              <a:t/>
            </a:r>
            <a:br>
              <a:rPr lang="en-US" sz="1800" dirty="0" smtClean="0"/>
            </a:br>
            <a:r>
              <a:rPr lang="en-US" sz="1800" b="1" i="1" dirty="0"/>
              <a:t/>
            </a:r>
            <a:br>
              <a:rPr lang="en-US" sz="1800" b="1" i="1" dirty="0"/>
            </a:br>
            <a:r>
              <a:rPr lang="en-US" sz="1800" b="1" i="1" dirty="0"/>
              <a:t>3. Environmental</a:t>
            </a:r>
            <a:r>
              <a:rPr lang="en-US" sz="1800" dirty="0" smtClean="0"/>
              <a:t/>
            </a:r>
            <a:br>
              <a:rPr lang="en-US" sz="1800" dirty="0" smtClean="0"/>
            </a:br>
            <a:r>
              <a:rPr lang="en-US" sz="1800" dirty="0" smtClean="0"/>
              <a:t/>
            </a:r>
            <a:br>
              <a:rPr lang="en-US" sz="1800" dirty="0" smtClean="0"/>
            </a:br>
            <a:r>
              <a:rPr lang="en-US" sz="1800" dirty="0"/>
              <a:t>a) Pollution (Land, air, water)</a:t>
            </a:r>
            <a:r>
              <a:rPr lang="en-US" sz="1800" dirty="0" smtClean="0"/>
              <a:t/>
            </a:r>
            <a:br>
              <a:rPr lang="en-US" sz="1800" dirty="0" smtClean="0"/>
            </a:br>
            <a:r>
              <a:rPr lang="en-US" sz="1800" dirty="0"/>
              <a:t>b) Sewage and garbage management problems</a:t>
            </a:r>
            <a:r>
              <a:rPr lang="en-US" sz="1800" dirty="0" smtClean="0"/>
              <a:t/>
            </a:r>
            <a:br>
              <a:rPr lang="en-US" sz="1800" dirty="0" smtClean="0"/>
            </a:br>
            <a:r>
              <a:rPr lang="en-US" sz="1800" dirty="0"/>
              <a:t>b) Loss of habitat and Biodiversity</a:t>
            </a:r>
            <a:r>
              <a:rPr lang="en-US" sz="1800" dirty="0" smtClean="0"/>
              <a:t/>
            </a:r>
            <a:br>
              <a:rPr lang="en-US" sz="1800" dirty="0" smtClean="0"/>
            </a:br>
            <a:r>
              <a:rPr lang="en-US" sz="1800" dirty="0"/>
              <a:t>d) Loss of forest cover and depletion of wildlife</a:t>
            </a:r>
            <a:r>
              <a:rPr lang="en-US" sz="1800" dirty="0" smtClean="0"/>
              <a:t/>
            </a:r>
            <a:br>
              <a:rPr lang="en-US" sz="1800" dirty="0" smtClean="0"/>
            </a:br>
            <a:r>
              <a:rPr lang="en-US" sz="1800" b="1" i="1" dirty="0"/>
              <a:t/>
            </a:r>
            <a:br>
              <a:rPr lang="en-US" sz="1800" b="1" i="1" dirty="0"/>
            </a:br>
            <a:r>
              <a:rPr lang="en-US" sz="1800" dirty="0" smtClean="0"/>
              <a:t/>
            </a:r>
            <a:br>
              <a:rPr lang="en-US" sz="1800" dirty="0" smtClean="0"/>
            </a:br>
            <a:r>
              <a:rPr lang="en-US" sz="2000" dirty="0" smtClean="0"/>
              <a:t/>
            </a:r>
            <a:br>
              <a:rPr lang="en-US" sz="2000" dirty="0" smtClean="0"/>
            </a:b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408459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normAutofit fontScale="90000"/>
          </a:bodyPr>
          <a:lstStyle/>
          <a:p>
            <a:pPr fontAlgn="base"/>
            <a:r>
              <a:rPr lang="en-US" b="1" dirty="0" smtClean="0"/>
              <a:t>Positive outcomes of Urbanization</a:t>
            </a:r>
            <a:endParaRPr lang="en-US" dirty="0"/>
          </a:p>
        </p:txBody>
      </p:sp>
      <p:sp>
        <p:nvSpPr>
          <p:cNvPr id="3" name="Subtitle 2"/>
          <p:cNvSpPr>
            <a:spLocks noGrp="1"/>
          </p:cNvSpPr>
          <p:nvPr>
            <p:ph type="subTitle" idx="1"/>
          </p:nvPr>
        </p:nvSpPr>
        <p:spPr>
          <a:xfrm>
            <a:off x="533400" y="1371600"/>
            <a:ext cx="8229600" cy="5181600"/>
          </a:xfrm>
        </p:spPr>
        <p:txBody>
          <a:bodyPr>
            <a:normAutofit fontScale="85000" lnSpcReduction="20000"/>
          </a:bodyPr>
          <a:lstStyle/>
          <a:p>
            <a:pPr algn="l" fontAlgn="base"/>
            <a:r>
              <a:rPr lang="en-US" sz="2000" b="1" dirty="0"/>
              <a:t>Positive outcomes of Urbanization</a:t>
            </a:r>
            <a:r>
              <a:rPr lang="en-US" sz="2000" dirty="0" smtClean="0"/>
              <a:t/>
            </a:r>
            <a:br>
              <a:rPr lang="en-US" sz="2000" dirty="0" smtClean="0"/>
            </a:br>
            <a:r>
              <a:rPr lang="en-US" sz="2000" dirty="0" smtClean="0"/>
              <a:t/>
            </a:r>
            <a:br>
              <a:rPr lang="en-US" sz="2000" dirty="0" smtClean="0"/>
            </a:br>
            <a:r>
              <a:rPr lang="en-US" sz="2000" b="1" i="1" dirty="0"/>
              <a:t>1. Economical</a:t>
            </a:r>
            <a:r>
              <a:rPr lang="en-US" sz="2000" dirty="0" smtClean="0"/>
              <a:t/>
            </a:r>
            <a:br>
              <a:rPr lang="en-US" sz="2000" dirty="0" smtClean="0"/>
            </a:br>
            <a:r>
              <a:rPr lang="en-US" sz="2000" dirty="0" smtClean="0"/>
              <a:t/>
            </a:r>
            <a:br>
              <a:rPr lang="en-US" sz="2000" dirty="0" smtClean="0"/>
            </a:br>
            <a:r>
              <a:rPr lang="en-US" sz="2000" dirty="0"/>
              <a:t>a. Growth of service sector oriented economy over agricultural economy</a:t>
            </a:r>
            <a:r>
              <a:rPr lang="en-US" sz="2000" dirty="0" smtClean="0"/>
              <a:t/>
            </a:r>
            <a:br>
              <a:rPr lang="en-US" sz="2000" dirty="0" smtClean="0"/>
            </a:br>
            <a:r>
              <a:rPr lang="en-US" sz="2000" dirty="0"/>
              <a:t>b. Boost to Infrastructure development</a:t>
            </a:r>
            <a:r>
              <a:rPr lang="en-US" sz="2000" dirty="0" smtClean="0"/>
              <a:t/>
            </a:r>
            <a:br>
              <a:rPr lang="en-US" sz="2000" dirty="0" smtClean="0"/>
            </a:br>
            <a:r>
              <a:rPr lang="en-US" sz="2000" dirty="0"/>
              <a:t>c. Increased productivity and economic growth</a:t>
            </a:r>
            <a:r>
              <a:rPr lang="en-US" sz="2000" dirty="0" smtClean="0"/>
              <a:t/>
            </a:r>
            <a:br>
              <a:rPr lang="en-US" sz="2000" dirty="0" smtClean="0"/>
            </a:br>
            <a:r>
              <a:rPr lang="en-US" sz="2000" dirty="0"/>
              <a:t>d. Growth of trade and commerce</a:t>
            </a:r>
            <a:r>
              <a:rPr lang="en-US" sz="2000" dirty="0" smtClean="0"/>
              <a:t/>
            </a:r>
            <a:br>
              <a:rPr lang="en-US" sz="2000" dirty="0" smtClean="0"/>
            </a:br>
            <a:r>
              <a:rPr lang="en-US" sz="2000" dirty="0"/>
              <a:t>e. Growth of tourism</a:t>
            </a:r>
            <a:r>
              <a:rPr lang="en-US" sz="2000" dirty="0" smtClean="0"/>
              <a:t/>
            </a:r>
            <a:br>
              <a:rPr lang="en-US" sz="2000" dirty="0" smtClean="0"/>
            </a:br>
            <a:r>
              <a:rPr lang="en-US" sz="2000" dirty="0" smtClean="0"/>
              <a:t/>
            </a:r>
            <a:br>
              <a:rPr lang="en-US" sz="2000" dirty="0" smtClean="0"/>
            </a:br>
            <a:r>
              <a:rPr lang="en-US" sz="2000" b="1" i="1" dirty="0"/>
              <a:t>2. Social</a:t>
            </a:r>
            <a:r>
              <a:rPr lang="en-US" sz="2000" dirty="0" smtClean="0"/>
              <a:t/>
            </a:r>
            <a:br>
              <a:rPr lang="en-US" sz="2000" dirty="0" smtClean="0"/>
            </a:br>
            <a:r>
              <a:rPr lang="en-US" sz="2000" dirty="0" smtClean="0"/>
              <a:t/>
            </a:r>
            <a:br>
              <a:rPr lang="en-US" sz="2000" dirty="0" smtClean="0"/>
            </a:br>
            <a:r>
              <a:rPr lang="en-US" sz="2000" dirty="0"/>
              <a:t>a) Spread of education</a:t>
            </a:r>
            <a:r>
              <a:rPr lang="en-US" sz="2000" dirty="0" smtClean="0"/>
              <a:t/>
            </a:r>
            <a:br>
              <a:rPr lang="en-US" sz="2000" dirty="0" smtClean="0"/>
            </a:br>
            <a:r>
              <a:rPr lang="en-US" sz="2000" dirty="0"/>
              <a:t>b) Women empowerment and Gender Equality</a:t>
            </a:r>
            <a:r>
              <a:rPr lang="en-US" sz="2000" dirty="0" smtClean="0"/>
              <a:t/>
            </a:r>
            <a:br>
              <a:rPr lang="en-US" sz="2000" dirty="0" smtClean="0"/>
            </a:br>
            <a:r>
              <a:rPr lang="en-US" sz="2000" dirty="0"/>
              <a:t>c) Spread of Modern technology</a:t>
            </a:r>
            <a:r>
              <a:rPr lang="en-US" sz="2000" dirty="0" smtClean="0"/>
              <a:t/>
            </a:r>
            <a:br>
              <a:rPr lang="en-US" sz="2000" dirty="0" smtClean="0"/>
            </a:br>
            <a:r>
              <a:rPr lang="en-US" sz="2000" dirty="0"/>
              <a:t>d) Availability of medical facility and increase in life expectancy</a:t>
            </a:r>
            <a:r>
              <a:rPr lang="en-US" sz="2000" dirty="0" smtClean="0"/>
              <a:t/>
            </a:r>
            <a:br>
              <a:rPr lang="en-US" sz="2000" dirty="0" smtClean="0"/>
            </a:br>
            <a:r>
              <a:rPr lang="en-US" sz="2000" dirty="0"/>
              <a:t>e) Social and cultural integration</a:t>
            </a:r>
            <a:r>
              <a:rPr lang="en-US" sz="2000" dirty="0" smtClean="0"/>
              <a:t/>
            </a:r>
            <a:br>
              <a:rPr lang="en-US" sz="2000" dirty="0" smtClean="0"/>
            </a:br>
            <a:r>
              <a:rPr lang="en-US" sz="2000" dirty="0" smtClean="0"/>
              <a:t/>
            </a:r>
            <a:br>
              <a:rPr lang="en-US" sz="2000" dirty="0" smtClean="0"/>
            </a:br>
            <a:r>
              <a:rPr lang="en-US" sz="2000" b="1" i="1" dirty="0"/>
              <a:t>3. Political</a:t>
            </a:r>
            <a:r>
              <a:rPr lang="en-US" sz="2000" dirty="0" smtClean="0"/>
              <a:t/>
            </a:r>
            <a:br>
              <a:rPr lang="en-US" sz="2000" dirty="0" smtClean="0"/>
            </a:br>
            <a:r>
              <a:rPr lang="en-US" sz="2000" dirty="0" smtClean="0"/>
              <a:t/>
            </a:r>
            <a:br>
              <a:rPr lang="en-US" sz="2000" dirty="0" smtClean="0"/>
            </a:br>
            <a:r>
              <a:rPr lang="en-US" sz="2000" dirty="0"/>
              <a:t>a) Active involvement in politics</a:t>
            </a:r>
            <a:r>
              <a:rPr lang="en-US" sz="2000" dirty="0" smtClean="0"/>
              <a:t/>
            </a:r>
            <a:br>
              <a:rPr lang="en-US" sz="2000" dirty="0" smtClean="0"/>
            </a:br>
            <a:r>
              <a:rPr lang="en-US" sz="2000" dirty="0"/>
              <a:t>b) Increased public awareness</a:t>
            </a:r>
            <a:r>
              <a:rPr lang="en-US" sz="2000" dirty="0" smtClean="0"/>
              <a:t/>
            </a:r>
            <a:br>
              <a:rPr lang="en-US" sz="2000" dirty="0" smtClean="0"/>
            </a:b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408459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a:t>Introduction</a:t>
            </a:r>
          </a:p>
        </p:txBody>
      </p:sp>
      <p:sp>
        <p:nvSpPr>
          <p:cNvPr id="3" name="Subtitle 2"/>
          <p:cNvSpPr>
            <a:spLocks noGrp="1"/>
          </p:cNvSpPr>
          <p:nvPr>
            <p:ph type="subTitle" idx="1"/>
          </p:nvPr>
        </p:nvSpPr>
        <p:spPr>
          <a:xfrm>
            <a:off x="533400" y="1371600"/>
            <a:ext cx="8229600" cy="5181600"/>
          </a:xfrm>
        </p:spPr>
        <p:txBody>
          <a:bodyPr>
            <a:noAutofit/>
          </a:bodyPr>
          <a:lstStyle/>
          <a:p>
            <a:pPr algn="just"/>
            <a:r>
              <a:rPr lang="en-US" sz="2800" dirty="0">
                <a:solidFill>
                  <a:schemeClr val="tx1"/>
                </a:solidFill>
                <a:latin typeface="+mj-lt"/>
                <a:ea typeface="+mj-ea"/>
                <a:cs typeface="+mj-cs"/>
              </a:rPr>
              <a:t>Today, the most urbanized regions include Northern America (82 per cent living in urban areas in 2014), Latin America and the Caribbean (80 per cent), and Europe (73 per cent). In contrast, Africa and Asia remain mostly rural, with 40 and 48 per cent of their respective populations living in urban areas. All regions are expected to urbanize further over the coming decades. Africa and Asia are urbanizing faster than the other regions and are projected to become 56 and 64 per cent urban, respectively, by 2050. </a:t>
            </a:r>
          </a:p>
        </p:txBody>
      </p:sp>
    </p:spTree>
    <p:extLst>
      <p:ext uri="{BB962C8B-B14F-4D97-AF65-F5344CB8AC3E}">
        <p14:creationId xmlns:p14="http://schemas.microsoft.com/office/powerpoint/2010/main" val="116117143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a:t>Introduction</a:t>
            </a:r>
          </a:p>
        </p:txBody>
      </p:sp>
      <p:sp>
        <p:nvSpPr>
          <p:cNvPr id="3" name="Subtitle 2"/>
          <p:cNvSpPr>
            <a:spLocks noGrp="1"/>
          </p:cNvSpPr>
          <p:nvPr>
            <p:ph type="subTitle" idx="1"/>
          </p:nvPr>
        </p:nvSpPr>
        <p:spPr>
          <a:xfrm>
            <a:off x="533400" y="1371600"/>
            <a:ext cx="8229600" cy="5181600"/>
          </a:xfrm>
        </p:spPr>
        <p:txBody>
          <a:bodyPr>
            <a:normAutofit/>
          </a:bodyPr>
          <a:lstStyle/>
          <a:p>
            <a:pPr algn="just"/>
            <a:r>
              <a:rPr lang="en-US" sz="2800" dirty="0">
                <a:solidFill>
                  <a:schemeClr val="tx1"/>
                </a:solidFill>
                <a:latin typeface="+mj-lt"/>
                <a:ea typeface="+mj-ea"/>
                <a:cs typeface="+mj-cs"/>
              </a:rPr>
              <a:t>The urban population of the world has grown rapidly since 1950, from 746 million to 3.9 billion in 2014. </a:t>
            </a:r>
            <a:r>
              <a:rPr lang="en-US" sz="2800" dirty="0">
                <a:solidFill>
                  <a:schemeClr val="tx1"/>
                </a:solidFill>
                <a:latin typeface="+mj-lt"/>
                <a:ea typeface="+mj-ea"/>
                <a:cs typeface="+mj-cs"/>
              </a:rPr>
              <a:t>Asia, despite its lower level of urbanization, is home to 53 per cent of the world’s urban population, followed by Europe (14 per cent) and Latin America and the Caribbean (13 per </a:t>
            </a:r>
            <a:r>
              <a:rPr lang="en-US" sz="2800" dirty="0">
                <a:solidFill>
                  <a:schemeClr val="tx1"/>
                </a:solidFill>
                <a:latin typeface="+mj-lt"/>
                <a:ea typeface="+mj-ea"/>
                <a:cs typeface="+mj-cs"/>
              </a:rPr>
              <a:t>cent</a:t>
            </a:r>
            <a:r>
              <a:rPr lang="en-US" sz="2800" dirty="0" smtClean="0">
                <a:solidFill>
                  <a:schemeClr val="tx1"/>
                </a:solidFill>
                <a:latin typeface="+mj-lt"/>
                <a:ea typeface="+mj-ea"/>
                <a:cs typeface="+mj-cs"/>
              </a:rPr>
              <a:t>).</a:t>
            </a:r>
            <a:endParaRPr lang="en-US" sz="2800" dirty="0">
              <a:solidFill>
                <a:schemeClr val="tx1"/>
              </a:solidFill>
              <a:latin typeface="+mj-lt"/>
              <a:ea typeface="+mj-ea"/>
              <a:cs typeface="+mj-cs"/>
            </a:endParaRPr>
          </a:p>
        </p:txBody>
      </p:sp>
    </p:spTree>
    <p:extLst>
      <p:ext uri="{BB962C8B-B14F-4D97-AF65-F5344CB8AC3E}">
        <p14:creationId xmlns:p14="http://schemas.microsoft.com/office/powerpoint/2010/main" val="11611714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a:t>Introduction</a:t>
            </a:r>
            <a:endParaRPr lang="en-US" dirty="0"/>
          </a:p>
        </p:txBody>
      </p:sp>
      <p:sp>
        <p:nvSpPr>
          <p:cNvPr id="3" name="Subtitle 2"/>
          <p:cNvSpPr>
            <a:spLocks noGrp="1"/>
          </p:cNvSpPr>
          <p:nvPr>
            <p:ph type="subTitle" idx="1"/>
          </p:nvPr>
        </p:nvSpPr>
        <p:spPr>
          <a:xfrm>
            <a:off x="533400" y="1371600"/>
            <a:ext cx="8229600" cy="5181600"/>
          </a:xfrm>
        </p:spPr>
        <p:txBody>
          <a:bodyPr>
            <a:noAutofit/>
          </a:bodyPr>
          <a:lstStyle/>
          <a:p>
            <a:pPr marL="342900" indent="-342900" algn="just">
              <a:buFont typeface="Wingdings" pitchFamily="2" charset="2"/>
              <a:buChar char="§"/>
            </a:pPr>
            <a:r>
              <a:rPr lang="en-US" sz="2800" dirty="0">
                <a:solidFill>
                  <a:schemeClr val="tx1"/>
                </a:solidFill>
                <a:latin typeface="+mj-lt"/>
                <a:ea typeface="+mj-ea"/>
                <a:cs typeface="+mj-cs"/>
              </a:rPr>
              <a:t>Continuing population growth and urbanization are projected to add 2.5 billion people to the world’s urban population by 2050, with nearly 90 per cent of the increase concentrated in Asia and Africa</a:t>
            </a:r>
            <a:r>
              <a:rPr lang="en-US" sz="2400" dirty="0" smtClean="0"/>
              <a:t>.</a:t>
            </a: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409473810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smtClean="0"/>
              <a:t>Causes of Urbanization</a:t>
            </a:r>
            <a:endParaRPr lang="en-US" dirty="0"/>
          </a:p>
        </p:txBody>
      </p:sp>
      <p:sp>
        <p:nvSpPr>
          <p:cNvPr id="3" name="Subtitle 2"/>
          <p:cNvSpPr>
            <a:spLocks noGrp="1"/>
          </p:cNvSpPr>
          <p:nvPr>
            <p:ph type="subTitle" idx="1"/>
          </p:nvPr>
        </p:nvSpPr>
        <p:spPr>
          <a:xfrm>
            <a:off x="533400" y="1371600"/>
            <a:ext cx="8229600" cy="5181600"/>
          </a:xfrm>
        </p:spPr>
        <p:txBody>
          <a:bodyPr>
            <a:normAutofit/>
          </a:bodyPr>
          <a:lstStyle/>
          <a:p>
            <a:pPr algn="l" fontAlgn="base"/>
            <a:r>
              <a:rPr lang="en-US" sz="2800" dirty="0">
                <a:solidFill>
                  <a:schemeClr val="tx1"/>
                </a:solidFill>
                <a:latin typeface="+mj-lt"/>
                <a:ea typeface="+mj-ea"/>
                <a:cs typeface="+mj-cs"/>
              </a:rPr>
              <a:t>1. Growing Industrialization</a:t>
            </a:r>
            <a:r>
              <a:rPr lang="en-US" sz="2800" dirty="0">
                <a:solidFill>
                  <a:schemeClr val="tx1"/>
                </a:solidFill>
                <a:latin typeface="+mj-lt"/>
                <a:ea typeface="+mj-ea"/>
                <a:cs typeface="+mj-cs"/>
              </a:rPr>
              <a:t/>
            </a:r>
            <a:br>
              <a:rPr lang="en-US" sz="2800" dirty="0">
                <a:solidFill>
                  <a:schemeClr val="tx1"/>
                </a:solidFill>
                <a:latin typeface="+mj-lt"/>
                <a:ea typeface="+mj-ea"/>
                <a:cs typeface="+mj-cs"/>
              </a:rPr>
            </a:br>
            <a:r>
              <a:rPr lang="en-US" sz="2800" dirty="0">
                <a:solidFill>
                  <a:schemeClr val="tx1"/>
                </a:solidFill>
                <a:latin typeface="+mj-lt"/>
                <a:ea typeface="+mj-ea"/>
                <a:cs typeface="+mj-cs"/>
              </a:rPr>
              <a:t>1. Population pressure</a:t>
            </a:r>
            <a:r>
              <a:rPr lang="en-US" sz="2800" dirty="0">
                <a:solidFill>
                  <a:schemeClr val="tx1"/>
                </a:solidFill>
                <a:latin typeface="+mj-lt"/>
                <a:ea typeface="+mj-ea"/>
                <a:cs typeface="+mj-cs"/>
              </a:rPr>
              <a:t/>
            </a:r>
            <a:br>
              <a:rPr lang="en-US" sz="2800" dirty="0">
                <a:solidFill>
                  <a:schemeClr val="tx1"/>
                </a:solidFill>
                <a:latin typeface="+mj-lt"/>
                <a:ea typeface="+mj-ea"/>
                <a:cs typeface="+mj-cs"/>
              </a:rPr>
            </a:br>
            <a:r>
              <a:rPr lang="en-US" sz="2800" dirty="0">
                <a:solidFill>
                  <a:schemeClr val="tx1"/>
                </a:solidFill>
                <a:latin typeface="+mj-lt"/>
                <a:ea typeface="+mj-ea"/>
                <a:cs typeface="+mj-cs"/>
              </a:rPr>
              <a:t>2. Employment opportunities</a:t>
            </a:r>
            <a:r>
              <a:rPr lang="en-US" sz="2800" dirty="0">
                <a:solidFill>
                  <a:schemeClr val="tx1"/>
                </a:solidFill>
                <a:latin typeface="+mj-lt"/>
                <a:ea typeface="+mj-ea"/>
                <a:cs typeface="+mj-cs"/>
              </a:rPr>
              <a:t/>
            </a:r>
            <a:br>
              <a:rPr lang="en-US" sz="2800" dirty="0">
                <a:solidFill>
                  <a:schemeClr val="tx1"/>
                </a:solidFill>
                <a:latin typeface="+mj-lt"/>
                <a:ea typeface="+mj-ea"/>
                <a:cs typeface="+mj-cs"/>
              </a:rPr>
            </a:br>
            <a:r>
              <a:rPr lang="en-US" sz="2800" dirty="0">
                <a:solidFill>
                  <a:schemeClr val="tx1"/>
                </a:solidFill>
                <a:latin typeface="+mj-lt"/>
                <a:ea typeface="+mj-ea"/>
                <a:cs typeface="+mj-cs"/>
              </a:rPr>
              <a:t>3. In hope of better standard of living</a:t>
            </a:r>
            <a:r>
              <a:rPr lang="en-US" sz="2800" dirty="0">
                <a:solidFill>
                  <a:schemeClr val="tx1"/>
                </a:solidFill>
                <a:latin typeface="+mj-lt"/>
                <a:ea typeface="+mj-ea"/>
                <a:cs typeface="+mj-cs"/>
              </a:rPr>
              <a:t/>
            </a:r>
            <a:br>
              <a:rPr lang="en-US" sz="2800" dirty="0">
                <a:solidFill>
                  <a:schemeClr val="tx1"/>
                </a:solidFill>
                <a:latin typeface="+mj-lt"/>
                <a:ea typeface="+mj-ea"/>
                <a:cs typeface="+mj-cs"/>
              </a:rPr>
            </a:br>
            <a:r>
              <a:rPr lang="en-US" sz="2800" dirty="0">
                <a:solidFill>
                  <a:schemeClr val="tx1"/>
                </a:solidFill>
                <a:latin typeface="+mj-lt"/>
                <a:ea typeface="+mj-ea"/>
                <a:cs typeface="+mj-cs"/>
              </a:rPr>
              <a:t>4. Decrease in death rate and growing birth rate</a:t>
            </a:r>
            <a:r>
              <a:rPr lang="en-US" sz="2800" dirty="0">
                <a:solidFill>
                  <a:schemeClr val="tx1"/>
                </a:solidFill>
                <a:latin typeface="+mj-lt"/>
                <a:ea typeface="+mj-ea"/>
                <a:cs typeface="+mj-cs"/>
              </a:rPr>
              <a:t/>
            </a:r>
            <a:br>
              <a:rPr lang="en-US" sz="2800" dirty="0">
                <a:solidFill>
                  <a:schemeClr val="tx1"/>
                </a:solidFill>
                <a:latin typeface="+mj-lt"/>
                <a:ea typeface="+mj-ea"/>
                <a:cs typeface="+mj-cs"/>
              </a:rPr>
            </a:br>
            <a:r>
              <a:rPr lang="en-US" sz="2800" dirty="0">
                <a:solidFill>
                  <a:schemeClr val="tx1"/>
                </a:solidFill>
                <a:latin typeface="+mj-lt"/>
                <a:ea typeface="+mj-ea"/>
                <a:cs typeface="+mj-cs"/>
              </a:rPr>
              <a:t>5. In search of social mobility and fortune</a:t>
            </a:r>
            <a:r>
              <a:rPr lang="en-US" sz="2400" dirty="0" smtClean="0"/>
              <a:t/>
            </a:r>
            <a:br>
              <a:rPr lang="en-US" sz="2400" dirty="0" smtClean="0"/>
            </a:b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250216106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smtClean="0"/>
              <a:t>Disadvantages of Urbanization</a:t>
            </a:r>
            <a:endParaRPr lang="en-US" dirty="0"/>
          </a:p>
        </p:txBody>
      </p:sp>
      <p:sp>
        <p:nvSpPr>
          <p:cNvPr id="3" name="Subtitle 2"/>
          <p:cNvSpPr>
            <a:spLocks noGrp="1"/>
          </p:cNvSpPr>
          <p:nvPr>
            <p:ph type="subTitle" idx="1"/>
          </p:nvPr>
        </p:nvSpPr>
        <p:spPr>
          <a:xfrm>
            <a:off x="533400" y="1371600"/>
            <a:ext cx="8229600" cy="5181600"/>
          </a:xfrm>
        </p:spPr>
        <p:txBody>
          <a:bodyPr>
            <a:normAutofit/>
          </a:bodyPr>
          <a:lstStyle/>
          <a:p>
            <a:pPr algn="just" fontAlgn="base"/>
            <a:r>
              <a:rPr lang="en-US" sz="2800" dirty="0">
                <a:solidFill>
                  <a:schemeClr val="tx1"/>
                </a:solidFill>
                <a:latin typeface="+mj-lt"/>
                <a:ea typeface="+mj-ea"/>
                <a:cs typeface="+mj-cs"/>
              </a:rPr>
              <a:t>There is increasing competition for facilities  in urban areas, which results in several negative effects. Many people mainly farmers who move to cities in search of a better life  and better occupational opportunities end up as casual </a:t>
            </a:r>
            <a:r>
              <a:rPr lang="en-US" sz="2800" dirty="0">
                <a:solidFill>
                  <a:schemeClr val="tx1"/>
                </a:solidFill>
                <a:latin typeface="+mj-lt"/>
                <a:ea typeface="+mj-ea"/>
                <a:cs typeface="+mj-cs"/>
              </a:rPr>
              <a:t>laborers. </a:t>
            </a:r>
            <a:r>
              <a:rPr lang="en-US" sz="2800" dirty="0">
                <a:solidFill>
                  <a:schemeClr val="tx1"/>
                </a:solidFill>
                <a:latin typeface="+mj-lt"/>
                <a:ea typeface="+mj-ea"/>
                <a:cs typeface="+mj-cs"/>
              </a:rPr>
              <a:t>This leads to menacing problems of urbanization – the growth of </a:t>
            </a:r>
            <a:r>
              <a:rPr lang="en-US" sz="2800" dirty="0">
                <a:solidFill>
                  <a:schemeClr val="tx1"/>
                </a:solidFill>
                <a:latin typeface="+mj-lt"/>
                <a:ea typeface="+mj-ea"/>
                <a:cs typeface="+mj-cs"/>
              </a:rPr>
              <a:t>slums.</a:t>
            </a:r>
          </a:p>
          <a:p>
            <a:pPr algn="l" fontAlgn="base"/>
            <a:r>
              <a:rPr lang="en-US" sz="2800" dirty="0">
                <a:solidFill>
                  <a:schemeClr val="tx1"/>
                </a:solidFill>
                <a:latin typeface="+mj-lt"/>
                <a:ea typeface="+mj-ea"/>
                <a:cs typeface="+mj-cs"/>
              </a:rPr>
              <a:t>Slums are urban areas that are heavily populated with substandard housing and very poor living conditions. These  result in  several problems</a:t>
            </a:r>
            <a:r>
              <a:rPr lang="en-US" sz="2400" dirty="0"/>
              <a:t>.</a:t>
            </a:r>
            <a:r>
              <a:rPr lang="en-US" sz="2400" dirty="0" smtClean="0"/>
              <a:t/>
            </a:r>
            <a:br>
              <a:rPr lang="en-US" sz="2400" dirty="0" smtClean="0"/>
            </a:b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321132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smtClean="0"/>
              <a:t>Causes of Urbanization</a:t>
            </a:r>
            <a:endParaRPr lang="en-US" dirty="0"/>
          </a:p>
        </p:txBody>
      </p:sp>
      <p:sp>
        <p:nvSpPr>
          <p:cNvPr id="3" name="Subtitle 2"/>
          <p:cNvSpPr>
            <a:spLocks noGrp="1"/>
          </p:cNvSpPr>
          <p:nvPr>
            <p:ph type="subTitle" idx="1"/>
          </p:nvPr>
        </p:nvSpPr>
        <p:spPr>
          <a:xfrm>
            <a:off x="533400" y="1371600"/>
            <a:ext cx="8229600" cy="5181600"/>
          </a:xfrm>
        </p:spPr>
        <p:txBody>
          <a:bodyPr>
            <a:normAutofit fontScale="92500" lnSpcReduction="20000"/>
          </a:bodyPr>
          <a:lstStyle/>
          <a:p>
            <a:pPr algn="just" fontAlgn="base"/>
            <a:r>
              <a:rPr lang="en-US" sz="2800" b="1" dirty="0">
                <a:solidFill>
                  <a:schemeClr val="tx1"/>
                </a:solidFill>
                <a:latin typeface="+mj-lt"/>
                <a:ea typeface="+mj-ea"/>
                <a:cs typeface="+mj-cs"/>
              </a:rPr>
              <a:t>Land insecurity </a:t>
            </a:r>
            <a:r>
              <a:rPr lang="en-US" sz="2800" dirty="0">
                <a:solidFill>
                  <a:schemeClr val="tx1"/>
                </a:solidFill>
                <a:latin typeface="+mj-lt"/>
                <a:ea typeface="+mj-ea"/>
                <a:cs typeface="+mj-cs"/>
              </a:rPr>
              <a:t>– Slums are usually located on land, not owned by the slum dwellers. They can be evicted at any time by the landowners.</a:t>
            </a:r>
          </a:p>
          <a:p>
            <a:pPr algn="just" fontAlgn="base"/>
            <a:r>
              <a:rPr lang="en-US" sz="2800" b="1" dirty="0">
                <a:solidFill>
                  <a:schemeClr val="tx1"/>
                </a:solidFill>
                <a:latin typeface="+mj-lt"/>
                <a:ea typeface="+mj-ea"/>
                <a:cs typeface="+mj-cs"/>
              </a:rPr>
              <a:t>Poor living conditions </a:t>
            </a:r>
            <a:r>
              <a:rPr lang="en-US" sz="2800" dirty="0">
                <a:solidFill>
                  <a:schemeClr val="tx1"/>
                </a:solidFill>
                <a:latin typeface="+mj-lt"/>
                <a:ea typeface="+mj-ea"/>
                <a:cs typeface="+mj-cs"/>
              </a:rPr>
              <a:t>– Crowding and lack of sanitation. This often contributes to outbreak of diseases. Utilities such as water, electricity and sewage disposal are also lacking in these areas.</a:t>
            </a:r>
          </a:p>
          <a:p>
            <a:pPr algn="just" fontAlgn="base"/>
            <a:r>
              <a:rPr lang="en-US" sz="2800" b="1" dirty="0">
                <a:solidFill>
                  <a:schemeClr val="tx1"/>
                </a:solidFill>
                <a:latin typeface="+mj-lt"/>
                <a:ea typeface="+mj-ea"/>
                <a:cs typeface="+mj-cs"/>
              </a:rPr>
              <a:t>Unemployment</a:t>
            </a:r>
            <a:r>
              <a:rPr lang="en-US" sz="2800" dirty="0">
                <a:solidFill>
                  <a:schemeClr val="tx1"/>
                </a:solidFill>
                <a:latin typeface="+mj-lt"/>
                <a:ea typeface="+mj-ea"/>
                <a:cs typeface="+mj-cs"/>
              </a:rPr>
              <a:t> – Since the number of people aspiring for jobs is more than jobs available, unemployment is a natural outcome of situation.</a:t>
            </a:r>
          </a:p>
          <a:p>
            <a:pPr algn="just" fontAlgn="base"/>
            <a:r>
              <a:rPr lang="en-US" sz="2800" b="1" dirty="0">
                <a:solidFill>
                  <a:schemeClr val="tx1"/>
                </a:solidFill>
                <a:latin typeface="+mj-lt"/>
                <a:ea typeface="+mj-ea"/>
                <a:cs typeface="+mj-cs"/>
              </a:rPr>
              <a:t>Crime</a:t>
            </a:r>
            <a:r>
              <a:rPr lang="en-US" sz="2800" dirty="0">
                <a:solidFill>
                  <a:schemeClr val="tx1"/>
                </a:solidFill>
                <a:latin typeface="+mj-lt"/>
                <a:ea typeface="+mj-ea"/>
                <a:cs typeface="+mj-cs"/>
              </a:rPr>
              <a:t> – Slum conditions make maintenance of law and order difficult. Patrolling of slums is often not on priority list of law enforcing officers. Unemployment and poverty force people to engage in anti-social activities. Slums therefore, often become a breeding ground for criminal activities</a:t>
            </a:r>
          </a:p>
          <a:p>
            <a:pPr algn="just" fontAlgn="base"/>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321132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normAutofit fontScale="90000"/>
          </a:bodyPr>
          <a:lstStyle/>
          <a:p>
            <a:pPr fontAlgn="base"/>
            <a:r>
              <a:rPr lang="en-US" b="1" i="1" dirty="0" smtClean="0"/>
              <a:t/>
            </a:r>
            <a:br>
              <a:rPr lang="en-US" b="1" i="1" dirty="0" smtClean="0"/>
            </a:br>
            <a:r>
              <a:rPr lang="en-US" b="1" i="1" dirty="0" smtClean="0"/>
              <a:t>Environmental </a:t>
            </a:r>
            <a:r>
              <a:rPr lang="en-US" b="1" i="1" dirty="0"/>
              <a:t>Impact</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a:xfrm>
            <a:off x="533400" y="1371600"/>
            <a:ext cx="8229600" cy="5181600"/>
          </a:xfrm>
        </p:spPr>
        <p:txBody>
          <a:bodyPr>
            <a:normAutofit fontScale="62500" lnSpcReduction="20000"/>
          </a:bodyPr>
          <a:lstStyle/>
          <a:p>
            <a:pPr algn="just" fontAlgn="base"/>
            <a:r>
              <a:rPr lang="en-US" sz="3100" b="1" dirty="0">
                <a:solidFill>
                  <a:schemeClr val="tx1"/>
                </a:solidFill>
                <a:latin typeface="+mj-lt"/>
                <a:ea typeface="+mj-ea"/>
                <a:cs typeface="+mj-cs"/>
              </a:rPr>
              <a:t>Temperature  Increase- </a:t>
            </a:r>
            <a:r>
              <a:rPr lang="en-US" sz="3100" dirty="0">
                <a:solidFill>
                  <a:schemeClr val="tx1"/>
                </a:solidFill>
                <a:latin typeface="+mj-lt"/>
                <a:ea typeface="+mj-ea"/>
                <a:cs typeface="+mj-cs"/>
              </a:rPr>
              <a:t>Due to factors such as paving over formerly vegetated land, increasing number of residences and high-rise apartments and industries, temperature increase due to increased </a:t>
            </a:r>
            <a:r>
              <a:rPr lang="en-US" sz="3100" dirty="0">
                <a:solidFill>
                  <a:schemeClr val="tx1"/>
                </a:solidFill>
                <a:latin typeface="+mj-lt"/>
                <a:ea typeface="+mj-ea"/>
                <a:cs typeface="+mj-cs"/>
              </a:rPr>
              <a:t>absorption </a:t>
            </a:r>
            <a:r>
              <a:rPr lang="en-US" sz="3100" dirty="0">
                <a:solidFill>
                  <a:schemeClr val="tx1"/>
                </a:solidFill>
                <a:latin typeface="+mj-lt"/>
                <a:ea typeface="+mj-ea"/>
                <a:cs typeface="+mj-cs"/>
              </a:rPr>
              <a:t>of Sun’s energy and production of more and more heat due to very intense human activity.</a:t>
            </a:r>
          </a:p>
          <a:p>
            <a:pPr algn="just" fontAlgn="base"/>
            <a:r>
              <a:rPr lang="en-US" sz="3100" b="1" dirty="0">
                <a:solidFill>
                  <a:schemeClr val="tx1"/>
                </a:solidFill>
                <a:latin typeface="+mj-lt"/>
                <a:ea typeface="+mj-ea"/>
                <a:cs typeface="+mj-cs"/>
              </a:rPr>
              <a:t>Air pollution</a:t>
            </a:r>
            <a:r>
              <a:rPr lang="en-US" sz="3100" dirty="0">
                <a:solidFill>
                  <a:schemeClr val="tx1"/>
                </a:solidFill>
                <a:latin typeface="+mj-lt"/>
                <a:ea typeface="+mj-ea"/>
                <a:cs typeface="+mj-cs"/>
              </a:rPr>
              <a:t>-Factories and automobiles are most visible symbols of urbanization. Due to emissions of  harmful   gases and smoke from factories and vehicles, air </a:t>
            </a:r>
            <a:r>
              <a:rPr lang="en-US" sz="3100" dirty="0">
                <a:solidFill>
                  <a:schemeClr val="tx1"/>
                </a:solidFill>
                <a:latin typeface="+mj-lt"/>
                <a:ea typeface="+mj-ea"/>
                <a:cs typeface="+mj-cs"/>
              </a:rPr>
              <a:t>pollution results. High</a:t>
            </a:r>
            <a:r>
              <a:rPr lang="en-US" sz="3100" dirty="0">
                <a:solidFill>
                  <a:schemeClr val="tx1"/>
                </a:solidFill>
                <a:latin typeface="+mj-lt"/>
                <a:ea typeface="+mj-ea"/>
                <a:cs typeface="+mj-cs"/>
              </a:rPr>
              <a:t> amount of suspended particulate matter in air, particularly in cities, which contributes to allergies and respiratory problems becoming a huge health hazard.</a:t>
            </a:r>
          </a:p>
          <a:p>
            <a:pPr algn="just" fontAlgn="base"/>
            <a:r>
              <a:rPr lang="en-US" sz="3100" b="1" dirty="0">
                <a:solidFill>
                  <a:schemeClr val="tx1"/>
                </a:solidFill>
                <a:latin typeface="+mj-lt"/>
                <a:ea typeface="+mj-ea"/>
                <a:cs typeface="+mj-cs"/>
              </a:rPr>
              <a:t>Changes in Natural Water Cycle </a:t>
            </a:r>
            <a:r>
              <a:rPr lang="en-US" sz="3100" dirty="0">
                <a:solidFill>
                  <a:schemeClr val="tx1"/>
                </a:solidFill>
                <a:latin typeface="+mj-lt"/>
                <a:ea typeface="+mj-ea"/>
                <a:cs typeface="+mj-cs"/>
              </a:rPr>
              <a:t>– When urbanization takes place, water cycle changes as cities have more precipitation than surrounding areas. Due to dumping of sewage from factories in water bodies, water pollution occur which often resulting in outbreaks of epidemics.</a:t>
            </a:r>
          </a:p>
          <a:p>
            <a:pPr algn="just" fontAlgn="base"/>
            <a:r>
              <a:rPr lang="en-US" sz="3100" b="1" dirty="0">
                <a:solidFill>
                  <a:schemeClr val="tx1"/>
                </a:solidFill>
                <a:latin typeface="+mj-lt"/>
                <a:ea typeface="+mj-ea"/>
                <a:cs typeface="+mj-cs"/>
              </a:rPr>
              <a:t>Destruction of Natural Habitats of Flora and Fauna </a:t>
            </a:r>
            <a:r>
              <a:rPr lang="en-US" sz="3100" dirty="0">
                <a:solidFill>
                  <a:schemeClr val="tx1"/>
                </a:solidFill>
                <a:latin typeface="+mj-lt"/>
                <a:ea typeface="+mj-ea"/>
                <a:cs typeface="+mj-cs"/>
              </a:rPr>
              <a:t>– In making of an urban area, a lot of forested areas are destroyed  which otherwise would have been  natural habitats to many birds and animals.</a:t>
            </a:r>
          </a:p>
          <a:p>
            <a:pPr algn="just" fontAlgn="base"/>
            <a:r>
              <a:rPr lang="en-US" sz="3100" dirty="0">
                <a:solidFill>
                  <a:schemeClr val="tx1"/>
                </a:solidFill>
                <a:latin typeface="+mj-lt"/>
                <a:ea typeface="+mj-ea"/>
                <a:cs typeface="+mj-cs"/>
              </a:rPr>
              <a:t>We </a:t>
            </a:r>
            <a:r>
              <a:rPr lang="en-US" sz="3000" dirty="0">
                <a:solidFill>
                  <a:schemeClr val="tx1"/>
                </a:solidFill>
                <a:latin typeface="+mj-lt"/>
                <a:ea typeface="+mj-ea"/>
                <a:cs typeface="+mj-cs"/>
              </a:rPr>
              <a:t>have extended the </a:t>
            </a:r>
            <a:r>
              <a:rPr lang="en-US" sz="3000" dirty="0" smtClean="0">
                <a:solidFill>
                  <a:schemeClr val="tx1"/>
                </a:solidFill>
                <a:latin typeface="+mj-lt"/>
                <a:ea typeface="+mj-ea"/>
                <a:cs typeface="+mj-cs"/>
              </a:rPr>
              <a:t>urbanization to the sea</a:t>
            </a:r>
            <a:r>
              <a:rPr lang="en-US" sz="3000" dirty="0">
                <a:solidFill>
                  <a:schemeClr val="tx1"/>
                </a:solidFill>
                <a:latin typeface="+mj-lt"/>
                <a:ea typeface="+mj-ea"/>
                <a:cs typeface="+mj-cs"/>
              </a:rPr>
              <a:t> also. </a:t>
            </a:r>
            <a:r>
              <a:rPr lang="en-US" sz="3000" dirty="0">
                <a:solidFill>
                  <a:schemeClr val="tx1"/>
                </a:solidFill>
                <a:latin typeface="+mj-lt"/>
                <a:ea typeface="+mj-ea"/>
                <a:cs typeface="+mj-cs"/>
              </a:rPr>
              <a:t>This tendency is damaging the ocean ecosystem also.</a:t>
            </a:r>
          </a:p>
          <a:p>
            <a:pPr algn="just" fontAlgn="base"/>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166712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normAutofit/>
          </a:bodyPr>
          <a:lstStyle/>
          <a:p>
            <a:pPr fontAlgn="base"/>
            <a:r>
              <a:rPr lang="en-US" b="1" i="1" dirty="0" smtClean="0"/>
              <a:t>Benefits of Urbanization</a:t>
            </a:r>
            <a:endParaRPr lang="en-US" dirty="0"/>
          </a:p>
        </p:txBody>
      </p:sp>
      <p:sp>
        <p:nvSpPr>
          <p:cNvPr id="3" name="Subtitle 2"/>
          <p:cNvSpPr>
            <a:spLocks noGrp="1"/>
          </p:cNvSpPr>
          <p:nvPr>
            <p:ph type="subTitle" idx="1"/>
          </p:nvPr>
        </p:nvSpPr>
        <p:spPr>
          <a:xfrm>
            <a:off x="533400" y="1371600"/>
            <a:ext cx="8229600" cy="5181600"/>
          </a:xfrm>
        </p:spPr>
        <p:txBody>
          <a:bodyPr>
            <a:normAutofit/>
          </a:bodyPr>
          <a:lstStyle/>
          <a:p>
            <a:pPr algn="just" fontAlgn="base"/>
            <a:r>
              <a:rPr lang="en-US" sz="2000" dirty="0"/>
              <a:t>Urbanization is not all bad, it has its benefits.</a:t>
            </a:r>
          </a:p>
          <a:p>
            <a:pPr algn="just" fontAlgn="base"/>
            <a:r>
              <a:rPr lang="en-US" sz="2000" dirty="0"/>
              <a:t>Efficiency – Cities are often more efficient than rural areas. Less effort is needed to supply basic amenities such as fresh water and electricity. Research and recycling programs are possible only in cities. In most cities flats are prevalent. In flats many people can be accommodated within a small land area.</a:t>
            </a:r>
          </a:p>
          <a:p>
            <a:pPr algn="just" fontAlgn="base"/>
            <a:r>
              <a:rPr lang="en-US" sz="2000" dirty="0"/>
              <a:t>Convenience – Access to education, health, social services and cultural activities is more readily available to people in cities than in villages. Life in cities is much </a:t>
            </a:r>
            <a:r>
              <a:rPr lang="en-US" sz="2000" dirty="0" smtClean="0"/>
              <a:t>more </a:t>
            </a:r>
            <a:r>
              <a:rPr lang="en-US" sz="2000" dirty="0"/>
              <a:t>comfortable, compared to life in villages. Cities have more advanced communication and transport networks.</a:t>
            </a:r>
          </a:p>
          <a:p>
            <a:pPr algn="just" fontAlgn="base"/>
            <a:r>
              <a:rPr lang="en-US" sz="2000" dirty="0"/>
              <a:t>Concentration of resources – Since most major human settlements were established near natural resources from ancient times, lot of resources are available in and around cities. Facilities to exploit these resources optimally also exist only in cities.</a:t>
            </a:r>
          </a:p>
          <a:p>
            <a:pPr algn="just" fontAlgn="base"/>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70398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2368</TotalTime>
  <Words>662</Words>
  <Application>Microsoft Office PowerPoint</Application>
  <PresentationFormat>On-screen Show (4:3)</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vt:lpstr>
      <vt:lpstr>Introduction</vt:lpstr>
      <vt:lpstr>Introduction</vt:lpstr>
      <vt:lpstr>Introduction</vt:lpstr>
      <vt:lpstr>Causes of Urbanization</vt:lpstr>
      <vt:lpstr>Disadvantages of Urbanization</vt:lpstr>
      <vt:lpstr>Causes of Urbanization</vt:lpstr>
      <vt:lpstr> Environmental Impact  </vt:lpstr>
      <vt:lpstr>Benefits of Urbanization</vt:lpstr>
      <vt:lpstr> Environmental Impact  </vt:lpstr>
      <vt:lpstr>Positive outcomes of Urbanization</vt:lpstr>
      <vt:lpstr> Negatives outcomes of Urbanization </vt:lpstr>
      <vt:lpstr>Positive outcomes of Urbanization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Planner Arif</dc:creator>
  <cp:lastModifiedBy>Planner Arif</cp:lastModifiedBy>
  <cp:revision>51</cp:revision>
  <dcterms:created xsi:type="dcterms:W3CDTF">2015-09-18T18:04:26Z</dcterms:created>
  <dcterms:modified xsi:type="dcterms:W3CDTF">2015-09-29T08:45:32Z</dcterms:modified>
</cp:coreProperties>
</file>