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 autoAdjust="0"/>
    <p:restoredTop sz="99470" autoAdjust="0"/>
  </p:normalViewPr>
  <p:slideViewPr>
    <p:cSldViewPr>
      <p:cViewPr varScale="1">
        <p:scale>
          <a:sx n="72" d="100"/>
          <a:sy n="72" d="100"/>
        </p:scale>
        <p:origin x="22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72A28-6E37-47CE-99F3-5D79F25CC39C}" type="datetimeFigureOut">
              <a:rPr lang="en-AU"/>
              <a:pPr>
                <a:defRPr/>
              </a:pPr>
              <a:t>8/09/2019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22FFE-DB63-40EA-9FEE-44EB1B5B8D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E465-A95D-4597-BBF9-26C754D96299}" type="datetimeFigureOut">
              <a:rPr lang="en-AU"/>
              <a:pPr>
                <a:defRPr/>
              </a:pPr>
              <a:t>8/09/2019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8779D-A852-4C26-A0A1-5A3CB14F59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03BD2-B302-4065-8E99-2355CEE672DB}" type="datetimeFigureOut">
              <a:rPr lang="en-AU"/>
              <a:pPr>
                <a:defRPr/>
              </a:pPr>
              <a:t>8/09/2019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0572-E297-4EBD-8255-898ED9D02C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8839-D685-4C73-B910-02BFDA2B749B}" type="datetimeFigureOut">
              <a:rPr lang="en-AU"/>
              <a:pPr>
                <a:defRPr/>
              </a:pPr>
              <a:t>8/09/2019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0D9A4-4E52-4AD1-8EB0-900F6A90443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AF60F-EB10-457D-92B9-86DC9D79DCD7}" type="datetimeFigureOut">
              <a:rPr lang="en-AU"/>
              <a:pPr>
                <a:defRPr/>
              </a:pPr>
              <a:t>8/09/2019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A5679-EA2C-46D6-B854-408EE1EA38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BE288-3AA6-4EA2-A97C-C0F2E9166CED}" type="datetimeFigureOut">
              <a:rPr lang="en-AU"/>
              <a:pPr>
                <a:defRPr/>
              </a:pPr>
              <a:t>8/09/2019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55B0D-09C6-459E-B8A3-607027447B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3E126-A795-4B39-92C1-A890E8F0A63A}" type="datetimeFigureOut">
              <a:rPr lang="en-AU"/>
              <a:pPr>
                <a:defRPr/>
              </a:pPr>
              <a:t>8/09/2019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D323D-0B25-479C-8BF4-EDBB52B1E8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74AFA-2ED2-41BB-AB23-C492E8D3F56A}" type="datetimeFigureOut">
              <a:rPr lang="en-AU"/>
              <a:pPr>
                <a:defRPr/>
              </a:pPr>
              <a:t>8/09/2019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606E-9F33-4538-9D7A-C71704F4E7A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74AA1-C955-4B09-854E-3E4A6094309B}" type="datetimeFigureOut">
              <a:rPr lang="en-AU"/>
              <a:pPr>
                <a:defRPr/>
              </a:pPr>
              <a:t>8/09/2019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BD877-F750-48E0-B45A-8BA024CAC84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45C4F-B111-4FA9-A6D6-9A3BB3272E45}" type="datetimeFigureOut">
              <a:rPr lang="en-AU"/>
              <a:pPr>
                <a:defRPr/>
              </a:pPr>
              <a:t>8/09/2019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0060D-2F21-47EB-BC31-98104C39A17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1E00-63A6-41AF-880F-91E4C617D98D}" type="datetimeFigureOut">
              <a:rPr lang="en-AU"/>
              <a:pPr>
                <a:defRPr/>
              </a:pPr>
              <a:t>8/09/2019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C7D24-C3F6-4886-8F39-AFA0FA2328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776A25-9BB3-4F0F-AC34-3943AB32122F}" type="datetimeFigureOut">
              <a:rPr lang="en-AU"/>
              <a:pPr>
                <a:defRPr/>
              </a:pPr>
              <a:t>8/09/2019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AB79E4-85D4-4C2B-995D-78D62893DB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13C608-03F5-4148-9951-DC31ABB3DF3C}"/>
              </a:ext>
            </a:extLst>
          </p:cNvPr>
          <p:cNvSpPr/>
          <p:nvPr/>
        </p:nvSpPr>
        <p:spPr>
          <a:xfrm>
            <a:off x="-1401" y="0"/>
            <a:ext cx="12203199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Right Triangle 196">
            <a:extLst>
              <a:ext uri="{FF2B5EF4-FFF2-40B4-BE49-F238E27FC236}">
                <a16:creationId xmlns:a16="http://schemas.microsoft.com/office/drawing/2014/main" id="{F2AC0ED4-F034-48BA-994F-C78AD1D2AC5A}"/>
              </a:ext>
            </a:extLst>
          </p:cNvPr>
          <p:cNvSpPr/>
          <p:nvPr/>
        </p:nvSpPr>
        <p:spPr>
          <a:xfrm rot="5400000">
            <a:off x="2666430" y="-2666432"/>
            <a:ext cx="6859140" cy="12192003"/>
          </a:xfrm>
          <a:custGeom>
            <a:avLst/>
            <a:gdLst>
              <a:gd name="connsiteX0" fmla="*/ 0 w 6859140"/>
              <a:gd name="connsiteY0" fmla="*/ 9135609 h 9135609"/>
              <a:gd name="connsiteX1" fmla="*/ 0 w 6859140"/>
              <a:gd name="connsiteY1" fmla="*/ 0 h 9135609"/>
              <a:gd name="connsiteX2" fmla="*/ 6859140 w 6859140"/>
              <a:gd name="connsiteY2" fmla="*/ 9135609 h 9135609"/>
              <a:gd name="connsiteX3" fmla="*/ 0 w 6859140"/>
              <a:gd name="connsiteY3" fmla="*/ 9135609 h 9135609"/>
              <a:gd name="connsiteX0" fmla="*/ 0 w 6859140"/>
              <a:gd name="connsiteY0" fmla="*/ 9135609 h 9135609"/>
              <a:gd name="connsiteX1" fmla="*/ 0 w 6859140"/>
              <a:gd name="connsiteY1" fmla="*/ 0 h 9135609"/>
              <a:gd name="connsiteX2" fmla="*/ 356740 w 6859140"/>
              <a:gd name="connsiteY2" fmla="*/ 260349 h 9135609"/>
              <a:gd name="connsiteX3" fmla="*/ 6859140 w 6859140"/>
              <a:gd name="connsiteY3" fmla="*/ 9135609 h 9135609"/>
              <a:gd name="connsiteX4" fmla="*/ 0 w 6859140"/>
              <a:gd name="connsiteY4" fmla="*/ 9135609 h 9135609"/>
              <a:gd name="connsiteX0" fmla="*/ 0 w 6859140"/>
              <a:gd name="connsiteY0" fmla="*/ 9135609 h 9135609"/>
              <a:gd name="connsiteX1" fmla="*/ 0 w 6859140"/>
              <a:gd name="connsiteY1" fmla="*/ 0 h 9135609"/>
              <a:gd name="connsiteX2" fmla="*/ 356740 w 6859140"/>
              <a:gd name="connsiteY2" fmla="*/ 260349 h 9135609"/>
              <a:gd name="connsiteX3" fmla="*/ 6859140 w 6859140"/>
              <a:gd name="connsiteY3" fmla="*/ 9135609 h 9135609"/>
              <a:gd name="connsiteX4" fmla="*/ 0 w 6859140"/>
              <a:gd name="connsiteY4" fmla="*/ 9135609 h 9135609"/>
              <a:gd name="connsiteX0" fmla="*/ 0 w 6859140"/>
              <a:gd name="connsiteY0" fmla="*/ 9135609 h 9135609"/>
              <a:gd name="connsiteX1" fmla="*/ 0 w 6859140"/>
              <a:gd name="connsiteY1" fmla="*/ 0 h 9135609"/>
              <a:gd name="connsiteX2" fmla="*/ 356740 w 6859140"/>
              <a:gd name="connsiteY2" fmla="*/ 260349 h 9135609"/>
              <a:gd name="connsiteX3" fmla="*/ 6859140 w 6859140"/>
              <a:gd name="connsiteY3" fmla="*/ 9135609 h 9135609"/>
              <a:gd name="connsiteX4" fmla="*/ 0 w 6859140"/>
              <a:gd name="connsiteY4" fmla="*/ 9135609 h 9135609"/>
              <a:gd name="connsiteX0" fmla="*/ 0 w 6859140"/>
              <a:gd name="connsiteY0" fmla="*/ 9135609 h 9135609"/>
              <a:gd name="connsiteX1" fmla="*/ 0 w 6859140"/>
              <a:gd name="connsiteY1" fmla="*/ 0 h 9135609"/>
              <a:gd name="connsiteX2" fmla="*/ 356740 w 6859140"/>
              <a:gd name="connsiteY2" fmla="*/ 260349 h 9135609"/>
              <a:gd name="connsiteX3" fmla="*/ 6287639 w 6859140"/>
              <a:gd name="connsiteY3" fmla="*/ 8648703 h 9135609"/>
              <a:gd name="connsiteX4" fmla="*/ 6859140 w 6859140"/>
              <a:gd name="connsiteY4" fmla="*/ 9135609 h 9135609"/>
              <a:gd name="connsiteX5" fmla="*/ 0 w 6859140"/>
              <a:gd name="connsiteY5" fmla="*/ 9135609 h 9135609"/>
              <a:gd name="connsiteX0" fmla="*/ 0 w 6859140"/>
              <a:gd name="connsiteY0" fmla="*/ 9135609 h 9135609"/>
              <a:gd name="connsiteX1" fmla="*/ 0 w 6859140"/>
              <a:gd name="connsiteY1" fmla="*/ 0 h 9135609"/>
              <a:gd name="connsiteX2" fmla="*/ 356740 w 6859140"/>
              <a:gd name="connsiteY2" fmla="*/ 260349 h 9135609"/>
              <a:gd name="connsiteX3" fmla="*/ 6255889 w 6859140"/>
              <a:gd name="connsiteY3" fmla="*/ 8864606 h 9135609"/>
              <a:gd name="connsiteX4" fmla="*/ 6859140 w 6859140"/>
              <a:gd name="connsiteY4" fmla="*/ 9135609 h 9135609"/>
              <a:gd name="connsiteX5" fmla="*/ 0 w 6859140"/>
              <a:gd name="connsiteY5" fmla="*/ 9135609 h 9135609"/>
              <a:gd name="connsiteX0" fmla="*/ 0 w 6859140"/>
              <a:gd name="connsiteY0" fmla="*/ 9135609 h 9135609"/>
              <a:gd name="connsiteX1" fmla="*/ 0 w 6859140"/>
              <a:gd name="connsiteY1" fmla="*/ 0 h 9135609"/>
              <a:gd name="connsiteX2" fmla="*/ 356740 w 6859140"/>
              <a:gd name="connsiteY2" fmla="*/ 260349 h 9135609"/>
              <a:gd name="connsiteX3" fmla="*/ 6211439 w 6859140"/>
              <a:gd name="connsiteY3" fmla="*/ 8985259 h 9135609"/>
              <a:gd name="connsiteX4" fmla="*/ 6859140 w 6859140"/>
              <a:gd name="connsiteY4" fmla="*/ 9135609 h 9135609"/>
              <a:gd name="connsiteX5" fmla="*/ 0 w 6859140"/>
              <a:gd name="connsiteY5" fmla="*/ 9135609 h 9135609"/>
              <a:gd name="connsiteX0" fmla="*/ 0 w 6859140"/>
              <a:gd name="connsiteY0" fmla="*/ 9135609 h 9135609"/>
              <a:gd name="connsiteX1" fmla="*/ 0 w 6859140"/>
              <a:gd name="connsiteY1" fmla="*/ 0 h 9135609"/>
              <a:gd name="connsiteX2" fmla="*/ 356740 w 6859140"/>
              <a:gd name="connsiteY2" fmla="*/ 260349 h 9135609"/>
              <a:gd name="connsiteX3" fmla="*/ 6211439 w 6859140"/>
              <a:gd name="connsiteY3" fmla="*/ 8928112 h 9135609"/>
              <a:gd name="connsiteX4" fmla="*/ 6859140 w 6859140"/>
              <a:gd name="connsiteY4" fmla="*/ 9135609 h 9135609"/>
              <a:gd name="connsiteX5" fmla="*/ 0 w 6859140"/>
              <a:gd name="connsiteY5" fmla="*/ 9135609 h 9135609"/>
              <a:gd name="connsiteX0" fmla="*/ 0 w 6859140"/>
              <a:gd name="connsiteY0" fmla="*/ 9135609 h 9135609"/>
              <a:gd name="connsiteX1" fmla="*/ 0 w 6859140"/>
              <a:gd name="connsiteY1" fmla="*/ 0 h 9135609"/>
              <a:gd name="connsiteX2" fmla="*/ 692020 w 6859140"/>
              <a:gd name="connsiteY2" fmla="*/ 953767 h 9135609"/>
              <a:gd name="connsiteX3" fmla="*/ 6211439 w 6859140"/>
              <a:gd name="connsiteY3" fmla="*/ 8928112 h 9135609"/>
              <a:gd name="connsiteX4" fmla="*/ 6859140 w 6859140"/>
              <a:gd name="connsiteY4" fmla="*/ 9135609 h 9135609"/>
              <a:gd name="connsiteX5" fmla="*/ 0 w 6859140"/>
              <a:gd name="connsiteY5" fmla="*/ 9135609 h 9135609"/>
              <a:gd name="connsiteX0" fmla="*/ 0 w 6859140"/>
              <a:gd name="connsiteY0" fmla="*/ 9135609 h 9135609"/>
              <a:gd name="connsiteX1" fmla="*/ 0 w 6859140"/>
              <a:gd name="connsiteY1" fmla="*/ 0 h 9135609"/>
              <a:gd name="connsiteX2" fmla="*/ 463420 w 6859140"/>
              <a:gd name="connsiteY2" fmla="*/ 138425 h 9135609"/>
              <a:gd name="connsiteX3" fmla="*/ 6211439 w 6859140"/>
              <a:gd name="connsiteY3" fmla="*/ 8928112 h 9135609"/>
              <a:gd name="connsiteX4" fmla="*/ 6859140 w 6859140"/>
              <a:gd name="connsiteY4" fmla="*/ 9135609 h 9135609"/>
              <a:gd name="connsiteX5" fmla="*/ 0 w 6859140"/>
              <a:gd name="connsiteY5" fmla="*/ 9135609 h 9135609"/>
              <a:gd name="connsiteX0" fmla="*/ 0 w 6859140"/>
              <a:gd name="connsiteY0" fmla="*/ 9135609 h 9135609"/>
              <a:gd name="connsiteX1" fmla="*/ 0 w 6859140"/>
              <a:gd name="connsiteY1" fmla="*/ 0 h 9135609"/>
              <a:gd name="connsiteX2" fmla="*/ 463420 w 6859140"/>
              <a:gd name="connsiteY2" fmla="*/ 138425 h 9135609"/>
              <a:gd name="connsiteX3" fmla="*/ 6211439 w 6859140"/>
              <a:gd name="connsiteY3" fmla="*/ 8928112 h 9135609"/>
              <a:gd name="connsiteX4" fmla="*/ 6859140 w 6859140"/>
              <a:gd name="connsiteY4" fmla="*/ 9135609 h 9135609"/>
              <a:gd name="connsiteX5" fmla="*/ 0 w 6859140"/>
              <a:gd name="connsiteY5" fmla="*/ 9135609 h 9135609"/>
              <a:gd name="connsiteX0" fmla="*/ 0 w 6859140"/>
              <a:gd name="connsiteY0" fmla="*/ 9135609 h 9135609"/>
              <a:gd name="connsiteX1" fmla="*/ 0 w 6859140"/>
              <a:gd name="connsiteY1" fmla="*/ 0 h 9135609"/>
              <a:gd name="connsiteX2" fmla="*/ 1446400 w 6859140"/>
              <a:gd name="connsiteY2" fmla="*/ 603243 h 9135609"/>
              <a:gd name="connsiteX3" fmla="*/ 6211439 w 6859140"/>
              <a:gd name="connsiteY3" fmla="*/ 8928112 h 9135609"/>
              <a:gd name="connsiteX4" fmla="*/ 6859140 w 6859140"/>
              <a:gd name="connsiteY4" fmla="*/ 9135609 h 9135609"/>
              <a:gd name="connsiteX5" fmla="*/ 0 w 6859140"/>
              <a:gd name="connsiteY5" fmla="*/ 9135609 h 9135609"/>
              <a:gd name="connsiteX0" fmla="*/ 0 w 6859140"/>
              <a:gd name="connsiteY0" fmla="*/ 9135609 h 9135609"/>
              <a:gd name="connsiteX1" fmla="*/ 0 w 6859140"/>
              <a:gd name="connsiteY1" fmla="*/ 0 h 9135609"/>
              <a:gd name="connsiteX2" fmla="*/ 1446400 w 6859140"/>
              <a:gd name="connsiteY2" fmla="*/ 603243 h 9135609"/>
              <a:gd name="connsiteX3" fmla="*/ 6333362 w 6859140"/>
              <a:gd name="connsiteY3" fmla="*/ 8729992 h 9135609"/>
              <a:gd name="connsiteX4" fmla="*/ 6859140 w 6859140"/>
              <a:gd name="connsiteY4" fmla="*/ 9135609 h 9135609"/>
              <a:gd name="connsiteX5" fmla="*/ 0 w 6859140"/>
              <a:gd name="connsiteY5" fmla="*/ 9135609 h 913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9140" h="9135609">
                <a:moveTo>
                  <a:pt x="0" y="9135609"/>
                </a:moveTo>
                <a:lnTo>
                  <a:pt x="0" y="0"/>
                </a:lnTo>
                <a:cubicBezTo>
                  <a:pt x="1285620" y="372531"/>
                  <a:pt x="1331720" y="459310"/>
                  <a:pt x="1446400" y="603243"/>
                </a:cubicBezTo>
                <a:cubicBezTo>
                  <a:pt x="3465700" y="3361260"/>
                  <a:pt x="4314062" y="5971975"/>
                  <a:pt x="6333362" y="8729992"/>
                </a:cubicBezTo>
                <a:lnTo>
                  <a:pt x="6859140" y="9135609"/>
                </a:lnTo>
                <a:lnTo>
                  <a:pt x="0" y="91356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2F20A8-90C2-48D0-99E2-2BB7C6A77949}"/>
              </a:ext>
            </a:extLst>
          </p:cNvPr>
          <p:cNvSpPr/>
          <p:nvPr/>
        </p:nvSpPr>
        <p:spPr>
          <a:xfrm>
            <a:off x="201846" y="469900"/>
            <a:ext cx="11796426" cy="6159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93382" y="457922"/>
            <a:ext cx="749989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9763" y="413062"/>
            <a:ext cx="67795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40025" y="2852324"/>
            <a:ext cx="665243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57324" y="377651"/>
            <a:ext cx="745751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7"/>
          <p:cNvPicPr>
            <a:picLocks noChangeAspect="1"/>
          </p:cNvPicPr>
          <p:nvPr/>
        </p:nvPicPr>
        <p:blipFill>
          <a:blip r:embed="rId6" cstate="print"/>
          <a:srcRect l="11171"/>
          <a:stretch>
            <a:fillRect/>
          </a:stretch>
        </p:blipFill>
        <p:spPr bwMode="auto">
          <a:xfrm>
            <a:off x="6361166" y="5287140"/>
            <a:ext cx="603805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8"/>
          <p:cNvPicPr>
            <a:picLocks noChangeAspect="1"/>
          </p:cNvPicPr>
          <p:nvPr/>
        </p:nvPicPr>
        <p:blipFill>
          <a:blip r:embed="rId7" cstate="print"/>
          <a:srcRect b="6728"/>
          <a:stretch>
            <a:fillRect/>
          </a:stretch>
        </p:blipFill>
        <p:spPr bwMode="auto">
          <a:xfrm>
            <a:off x="2588809" y="2868620"/>
            <a:ext cx="896562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9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25519" y="401321"/>
            <a:ext cx="1023142" cy="7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0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5809" y="436619"/>
            <a:ext cx="639821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1"/>
          <p:cNvPicPr>
            <a:picLocks noChangeAspect="1"/>
          </p:cNvPicPr>
          <p:nvPr/>
        </p:nvPicPr>
        <p:blipFill>
          <a:blip r:embed="rId10" cstate="print"/>
          <a:srcRect t="8025" r="6839"/>
          <a:stretch>
            <a:fillRect/>
          </a:stretch>
        </p:blipFill>
        <p:spPr bwMode="auto">
          <a:xfrm>
            <a:off x="448845" y="5308496"/>
            <a:ext cx="713973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201846" y="122238"/>
            <a:ext cx="11796426" cy="258762"/>
          </a:xfrm>
        </p:spPr>
        <p:txBody>
          <a:bodyPr/>
          <a:lstStyle/>
          <a:p>
            <a:pPr algn="l"/>
            <a:r>
              <a:rPr lang="en-US" sz="2000" dirty="0"/>
              <a:t>Business Model Canvas                                                                                                     </a:t>
            </a:r>
            <a:r>
              <a:rPr lang="en-US" sz="1600" dirty="0"/>
              <a:t>Designed For</a:t>
            </a:r>
            <a:endParaRPr lang="en-AU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88404"/>
              </p:ext>
            </p:extLst>
          </p:nvPr>
        </p:nvGraphicFramePr>
        <p:xfrm>
          <a:off x="201846" y="457201"/>
          <a:ext cx="11796424" cy="640674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35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9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9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592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02148">
                <a:tc rowSpan="2">
                  <a:txBody>
                    <a:bodyPr/>
                    <a:lstStyle/>
                    <a:p>
                      <a:r>
                        <a:rPr lang="en-AU" sz="1200" dirty="0"/>
                        <a:t>                     Key</a:t>
                      </a:r>
                      <a:r>
                        <a:rPr lang="en-AU" sz="1200" baseline="0" dirty="0"/>
                        <a:t> Partners</a:t>
                      </a:r>
                      <a:endParaRPr lang="en-AU" sz="1100" baseline="0" dirty="0"/>
                    </a:p>
                    <a:p>
                      <a:endParaRPr lang="en-AU" sz="1100" baseline="0" dirty="0"/>
                    </a:p>
                    <a:p>
                      <a:endParaRPr lang="en-AU" sz="1100" baseline="0" dirty="0"/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                        Key Activities</a:t>
                      </a:r>
                      <a:endParaRPr lang="en-AU" sz="1100" baseline="0" dirty="0"/>
                    </a:p>
                    <a:p>
                      <a:endParaRPr lang="en-AU" sz="1100" baseline="0" dirty="0"/>
                    </a:p>
                    <a:p>
                      <a:endParaRPr lang="en-AU" sz="1100" baseline="0" dirty="0"/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</a:txBody>
                  <a:tcPr marL="82296" marR="82296"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                    Value Propositions</a:t>
                      </a:r>
                      <a:endParaRPr kumimoji="0" lang="en-AU" sz="11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 marL="82296" marR="82296"/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                  Customer </a:t>
                      </a:r>
                    </a:p>
                    <a:p>
                      <a:r>
                        <a:rPr lang="en-AU" sz="1200" dirty="0"/>
                        <a:t>                  Relationships</a:t>
                      </a:r>
                      <a:endParaRPr lang="en-AU" sz="1100" baseline="0" dirty="0"/>
                    </a:p>
                    <a:p>
                      <a:endParaRPr lang="en-AU" sz="1100" baseline="0" dirty="0"/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/>
                </a:tc>
                <a:tc rowSpan="2">
                  <a:txBody>
                    <a:bodyPr/>
                    <a:lstStyle/>
                    <a:p>
                      <a:r>
                        <a:rPr lang="en-AU" sz="1200" dirty="0"/>
                        <a:t>               Customer Segments</a:t>
                      </a:r>
                      <a:endParaRPr lang="en-AU" sz="1200" baseline="0" dirty="0"/>
                    </a:p>
                    <a:p>
                      <a:endParaRPr lang="en-AU" sz="1100" baseline="0" dirty="0"/>
                    </a:p>
                    <a:p>
                      <a:endParaRPr lang="en-AU" sz="1100" baseline="0" dirty="0"/>
                    </a:p>
                    <a:p>
                      <a:endParaRPr lang="en-AU" sz="1100" baseline="0" dirty="0"/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14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                       Key Resources</a:t>
                      </a:r>
                      <a:endParaRPr lang="en-AU" sz="1100" baseline="0" dirty="0"/>
                    </a:p>
                    <a:p>
                      <a:endParaRPr lang="en-AU" sz="1100" baseline="0" dirty="0"/>
                    </a:p>
                    <a:p>
                      <a:endParaRPr lang="en-AU" sz="1100" baseline="0" dirty="0"/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/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                     Channels</a:t>
                      </a:r>
                      <a:endParaRPr lang="en-AU" sz="1200" baseline="0" dirty="0"/>
                    </a:p>
                    <a:p>
                      <a:endParaRPr lang="en-AU" sz="1100" baseline="0" dirty="0"/>
                    </a:p>
                    <a:p>
                      <a:endParaRPr lang="en-AU" sz="1100" baseline="0" dirty="0"/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4333">
                <a:tc gridSpan="3">
                  <a:txBody>
                    <a:bodyPr/>
                    <a:lstStyle/>
                    <a:p>
                      <a:r>
                        <a:rPr lang="en-AU" sz="1200" dirty="0"/>
                        <a:t>                           Cost Structure</a:t>
                      </a:r>
                      <a:endParaRPr lang="en-AU" sz="1200" baseline="0" dirty="0"/>
                    </a:p>
                    <a:p>
                      <a:endParaRPr lang="en-AU" sz="1200" baseline="0" dirty="0"/>
                    </a:p>
                    <a:p>
                      <a:endParaRPr lang="en-AU" sz="1200" baseline="0" dirty="0"/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200" dirty="0"/>
                        <a:t>                      Revenue Streams</a:t>
                      </a:r>
                      <a:endParaRPr lang="en-AU" sz="1200" baseline="0" dirty="0"/>
                    </a:p>
                    <a:p>
                      <a:endParaRPr lang="en-AU" sz="1200" baseline="0" dirty="0"/>
                    </a:p>
                    <a:p>
                      <a:endParaRPr lang="en-AU" sz="1200" baseline="0" dirty="0"/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172"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dirty="0"/>
                    </a:p>
                  </a:txBody>
                  <a:tcPr marL="82296" marR="82296"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73011A9-D26E-4E4E-B731-C909D0E8F627}"/>
              </a:ext>
            </a:extLst>
          </p:cNvPr>
          <p:cNvGrpSpPr/>
          <p:nvPr/>
        </p:nvGrpSpPr>
        <p:grpSpPr>
          <a:xfrm>
            <a:off x="5344265" y="1077959"/>
            <a:ext cx="1509099" cy="1871616"/>
            <a:chOff x="3845323" y="2293937"/>
            <a:chExt cx="1509099" cy="1074738"/>
          </a:xfrm>
        </p:grpSpPr>
        <p:pic>
          <p:nvPicPr>
            <p:cNvPr id="24" name="Picture 43" descr="trans_postit_pink.gif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845323" y="2293937"/>
              <a:ext cx="1508125" cy="1074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7" name="TextBox 246"/>
            <p:cNvSpPr txBox="1"/>
            <p:nvPr/>
          </p:nvSpPr>
          <p:spPr>
            <a:xfrm rot="21423860">
              <a:off x="3906622" y="2336006"/>
              <a:ext cx="1447800" cy="990600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20000"/>
            </a:bodyPr>
            <a:lstStyle/>
            <a:p>
              <a:pPr algn="ctr"/>
              <a:r>
                <a:rPr lang="en-AU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adley Hand ITC" pitchFamily="66" charset="0"/>
                </a:rPr>
                <a:t>B2C Market</a:t>
              </a:r>
            </a:p>
            <a:p>
              <a:r>
                <a:rPr lang="en-AU" sz="1400" dirty="0">
                  <a:latin typeface="Bradley Hand ITC" pitchFamily="66" charset="0"/>
                </a:rPr>
                <a:t>-No need of expensive camcorders</a:t>
              </a:r>
            </a:p>
            <a:p>
              <a:r>
                <a:rPr lang="en-AU" sz="1400" dirty="0">
                  <a:latin typeface="Bradley Hand ITC" pitchFamily="66" charset="0"/>
                </a:rPr>
                <a:t>-Less internet usage</a:t>
              </a:r>
            </a:p>
            <a:p>
              <a:r>
                <a:rPr lang="en-AU" sz="1400" dirty="0">
                  <a:latin typeface="Bradley Hand ITC" pitchFamily="66" charset="0"/>
                </a:rPr>
                <a:t>-Faster upload speeds</a:t>
              </a:r>
            </a:p>
            <a:p>
              <a:r>
                <a:rPr lang="en-AU" sz="1400" dirty="0">
                  <a:latin typeface="Bradley Hand ITC" pitchFamily="66" charset="0"/>
                </a:rPr>
                <a:t>-Faster download and play speeds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B55F436-82BE-4E14-A9D3-77C23CFA9522}"/>
              </a:ext>
            </a:extLst>
          </p:cNvPr>
          <p:cNvSpPr txBox="1"/>
          <p:nvPr/>
        </p:nvSpPr>
        <p:spPr>
          <a:xfrm>
            <a:off x="9650783" y="97415"/>
            <a:ext cx="21705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Digital Board Marker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99E8C8-939E-4752-B024-7931A51ED32E}"/>
              </a:ext>
            </a:extLst>
          </p:cNvPr>
          <p:cNvGrpSpPr/>
          <p:nvPr/>
        </p:nvGrpSpPr>
        <p:grpSpPr>
          <a:xfrm>
            <a:off x="797292" y="930331"/>
            <a:ext cx="1361698" cy="1315360"/>
            <a:chOff x="259421" y="912159"/>
            <a:chExt cx="1361698" cy="1315360"/>
          </a:xfrm>
        </p:grpSpPr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7347C4C2-A5A1-4012-9DFC-63D8218FA8F8}"/>
                </a:ext>
              </a:extLst>
            </p:cNvPr>
            <p:cNvSpPr/>
            <p:nvPr/>
          </p:nvSpPr>
          <p:spPr>
            <a:xfrm rot="21388734">
              <a:off x="259421" y="916974"/>
              <a:ext cx="1361698" cy="1310545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D050">
                    <a:lumMod val="42000"/>
                    <a:lumOff val="58000"/>
                  </a:srgbClr>
                </a:gs>
                <a:gs pos="100000">
                  <a:srgbClr val="89C25A">
                    <a:lumMod val="81000"/>
                    <a:lumOff val="19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396D3BB-0754-4988-AACF-1EED18B0CD50}"/>
                </a:ext>
              </a:extLst>
            </p:cNvPr>
            <p:cNvSpPr/>
            <p:nvPr/>
          </p:nvSpPr>
          <p:spPr>
            <a:xfrm rot="21360000">
              <a:off x="328852" y="1178645"/>
              <a:ext cx="122536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PCB, IoT modules Manufactures and Retailers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9B6D87-D13B-4B09-969E-0FE3F1E868D1}"/>
                </a:ext>
              </a:extLst>
            </p:cNvPr>
            <p:cNvGrpSpPr/>
            <p:nvPr/>
          </p:nvGrpSpPr>
          <p:grpSpPr>
            <a:xfrm>
              <a:off x="859494" y="912159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0C6A730-630C-4F46-87B3-8790C3CB92CD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7CA8D56-E84F-4DF9-82AF-583B9A77B54E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rgbClr val="00698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F96B855-F3C3-4A88-8521-3D798BD1BDCA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F263BB-ACD2-43DA-91EB-2A41ED285ADC}"/>
              </a:ext>
            </a:extLst>
          </p:cNvPr>
          <p:cNvGrpSpPr/>
          <p:nvPr/>
        </p:nvGrpSpPr>
        <p:grpSpPr>
          <a:xfrm>
            <a:off x="418753" y="2380655"/>
            <a:ext cx="1418650" cy="1315363"/>
            <a:chOff x="298076" y="2363468"/>
            <a:chExt cx="1418650" cy="1315363"/>
          </a:xfrm>
        </p:grpSpPr>
        <p:sp>
          <p:nvSpPr>
            <p:cNvPr id="35" name="Rectangle 19">
              <a:extLst>
                <a:ext uri="{FF2B5EF4-FFF2-40B4-BE49-F238E27FC236}">
                  <a16:creationId xmlns:a16="http://schemas.microsoft.com/office/drawing/2014/main" id="{34C7C389-FDB9-4C63-9201-1F9DEC440629}"/>
                </a:ext>
              </a:extLst>
            </p:cNvPr>
            <p:cNvSpPr/>
            <p:nvPr/>
          </p:nvSpPr>
          <p:spPr>
            <a:xfrm rot="21599113">
              <a:off x="354849" y="2368286"/>
              <a:ext cx="1361698" cy="1310545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5BACE59-6D4C-4C69-B9E8-17E7938E126B}"/>
                </a:ext>
              </a:extLst>
            </p:cNvPr>
            <p:cNvSpPr/>
            <p:nvPr/>
          </p:nvSpPr>
          <p:spPr>
            <a:xfrm rot="21599113">
              <a:off x="298076" y="2777394"/>
              <a:ext cx="1418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Cloud Computing Internet Service Provider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578AF02-88A1-47FF-B730-492E5DEC0E08}"/>
                </a:ext>
              </a:extLst>
            </p:cNvPr>
            <p:cNvGrpSpPr/>
            <p:nvPr/>
          </p:nvGrpSpPr>
          <p:grpSpPr>
            <a:xfrm rot="21599113">
              <a:off x="954777" y="2363468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30A01E3-C41D-4DC9-83F0-67A92D1638AD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B1E95E6-2686-4517-A63B-F671D5509D2A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36C098D-94A2-47D0-A25C-30DD1D6F3514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18BE47-D2EA-4DC6-A43D-EA6E9C1E659C}"/>
              </a:ext>
            </a:extLst>
          </p:cNvPr>
          <p:cNvGrpSpPr/>
          <p:nvPr/>
        </p:nvGrpSpPr>
        <p:grpSpPr>
          <a:xfrm>
            <a:off x="794902" y="3815539"/>
            <a:ext cx="1361698" cy="1315360"/>
            <a:chOff x="211238" y="3809937"/>
            <a:chExt cx="1361698" cy="1315360"/>
          </a:xfrm>
        </p:grpSpPr>
        <p:sp>
          <p:nvSpPr>
            <p:cNvPr id="47" name="Rectangle 19">
              <a:extLst>
                <a:ext uri="{FF2B5EF4-FFF2-40B4-BE49-F238E27FC236}">
                  <a16:creationId xmlns:a16="http://schemas.microsoft.com/office/drawing/2014/main" id="{8C70B031-F148-4D59-9520-E164E952B503}"/>
                </a:ext>
              </a:extLst>
            </p:cNvPr>
            <p:cNvSpPr/>
            <p:nvPr/>
          </p:nvSpPr>
          <p:spPr>
            <a:xfrm>
              <a:off x="211238" y="3814752"/>
              <a:ext cx="1361698" cy="1310545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4DAF2">
                    <a:lumMod val="95000"/>
                    <a:lumOff val="5000"/>
                  </a:srgbClr>
                </a:gs>
                <a:gs pos="100000">
                  <a:srgbClr val="86C4E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A302FF7-ADFA-45F4-907A-CD293EBB00EB}"/>
                </a:ext>
              </a:extLst>
            </p:cNvPr>
            <p:cNvSpPr/>
            <p:nvPr/>
          </p:nvSpPr>
          <p:spPr>
            <a:xfrm>
              <a:off x="291022" y="4316187"/>
              <a:ext cx="1225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Investors and Lobbyists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385C870-0F4B-4A2C-B69E-25AAB434988E}"/>
                </a:ext>
              </a:extLst>
            </p:cNvPr>
            <p:cNvGrpSpPr/>
            <p:nvPr/>
          </p:nvGrpSpPr>
          <p:grpSpPr>
            <a:xfrm>
              <a:off x="811311" y="3809937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DD7E45F-CCB5-433A-91C7-325D99AC2EAF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3FF207E-E28B-4E74-BDC8-08B97FEA04D6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2566329-E590-4D20-BF10-E32663DDFCFA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B90CE60-5E5D-489C-BEBE-FB0BDF98121E}"/>
              </a:ext>
            </a:extLst>
          </p:cNvPr>
          <p:cNvGrpSpPr/>
          <p:nvPr/>
        </p:nvGrpSpPr>
        <p:grpSpPr>
          <a:xfrm>
            <a:off x="2800887" y="1165150"/>
            <a:ext cx="711120" cy="686920"/>
            <a:chOff x="259421" y="912159"/>
            <a:chExt cx="1361698" cy="1315360"/>
          </a:xfrm>
        </p:grpSpPr>
        <p:sp>
          <p:nvSpPr>
            <p:cNvPr id="60" name="Rectangle 19">
              <a:extLst>
                <a:ext uri="{FF2B5EF4-FFF2-40B4-BE49-F238E27FC236}">
                  <a16:creationId xmlns:a16="http://schemas.microsoft.com/office/drawing/2014/main" id="{0495779B-23B4-45BC-A89F-F943402180D8}"/>
                </a:ext>
              </a:extLst>
            </p:cNvPr>
            <p:cNvSpPr/>
            <p:nvPr/>
          </p:nvSpPr>
          <p:spPr>
            <a:xfrm rot="21388734">
              <a:off x="259421" y="916974"/>
              <a:ext cx="1361698" cy="1310545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D050">
                    <a:lumMod val="42000"/>
                    <a:lumOff val="58000"/>
                  </a:srgbClr>
                </a:gs>
                <a:gs pos="100000">
                  <a:srgbClr val="89C25A">
                    <a:lumMod val="81000"/>
                    <a:lumOff val="19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A2BEA03-2D80-47BF-9A95-C73B7B9EDC80}"/>
                </a:ext>
              </a:extLst>
            </p:cNvPr>
            <p:cNvSpPr/>
            <p:nvPr/>
          </p:nvSpPr>
          <p:spPr>
            <a:xfrm rot="21360000">
              <a:off x="328852" y="1240536"/>
              <a:ext cx="1225364" cy="707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Development of IoT hardware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C384F15-9087-43AB-B918-C9EEA0E4A959}"/>
                </a:ext>
              </a:extLst>
            </p:cNvPr>
            <p:cNvGrpSpPr/>
            <p:nvPr/>
          </p:nvGrpSpPr>
          <p:grpSpPr>
            <a:xfrm>
              <a:off x="859494" y="912159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EC28C0E-BD6F-4DE3-BE15-EE2E331909C1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D7F0C5F-D866-44CE-8D13-D799164435B6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rgbClr val="00698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425C9812-952E-41F4-8548-F2DAA303C9E7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A068D4-47A2-4B26-9986-B9B0449BF038}"/>
              </a:ext>
            </a:extLst>
          </p:cNvPr>
          <p:cNvGrpSpPr/>
          <p:nvPr/>
        </p:nvGrpSpPr>
        <p:grpSpPr>
          <a:xfrm>
            <a:off x="3785385" y="1143657"/>
            <a:ext cx="751811" cy="697073"/>
            <a:chOff x="298076" y="2363468"/>
            <a:chExt cx="1418650" cy="1315363"/>
          </a:xfrm>
        </p:grpSpPr>
        <p:sp>
          <p:nvSpPr>
            <p:cNvPr id="67" name="Rectangle 19">
              <a:extLst>
                <a:ext uri="{FF2B5EF4-FFF2-40B4-BE49-F238E27FC236}">
                  <a16:creationId xmlns:a16="http://schemas.microsoft.com/office/drawing/2014/main" id="{4812CDAA-0F90-49DC-97A5-556ABD899BD6}"/>
                </a:ext>
              </a:extLst>
            </p:cNvPr>
            <p:cNvSpPr/>
            <p:nvPr/>
          </p:nvSpPr>
          <p:spPr>
            <a:xfrm rot="21599113">
              <a:off x="354849" y="2368286"/>
              <a:ext cx="1361698" cy="1310545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C5DCAE8-92D7-4BE0-8ED5-BFC6FBF496A9}"/>
                </a:ext>
              </a:extLst>
            </p:cNvPr>
            <p:cNvSpPr/>
            <p:nvPr/>
          </p:nvSpPr>
          <p:spPr>
            <a:xfrm rot="21599113">
              <a:off x="298076" y="2752099"/>
              <a:ext cx="1418650" cy="696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Development of LMS web application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EA17F29-F66C-48D4-A23F-B0978658AA62}"/>
                </a:ext>
              </a:extLst>
            </p:cNvPr>
            <p:cNvGrpSpPr/>
            <p:nvPr/>
          </p:nvGrpSpPr>
          <p:grpSpPr>
            <a:xfrm rot="21599113">
              <a:off x="954777" y="2363468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6057970D-EE25-4AE5-BA4C-27CBDC7FE503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5B892C09-A6F1-4F5D-8F50-EF2A5CF39FB1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3BF3EAB-BB17-4B9B-A48B-52FCAF0A0E3F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DD44F04-480D-4EAE-959B-493128000297}"/>
              </a:ext>
            </a:extLst>
          </p:cNvPr>
          <p:cNvGrpSpPr/>
          <p:nvPr/>
        </p:nvGrpSpPr>
        <p:grpSpPr>
          <a:xfrm>
            <a:off x="2765546" y="2035688"/>
            <a:ext cx="751811" cy="697073"/>
            <a:chOff x="298076" y="2363468"/>
            <a:chExt cx="1418650" cy="1315363"/>
          </a:xfrm>
        </p:grpSpPr>
        <p:sp>
          <p:nvSpPr>
            <p:cNvPr id="81" name="Rectangle 19">
              <a:extLst>
                <a:ext uri="{FF2B5EF4-FFF2-40B4-BE49-F238E27FC236}">
                  <a16:creationId xmlns:a16="http://schemas.microsoft.com/office/drawing/2014/main" id="{72439F95-948B-469E-9A78-8EC8F87D119F}"/>
                </a:ext>
              </a:extLst>
            </p:cNvPr>
            <p:cNvSpPr/>
            <p:nvPr/>
          </p:nvSpPr>
          <p:spPr>
            <a:xfrm rot="21599113">
              <a:off x="354849" y="2368285"/>
              <a:ext cx="1361697" cy="1310546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D22B78B-4B0B-402E-A998-A2A430C8BDC9}"/>
                </a:ext>
              </a:extLst>
            </p:cNvPr>
            <p:cNvSpPr/>
            <p:nvPr/>
          </p:nvSpPr>
          <p:spPr>
            <a:xfrm rot="21599113">
              <a:off x="298076" y="2752101"/>
              <a:ext cx="1418650" cy="696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Development of Offline player application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CF11CDE-E465-4C46-8844-B80FD44B36C6}"/>
                </a:ext>
              </a:extLst>
            </p:cNvPr>
            <p:cNvGrpSpPr/>
            <p:nvPr/>
          </p:nvGrpSpPr>
          <p:grpSpPr>
            <a:xfrm rot="21599113">
              <a:off x="954777" y="2363468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E9743AE-5011-4397-9E33-89A8F87D9411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251A158-B6F0-4313-8ABB-3FC205506D43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0476F0D4-8EDB-4CCA-AB0C-14C88D04BD96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DBF736C-AB7B-4B8A-89CD-5A0421EAFC8E}"/>
              </a:ext>
            </a:extLst>
          </p:cNvPr>
          <p:cNvGrpSpPr/>
          <p:nvPr/>
        </p:nvGrpSpPr>
        <p:grpSpPr>
          <a:xfrm>
            <a:off x="3790772" y="2011042"/>
            <a:ext cx="751811" cy="697073"/>
            <a:chOff x="298076" y="2363468"/>
            <a:chExt cx="1418650" cy="1315363"/>
          </a:xfrm>
        </p:grpSpPr>
        <p:sp>
          <p:nvSpPr>
            <p:cNvPr id="88" name="Rectangle 19">
              <a:extLst>
                <a:ext uri="{FF2B5EF4-FFF2-40B4-BE49-F238E27FC236}">
                  <a16:creationId xmlns:a16="http://schemas.microsoft.com/office/drawing/2014/main" id="{A9331B5E-D520-4CA4-9295-B502D1D4801C}"/>
                </a:ext>
              </a:extLst>
            </p:cNvPr>
            <p:cNvSpPr/>
            <p:nvPr/>
          </p:nvSpPr>
          <p:spPr>
            <a:xfrm rot="21599113">
              <a:off x="354849" y="2368285"/>
              <a:ext cx="1361697" cy="1310546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AE39534-97A5-4C3F-8E4C-7A036630D191}"/>
                </a:ext>
              </a:extLst>
            </p:cNvPr>
            <p:cNvSpPr/>
            <p:nvPr/>
          </p:nvSpPr>
          <p:spPr>
            <a:xfrm rot="21599113">
              <a:off x="298076" y="2664989"/>
              <a:ext cx="1418650" cy="871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Perform product research and take surveys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4EB8E11-D6F6-4C22-9EDD-591D722EACB7}"/>
                </a:ext>
              </a:extLst>
            </p:cNvPr>
            <p:cNvGrpSpPr/>
            <p:nvPr/>
          </p:nvGrpSpPr>
          <p:grpSpPr>
            <a:xfrm rot="21599113">
              <a:off x="954777" y="2363468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2A690CD5-9369-4476-B74E-1A0EFBEB43BC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B2156CC-3121-4602-9A72-3212BF7E3D4C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841A77FE-6FB9-4B2C-9121-2BF5D90CB873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47DD786-9C06-4487-8F95-02FAED208CDF}"/>
              </a:ext>
            </a:extLst>
          </p:cNvPr>
          <p:cNvGrpSpPr/>
          <p:nvPr/>
        </p:nvGrpSpPr>
        <p:grpSpPr>
          <a:xfrm>
            <a:off x="3352927" y="3333389"/>
            <a:ext cx="797148" cy="696661"/>
            <a:chOff x="212528" y="2363468"/>
            <a:chExt cx="1504200" cy="1314586"/>
          </a:xfrm>
        </p:grpSpPr>
        <p:sp>
          <p:nvSpPr>
            <p:cNvPr id="95" name="Rectangle 19">
              <a:extLst>
                <a:ext uri="{FF2B5EF4-FFF2-40B4-BE49-F238E27FC236}">
                  <a16:creationId xmlns:a16="http://schemas.microsoft.com/office/drawing/2014/main" id="{1D712B29-2D64-4FB9-8493-0E09C21A71CF}"/>
                </a:ext>
              </a:extLst>
            </p:cNvPr>
            <p:cNvSpPr/>
            <p:nvPr/>
          </p:nvSpPr>
          <p:spPr>
            <a:xfrm rot="21599113">
              <a:off x="298246" y="2367508"/>
              <a:ext cx="1361697" cy="1310546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1C1432B-6EFC-4203-8A5D-28C4554F0F0A}"/>
                </a:ext>
              </a:extLst>
            </p:cNvPr>
            <p:cNvSpPr/>
            <p:nvPr/>
          </p:nvSpPr>
          <p:spPr>
            <a:xfrm rot="21599113">
              <a:off x="212528" y="2577886"/>
              <a:ext cx="1504200" cy="10453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Lecture Content as documents and animation files</a:t>
              </a:r>
              <a:br>
                <a:rPr lang="en-US" sz="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</a:br>
              <a:r>
                <a:rPr lang="en-US" sz="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(Virtual)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60A0172-FFCE-4BAE-BDB0-03052015DAD3}"/>
                </a:ext>
              </a:extLst>
            </p:cNvPr>
            <p:cNvGrpSpPr/>
            <p:nvPr/>
          </p:nvGrpSpPr>
          <p:grpSpPr>
            <a:xfrm rot="21599113">
              <a:off x="954777" y="2363468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D48CBA21-7920-4D6C-99DA-D1518679F431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3BDE4547-E827-49A2-B2E6-77A80324CA35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376CA3F3-0781-402F-A191-0768F5CED699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A666361-98B0-4DD4-9ACF-B84D8AEE2837}"/>
              </a:ext>
            </a:extLst>
          </p:cNvPr>
          <p:cNvGrpSpPr/>
          <p:nvPr/>
        </p:nvGrpSpPr>
        <p:grpSpPr>
          <a:xfrm>
            <a:off x="2777626" y="4285627"/>
            <a:ext cx="919881" cy="686920"/>
            <a:chOff x="97893" y="912159"/>
            <a:chExt cx="1761448" cy="1315360"/>
          </a:xfrm>
        </p:grpSpPr>
        <p:sp>
          <p:nvSpPr>
            <p:cNvPr id="102" name="Rectangle 19">
              <a:extLst>
                <a:ext uri="{FF2B5EF4-FFF2-40B4-BE49-F238E27FC236}">
                  <a16:creationId xmlns:a16="http://schemas.microsoft.com/office/drawing/2014/main" id="{86BEEEEE-505B-4C12-AF03-1ACB773050A6}"/>
                </a:ext>
              </a:extLst>
            </p:cNvPr>
            <p:cNvSpPr/>
            <p:nvPr/>
          </p:nvSpPr>
          <p:spPr>
            <a:xfrm rot="21388734">
              <a:off x="259422" y="916975"/>
              <a:ext cx="1361699" cy="131054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2D050">
                    <a:lumMod val="42000"/>
                    <a:lumOff val="58000"/>
                  </a:srgbClr>
                </a:gs>
                <a:gs pos="100000">
                  <a:srgbClr val="89C25A">
                    <a:lumMod val="81000"/>
                    <a:lumOff val="19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BE888A0-FE11-46B9-BADD-639A989C9731}"/>
                </a:ext>
              </a:extLst>
            </p:cNvPr>
            <p:cNvSpPr/>
            <p:nvPr/>
          </p:nvSpPr>
          <p:spPr>
            <a:xfrm rot="21360000">
              <a:off x="97893" y="1155466"/>
              <a:ext cx="1761448" cy="106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Marker hardware, Web server and controller computers</a:t>
              </a:r>
              <a:br>
                <a:rPr lang="en-US" sz="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</a:br>
              <a:r>
                <a:rPr lang="en-US" sz="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(Physical)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83BE7C6-6889-4265-9403-53445A8A18A9}"/>
                </a:ext>
              </a:extLst>
            </p:cNvPr>
            <p:cNvGrpSpPr/>
            <p:nvPr/>
          </p:nvGrpSpPr>
          <p:grpSpPr>
            <a:xfrm>
              <a:off x="859494" y="912159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6FCF3E1-3217-463D-8150-4ED9EE0B483F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AB4F7DC-520C-44F6-B0D0-E6B55664887A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rgbClr val="00698E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65A61E9-7E9D-417F-9F3F-75A3A1189CE5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7952EDD-4C50-454C-9BCC-4D1A568F787A}"/>
              </a:ext>
            </a:extLst>
          </p:cNvPr>
          <p:cNvGrpSpPr/>
          <p:nvPr/>
        </p:nvGrpSpPr>
        <p:grpSpPr>
          <a:xfrm>
            <a:off x="3909304" y="4213724"/>
            <a:ext cx="797148" cy="696661"/>
            <a:chOff x="212528" y="2363468"/>
            <a:chExt cx="1504200" cy="1314586"/>
          </a:xfrm>
        </p:grpSpPr>
        <p:sp>
          <p:nvSpPr>
            <p:cNvPr id="109" name="Rectangle 19">
              <a:extLst>
                <a:ext uri="{FF2B5EF4-FFF2-40B4-BE49-F238E27FC236}">
                  <a16:creationId xmlns:a16="http://schemas.microsoft.com/office/drawing/2014/main" id="{C51F1C4D-B20A-4AB9-9465-787FE08DFCB9}"/>
                </a:ext>
              </a:extLst>
            </p:cNvPr>
            <p:cNvSpPr/>
            <p:nvPr/>
          </p:nvSpPr>
          <p:spPr>
            <a:xfrm rot="21599113">
              <a:off x="298246" y="2367508"/>
              <a:ext cx="1361697" cy="1310546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EE7C084-F08C-4488-832D-D7AD6D4DDE61}"/>
                </a:ext>
              </a:extLst>
            </p:cNvPr>
            <p:cNvSpPr/>
            <p:nvPr/>
          </p:nvSpPr>
          <p:spPr>
            <a:xfrm rot="21599113">
              <a:off x="212528" y="2752118"/>
              <a:ext cx="1504200" cy="696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LMS and Offline player</a:t>
              </a:r>
              <a:br>
                <a:rPr lang="en-US" sz="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</a:br>
              <a:r>
                <a:rPr lang="en-US" sz="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(Virtual)</a:t>
              </a: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B3324FEE-38F1-4495-BDBB-263F1C950CB5}"/>
                </a:ext>
              </a:extLst>
            </p:cNvPr>
            <p:cNvGrpSpPr/>
            <p:nvPr/>
          </p:nvGrpSpPr>
          <p:grpSpPr>
            <a:xfrm rot="21599113">
              <a:off x="954777" y="2363468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2B05868-1E45-4250-B1B1-6EA8B3240A74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06DCED12-084C-4721-B434-400883107BE5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A114FF3-DD10-4CED-85D8-2369D8DC888F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6A11473-9D64-46E7-8EC1-042AA6C00350}"/>
              </a:ext>
            </a:extLst>
          </p:cNvPr>
          <p:cNvGrpSpPr/>
          <p:nvPr/>
        </p:nvGrpSpPr>
        <p:grpSpPr>
          <a:xfrm rot="350067">
            <a:off x="5386761" y="3127988"/>
            <a:ext cx="1509099" cy="1871616"/>
            <a:chOff x="3845323" y="2293937"/>
            <a:chExt cx="1509099" cy="1074738"/>
          </a:xfrm>
        </p:grpSpPr>
        <p:pic>
          <p:nvPicPr>
            <p:cNvPr id="116" name="Picture 43" descr="trans_postit_pink.gif">
              <a:extLst>
                <a:ext uri="{FF2B5EF4-FFF2-40B4-BE49-F238E27FC236}">
                  <a16:creationId xmlns:a16="http://schemas.microsoft.com/office/drawing/2014/main" id="{B22DBC56-15CE-4742-9BE7-DC2725090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845323" y="2293937"/>
              <a:ext cx="1508125" cy="1074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C153209-2D9A-40EE-9BB8-F142F0F1A6A7}"/>
                </a:ext>
              </a:extLst>
            </p:cNvPr>
            <p:cNvSpPr txBox="1"/>
            <p:nvPr/>
          </p:nvSpPr>
          <p:spPr>
            <a:xfrm rot="21423860">
              <a:off x="3906622" y="2336006"/>
              <a:ext cx="1447800" cy="990600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20000"/>
            </a:bodyPr>
            <a:lstStyle/>
            <a:p>
              <a:pPr algn="ctr"/>
              <a:r>
                <a:rPr lang="en-AU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adley Hand ITC" pitchFamily="66" charset="0"/>
                </a:rPr>
                <a:t>B2B Market</a:t>
              </a:r>
            </a:p>
            <a:p>
              <a:r>
                <a:rPr lang="en-AU" sz="1400" dirty="0">
                  <a:latin typeface="Bradley Hand ITC" pitchFamily="66" charset="0"/>
                </a:rPr>
                <a:t>-More Student concentration</a:t>
              </a:r>
            </a:p>
            <a:p>
              <a:r>
                <a:rPr lang="en-AU" sz="1400" dirty="0">
                  <a:latin typeface="Bradley Hand ITC" pitchFamily="66" charset="0"/>
                </a:rPr>
                <a:t>-Less student effort</a:t>
              </a:r>
            </a:p>
            <a:p>
              <a:r>
                <a:rPr lang="en-AU" sz="1400" dirty="0">
                  <a:latin typeface="Bradley Hand ITC" pitchFamily="66" charset="0"/>
                </a:rPr>
                <a:t>-Storage efficiency</a:t>
              </a:r>
            </a:p>
            <a:p>
              <a:r>
                <a:rPr lang="en-AU" sz="1400" dirty="0">
                  <a:latin typeface="Bradley Hand ITC" pitchFamily="66" charset="0"/>
                </a:rPr>
                <a:t>-Sufficient Lecture data storage capacity</a:t>
              </a:r>
            </a:p>
            <a:p>
              <a:r>
                <a:rPr lang="en-AU" sz="1400" dirty="0">
                  <a:latin typeface="Bradley Hand ITC" pitchFamily="66" charset="0"/>
                </a:rPr>
                <a:t>-Low internet bandwidth required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988403A-3996-4D92-B3ED-E3D66254D3DE}"/>
              </a:ext>
            </a:extLst>
          </p:cNvPr>
          <p:cNvGrpSpPr/>
          <p:nvPr/>
        </p:nvGrpSpPr>
        <p:grpSpPr>
          <a:xfrm>
            <a:off x="7660773" y="1283966"/>
            <a:ext cx="1453441" cy="1315363"/>
            <a:chOff x="354849" y="2363468"/>
            <a:chExt cx="1453441" cy="1315363"/>
          </a:xfrm>
        </p:grpSpPr>
        <p:sp>
          <p:nvSpPr>
            <p:cNvPr id="119" name="Rectangle 19">
              <a:extLst>
                <a:ext uri="{FF2B5EF4-FFF2-40B4-BE49-F238E27FC236}">
                  <a16:creationId xmlns:a16="http://schemas.microsoft.com/office/drawing/2014/main" id="{EC5A05BD-E3D8-4833-AF95-CCD7D54E7907}"/>
                </a:ext>
              </a:extLst>
            </p:cNvPr>
            <p:cNvSpPr/>
            <p:nvPr/>
          </p:nvSpPr>
          <p:spPr>
            <a:xfrm rot="21599113">
              <a:off x="354849" y="2368286"/>
              <a:ext cx="1361698" cy="1310545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7276FE9-C6E9-4007-9219-F52ABAA9729D}"/>
                </a:ext>
              </a:extLst>
            </p:cNvPr>
            <p:cNvSpPr/>
            <p:nvPr/>
          </p:nvSpPr>
          <p:spPr>
            <a:xfrm rot="21599113">
              <a:off x="389640" y="2765611"/>
              <a:ext cx="141865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-Official Website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-Blog/Facebook Page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-Social Network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-Telephone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-Customer Congress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F2E0578-15A0-4F78-A438-3654F07B7092}"/>
                </a:ext>
              </a:extLst>
            </p:cNvPr>
            <p:cNvGrpSpPr/>
            <p:nvPr/>
          </p:nvGrpSpPr>
          <p:grpSpPr>
            <a:xfrm rot="21599113">
              <a:off x="954777" y="2363468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63388382-228E-49CA-9A40-10C2CCE2F375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8635E37-0060-4678-AA6C-757B30A4F145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D876D02-86F1-410F-8148-2264DF28C5B0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6DE6B10-1734-4278-8627-FEF44CA174BF}"/>
              </a:ext>
            </a:extLst>
          </p:cNvPr>
          <p:cNvGrpSpPr/>
          <p:nvPr/>
        </p:nvGrpSpPr>
        <p:grpSpPr>
          <a:xfrm>
            <a:off x="7804595" y="3444071"/>
            <a:ext cx="1453441" cy="1315363"/>
            <a:chOff x="354849" y="2363468"/>
            <a:chExt cx="1453441" cy="1315363"/>
          </a:xfrm>
        </p:grpSpPr>
        <p:sp>
          <p:nvSpPr>
            <p:cNvPr id="126" name="Rectangle 19">
              <a:extLst>
                <a:ext uri="{FF2B5EF4-FFF2-40B4-BE49-F238E27FC236}">
                  <a16:creationId xmlns:a16="http://schemas.microsoft.com/office/drawing/2014/main" id="{94EFB6B5-33E5-4958-A911-19D9C3ED0263}"/>
                </a:ext>
              </a:extLst>
            </p:cNvPr>
            <p:cNvSpPr/>
            <p:nvPr/>
          </p:nvSpPr>
          <p:spPr>
            <a:xfrm rot="21599113">
              <a:off x="354849" y="2368286"/>
              <a:ext cx="1361698" cy="1310545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68668A2-B7FC-4365-B813-13E10417A260}"/>
                </a:ext>
              </a:extLst>
            </p:cNvPr>
            <p:cNvSpPr/>
            <p:nvPr/>
          </p:nvSpPr>
          <p:spPr>
            <a:xfrm rot="21599113">
              <a:off x="389640" y="2642502"/>
              <a:ext cx="141865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-Social media Adverts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-Online Shop Platforms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-Direct Sale to Education institutes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-Seminars and presentations held in Education institutes</a:t>
              </a: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493BCE56-588C-40D7-8F72-49DECA034885}"/>
                </a:ext>
              </a:extLst>
            </p:cNvPr>
            <p:cNvGrpSpPr/>
            <p:nvPr/>
          </p:nvGrpSpPr>
          <p:grpSpPr>
            <a:xfrm rot="21599113">
              <a:off x="954777" y="2363468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C81DAA8-D314-43D5-A67B-1768861311CD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5CC3447-1401-4CEC-B362-6287F994B7FF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CF614DA6-218C-4F83-854F-99AFC42C150F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F986D36-5F05-4CC7-820F-45226C1A1785}"/>
              </a:ext>
            </a:extLst>
          </p:cNvPr>
          <p:cNvGrpSpPr/>
          <p:nvPr/>
        </p:nvGrpSpPr>
        <p:grpSpPr>
          <a:xfrm>
            <a:off x="10131613" y="974351"/>
            <a:ext cx="1418650" cy="2863405"/>
            <a:chOff x="350294" y="2363466"/>
            <a:chExt cx="1418650" cy="1315365"/>
          </a:xfrm>
        </p:grpSpPr>
        <p:sp>
          <p:nvSpPr>
            <p:cNvPr id="133" name="Rectangle 19">
              <a:extLst>
                <a:ext uri="{FF2B5EF4-FFF2-40B4-BE49-F238E27FC236}">
                  <a16:creationId xmlns:a16="http://schemas.microsoft.com/office/drawing/2014/main" id="{A6B792D0-E8F6-4A95-849F-F00DE741DD62}"/>
                </a:ext>
              </a:extLst>
            </p:cNvPr>
            <p:cNvSpPr/>
            <p:nvPr/>
          </p:nvSpPr>
          <p:spPr>
            <a:xfrm rot="21599113">
              <a:off x="354849" y="2368286"/>
              <a:ext cx="1361698" cy="1310545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8A5CCE8-E3D7-400B-AB7F-454F0B03A633}"/>
                </a:ext>
              </a:extLst>
            </p:cNvPr>
            <p:cNvSpPr/>
            <p:nvPr/>
          </p:nvSpPr>
          <p:spPr>
            <a:xfrm rot="21599113">
              <a:off x="350294" y="2615778"/>
              <a:ext cx="1418650" cy="10603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Students that need      jotting down the lecture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Students that cannot remember each and every word said by teacher in the class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Students that face less storage issue while storing lectures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Students that face less internet data issue while downloading lectures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Students that want to access lectures their own class lectures online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2DEE60A5-6EFA-46F2-8346-56A49E0C2E70}"/>
                </a:ext>
              </a:extLst>
            </p:cNvPr>
            <p:cNvGrpSpPr/>
            <p:nvPr/>
          </p:nvGrpSpPr>
          <p:grpSpPr>
            <a:xfrm rot="21599113">
              <a:off x="954762" y="2363466"/>
              <a:ext cx="234341" cy="123025"/>
              <a:chOff x="4917648" y="2235257"/>
              <a:chExt cx="3278184" cy="1640328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CD08E86-E9D8-4874-8548-E2DB4E5580A2}"/>
                  </a:ext>
                </a:extLst>
              </p:cNvPr>
              <p:cNvSpPr/>
              <p:nvPr/>
            </p:nvSpPr>
            <p:spPr>
              <a:xfrm>
                <a:off x="4917648" y="2429068"/>
                <a:ext cx="3278184" cy="144651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0FDDA349-3041-4F38-9A44-398DF2C42C8F}"/>
                  </a:ext>
                </a:extLst>
              </p:cNvPr>
              <p:cNvSpPr/>
              <p:nvPr/>
            </p:nvSpPr>
            <p:spPr>
              <a:xfrm>
                <a:off x="5689419" y="2754488"/>
                <a:ext cx="1790180" cy="789931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84732D6A-48D5-4B1E-A95F-F4FCBA919213}"/>
                  </a:ext>
                </a:extLst>
              </p:cNvPr>
              <p:cNvSpPr/>
              <p:nvPr/>
            </p:nvSpPr>
            <p:spPr>
              <a:xfrm>
                <a:off x="5972348" y="2235257"/>
                <a:ext cx="2185465" cy="96434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5B90886-63C5-487A-8A0B-4A0A27A3AFCF}"/>
              </a:ext>
            </a:extLst>
          </p:cNvPr>
          <p:cNvGrpSpPr/>
          <p:nvPr/>
        </p:nvGrpSpPr>
        <p:grpSpPr>
          <a:xfrm>
            <a:off x="10263921" y="4044768"/>
            <a:ext cx="1162239" cy="1008442"/>
            <a:chOff x="298246" y="2363468"/>
            <a:chExt cx="1515069" cy="1314584"/>
          </a:xfrm>
        </p:grpSpPr>
        <p:sp>
          <p:nvSpPr>
            <p:cNvPr id="147" name="Rectangle 19">
              <a:extLst>
                <a:ext uri="{FF2B5EF4-FFF2-40B4-BE49-F238E27FC236}">
                  <a16:creationId xmlns:a16="http://schemas.microsoft.com/office/drawing/2014/main" id="{3BEEFE32-5DC6-4287-99F0-46AEB4887F00}"/>
                </a:ext>
              </a:extLst>
            </p:cNvPr>
            <p:cNvSpPr/>
            <p:nvPr/>
          </p:nvSpPr>
          <p:spPr>
            <a:xfrm rot="21599113">
              <a:off x="298246" y="2367506"/>
              <a:ext cx="1361697" cy="1310546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6EBB6"/>
                </a:gs>
                <a:gs pos="100000">
                  <a:srgbClr val="F0DD8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C9CD2F0-369C-4430-992D-E8513F2790DE}"/>
                </a:ext>
              </a:extLst>
            </p:cNvPr>
            <p:cNvSpPr/>
            <p:nvPr/>
          </p:nvSpPr>
          <p:spPr>
            <a:xfrm rot="21599113">
              <a:off x="309115" y="2730010"/>
              <a:ext cx="1504200" cy="7623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-Online Lecturers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-Artists that need to record their work</a:t>
              </a: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271F3291-2BF0-412D-AC07-96B22AAA181B}"/>
                </a:ext>
              </a:extLst>
            </p:cNvPr>
            <p:cNvGrpSpPr/>
            <p:nvPr/>
          </p:nvGrpSpPr>
          <p:grpSpPr>
            <a:xfrm rot="21599113">
              <a:off x="954777" y="2363468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3743C8C6-4EBC-48B6-9B59-D8659FDA4812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F13EBBEF-B3D6-41B9-9991-C9766EB63B52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094A9C2-08C5-4ACE-90E8-122DD5B9E4C2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510D50-E170-4A2B-8787-8B9AE439E4BC}"/>
              </a:ext>
            </a:extLst>
          </p:cNvPr>
          <p:cNvGrpSpPr/>
          <p:nvPr/>
        </p:nvGrpSpPr>
        <p:grpSpPr>
          <a:xfrm>
            <a:off x="2208462" y="5533097"/>
            <a:ext cx="1471005" cy="1132020"/>
            <a:chOff x="917772" y="5523650"/>
            <a:chExt cx="1471005" cy="1132020"/>
          </a:xfrm>
        </p:grpSpPr>
        <p:sp>
          <p:nvSpPr>
            <p:cNvPr id="171" name="Rectangle 19">
              <a:extLst>
                <a:ext uri="{FF2B5EF4-FFF2-40B4-BE49-F238E27FC236}">
                  <a16:creationId xmlns:a16="http://schemas.microsoft.com/office/drawing/2014/main" id="{1665DCBF-5175-4FF0-8C78-7452BD2C5C12}"/>
                </a:ext>
              </a:extLst>
            </p:cNvPr>
            <p:cNvSpPr/>
            <p:nvPr/>
          </p:nvSpPr>
          <p:spPr>
            <a:xfrm>
              <a:off x="962083" y="5528465"/>
              <a:ext cx="1361698" cy="967585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4DAF2">
                    <a:lumMod val="95000"/>
                    <a:lumOff val="5000"/>
                  </a:srgbClr>
                </a:gs>
                <a:gs pos="100000">
                  <a:srgbClr val="86C4E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34BD03A-8A68-453B-897C-3202E2AF073A}"/>
                </a:ext>
              </a:extLst>
            </p:cNvPr>
            <p:cNvSpPr/>
            <p:nvPr/>
          </p:nvSpPr>
          <p:spPr>
            <a:xfrm>
              <a:off x="917772" y="5686174"/>
              <a:ext cx="1471005" cy="969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            (Hardware)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Digital Board Marker hardware (Rs 8, 500)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Desktop PC (Rs 2000)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Central Server</a:t>
              </a:r>
              <a:b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</a:b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 (Rs 5, 000)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endParaRP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422F48E-9E40-4DC4-8CA5-7940FF3CF7A6}"/>
                </a:ext>
              </a:extLst>
            </p:cNvPr>
            <p:cNvGrpSpPr/>
            <p:nvPr/>
          </p:nvGrpSpPr>
          <p:grpSpPr>
            <a:xfrm>
              <a:off x="1562156" y="5523650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3B6F8B26-9D43-4C3C-A848-43C27B650B60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2CC492CA-A099-4152-8988-E243F19F3FFB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0ECC3314-8D78-4BDE-B50D-05A9F2A06B8E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8235B16-D986-436C-8F48-561F9E47EC71}"/>
              </a:ext>
            </a:extLst>
          </p:cNvPr>
          <p:cNvGrpSpPr/>
          <p:nvPr/>
        </p:nvGrpSpPr>
        <p:grpSpPr>
          <a:xfrm>
            <a:off x="4214691" y="5290645"/>
            <a:ext cx="1471005" cy="1394133"/>
            <a:chOff x="917772" y="5523650"/>
            <a:chExt cx="1471005" cy="1269954"/>
          </a:xfrm>
        </p:grpSpPr>
        <p:sp>
          <p:nvSpPr>
            <p:cNvPr id="179" name="Rectangle 19">
              <a:extLst>
                <a:ext uri="{FF2B5EF4-FFF2-40B4-BE49-F238E27FC236}">
                  <a16:creationId xmlns:a16="http://schemas.microsoft.com/office/drawing/2014/main" id="{9A71C3B6-BE3A-4095-B956-85CB18A832DC}"/>
                </a:ext>
              </a:extLst>
            </p:cNvPr>
            <p:cNvSpPr/>
            <p:nvPr/>
          </p:nvSpPr>
          <p:spPr>
            <a:xfrm>
              <a:off x="962083" y="5528465"/>
              <a:ext cx="1361698" cy="1146617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  <a:gd name="connsiteX0" fmla="*/ 30785 w 1319601"/>
                <a:gd name="connsiteY0" fmla="*/ 0 h 1258608"/>
                <a:gd name="connsiteX1" fmla="*/ 1312848 w 1319601"/>
                <a:gd name="connsiteY1" fmla="*/ 20567 h 1258608"/>
                <a:gd name="connsiteX2" fmla="*/ 1319601 w 1319601"/>
                <a:gd name="connsiteY2" fmla="*/ 1233129 h 1258608"/>
                <a:gd name="connsiteX3" fmla="*/ 0 w 1319601"/>
                <a:gd name="connsiteY3" fmla="*/ 1235984 h 1258608"/>
                <a:gd name="connsiteX4" fmla="*/ 30785 w 1319601"/>
                <a:gd name="connsiteY4" fmla="*/ 0 h 1258608"/>
                <a:gd name="connsiteX0" fmla="*/ 31250 w 1320066"/>
                <a:gd name="connsiteY0" fmla="*/ 0 h 1267432"/>
                <a:gd name="connsiteX1" fmla="*/ 1313313 w 1320066"/>
                <a:gd name="connsiteY1" fmla="*/ 20567 h 1267432"/>
                <a:gd name="connsiteX2" fmla="*/ 1320066 w 1320066"/>
                <a:gd name="connsiteY2" fmla="*/ 1233129 h 1267432"/>
                <a:gd name="connsiteX3" fmla="*/ 0 w 1320066"/>
                <a:gd name="connsiteY3" fmla="*/ 1260343 h 1267432"/>
                <a:gd name="connsiteX4" fmla="*/ 31250 w 1320066"/>
                <a:gd name="connsiteY4" fmla="*/ 0 h 1267432"/>
                <a:gd name="connsiteX0" fmla="*/ 31250 w 1320066"/>
                <a:gd name="connsiteY0" fmla="*/ 0 h 1268253"/>
                <a:gd name="connsiteX1" fmla="*/ 1313313 w 1320066"/>
                <a:gd name="connsiteY1" fmla="*/ 20567 h 1268253"/>
                <a:gd name="connsiteX2" fmla="*/ 1320066 w 1320066"/>
                <a:gd name="connsiteY2" fmla="*/ 1233129 h 1268253"/>
                <a:gd name="connsiteX3" fmla="*/ 0 w 1320066"/>
                <a:gd name="connsiteY3" fmla="*/ 1260343 h 1268253"/>
                <a:gd name="connsiteX4" fmla="*/ 31250 w 1320066"/>
                <a:gd name="connsiteY4" fmla="*/ 0 h 1268253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  <a:gd name="connsiteX0" fmla="*/ 31250 w 1320066"/>
                <a:gd name="connsiteY0" fmla="*/ 0 h 1263844"/>
                <a:gd name="connsiteX1" fmla="*/ 1313313 w 1320066"/>
                <a:gd name="connsiteY1" fmla="*/ 20567 h 1263844"/>
                <a:gd name="connsiteX2" fmla="*/ 1320066 w 1320066"/>
                <a:gd name="connsiteY2" fmla="*/ 1233129 h 1263844"/>
                <a:gd name="connsiteX3" fmla="*/ 0 w 1320066"/>
                <a:gd name="connsiteY3" fmla="*/ 1260343 h 1263844"/>
                <a:gd name="connsiteX4" fmla="*/ 31250 w 1320066"/>
                <a:gd name="connsiteY4" fmla="*/ 0 h 126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066" h="1263844">
                  <a:moveTo>
                    <a:pt x="31250" y="0"/>
                  </a:moveTo>
                  <a:lnTo>
                    <a:pt x="1313313" y="20567"/>
                  </a:lnTo>
                  <a:cubicBezTo>
                    <a:pt x="1315242" y="429048"/>
                    <a:pt x="1291435" y="859628"/>
                    <a:pt x="1320066" y="1233129"/>
                  </a:cubicBezTo>
                  <a:cubicBezTo>
                    <a:pt x="665493" y="1279400"/>
                    <a:pt x="439867" y="1259391"/>
                    <a:pt x="0" y="1260343"/>
                  </a:cubicBezTo>
                  <a:lnTo>
                    <a:pt x="31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4DAF2">
                    <a:lumMod val="95000"/>
                    <a:lumOff val="5000"/>
                  </a:srgbClr>
                </a:gs>
                <a:gs pos="100000">
                  <a:srgbClr val="86C4EA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12700" dir="5400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80E05E1-F143-41CB-8D2F-38F62F22E2E7}"/>
                </a:ext>
              </a:extLst>
            </p:cNvPr>
            <p:cNvSpPr/>
            <p:nvPr/>
          </p:nvSpPr>
          <p:spPr>
            <a:xfrm>
              <a:off x="917772" y="5686174"/>
              <a:ext cx="1471005" cy="1107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            (Software)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LMS (Adverts, </a:t>
              </a:r>
              <a:b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</a:b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Rs 20, 000)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Controller App, Offline Player (Adverts)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Permanent employees and maintainers </a:t>
              </a:r>
              <a:b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</a:b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(-50% of the Revenue)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49570C-8DC6-4FF9-8907-74BA6CCAA6AD}"/>
                </a:ext>
              </a:extLst>
            </p:cNvPr>
            <p:cNvGrpSpPr/>
            <p:nvPr/>
          </p:nvGrpSpPr>
          <p:grpSpPr>
            <a:xfrm>
              <a:off x="1562156" y="5523650"/>
              <a:ext cx="184785" cy="186690"/>
              <a:chOff x="4917745" y="2235200"/>
              <a:chExt cx="2584952" cy="2489199"/>
            </a:xfrm>
            <a:effectLst>
              <a:outerShdw blurRad="50800" dist="25400" dir="8100000" algn="tr" rotWithShape="0">
                <a:prstClr val="black">
                  <a:alpha val="45000"/>
                </a:prstClr>
              </a:outerShdw>
            </a:effectLst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1585D97F-254F-4760-A988-5A63B595001A}"/>
                  </a:ext>
                </a:extLst>
              </p:cNvPr>
              <p:cNvSpPr/>
              <p:nvPr/>
            </p:nvSpPr>
            <p:spPr>
              <a:xfrm>
                <a:off x="4917745" y="2429067"/>
                <a:ext cx="2295331" cy="22953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444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F10CEF8A-312F-44E1-BDFC-854C3B02C448}"/>
                  </a:ext>
                </a:extLst>
              </p:cNvPr>
              <p:cNvSpPr/>
              <p:nvPr/>
            </p:nvSpPr>
            <p:spPr>
              <a:xfrm>
                <a:off x="5484130" y="2913213"/>
                <a:ext cx="1253454" cy="125345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CDDB8459-9069-4B01-B640-4C3EB3172CB1}"/>
                  </a:ext>
                </a:extLst>
              </p:cNvPr>
              <p:cNvSpPr/>
              <p:nvPr/>
            </p:nvSpPr>
            <p:spPr>
              <a:xfrm>
                <a:off x="5972471" y="2235200"/>
                <a:ext cx="1530226" cy="153022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>
                <a:bevelT w="31750" h="6985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D8EABC-50FD-420E-832C-779D0B6F5D4F}"/>
              </a:ext>
            </a:extLst>
          </p:cNvPr>
          <p:cNvGrpSpPr/>
          <p:nvPr/>
        </p:nvGrpSpPr>
        <p:grpSpPr>
          <a:xfrm>
            <a:off x="7177545" y="5546493"/>
            <a:ext cx="3629759" cy="972400"/>
            <a:chOff x="5202875" y="5537685"/>
            <a:chExt cx="3629759" cy="972400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A8F2DAB2-2184-4724-9D14-FC83B4662DE7}"/>
                </a:ext>
              </a:extLst>
            </p:cNvPr>
            <p:cNvGrpSpPr/>
            <p:nvPr/>
          </p:nvGrpSpPr>
          <p:grpSpPr>
            <a:xfrm>
              <a:off x="5202875" y="5537685"/>
              <a:ext cx="3629759" cy="972400"/>
              <a:chOff x="962083" y="5523650"/>
              <a:chExt cx="1361698" cy="972400"/>
            </a:xfrm>
          </p:grpSpPr>
          <p:sp>
            <p:nvSpPr>
              <p:cNvPr id="186" name="Rectangle 19">
                <a:extLst>
                  <a:ext uri="{FF2B5EF4-FFF2-40B4-BE49-F238E27FC236}">
                    <a16:creationId xmlns:a16="http://schemas.microsoft.com/office/drawing/2014/main" id="{DCB767EC-3FE4-4A35-A8C2-D9C508C3FF93}"/>
                  </a:ext>
                </a:extLst>
              </p:cNvPr>
              <p:cNvSpPr/>
              <p:nvPr/>
            </p:nvSpPr>
            <p:spPr>
              <a:xfrm>
                <a:off x="962083" y="5528465"/>
                <a:ext cx="1361698" cy="967585"/>
              </a:xfrm>
              <a:custGeom>
                <a:avLst/>
                <a:gdLst>
                  <a:gd name="connsiteX0" fmla="*/ 0 w 1339596"/>
                  <a:gd name="connsiteY0" fmla="*/ 0 h 1219200"/>
                  <a:gd name="connsiteX1" fmla="*/ 1339596 w 1339596"/>
                  <a:gd name="connsiteY1" fmla="*/ 0 h 1219200"/>
                  <a:gd name="connsiteX2" fmla="*/ 1339596 w 1339596"/>
                  <a:gd name="connsiteY2" fmla="*/ 1219200 h 1219200"/>
                  <a:gd name="connsiteX3" fmla="*/ 0 w 1339596"/>
                  <a:gd name="connsiteY3" fmla="*/ 1219200 h 1219200"/>
                  <a:gd name="connsiteX4" fmla="*/ 0 w 1339596"/>
                  <a:gd name="connsiteY4" fmla="*/ 0 h 1219200"/>
                  <a:gd name="connsiteX0" fmla="*/ 0 w 1339596"/>
                  <a:gd name="connsiteY0" fmla="*/ 11733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0 w 1339596"/>
                  <a:gd name="connsiteY4" fmla="*/ 11733 h 1230933"/>
                  <a:gd name="connsiteX0" fmla="*/ 55747 w 1339596"/>
                  <a:gd name="connsiteY0" fmla="*/ 12706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55747 w 1339596"/>
                  <a:gd name="connsiteY4" fmla="*/ 12706 h 1230933"/>
                  <a:gd name="connsiteX0" fmla="*/ 28195 w 1339596"/>
                  <a:gd name="connsiteY0" fmla="*/ 12225 h 1230933"/>
                  <a:gd name="connsiteX1" fmla="*/ 1306342 w 1339596"/>
                  <a:gd name="connsiteY1" fmla="*/ 0 h 1230933"/>
                  <a:gd name="connsiteX2" fmla="*/ 1339596 w 1339596"/>
                  <a:gd name="connsiteY2" fmla="*/ 1230933 h 1230933"/>
                  <a:gd name="connsiteX3" fmla="*/ 0 w 1339596"/>
                  <a:gd name="connsiteY3" fmla="*/ 1230933 h 1230933"/>
                  <a:gd name="connsiteX4" fmla="*/ 28195 w 1339596"/>
                  <a:gd name="connsiteY4" fmla="*/ 12225 h 1230933"/>
                  <a:gd name="connsiteX0" fmla="*/ 28195 w 1353846"/>
                  <a:gd name="connsiteY0" fmla="*/ 6385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8195 w 1353846"/>
                  <a:gd name="connsiteY4" fmla="*/ 6385 h 1225093"/>
                  <a:gd name="connsiteX0" fmla="*/ 20681 w 1353846"/>
                  <a:gd name="connsiteY0" fmla="*/ 6253 h 1225093"/>
                  <a:gd name="connsiteX1" fmla="*/ 1353846 w 1353846"/>
                  <a:gd name="connsiteY1" fmla="*/ 0 h 1225093"/>
                  <a:gd name="connsiteX2" fmla="*/ 1339596 w 1353846"/>
                  <a:gd name="connsiteY2" fmla="*/ 1225093 h 1225093"/>
                  <a:gd name="connsiteX3" fmla="*/ 0 w 1353846"/>
                  <a:gd name="connsiteY3" fmla="*/ 1225093 h 1225093"/>
                  <a:gd name="connsiteX4" fmla="*/ 20681 w 1353846"/>
                  <a:gd name="connsiteY4" fmla="*/ 6253 h 1225093"/>
                  <a:gd name="connsiteX0" fmla="*/ 20681 w 1339596"/>
                  <a:gd name="connsiteY0" fmla="*/ 6603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20681 w 1339596"/>
                  <a:gd name="connsiteY4" fmla="*/ 6603 h 1225443"/>
                  <a:gd name="connsiteX0" fmla="*/ 33205 w 1339596"/>
                  <a:gd name="connsiteY0" fmla="*/ 682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33205 w 1339596"/>
                  <a:gd name="connsiteY4" fmla="*/ 6822 h 1225443"/>
                  <a:gd name="connsiteX0" fmla="*/ 13167 w 1339596"/>
                  <a:gd name="connsiteY0" fmla="*/ 6472 h 1225443"/>
                  <a:gd name="connsiteX1" fmla="*/ 1333808 w 1339596"/>
                  <a:gd name="connsiteY1" fmla="*/ 0 h 1225443"/>
                  <a:gd name="connsiteX2" fmla="*/ 1339596 w 1339596"/>
                  <a:gd name="connsiteY2" fmla="*/ 1225443 h 1225443"/>
                  <a:gd name="connsiteX3" fmla="*/ 0 w 1339596"/>
                  <a:gd name="connsiteY3" fmla="*/ 1225443 h 1225443"/>
                  <a:gd name="connsiteX4" fmla="*/ 13167 w 1339596"/>
                  <a:gd name="connsiteY4" fmla="*/ 6472 h 1225443"/>
                  <a:gd name="connsiteX0" fmla="*/ 13167 w 1333884"/>
                  <a:gd name="connsiteY0" fmla="*/ 6472 h 1225443"/>
                  <a:gd name="connsiteX1" fmla="*/ 1333808 w 1333884"/>
                  <a:gd name="connsiteY1" fmla="*/ 0 h 1225443"/>
                  <a:gd name="connsiteX2" fmla="*/ 1302330 w 1333884"/>
                  <a:gd name="connsiteY2" fmla="*/ 1207253 h 1225443"/>
                  <a:gd name="connsiteX3" fmla="*/ 0 w 1333884"/>
                  <a:gd name="connsiteY3" fmla="*/ 1225443 h 1225443"/>
                  <a:gd name="connsiteX4" fmla="*/ 13167 w 1333884"/>
                  <a:gd name="connsiteY4" fmla="*/ 6472 h 1225443"/>
                  <a:gd name="connsiteX0" fmla="*/ 13167 w 1334211"/>
                  <a:gd name="connsiteY0" fmla="*/ 6472 h 1232826"/>
                  <a:gd name="connsiteX1" fmla="*/ 1333808 w 1334211"/>
                  <a:gd name="connsiteY1" fmla="*/ 0 h 1232826"/>
                  <a:gd name="connsiteX2" fmla="*/ 1331950 w 1334211"/>
                  <a:gd name="connsiteY2" fmla="*/ 1232826 h 1232826"/>
                  <a:gd name="connsiteX3" fmla="*/ 0 w 1334211"/>
                  <a:gd name="connsiteY3" fmla="*/ 1225443 h 1232826"/>
                  <a:gd name="connsiteX4" fmla="*/ 13167 w 1334211"/>
                  <a:gd name="connsiteY4" fmla="*/ 6472 h 1232826"/>
                  <a:gd name="connsiteX0" fmla="*/ 13167 w 1333952"/>
                  <a:gd name="connsiteY0" fmla="*/ 6472 h 1225443"/>
                  <a:gd name="connsiteX1" fmla="*/ 1333808 w 1333952"/>
                  <a:gd name="connsiteY1" fmla="*/ 0 h 1225443"/>
                  <a:gd name="connsiteX2" fmla="*/ 1319601 w 1333952"/>
                  <a:gd name="connsiteY2" fmla="*/ 1222588 h 1225443"/>
                  <a:gd name="connsiteX3" fmla="*/ 0 w 1333952"/>
                  <a:gd name="connsiteY3" fmla="*/ 1225443 h 1225443"/>
                  <a:gd name="connsiteX4" fmla="*/ 13167 w 1333952"/>
                  <a:gd name="connsiteY4" fmla="*/ 6472 h 1225443"/>
                  <a:gd name="connsiteX0" fmla="*/ 30785 w 1333952"/>
                  <a:gd name="connsiteY0" fmla="*/ 0 h 1235984"/>
                  <a:gd name="connsiteX1" fmla="*/ 1333808 w 1333952"/>
                  <a:gd name="connsiteY1" fmla="*/ 10541 h 1235984"/>
                  <a:gd name="connsiteX2" fmla="*/ 1319601 w 1333952"/>
                  <a:gd name="connsiteY2" fmla="*/ 1233129 h 1235984"/>
                  <a:gd name="connsiteX3" fmla="*/ 0 w 1333952"/>
                  <a:gd name="connsiteY3" fmla="*/ 1235984 h 1235984"/>
                  <a:gd name="connsiteX4" fmla="*/ 30785 w 1333952"/>
                  <a:gd name="connsiteY4" fmla="*/ 0 h 1235984"/>
                  <a:gd name="connsiteX0" fmla="*/ 30785 w 1319601"/>
                  <a:gd name="connsiteY0" fmla="*/ 0 h 1235984"/>
                  <a:gd name="connsiteX1" fmla="*/ 1312848 w 1319601"/>
                  <a:gd name="connsiteY1" fmla="*/ 20567 h 1235984"/>
                  <a:gd name="connsiteX2" fmla="*/ 1319601 w 1319601"/>
                  <a:gd name="connsiteY2" fmla="*/ 1233129 h 1235984"/>
                  <a:gd name="connsiteX3" fmla="*/ 0 w 1319601"/>
                  <a:gd name="connsiteY3" fmla="*/ 1235984 h 1235984"/>
                  <a:gd name="connsiteX4" fmla="*/ 30785 w 1319601"/>
                  <a:gd name="connsiteY4" fmla="*/ 0 h 1235984"/>
                  <a:gd name="connsiteX0" fmla="*/ 30785 w 1319601"/>
                  <a:gd name="connsiteY0" fmla="*/ 0 h 1258608"/>
                  <a:gd name="connsiteX1" fmla="*/ 1312848 w 1319601"/>
                  <a:gd name="connsiteY1" fmla="*/ 20567 h 1258608"/>
                  <a:gd name="connsiteX2" fmla="*/ 1319601 w 1319601"/>
                  <a:gd name="connsiteY2" fmla="*/ 1233129 h 1258608"/>
                  <a:gd name="connsiteX3" fmla="*/ 0 w 1319601"/>
                  <a:gd name="connsiteY3" fmla="*/ 1235984 h 1258608"/>
                  <a:gd name="connsiteX4" fmla="*/ 30785 w 1319601"/>
                  <a:gd name="connsiteY4" fmla="*/ 0 h 1258608"/>
                  <a:gd name="connsiteX0" fmla="*/ 31250 w 1320066"/>
                  <a:gd name="connsiteY0" fmla="*/ 0 h 1267432"/>
                  <a:gd name="connsiteX1" fmla="*/ 1313313 w 1320066"/>
                  <a:gd name="connsiteY1" fmla="*/ 20567 h 1267432"/>
                  <a:gd name="connsiteX2" fmla="*/ 1320066 w 1320066"/>
                  <a:gd name="connsiteY2" fmla="*/ 1233129 h 1267432"/>
                  <a:gd name="connsiteX3" fmla="*/ 0 w 1320066"/>
                  <a:gd name="connsiteY3" fmla="*/ 1260343 h 1267432"/>
                  <a:gd name="connsiteX4" fmla="*/ 31250 w 1320066"/>
                  <a:gd name="connsiteY4" fmla="*/ 0 h 1267432"/>
                  <a:gd name="connsiteX0" fmla="*/ 31250 w 1320066"/>
                  <a:gd name="connsiteY0" fmla="*/ 0 h 1268253"/>
                  <a:gd name="connsiteX1" fmla="*/ 1313313 w 1320066"/>
                  <a:gd name="connsiteY1" fmla="*/ 20567 h 1268253"/>
                  <a:gd name="connsiteX2" fmla="*/ 1320066 w 1320066"/>
                  <a:gd name="connsiteY2" fmla="*/ 1233129 h 1268253"/>
                  <a:gd name="connsiteX3" fmla="*/ 0 w 1320066"/>
                  <a:gd name="connsiteY3" fmla="*/ 1260343 h 1268253"/>
                  <a:gd name="connsiteX4" fmla="*/ 31250 w 1320066"/>
                  <a:gd name="connsiteY4" fmla="*/ 0 h 1268253"/>
                  <a:gd name="connsiteX0" fmla="*/ 31250 w 1320066"/>
                  <a:gd name="connsiteY0" fmla="*/ 0 h 1263844"/>
                  <a:gd name="connsiteX1" fmla="*/ 1313313 w 1320066"/>
                  <a:gd name="connsiteY1" fmla="*/ 20567 h 1263844"/>
                  <a:gd name="connsiteX2" fmla="*/ 1320066 w 1320066"/>
                  <a:gd name="connsiteY2" fmla="*/ 1233129 h 1263844"/>
                  <a:gd name="connsiteX3" fmla="*/ 0 w 1320066"/>
                  <a:gd name="connsiteY3" fmla="*/ 1260343 h 1263844"/>
                  <a:gd name="connsiteX4" fmla="*/ 31250 w 1320066"/>
                  <a:gd name="connsiteY4" fmla="*/ 0 h 1263844"/>
                  <a:gd name="connsiteX0" fmla="*/ 31250 w 1320066"/>
                  <a:gd name="connsiteY0" fmla="*/ 0 h 1263844"/>
                  <a:gd name="connsiteX1" fmla="*/ 1313313 w 1320066"/>
                  <a:gd name="connsiteY1" fmla="*/ 20567 h 1263844"/>
                  <a:gd name="connsiteX2" fmla="*/ 1320066 w 1320066"/>
                  <a:gd name="connsiteY2" fmla="*/ 1233129 h 1263844"/>
                  <a:gd name="connsiteX3" fmla="*/ 0 w 1320066"/>
                  <a:gd name="connsiteY3" fmla="*/ 1260343 h 1263844"/>
                  <a:gd name="connsiteX4" fmla="*/ 31250 w 1320066"/>
                  <a:gd name="connsiteY4" fmla="*/ 0 h 1263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066" h="1263844">
                    <a:moveTo>
                      <a:pt x="31250" y="0"/>
                    </a:moveTo>
                    <a:lnTo>
                      <a:pt x="1313313" y="20567"/>
                    </a:lnTo>
                    <a:cubicBezTo>
                      <a:pt x="1315242" y="429048"/>
                      <a:pt x="1291435" y="859628"/>
                      <a:pt x="1320066" y="1233129"/>
                    </a:cubicBezTo>
                    <a:cubicBezTo>
                      <a:pt x="665493" y="1279400"/>
                      <a:pt x="439867" y="1259391"/>
                      <a:pt x="0" y="1260343"/>
                    </a:cubicBezTo>
                    <a:lnTo>
                      <a:pt x="3125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B4DAF2">
                      <a:lumMod val="95000"/>
                      <a:lumOff val="5000"/>
                    </a:srgbClr>
                  </a:gs>
                  <a:gs pos="100000">
                    <a:srgbClr val="86C4EA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" dist="12700" dir="54000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bIns="45720"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67B5D0D9-5028-412C-8D4B-C1A69B2C938A}"/>
                  </a:ext>
                </a:extLst>
              </p:cNvPr>
              <p:cNvSpPr/>
              <p:nvPr/>
            </p:nvSpPr>
            <p:spPr>
              <a:xfrm>
                <a:off x="982688" y="5686174"/>
                <a:ext cx="1326089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9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70300A1B-6CA5-4C6C-8D5C-0915766183CE}"/>
                  </a:ext>
                </a:extLst>
              </p:cNvPr>
              <p:cNvGrpSpPr/>
              <p:nvPr/>
            </p:nvGrpSpPr>
            <p:grpSpPr>
              <a:xfrm>
                <a:off x="1562151" y="5523650"/>
                <a:ext cx="56971" cy="186690"/>
                <a:chOff x="4917745" y="2235200"/>
                <a:chExt cx="796977" cy="2489199"/>
              </a:xfrm>
              <a:effectLst>
                <a:outerShdw blurRad="50800" dist="25400" dir="8100000" algn="tr" rotWithShape="0">
                  <a:prstClr val="black">
                    <a:alpha val="45000"/>
                  </a:prstClr>
                </a:outerShdw>
              </a:effectLst>
            </p:grpSpPr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F4CB80DE-32F1-48C6-97A1-9F8BB18FF8F8}"/>
                    </a:ext>
                  </a:extLst>
                </p:cNvPr>
                <p:cNvSpPr/>
                <p:nvPr/>
              </p:nvSpPr>
              <p:spPr>
                <a:xfrm>
                  <a:off x="4917745" y="2429067"/>
                  <a:ext cx="758028" cy="229533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>
                  <a:bevelT w="44450" h="69850"/>
                </a:sp3d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8E8E4EFD-0F0B-4DE4-83CE-32D875007892}"/>
                    </a:ext>
                  </a:extLst>
                </p:cNvPr>
                <p:cNvSpPr/>
                <p:nvPr/>
              </p:nvSpPr>
              <p:spPr>
                <a:xfrm>
                  <a:off x="5096896" y="2905240"/>
                  <a:ext cx="413952" cy="1253453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1ABBE6E9-F53D-4EFA-947E-ED8EC7A6D4F5}"/>
                    </a:ext>
                  </a:extLst>
                </p:cNvPr>
                <p:cNvSpPr/>
                <p:nvPr/>
              </p:nvSpPr>
              <p:spPr>
                <a:xfrm>
                  <a:off x="5209364" y="2235200"/>
                  <a:ext cx="505358" cy="153022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>
                  <a:bevelT w="31750" h="69850"/>
                </a:sp3d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</p:grpSp>
        </p:grp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A72FA90B-3B17-4504-ABC5-2F0E8F41AE86}"/>
                </a:ext>
              </a:extLst>
            </p:cNvPr>
            <p:cNvSpPr/>
            <p:nvPr/>
          </p:nvSpPr>
          <p:spPr>
            <a:xfrm>
              <a:off x="5282654" y="5755156"/>
              <a:ext cx="3534840" cy="538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17% of cost of Digital Board Marker Hardware that is Rs 1500 that is 150, 000</a:t>
              </a: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 </a:t>
              </a: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per 100 hardware modules sold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 LMS, Controller App, Offline Player adverts that is Rs 100, 000 per month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</a:rPr>
                <a:t>Rs 20, 000 revenue on each LMS software sold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315</Words>
  <Application>Microsoft Office PowerPoint</Application>
  <PresentationFormat>Widescreen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Bradley Hand ITC</vt:lpstr>
      <vt:lpstr>Calibri</vt:lpstr>
      <vt:lpstr>Comic Sans MS</vt:lpstr>
      <vt:lpstr>Office Theme</vt:lpstr>
      <vt:lpstr>Business Model Canvas                                                                                                     Designed For</vt:lpstr>
    </vt:vector>
  </TitlesOfParts>
  <Company>World Vision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 template</dc:title>
  <dc:creator>This version: James Cox</dc:creator>
  <dc:description>Full credit to  http://www.businessmodelgeneration.com and its users for this template. I have made enhancements to its useability by using a table as the underlying format.</dc:description>
  <cp:lastModifiedBy>Hamza Farooq</cp:lastModifiedBy>
  <cp:revision>74</cp:revision>
  <dcterms:created xsi:type="dcterms:W3CDTF">2011-03-15T01:24:59Z</dcterms:created>
  <dcterms:modified xsi:type="dcterms:W3CDTF">2019-09-08T08:23:30Z</dcterms:modified>
</cp:coreProperties>
</file>