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1" r:id="rId5"/>
    <p:sldId id="258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/>
              <a:t>L</a:t>
            </a:r>
            <a:r>
              <a:rPr lang="en-US" altLang="zh-CN" sz="9600" b="1" dirty="0"/>
              <a:t>esson 8</a:t>
            </a:r>
            <a:endParaRPr lang="en-GB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6000" b="1" i="1" dirty="0" err="1">
                <a:solidFill>
                  <a:srgbClr val="C00000"/>
                </a:solidFill>
              </a:rPr>
              <a:t>Wǒ</a:t>
            </a:r>
            <a:r>
              <a:rPr lang="en-GB" sz="6000" b="1" i="1" dirty="0">
                <a:solidFill>
                  <a:srgbClr val="C00000"/>
                </a:solidFill>
              </a:rPr>
              <a:t>  </a:t>
            </a:r>
            <a:r>
              <a:rPr lang="en-GB" sz="6000" b="1" i="1" dirty="0" err="1">
                <a:solidFill>
                  <a:srgbClr val="C00000"/>
                </a:solidFill>
              </a:rPr>
              <a:t>xiǎng</a:t>
            </a:r>
            <a:r>
              <a:rPr lang="en-GB" sz="6000" b="1" i="1" dirty="0">
                <a:solidFill>
                  <a:srgbClr val="C00000"/>
                </a:solidFill>
              </a:rPr>
              <a:t>  </a:t>
            </a:r>
            <a:r>
              <a:rPr lang="en-GB" sz="6000" b="1" i="1" dirty="0" err="1">
                <a:solidFill>
                  <a:srgbClr val="C00000"/>
                </a:solidFill>
              </a:rPr>
              <a:t>hē</a:t>
            </a:r>
            <a:r>
              <a:rPr lang="en-GB" sz="6000" b="1" i="1" dirty="0">
                <a:solidFill>
                  <a:srgbClr val="C00000"/>
                </a:solidFill>
              </a:rPr>
              <a:t>  </a:t>
            </a:r>
            <a:r>
              <a:rPr lang="en-GB" sz="6000" b="1" i="1" dirty="0" err="1">
                <a:solidFill>
                  <a:srgbClr val="C00000"/>
                </a:solidFill>
              </a:rPr>
              <a:t>chá</a:t>
            </a:r>
            <a:r>
              <a:rPr lang="en-US" sz="6000" b="1" i="1" dirty="0">
                <a:solidFill>
                  <a:srgbClr val="C00000"/>
                </a:solidFill>
              </a:rPr>
              <a:t>.</a:t>
            </a:r>
          </a:p>
          <a:p>
            <a:r>
              <a:rPr lang="en-US" sz="6000" b="1" dirty="0">
                <a:solidFill>
                  <a:srgbClr val="002060"/>
                </a:solidFill>
              </a:rPr>
              <a:t>I’d like some tea.</a:t>
            </a:r>
            <a:endParaRPr lang="en-GB" sz="6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806P31T1D6717412F46DT200909071813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64704"/>
            <a:ext cx="4248919" cy="4104456"/>
          </a:xfrm>
          <a:prstGeom prst="rect">
            <a:avLst/>
          </a:prstGeom>
        </p:spPr>
      </p:pic>
      <p:pic>
        <p:nvPicPr>
          <p:cNvPr id="6" name="图片 5" descr="下载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908720"/>
            <a:ext cx="3888432" cy="38884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75656" y="551723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20</a:t>
            </a:r>
            <a:endParaRPr lang="zh-CN" altLang="zh-CN" sz="4800" dirty="0"/>
          </a:p>
        </p:txBody>
      </p:sp>
      <p:sp>
        <p:nvSpPr>
          <p:cNvPr id="11" name="矩形 10"/>
          <p:cNvSpPr/>
          <p:nvPr/>
        </p:nvSpPr>
        <p:spPr>
          <a:xfrm>
            <a:off x="5868144" y="551723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10</a:t>
            </a:r>
            <a:endParaRPr lang="zh-CN" altLang="zh-CN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下载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350" y="794847"/>
            <a:ext cx="3760618" cy="3498249"/>
          </a:xfrm>
        </p:spPr>
      </p:pic>
      <p:pic>
        <p:nvPicPr>
          <p:cNvPr id="5" name="图片 4" descr="下载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80511"/>
            <a:ext cx="3600400" cy="35125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03648" y="479715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5</a:t>
            </a:r>
            <a:endParaRPr lang="zh-CN" altLang="zh-CN" sz="4800" dirty="0"/>
          </a:p>
        </p:txBody>
      </p:sp>
      <p:sp>
        <p:nvSpPr>
          <p:cNvPr id="9" name="矩形 8"/>
          <p:cNvSpPr/>
          <p:nvPr/>
        </p:nvSpPr>
        <p:spPr>
          <a:xfrm>
            <a:off x="5724128" y="4797152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1</a:t>
            </a:r>
            <a:endParaRPr lang="zh-CN" altLang="zh-CN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806P31T1D6674525F46DT200908272059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4042420" cy="3751366"/>
          </a:xfrm>
          <a:prstGeom prst="rect">
            <a:avLst/>
          </a:prstGeom>
        </p:spPr>
      </p:pic>
      <p:pic>
        <p:nvPicPr>
          <p:cNvPr id="5" name="图片 4" descr="下载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556792"/>
            <a:ext cx="3407115" cy="30826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537321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0.5</a:t>
            </a:r>
            <a:endParaRPr lang="zh-CN" altLang="zh-CN" sz="4800" dirty="0"/>
          </a:p>
        </p:txBody>
      </p:sp>
      <p:sp>
        <p:nvSpPr>
          <p:cNvPr id="7" name="矩形 6"/>
          <p:cNvSpPr/>
          <p:nvPr/>
        </p:nvSpPr>
        <p:spPr>
          <a:xfrm>
            <a:off x="6084168" y="537321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0.1</a:t>
            </a:r>
            <a:endParaRPr lang="zh-CN" altLang="zh-CN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8717836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04864"/>
            <a:ext cx="4819650" cy="3067050"/>
          </a:xfrm>
          <a:prstGeom prst="rect">
            <a:avLst/>
          </a:prstGeom>
        </p:spPr>
      </p:pic>
      <p:pic>
        <p:nvPicPr>
          <p:cNvPr id="6" name="图片 5" descr="6711798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0648"/>
            <a:ext cx="4572000" cy="2313432"/>
          </a:xfrm>
          <a:prstGeom prst="rect">
            <a:avLst/>
          </a:prstGeom>
        </p:spPr>
      </p:pic>
      <p:pic>
        <p:nvPicPr>
          <p:cNvPr id="9" name="图片 8" descr="im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5013176"/>
            <a:ext cx="3135258" cy="16169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40152" y="980728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/>
              <a:t>¥</a:t>
            </a:r>
            <a:r>
              <a:rPr lang="en-US" altLang="zh-CN" sz="6000" dirty="0"/>
              <a:t>1</a:t>
            </a:r>
            <a:endParaRPr lang="zh-CN" altLang="zh-CN" sz="6000" dirty="0"/>
          </a:p>
        </p:txBody>
      </p:sp>
      <p:sp>
        <p:nvSpPr>
          <p:cNvPr id="11" name="矩形 10"/>
          <p:cNvSpPr/>
          <p:nvPr/>
        </p:nvSpPr>
        <p:spPr>
          <a:xfrm>
            <a:off x="5940152" y="3356992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/>
              <a:t>¥</a:t>
            </a:r>
            <a:r>
              <a:rPr lang="en-US" altLang="zh-CN" sz="6000" dirty="0"/>
              <a:t> 0.5</a:t>
            </a:r>
            <a:endParaRPr lang="zh-CN" altLang="zh-CN" sz="6000" dirty="0"/>
          </a:p>
        </p:txBody>
      </p:sp>
      <p:sp>
        <p:nvSpPr>
          <p:cNvPr id="12" name="矩形 11"/>
          <p:cNvSpPr/>
          <p:nvPr/>
        </p:nvSpPr>
        <p:spPr>
          <a:xfrm>
            <a:off x="5940152" y="5445224"/>
            <a:ext cx="2160240" cy="7200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6000" dirty="0"/>
              <a:t>¥</a:t>
            </a:r>
            <a:r>
              <a:rPr lang="en-US" altLang="zh-CN" sz="6000" dirty="0"/>
              <a:t> 0.1</a:t>
            </a:r>
            <a:endParaRPr lang="zh-CN" altLang="zh-CN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4CF96-D32C-44C5-8F96-0F3577DB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002060"/>
                </a:solidFill>
              </a:rPr>
              <a:t>Text3  New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5D909-C5A4-44CA-95E8-7F674F90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r>
              <a:rPr lang="en-GB" sz="4000" b="1" u="sng" dirty="0" err="1">
                <a:solidFill>
                  <a:srgbClr val="FF0000"/>
                </a:solidFill>
              </a:rPr>
              <a:t>Zhè</a:t>
            </a:r>
            <a:r>
              <a:rPr lang="en-GB" sz="4000" b="1" u="sng" dirty="0">
                <a:solidFill>
                  <a:srgbClr val="FF0000"/>
                </a:solidFill>
              </a:rPr>
              <a:t>                 </a:t>
            </a:r>
            <a:r>
              <a:rPr lang="en-GB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Nà</a:t>
            </a:r>
            <a:r>
              <a:rPr lang="en-GB" sz="4000" b="1" dirty="0">
                <a:solidFill>
                  <a:srgbClr val="FF0000"/>
                </a:solidFill>
              </a:rPr>
              <a:t>                   </a:t>
            </a:r>
            <a:r>
              <a:rPr lang="en-GB" sz="4000" b="1" dirty="0"/>
              <a:t>that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duō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shǎo</a:t>
            </a:r>
            <a:r>
              <a:rPr lang="en-GB" sz="4000" b="1" dirty="0">
                <a:solidFill>
                  <a:srgbClr val="FF0000"/>
                </a:solidFill>
              </a:rPr>
              <a:t>       </a:t>
            </a:r>
            <a:r>
              <a:rPr lang="en-GB" sz="4000" b="1" dirty="0"/>
              <a:t>how much , how many               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Qián</a:t>
            </a:r>
            <a:r>
              <a:rPr lang="en-GB" sz="4000" b="1" dirty="0">
                <a:solidFill>
                  <a:srgbClr val="FF0000"/>
                </a:solidFill>
              </a:rPr>
              <a:t>               </a:t>
            </a:r>
            <a:r>
              <a:rPr lang="en-GB" sz="4000" b="1" dirty="0"/>
              <a:t>money</a:t>
            </a:r>
            <a:r>
              <a:rPr lang="en-GB" sz="4000" b="1" dirty="0">
                <a:solidFill>
                  <a:srgbClr val="FF0000"/>
                </a:solidFill>
              </a:rPr>
              <a:t>                         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kuài</a:t>
            </a:r>
            <a:r>
              <a:rPr lang="en-GB" sz="4000" b="1" dirty="0">
                <a:solidFill>
                  <a:srgbClr val="FF0000"/>
                </a:solidFill>
              </a:rPr>
              <a:t>                </a:t>
            </a:r>
            <a:r>
              <a:rPr lang="en-US" altLang="zh-CN" sz="4000" b="1" dirty="0" err="1"/>
              <a:t>yuán</a:t>
            </a:r>
            <a:endParaRPr lang="zh-CN" altLang="zh-CN" sz="4000" b="1" dirty="0"/>
          </a:p>
          <a:p>
            <a:pPr marL="0" indent="0">
              <a:buNone/>
            </a:pPr>
            <a:r>
              <a:rPr lang="en-GB" sz="4000" b="1" dirty="0">
                <a:solidFill>
                  <a:srgbClr val="FF0000"/>
                </a:solidFill>
              </a:rPr>
              <a:t>                             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6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Text3 : In a store.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dirty="0">
                <a:solidFill>
                  <a:srgbClr val="002060"/>
                </a:solidFill>
              </a:rPr>
              <a:t>A:  </a:t>
            </a:r>
            <a:r>
              <a:rPr lang="en-GB" sz="3600" dirty="0" err="1">
                <a:solidFill>
                  <a:srgbClr val="002060"/>
                </a:solidFill>
              </a:rPr>
              <a:t>Nǐ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hǎo</a:t>
            </a:r>
            <a:r>
              <a:rPr lang="en-GB" sz="3600" dirty="0">
                <a:solidFill>
                  <a:srgbClr val="002060"/>
                </a:solidFill>
              </a:rPr>
              <a:t> ! </a:t>
            </a:r>
            <a:r>
              <a:rPr lang="en-GB" sz="3600" u="sng" dirty="0" err="1">
                <a:solidFill>
                  <a:srgbClr val="002060"/>
                </a:solidFill>
              </a:rPr>
              <a:t>Zhè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gè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bēi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zi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b="1" i="1" u="sng" dirty="0" err="1">
                <a:solidFill>
                  <a:srgbClr val="002060"/>
                </a:solidFill>
              </a:rPr>
              <a:t>duō</a:t>
            </a:r>
            <a:r>
              <a:rPr lang="en-GB" sz="3600" b="1" i="1" u="sng" dirty="0">
                <a:solidFill>
                  <a:srgbClr val="002060"/>
                </a:solidFill>
              </a:rPr>
              <a:t> </a:t>
            </a:r>
            <a:r>
              <a:rPr lang="en-GB" sz="3600" b="1" i="1" u="sng" dirty="0" err="1">
                <a:solidFill>
                  <a:srgbClr val="002060"/>
                </a:solidFill>
              </a:rPr>
              <a:t>shǎo</a:t>
            </a:r>
            <a:r>
              <a:rPr lang="en-GB" sz="3600" b="1" i="1" u="sng" dirty="0">
                <a:solidFill>
                  <a:srgbClr val="002060"/>
                </a:solidFill>
              </a:rPr>
              <a:t>   </a:t>
            </a:r>
            <a:r>
              <a:rPr lang="en-GB" sz="3600" b="1" i="1" u="sng" dirty="0" err="1">
                <a:solidFill>
                  <a:srgbClr val="002060"/>
                </a:solidFill>
              </a:rPr>
              <a:t>qián</a:t>
            </a:r>
            <a:r>
              <a:rPr lang="en-GB" sz="3600" i="1" u="sng" dirty="0">
                <a:solidFill>
                  <a:srgbClr val="002060"/>
                </a:solidFill>
              </a:rPr>
              <a:t> </a:t>
            </a:r>
            <a:r>
              <a:rPr lang="en-GB" sz="3600" dirty="0">
                <a:solidFill>
                  <a:srgbClr val="002060"/>
                </a:solidFill>
              </a:rPr>
              <a:t>？</a:t>
            </a:r>
            <a:r>
              <a:rPr lang="en-GB" sz="3600" dirty="0"/>
              <a:t>                     </a:t>
            </a:r>
          </a:p>
          <a:p>
            <a:pPr>
              <a:buNone/>
            </a:pPr>
            <a:endParaRPr lang="en-GB" sz="3600" dirty="0"/>
          </a:p>
          <a:p>
            <a:pPr>
              <a:buNone/>
            </a:pPr>
            <a:r>
              <a:rPr lang="en-GB" sz="3600" dirty="0"/>
              <a:t>B:  28 </a:t>
            </a:r>
            <a:r>
              <a:rPr lang="en-GB" sz="3600" b="1" i="1" u="sng" dirty="0" err="1"/>
              <a:t>kuài</a:t>
            </a:r>
            <a:r>
              <a:rPr lang="en-GB" sz="3600" dirty="0"/>
              <a:t>.</a:t>
            </a:r>
          </a:p>
          <a:p>
            <a:pPr>
              <a:buNone/>
            </a:pPr>
            <a:endParaRPr lang="en-GB" sz="3600" dirty="0"/>
          </a:p>
          <a:p>
            <a:pPr>
              <a:buNone/>
            </a:pPr>
            <a:r>
              <a:rPr lang="en-GB" sz="3600" dirty="0">
                <a:solidFill>
                  <a:srgbClr val="002060"/>
                </a:solidFill>
              </a:rPr>
              <a:t>A:  </a:t>
            </a:r>
            <a:r>
              <a:rPr lang="en-GB" sz="3600" b="1" i="1" u="sng" dirty="0" err="1">
                <a:solidFill>
                  <a:srgbClr val="002060"/>
                </a:solidFill>
              </a:rPr>
              <a:t>Nà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gè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bēi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dirty="0" err="1">
                <a:solidFill>
                  <a:srgbClr val="002060"/>
                </a:solidFill>
              </a:rPr>
              <a:t>zi</a:t>
            </a:r>
            <a:r>
              <a:rPr lang="en-GB" sz="3600" dirty="0">
                <a:solidFill>
                  <a:srgbClr val="002060"/>
                </a:solidFill>
              </a:rPr>
              <a:t> </a:t>
            </a:r>
            <a:r>
              <a:rPr lang="en-GB" sz="3600" u="sng" dirty="0" err="1">
                <a:solidFill>
                  <a:srgbClr val="002060"/>
                </a:solidFill>
              </a:rPr>
              <a:t>duō</a:t>
            </a:r>
            <a:r>
              <a:rPr lang="en-GB" sz="3600" u="sng" dirty="0">
                <a:solidFill>
                  <a:srgbClr val="002060"/>
                </a:solidFill>
              </a:rPr>
              <a:t> </a:t>
            </a:r>
            <a:r>
              <a:rPr lang="en-GB" sz="3600" u="sng" dirty="0" err="1">
                <a:solidFill>
                  <a:srgbClr val="002060"/>
                </a:solidFill>
              </a:rPr>
              <a:t>shǎo</a:t>
            </a:r>
            <a:r>
              <a:rPr lang="en-GB" sz="3600" u="sng" dirty="0">
                <a:solidFill>
                  <a:srgbClr val="002060"/>
                </a:solidFill>
              </a:rPr>
              <a:t> </a:t>
            </a:r>
            <a:r>
              <a:rPr lang="en-GB" sz="3600" u="sng" dirty="0" err="1">
                <a:solidFill>
                  <a:srgbClr val="002060"/>
                </a:solidFill>
              </a:rPr>
              <a:t>qián</a:t>
            </a:r>
            <a:r>
              <a:rPr lang="en-GB" sz="3600" u="sng" dirty="0">
                <a:solidFill>
                  <a:srgbClr val="002060"/>
                </a:solidFill>
              </a:rPr>
              <a:t> </a:t>
            </a:r>
            <a:r>
              <a:rPr lang="en-GB" sz="3600" dirty="0">
                <a:solidFill>
                  <a:srgbClr val="002060"/>
                </a:solidFill>
              </a:rPr>
              <a:t>？</a:t>
            </a:r>
          </a:p>
          <a:p>
            <a:pPr>
              <a:buNone/>
            </a:pPr>
            <a:endParaRPr lang="en-GB" sz="3600" dirty="0"/>
          </a:p>
          <a:p>
            <a:pPr>
              <a:buNone/>
            </a:pPr>
            <a:r>
              <a:rPr lang="en-GB" sz="3600" dirty="0"/>
              <a:t>B:  </a:t>
            </a:r>
            <a:r>
              <a:rPr lang="en-GB" sz="3600" u="sng" dirty="0" err="1"/>
              <a:t>Nà</a:t>
            </a:r>
            <a:r>
              <a:rPr lang="en-GB" sz="3600" dirty="0"/>
              <a:t> </a:t>
            </a:r>
            <a:r>
              <a:rPr lang="en-GB" sz="3600" dirty="0" err="1"/>
              <a:t>gè</a:t>
            </a:r>
            <a:r>
              <a:rPr lang="en-GB" sz="3600" dirty="0"/>
              <a:t> </a:t>
            </a:r>
            <a:r>
              <a:rPr lang="en-GB" sz="3600" dirty="0" err="1"/>
              <a:t>bēi</a:t>
            </a:r>
            <a:r>
              <a:rPr lang="en-GB" sz="3600" dirty="0"/>
              <a:t> z</a:t>
            </a:r>
            <a:r>
              <a:rPr lang="en-US" altLang="zh-CN" sz="3600" dirty="0" err="1"/>
              <a:t>i</a:t>
            </a:r>
            <a:r>
              <a:rPr lang="en-GB" sz="3600" dirty="0"/>
              <a:t> 18 </a:t>
            </a:r>
            <a:r>
              <a:rPr lang="en-GB" sz="3600" dirty="0" err="1"/>
              <a:t>kuài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(</a:t>
            </a:r>
            <a:r>
              <a:rPr lang="en-GB" sz="3600" dirty="0" err="1"/>
              <a:t>qián</a:t>
            </a:r>
            <a:r>
              <a:rPr lang="en-GB" sz="3600" dirty="0">
                <a:solidFill>
                  <a:srgbClr val="FF0000"/>
                </a:solidFill>
              </a:rPr>
              <a:t>)</a:t>
            </a:r>
            <a:r>
              <a:rPr lang="en-GB" sz="3600" dirty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5076056" y="2060848"/>
            <a:ext cx="172819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how much</a:t>
            </a:r>
          </a:p>
        </p:txBody>
      </p:sp>
      <p:sp>
        <p:nvSpPr>
          <p:cNvPr id="5" name="矩形 4"/>
          <p:cNvSpPr/>
          <p:nvPr/>
        </p:nvSpPr>
        <p:spPr>
          <a:xfrm>
            <a:off x="6948264" y="2060848"/>
            <a:ext cx="136815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3429000"/>
            <a:ext cx="100811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yuan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725144"/>
            <a:ext cx="100811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224136"/>
          </a:xfrm>
        </p:spPr>
        <p:txBody>
          <a:bodyPr>
            <a:noAutofit/>
          </a:bodyPr>
          <a:lstStyle/>
          <a:p>
            <a:r>
              <a:rPr lang="en-US" altLang="zh-CN" sz="5400" i="1" dirty="0">
                <a:solidFill>
                  <a:srgbClr val="FF0066"/>
                </a:solidFill>
              </a:rPr>
              <a:t/>
            </a:r>
            <a:br>
              <a:rPr lang="en-US" altLang="zh-CN" sz="5400" i="1" dirty="0">
                <a:solidFill>
                  <a:srgbClr val="FF0066"/>
                </a:solidFill>
              </a:rPr>
            </a:br>
            <a:r>
              <a:rPr lang="en-US" altLang="zh-CN" sz="7200" b="1" i="1" dirty="0">
                <a:solidFill>
                  <a:srgbClr val="C00000"/>
                </a:solidFill>
              </a:rPr>
              <a:t>Bargain: </a:t>
            </a:r>
            <a:r>
              <a:rPr lang="en-US" altLang="zh-CN" sz="7200" b="1" i="1" u="sng" dirty="0" err="1">
                <a:solidFill>
                  <a:srgbClr val="C00000"/>
                </a:solidFill>
              </a:rPr>
              <a:t>huán</a:t>
            </a:r>
            <a:r>
              <a:rPr lang="en-US" altLang="zh-CN" sz="7200" b="1" i="1" u="sng" dirty="0">
                <a:solidFill>
                  <a:srgbClr val="C00000"/>
                </a:solidFill>
              </a:rPr>
              <a:t> </a:t>
            </a:r>
            <a:r>
              <a:rPr lang="en-US" altLang="zh-CN" sz="7200" b="1" i="1" u="sng" dirty="0" err="1">
                <a:solidFill>
                  <a:srgbClr val="C00000"/>
                </a:solidFill>
              </a:rPr>
              <a:t>jià</a:t>
            </a:r>
            <a:r>
              <a:rPr lang="en-US" altLang="zh-CN" sz="7200" b="1" i="1" u="sng" dirty="0">
                <a:solidFill>
                  <a:srgbClr val="C00000"/>
                </a:solidFill>
              </a:rPr>
              <a:t> </a:t>
            </a:r>
            <a:r>
              <a:rPr lang="zh-CN" altLang="zh-CN" sz="5400" i="1" u="sng" dirty="0">
                <a:solidFill>
                  <a:srgbClr val="FF0066"/>
                </a:solidFill>
              </a:rPr>
              <a:t/>
            </a:r>
            <a:br>
              <a:rPr lang="zh-CN" altLang="zh-CN" sz="5400" i="1" u="sng" dirty="0">
                <a:solidFill>
                  <a:srgbClr val="FF0066"/>
                </a:solidFill>
              </a:rPr>
            </a:br>
            <a:endParaRPr lang="zh-CN" altLang="en-US" sz="5400" i="1" u="sng" dirty="0">
              <a:solidFill>
                <a:srgbClr val="FF0066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1560" y="3789040"/>
            <a:ext cx="482453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Too expensive:  </a:t>
            </a:r>
            <a:r>
              <a:rPr lang="en-US" altLang="zh-CN" sz="3200" b="1" dirty="0" err="1">
                <a:solidFill>
                  <a:srgbClr val="FF0000"/>
                </a:solidFill>
              </a:rPr>
              <a:t>Tài</a:t>
            </a:r>
            <a:r>
              <a:rPr lang="en-US" altLang="zh-CN" sz="3200" b="1" dirty="0">
                <a:solidFill>
                  <a:srgbClr val="FF0000"/>
                </a:solidFill>
              </a:rPr>
              <a:t>  </a:t>
            </a:r>
            <a:r>
              <a:rPr lang="en-US" altLang="zh-CN" sz="3200" b="1" u="sng" dirty="0" err="1">
                <a:solidFill>
                  <a:srgbClr val="FF0000"/>
                </a:solidFill>
              </a:rPr>
              <a:t>guì</a:t>
            </a:r>
            <a:r>
              <a:rPr lang="en-US" altLang="zh-CN" sz="3200" b="1" u="sng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 le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1560" y="4869160"/>
            <a:ext cx="6120680" cy="79208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Make it cheaper: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u="sng" dirty="0" err="1">
                <a:solidFill>
                  <a:srgbClr val="FF0000"/>
                </a:solidFill>
              </a:rPr>
              <a:t>Pián</a:t>
            </a:r>
            <a:r>
              <a:rPr lang="en-US" altLang="zh-CN" sz="3200" b="1" u="sng" dirty="0">
                <a:solidFill>
                  <a:srgbClr val="FF0000"/>
                </a:solidFill>
              </a:rPr>
              <a:t> </a:t>
            </a:r>
            <a:r>
              <a:rPr lang="en-US" altLang="zh-CN" sz="3200" b="1" u="sng" dirty="0" err="1">
                <a:solidFill>
                  <a:srgbClr val="FF0000"/>
                </a:solidFill>
              </a:rPr>
              <a:t>yi</a:t>
            </a:r>
            <a:r>
              <a:rPr lang="en-US" altLang="zh-CN" sz="3200" b="1" u="sng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diǎn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er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endParaRPr lang="zh-CN" altLang="zh-CN" sz="3200" b="1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1560" y="2636912"/>
            <a:ext cx="374441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Expensive : 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Guì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60032" y="2636912"/>
            <a:ext cx="374441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Cheap : 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Pián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yi</a:t>
            </a:r>
            <a:r>
              <a:rPr lang="en-US" altLang="zh-CN" sz="4000" dirty="0">
                <a:solidFill>
                  <a:srgbClr val="FF0000"/>
                </a:solidFill>
              </a:rPr>
              <a:t>  </a:t>
            </a:r>
            <a:endParaRPr lang="zh-CN" altLang="zh-CN" sz="7200" b="1" dirty="0">
              <a:solidFill>
                <a:srgbClr val="FF0000"/>
              </a:solidFill>
            </a:endParaRPr>
          </a:p>
          <a:p>
            <a:pPr algn="ctr"/>
            <a:endParaRPr lang="zh-CN" altLang="zh-CN" sz="4000" b="1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4CF96-D32C-44C5-8F96-0F3577DB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i="1" dirty="0" smtClean="0">
                <a:solidFill>
                  <a:srgbClr val="002060"/>
                </a:solidFill>
              </a:rPr>
              <a:t/>
            </a:r>
            <a:br>
              <a:rPr lang="en-US" sz="5400" b="1" i="1" dirty="0" smtClean="0">
                <a:solidFill>
                  <a:srgbClr val="002060"/>
                </a:solidFill>
              </a:rPr>
            </a:br>
            <a:r>
              <a:rPr lang="en-US" sz="5400" b="1" i="1" dirty="0" smtClean="0">
                <a:solidFill>
                  <a:srgbClr val="002060"/>
                </a:solidFill>
              </a:rPr>
              <a:t>Text1  </a:t>
            </a:r>
            <a:r>
              <a:rPr lang="en-US" sz="5400" b="1" i="1" dirty="0">
                <a:solidFill>
                  <a:srgbClr val="002060"/>
                </a:solidFill>
              </a:rPr>
              <a:t>New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5D909-C5A4-44CA-95E8-7F674F90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>
                <a:solidFill>
                  <a:srgbClr val="FF0000"/>
                </a:solidFill>
              </a:rPr>
              <a:t>Xiǎng</a:t>
            </a:r>
            <a:r>
              <a:rPr lang="en-GB" sz="4800" b="1" dirty="0">
                <a:solidFill>
                  <a:srgbClr val="FF0000"/>
                </a:solidFill>
              </a:rPr>
              <a:t>        </a:t>
            </a:r>
            <a:r>
              <a:rPr lang="en-GB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want , would like</a:t>
            </a:r>
          </a:p>
          <a:p>
            <a:r>
              <a:rPr lang="en-GB" sz="4800" b="1" dirty="0" err="1">
                <a:solidFill>
                  <a:srgbClr val="FF0000"/>
                </a:solidFill>
              </a:rPr>
              <a:t>Hē</a:t>
            </a:r>
            <a:r>
              <a:rPr lang="en-GB" sz="4800" b="1" dirty="0">
                <a:solidFill>
                  <a:srgbClr val="FF0000"/>
                </a:solidFill>
              </a:rPr>
              <a:t>             </a:t>
            </a:r>
            <a:r>
              <a:rPr lang="en-GB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drink</a:t>
            </a:r>
            <a:r>
              <a:rPr lang="en-GB" sz="4800" b="1" dirty="0">
                <a:solidFill>
                  <a:srgbClr val="FF0000"/>
                </a:solidFill>
              </a:rPr>
              <a:t>   </a:t>
            </a:r>
          </a:p>
          <a:p>
            <a:r>
              <a:rPr lang="en-GB" sz="4800" b="1" dirty="0" err="1">
                <a:solidFill>
                  <a:srgbClr val="FF0000"/>
                </a:solidFill>
              </a:rPr>
              <a:t>Chá</a:t>
            </a:r>
            <a:r>
              <a:rPr lang="en-GB" sz="4800" b="1" dirty="0">
                <a:solidFill>
                  <a:srgbClr val="FF0000"/>
                </a:solidFill>
              </a:rPr>
              <a:t>            </a:t>
            </a:r>
            <a:r>
              <a:rPr lang="en-GB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</a:t>
            </a:r>
          </a:p>
          <a:p>
            <a:r>
              <a:rPr lang="en-GB" sz="4800" b="1" u="sng" dirty="0" err="1">
                <a:solidFill>
                  <a:srgbClr val="FF0000"/>
                </a:solidFill>
              </a:rPr>
              <a:t>Chī</a:t>
            </a:r>
            <a:r>
              <a:rPr lang="en-GB" sz="4800" b="1" u="sng" dirty="0">
                <a:solidFill>
                  <a:srgbClr val="FF0000"/>
                </a:solidFill>
              </a:rPr>
              <a:t>             </a:t>
            </a:r>
            <a:r>
              <a:rPr lang="en-GB" sz="4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eat</a:t>
            </a:r>
          </a:p>
          <a:p>
            <a:r>
              <a:rPr lang="en-GB" sz="4800" b="1" dirty="0" err="1">
                <a:solidFill>
                  <a:srgbClr val="FF0000"/>
                </a:solidFill>
              </a:rPr>
              <a:t>mǐ</a:t>
            </a:r>
            <a:r>
              <a:rPr lang="en-GB" sz="4800" b="1" dirty="0">
                <a:solidFill>
                  <a:srgbClr val="FF0000"/>
                </a:solidFill>
              </a:rPr>
              <a:t> </a:t>
            </a:r>
            <a:r>
              <a:rPr lang="en-GB" sz="4800" b="1" dirty="0" err="1">
                <a:solidFill>
                  <a:srgbClr val="FF0000"/>
                </a:solidFill>
              </a:rPr>
              <a:t>fàn</a:t>
            </a:r>
            <a:r>
              <a:rPr lang="en-GB" sz="4800" b="1" dirty="0">
                <a:solidFill>
                  <a:srgbClr val="FF0000"/>
                </a:solidFill>
              </a:rPr>
              <a:t>       </a:t>
            </a:r>
            <a:r>
              <a:rPr lang="en-GB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cooked rice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Text 1 : In a restaurant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000" dirty="0">
                <a:solidFill>
                  <a:srgbClr val="002060"/>
                </a:solidFill>
              </a:rPr>
              <a:t>A:  </a:t>
            </a:r>
            <a:r>
              <a:rPr lang="en-GB" sz="4000" dirty="0" err="1">
                <a:solidFill>
                  <a:srgbClr val="002060"/>
                </a:solidFill>
              </a:rPr>
              <a:t>Nǐ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b="1" i="1" u="sng" dirty="0" err="1">
                <a:solidFill>
                  <a:srgbClr val="002060"/>
                </a:solidFill>
              </a:rPr>
              <a:t>xiǎng</a:t>
            </a:r>
            <a:r>
              <a:rPr lang="en-GB" sz="4000" b="1" i="1" dirty="0">
                <a:solidFill>
                  <a:srgbClr val="002060"/>
                </a:solidFill>
              </a:rPr>
              <a:t>     </a:t>
            </a:r>
            <a:r>
              <a:rPr lang="en-GB" sz="4000" b="1" i="1" u="sng" dirty="0" err="1">
                <a:solidFill>
                  <a:srgbClr val="002060"/>
                </a:solidFill>
              </a:rPr>
              <a:t>hē</a:t>
            </a:r>
            <a:r>
              <a:rPr lang="en-GB" sz="4000" b="1" i="1" dirty="0">
                <a:solidFill>
                  <a:srgbClr val="002060"/>
                </a:solidFill>
              </a:rPr>
              <a:t>    </a:t>
            </a:r>
            <a:r>
              <a:rPr lang="en-GB" sz="4000" dirty="0" err="1">
                <a:solidFill>
                  <a:srgbClr val="002060"/>
                </a:solidFill>
              </a:rPr>
              <a:t>shén</a:t>
            </a:r>
            <a:r>
              <a:rPr lang="en-GB" sz="4000" dirty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dirty="0"/>
              <a:t>B:  </a:t>
            </a:r>
            <a:r>
              <a:rPr lang="en-GB" sz="4000" dirty="0" err="1"/>
              <a:t>Wǒ</a:t>
            </a:r>
            <a:r>
              <a:rPr lang="en-GB" sz="4000" dirty="0"/>
              <a:t> </a:t>
            </a:r>
            <a:r>
              <a:rPr lang="en-GB" sz="4000" dirty="0" err="1"/>
              <a:t>xiǎng</a:t>
            </a:r>
            <a:r>
              <a:rPr lang="en-GB" sz="4000" dirty="0"/>
              <a:t> </a:t>
            </a:r>
            <a:r>
              <a:rPr lang="en-GB" sz="4000" dirty="0" err="1"/>
              <a:t>hē</a:t>
            </a:r>
            <a:r>
              <a:rPr lang="en-GB" sz="4000" dirty="0"/>
              <a:t> </a:t>
            </a:r>
            <a:r>
              <a:rPr lang="en-GB" sz="4000" b="1" i="1" u="sng" dirty="0" err="1"/>
              <a:t>chá</a:t>
            </a:r>
            <a:r>
              <a:rPr lang="en-US" sz="4000" b="1" i="1" u="sng" dirty="0"/>
              <a:t>.</a:t>
            </a:r>
            <a:endParaRPr lang="en-GB" sz="4000" b="1" i="1" u="sng" dirty="0"/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dirty="0">
                <a:solidFill>
                  <a:srgbClr val="002060"/>
                </a:solidFill>
              </a:rPr>
              <a:t>A:  </a:t>
            </a:r>
            <a:r>
              <a:rPr lang="en-GB" sz="4000" dirty="0" err="1">
                <a:solidFill>
                  <a:srgbClr val="002060"/>
                </a:solidFill>
              </a:rPr>
              <a:t>Nǐ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xiǎng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b="1" i="1" u="sng" dirty="0" err="1">
                <a:solidFill>
                  <a:srgbClr val="002060"/>
                </a:solidFill>
              </a:rPr>
              <a:t>chī</a:t>
            </a:r>
            <a:r>
              <a:rPr lang="en-GB" sz="4000" b="1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shén</a:t>
            </a:r>
            <a:r>
              <a:rPr lang="en-GB" sz="4000" dirty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dirty="0"/>
              <a:t>B:  </a:t>
            </a:r>
            <a:r>
              <a:rPr lang="en-GB" sz="4000" dirty="0" err="1"/>
              <a:t>Wǒ</a:t>
            </a:r>
            <a:r>
              <a:rPr lang="en-GB" sz="4000" dirty="0"/>
              <a:t> </a:t>
            </a:r>
            <a:r>
              <a:rPr lang="en-GB" sz="4000" dirty="0" err="1"/>
              <a:t>xiǎng</a:t>
            </a:r>
            <a:r>
              <a:rPr lang="en-GB" sz="4000" dirty="0"/>
              <a:t> </a:t>
            </a:r>
            <a:r>
              <a:rPr lang="en-GB" sz="4000" dirty="0" err="1"/>
              <a:t>chī</a:t>
            </a:r>
            <a:r>
              <a:rPr lang="en-GB" sz="4000" dirty="0"/>
              <a:t> </a:t>
            </a:r>
            <a:r>
              <a:rPr lang="en-GB" sz="4000" b="1" i="1" u="sng" dirty="0" err="1"/>
              <a:t>mǐ</a:t>
            </a:r>
            <a:r>
              <a:rPr lang="en-GB" sz="4000" b="1" i="1" u="sng" dirty="0"/>
              <a:t> </a:t>
            </a:r>
            <a:r>
              <a:rPr lang="en-GB" sz="4000" b="1" i="1" u="sng" dirty="0" err="1"/>
              <a:t>fàn</a:t>
            </a:r>
            <a:r>
              <a:rPr lang="en-GB" sz="4000" b="1" dirty="0"/>
              <a:t>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want,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would like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2276872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drink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3573016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tea</a:t>
            </a:r>
          </a:p>
        </p:txBody>
      </p:sp>
      <p:sp>
        <p:nvSpPr>
          <p:cNvPr id="7" name="矩形 6"/>
          <p:cNvSpPr/>
          <p:nvPr/>
        </p:nvSpPr>
        <p:spPr>
          <a:xfrm>
            <a:off x="2627784" y="4941168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6281936"/>
            <a:ext cx="1296144" cy="387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4CF96-D32C-44C5-8F96-0F3577DB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002060"/>
                </a:solidFill>
              </a:rPr>
              <a:t>Text2  New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5D909-C5A4-44CA-95E8-7F674F90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r>
              <a:rPr lang="en-GB" sz="4000" b="1" u="sng" dirty="0" err="1">
                <a:solidFill>
                  <a:srgbClr val="FF0000"/>
                </a:solidFill>
              </a:rPr>
              <a:t>Xià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wǔ</a:t>
            </a:r>
            <a:r>
              <a:rPr lang="en-GB" sz="4000" b="1" u="sng" dirty="0">
                <a:solidFill>
                  <a:srgbClr val="FF0000"/>
                </a:solidFill>
              </a:rPr>
              <a:t>              </a:t>
            </a:r>
            <a:r>
              <a:rPr lang="en-GB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afternoon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shāng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diàn</a:t>
            </a:r>
            <a:r>
              <a:rPr lang="en-GB" sz="4000" b="1" dirty="0">
                <a:solidFill>
                  <a:srgbClr val="FF0000"/>
                </a:solidFill>
              </a:rPr>
              <a:t>       </a:t>
            </a:r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shop , store               </a:t>
            </a:r>
          </a:p>
          <a:p>
            <a:r>
              <a:rPr lang="en-GB" sz="4000" b="1" u="sng" dirty="0" err="1">
                <a:solidFill>
                  <a:srgbClr val="FF0000"/>
                </a:solidFill>
              </a:rPr>
              <a:t>mǎi</a:t>
            </a:r>
            <a:r>
              <a:rPr lang="en-GB" sz="4000" b="1" u="sng" dirty="0">
                <a:solidFill>
                  <a:srgbClr val="FF0000"/>
                </a:solidFill>
              </a:rPr>
              <a:t>                    </a:t>
            </a:r>
            <a:r>
              <a:rPr lang="en-GB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buy , purchase         </a:t>
            </a:r>
          </a:p>
          <a:p>
            <a:r>
              <a:rPr lang="en-GB" sz="4000" b="1" u="sng" dirty="0" err="1">
                <a:solidFill>
                  <a:srgbClr val="FF0000"/>
                </a:solidFill>
              </a:rPr>
              <a:t>Gè</a:t>
            </a:r>
            <a:r>
              <a:rPr lang="en-GB" sz="4000" b="1" u="sng" dirty="0">
                <a:solidFill>
                  <a:srgbClr val="FF0000"/>
                </a:solidFill>
              </a:rPr>
              <a:t>                      </a:t>
            </a:r>
            <a:r>
              <a:rPr lang="en-GB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general measure word             </a:t>
            </a:r>
          </a:p>
          <a:p>
            <a:r>
              <a:rPr lang="en-GB" sz="4000" b="1" dirty="0" err="1">
                <a:solidFill>
                  <a:srgbClr val="FF0000"/>
                </a:solidFill>
              </a:rPr>
              <a:t>bēi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zi</a:t>
            </a:r>
            <a:r>
              <a:rPr lang="en-GB" sz="4000" b="1" dirty="0">
                <a:solidFill>
                  <a:srgbClr val="FF0000"/>
                </a:solidFill>
              </a:rPr>
              <a:t>                 </a:t>
            </a:r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cup , glass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Text 2 : In the living room</a:t>
            </a:r>
            <a:endParaRPr lang="en-GB" b="1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000" dirty="0">
                <a:solidFill>
                  <a:srgbClr val="002060"/>
                </a:solidFill>
              </a:rPr>
              <a:t>A:  </a:t>
            </a:r>
            <a:r>
              <a:rPr lang="en-GB" sz="4000" u="sng" dirty="0" err="1">
                <a:solidFill>
                  <a:srgbClr val="002060"/>
                </a:solidFill>
              </a:rPr>
              <a:t>Xià</a:t>
            </a:r>
            <a:r>
              <a:rPr lang="en-GB" sz="4000" u="sng" dirty="0">
                <a:solidFill>
                  <a:srgbClr val="002060"/>
                </a:solidFill>
              </a:rPr>
              <a:t> </a:t>
            </a:r>
            <a:r>
              <a:rPr lang="en-GB" sz="4000" u="sng" dirty="0" err="1">
                <a:solidFill>
                  <a:srgbClr val="002060"/>
                </a:solidFill>
              </a:rPr>
              <a:t>wǔ</a:t>
            </a:r>
            <a:r>
              <a:rPr lang="en-GB" sz="4000" u="sng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nǐ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xiǎng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zuò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shén</a:t>
            </a:r>
            <a:r>
              <a:rPr lang="en-GB" sz="4000" dirty="0">
                <a:solidFill>
                  <a:srgbClr val="002060"/>
                </a:solidFill>
              </a:rPr>
              <a:t> me ？</a:t>
            </a:r>
          </a:p>
          <a:p>
            <a:pPr>
              <a:buNone/>
            </a:pPr>
            <a:endParaRPr lang="en-GB" sz="4000" dirty="0"/>
          </a:p>
          <a:p>
            <a:pPr>
              <a:buNone/>
            </a:pPr>
            <a:r>
              <a:rPr lang="en-GB" sz="4000" dirty="0"/>
              <a:t>B:  </a:t>
            </a:r>
            <a:r>
              <a:rPr lang="en-GB" sz="4000" dirty="0" err="1"/>
              <a:t>Xià</a:t>
            </a:r>
            <a:r>
              <a:rPr lang="en-GB" sz="4000" dirty="0"/>
              <a:t> </a:t>
            </a:r>
            <a:r>
              <a:rPr lang="en-GB" sz="4000" dirty="0" err="1"/>
              <a:t>wǔ</a:t>
            </a:r>
            <a:r>
              <a:rPr lang="en-GB" sz="4000" dirty="0"/>
              <a:t> </a:t>
            </a:r>
            <a:r>
              <a:rPr lang="en-GB" sz="4000" dirty="0" err="1"/>
              <a:t>wǒ</a:t>
            </a:r>
            <a:r>
              <a:rPr lang="en-GB" sz="4000" dirty="0"/>
              <a:t> </a:t>
            </a:r>
            <a:r>
              <a:rPr lang="en-GB" sz="4000" dirty="0" err="1"/>
              <a:t>xiǎng</a:t>
            </a:r>
            <a:r>
              <a:rPr lang="en-GB" sz="4000" dirty="0"/>
              <a:t> </a:t>
            </a:r>
            <a:r>
              <a:rPr lang="en-GB" sz="4000" dirty="0" err="1"/>
              <a:t>qù</a:t>
            </a:r>
            <a:r>
              <a:rPr lang="en-GB" sz="4000" dirty="0"/>
              <a:t> </a:t>
            </a:r>
            <a:r>
              <a:rPr lang="en-GB" sz="4000" b="1" i="1" u="sng" dirty="0" err="1"/>
              <a:t>shāng</a:t>
            </a:r>
            <a:r>
              <a:rPr lang="en-GB" sz="4000" b="1" i="1" u="sng" dirty="0"/>
              <a:t> </a:t>
            </a:r>
            <a:r>
              <a:rPr lang="en-GB" sz="4000" b="1" i="1" u="sng" dirty="0" err="1"/>
              <a:t>diàn</a:t>
            </a:r>
            <a:r>
              <a:rPr lang="en-GB" sz="4000" dirty="0"/>
              <a:t>.</a:t>
            </a:r>
          </a:p>
          <a:p>
            <a:pPr>
              <a:buNone/>
            </a:pPr>
            <a:endParaRPr lang="en-GB" sz="4000" dirty="0"/>
          </a:p>
          <a:p>
            <a:pPr>
              <a:buNone/>
            </a:pPr>
            <a:r>
              <a:rPr lang="en-GB" sz="4000" dirty="0">
                <a:solidFill>
                  <a:srgbClr val="002060"/>
                </a:solidFill>
              </a:rPr>
              <a:t>A:  </a:t>
            </a:r>
            <a:r>
              <a:rPr lang="en-GB" sz="4000" dirty="0" err="1">
                <a:solidFill>
                  <a:srgbClr val="002060"/>
                </a:solidFill>
              </a:rPr>
              <a:t>Nǐ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xiǎng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b="1" i="1" u="sng" dirty="0" err="1">
                <a:solidFill>
                  <a:srgbClr val="002060"/>
                </a:solidFill>
              </a:rPr>
              <a:t>mǎi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GB" sz="4000" dirty="0" err="1">
                <a:solidFill>
                  <a:srgbClr val="002060"/>
                </a:solidFill>
              </a:rPr>
              <a:t>shén</a:t>
            </a:r>
            <a:r>
              <a:rPr lang="en-GB" sz="4000" dirty="0">
                <a:solidFill>
                  <a:srgbClr val="002060"/>
                </a:solidFill>
              </a:rPr>
              <a:t> </a:t>
            </a:r>
            <a:r>
              <a:rPr lang="en-US" altLang="zh-CN" sz="4000" dirty="0">
                <a:solidFill>
                  <a:srgbClr val="002060"/>
                </a:solidFill>
              </a:rPr>
              <a:t>m</a:t>
            </a:r>
            <a:r>
              <a:rPr lang="en-GB" sz="4000" dirty="0">
                <a:solidFill>
                  <a:srgbClr val="002060"/>
                </a:solidFill>
              </a:rPr>
              <a:t>e ？</a:t>
            </a:r>
          </a:p>
          <a:p>
            <a:pPr>
              <a:buNone/>
            </a:pPr>
            <a:endParaRPr lang="en-GB" sz="4000" dirty="0"/>
          </a:p>
          <a:p>
            <a:pPr>
              <a:buNone/>
            </a:pPr>
            <a:r>
              <a:rPr lang="en-GB" sz="4000" dirty="0"/>
              <a:t>B:  </a:t>
            </a:r>
            <a:r>
              <a:rPr lang="en-GB" sz="4000" dirty="0" err="1"/>
              <a:t>Wǒ</a:t>
            </a:r>
            <a:r>
              <a:rPr lang="en-GB" sz="4000" dirty="0"/>
              <a:t> </a:t>
            </a:r>
            <a:r>
              <a:rPr lang="en-GB" sz="4000" dirty="0" err="1"/>
              <a:t>xiǎng</a:t>
            </a:r>
            <a:r>
              <a:rPr lang="en-GB" sz="4000" dirty="0"/>
              <a:t> </a:t>
            </a:r>
            <a:r>
              <a:rPr lang="en-GB" sz="4000" dirty="0" err="1"/>
              <a:t>mǎi</a:t>
            </a:r>
            <a:r>
              <a:rPr lang="en-GB" sz="4000" dirty="0"/>
              <a:t> </a:t>
            </a:r>
            <a:r>
              <a:rPr lang="en-GB" sz="4000" dirty="0" err="1"/>
              <a:t>yī</a:t>
            </a:r>
            <a:r>
              <a:rPr lang="en-GB" sz="4000" dirty="0"/>
              <a:t> </a:t>
            </a:r>
            <a:r>
              <a:rPr lang="en-GB" sz="4000" u="sng" dirty="0" err="1"/>
              <a:t>gè</a:t>
            </a:r>
            <a:r>
              <a:rPr lang="en-GB" sz="4000" dirty="0"/>
              <a:t> </a:t>
            </a:r>
            <a:r>
              <a:rPr lang="en-GB" sz="4000" b="1" i="1" u="sng" dirty="0" err="1"/>
              <a:t>bēi</a:t>
            </a:r>
            <a:r>
              <a:rPr lang="en-GB" sz="4000" b="1" i="1" u="sng" dirty="0"/>
              <a:t> </a:t>
            </a:r>
            <a:r>
              <a:rPr lang="en-GB" sz="4000" b="1" i="1" u="sng" dirty="0" err="1"/>
              <a:t>zi</a:t>
            </a:r>
            <a:r>
              <a:rPr lang="en-GB" sz="4000" dirty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5292080" y="3356992"/>
            <a:ext cx="2232248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shop, store</a:t>
            </a:r>
          </a:p>
        </p:txBody>
      </p:sp>
      <p:sp>
        <p:nvSpPr>
          <p:cNvPr id="5" name="矩形 4"/>
          <p:cNvSpPr/>
          <p:nvPr/>
        </p:nvSpPr>
        <p:spPr>
          <a:xfrm>
            <a:off x="2771800" y="4941168"/>
            <a:ext cx="129614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buy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6281936"/>
            <a:ext cx="1800200" cy="387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cup, glass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 lnSpcReduction="10000"/>
          </a:bodyPr>
          <a:lstStyle/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Xiǎng</a:t>
            </a:r>
            <a:r>
              <a:rPr lang="en-GB" b="1" dirty="0" smtClean="0"/>
              <a:t>        </a:t>
            </a:r>
            <a:endParaRPr lang="en-GB" b="1" dirty="0"/>
          </a:p>
          <a:p>
            <a:r>
              <a:rPr lang="en-GB" b="1" dirty="0" err="1"/>
              <a:t>Hē</a:t>
            </a:r>
            <a:r>
              <a:rPr lang="en-GB" b="1" dirty="0"/>
              <a:t>             </a:t>
            </a:r>
            <a:r>
              <a:rPr lang="en-GB" b="1" dirty="0" smtClean="0"/>
              <a:t>  </a:t>
            </a:r>
            <a:endParaRPr lang="en-GB" b="1" dirty="0"/>
          </a:p>
          <a:p>
            <a:r>
              <a:rPr lang="en-GB" b="1" dirty="0" err="1"/>
              <a:t>Chá</a:t>
            </a:r>
            <a:r>
              <a:rPr lang="en-GB" b="1" dirty="0"/>
              <a:t>            </a:t>
            </a:r>
          </a:p>
          <a:p>
            <a:r>
              <a:rPr lang="en-GB" b="1" dirty="0" err="1"/>
              <a:t>Chī</a:t>
            </a:r>
            <a:r>
              <a:rPr lang="en-GB" b="1" dirty="0"/>
              <a:t>             </a:t>
            </a:r>
          </a:p>
          <a:p>
            <a:r>
              <a:rPr lang="en-GB" b="1" dirty="0" err="1"/>
              <a:t>mǐ</a:t>
            </a:r>
            <a:r>
              <a:rPr lang="en-GB" b="1" dirty="0"/>
              <a:t> </a:t>
            </a:r>
            <a:r>
              <a:rPr lang="en-GB" b="1" dirty="0" err="1" smtClean="0"/>
              <a:t>fàn</a:t>
            </a:r>
            <a:endParaRPr lang="en-GB" b="1" dirty="0" smtClean="0"/>
          </a:p>
          <a:p>
            <a:r>
              <a:rPr lang="en-GB" b="1" dirty="0" err="1"/>
              <a:t>Xià</a:t>
            </a:r>
            <a:r>
              <a:rPr lang="en-GB" b="1" dirty="0"/>
              <a:t> </a:t>
            </a:r>
            <a:r>
              <a:rPr lang="en-GB" b="1" dirty="0" err="1"/>
              <a:t>wǔ</a:t>
            </a:r>
            <a:r>
              <a:rPr lang="en-GB" b="1" dirty="0"/>
              <a:t>              </a:t>
            </a:r>
          </a:p>
          <a:p>
            <a:r>
              <a:rPr lang="en-GB" b="1" dirty="0" err="1"/>
              <a:t>shāng</a:t>
            </a:r>
            <a:r>
              <a:rPr lang="en-GB" b="1" dirty="0"/>
              <a:t> </a:t>
            </a:r>
            <a:r>
              <a:rPr lang="en-GB" b="1" dirty="0" err="1"/>
              <a:t>diàn</a:t>
            </a:r>
            <a:r>
              <a:rPr lang="en-GB" b="1" dirty="0"/>
              <a:t>       </a:t>
            </a:r>
            <a:r>
              <a:rPr lang="en-GB" b="1" dirty="0" smtClean="0"/>
              <a:t>           </a:t>
            </a:r>
            <a:endParaRPr lang="en-GB" b="1" dirty="0"/>
          </a:p>
          <a:p>
            <a:r>
              <a:rPr lang="en-GB" b="1" dirty="0" err="1"/>
              <a:t>mǎi</a:t>
            </a:r>
            <a:r>
              <a:rPr lang="en-GB" b="1" dirty="0"/>
              <a:t>                   </a:t>
            </a:r>
            <a:r>
              <a:rPr lang="en-GB" b="1" dirty="0" smtClean="0"/>
              <a:t>         </a:t>
            </a:r>
            <a:endParaRPr lang="en-GB" b="1" dirty="0"/>
          </a:p>
          <a:p>
            <a:r>
              <a:rPr lang="en-GB" b="1" dirty="0" err="1"/>
              <a:t>Gè</a:t>
            </a:r>
            <a:r>
              <a:rPr lang="en-GB" b="1" dirty="0"/>
              <a:t>                      </a:t>
            </a:r>
            <a:r>
              <a:rPr lang="en-GB" b="1" dirty="0" smtClean="0"/>
              <a:t>             </a:t>
            </a:r>
            <a:endParaRPr lang="en-GB" b="1" dirty="0"/>
          </a:p>
          <a:p>
            <a:r>
              <a:rPr lang="en-GB" b="1" dirty="0" err="1"/>
              <a:t>bēi</a:t>
            </a:r>
            <a:r>
              <a:rPr lang="en-GB" b="1" dirty="0"/>
              <a:t> </a:t>
            </a:r>
            <a:r>
              <a:rPr lang="en-GB" b="1" dirty="0" err="1"/>
              <a:t>zi</a:t>
            </a:r>
            <a:r>
              <a:rPr lang="en-GB" b="1" dirty="0" smtClean="0"/>
              <a:t>      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altLang="zh-CN" sz="9600" b="1" i="1" dirty="0">
                <a:solidFill>
                  <a:schemeClr val="bg1"/>
                </a:solidFill>
              </a:rPr>
              <a:t>Money</a:t>
            </a:r>
            <a:endParaRPr lang="zh-CN" altLang="en-US" sz="9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88232"/>
          </a:xfrm>
        </p:spPr>
        <p:txBody>
          <a:bodyPr>
            <a:noAutofit/>
          </a:bodyPr>
          <a:lstStyle/>
          <a:p>
            <a:r>
              <a:rPr lang="en-US" altLang="zh-CN" sz="6000" b="1" i="1" dirty="0"/>
              <a:t/>
            </a:r>
            <a:br>
              <a:rPr lang="en-US" altLang="zh-CN" sz="6000" b="1" i="1" dirty="0"/>
            </a:br>
            <a:r>
              <a:rPr lang="en-US" altLang="zh-CN" sz="6000" b="1" i="1" dirty="0"/>
              <a:t/>
            </a:r>
            <a:br>
              <a:rPr lang="en-US" altLang="zh-CN" sz="6000" b="1" i="1" dirty="0"/>
            </a:br>
            <a:r>
              <a:rPr lang="en-US" altLang="zh-CN" sz="6000" b="1" i="1" dirty="0"/>
              <a:t>Name Of Chinese Currency </a:t>
            </a:r>
            <a:r>
              <a:rPr lang="en-US" altLang="zh-CN" sz="7200" i="1" dirty="0"/>
              <a:t/>
            </a:r>
            <a:br>
              <a:rPr lang="en-US" altLang="zh-CN" sz="7200" i="1" dirty="0"/>
            </a:br>
            <a:r>
              <a:rPr lang="en-US" altLang="zh-CN" sz="8000" b="1" i="1" dirty="0" err="1">
                <a:solidFill>
                  <a:srgbClr val="FF0000"/>
                </a:solidFill>
              </a:rPr>
              <a:t>Rén</a:t>
            </a:r>
            <a:r>
              <a:rPr lang="en-US" altLang="zh-CN" sz="8000" b="1" i="1" dirty="0">
                <a:solidFill>
                  <a:srgbClr val="FF0000"/>
                </a:solidFill>
              </a:rPr>
              <a:t>  </a:t>
            </a:r>
            <a:r>
              <a:rPr lang="en-US" altLang="zh-CN" sz="8000" b="1" i="1" dirty="0" err="1">
                <a:solidFill>
                  <a:srgbClr val="FF0000"/>
                </a:solidFill>
              </a:rPr>
              <a:t>Mín</a:t>
            </a:r>
            <a:r>
              <a:rPr lang="en-US" altLang="zh-CN" sz="8000" b="1" i="1" dirty="0">
                <a:solidFill>
                  <a:srgbClr val="FF0000"/>
                </a:solidFill>
              </a:rPr>
              <a:t>  </a:t>
            </a:r>
            <a:r>
              <a:rPr lang="en-US" altLang="zh-CN" sz="8000" b="1" i="1" dirty="0" err="1">
                <a:solidFill>
                  <a:srgbClr val="FF0000"/>
                </a:solidFill>
              </a:rPr>
              <a:t>Bì</a:t>
            </a:r>
            <a:r>
              <a:rPr lang="zh-CN" altLang="zh-CN" sz="5400" i="1" dirty="0"/>
              <a:t/>
            </a:r>
            <a:br>
              <a:rPr lang="zh-CN" altLang="zh-CN" sz="5400" i="1" dirty="0"/>
            </a:br>
            <a:endParaRPr lang="zh-CN" altLang="en-US" sz="5400" i="1" dirty="0"/>
          </a:p>
        </p:txBody>
      </p:sp>
      <p:pic>
        <p:nvPicPr>
          <p:cNvPr id="5" name="内容占位符 4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2160" y="2852936"/>
            <a:ext cx="2377131" cy="3587295"/>
          </a:xfrm>
        </p:spPr>
      </p:pic>
      <p:sp>
        <p:nvSpPr>
          <p:cNvPr id="6" name="圆角矩形 5"/>
          <p:cNvSpPr/>
          <p:nvPr/>
        </p:nvSpPr>
        <p:spPr>
          <a:xfrm>
            <a:off x="971600" y="5301208"/>
            <a:ext cx="4320480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1 RMB </a:t>
            </a:r>
            <a:r>
              <a:rPr lang="en-US" altLang="zh-CN" sz="4000" b="1">
                <a:solidFill>
                  <a:schemeClr val="bg1"/>
                </a:solidFill>
              </a:rPr>
              <a:t>= </a:t>
            </a:r>
            <a:r>
              <a:rPr lang="en-US" altLang="zh-CN" sz="4000" b="1" smtClean="0">
                <a:solidFill>
                  <a:schemeClr val="bg1"/>
                </a:solidFill>
              </a:rPr>
              <a:t>22</a:t>
            </a:r>
            <a:r>
              <a:rPr lang="en-US" altLang="zh-CN" sz="4000" b="1" smtClean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PKR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75656" y="3068960"/>
            <a:ext cx="3168352" cy="17281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/>
          </a:p>
          <a:p>
            <a:pPr algn="ctr"/>
            <a:r>
              <a:rPr lang="en-US" altLang="zh-CN" sz="5400" b="1" dirty="0"/>
              <a:t>RMB</a:t>
            </a:r>
            <a:r>
              <a:rPr lang="en-US" altLang="zh-CN" sz="5400" dirty="0"/>
              <a:t> </a:t>
            </a:r>
          </a:p>
          <a:p>
            <a:pPr algn="ctr"/>
            <a:r>
              <a:rPr lang="en-US" altLang="zh-CN" sz="5400" dirty="0" err="1"/>
              <a:t>yuán</a:t>
            </a:r>
            <a:endParaRPr lang="zh-CN" altLang="zh-CN" sz="5400" dirty="0"/>
          </a:p>
          <a:p>
            <a:pPr algn="ctr"/>
            <a:endParaRPr lang="zh-CN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GetNewsRpt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4355976" cy="2926467"/>
          </a:xfrm>
        </p:spPr>
      </p:pic>
      <p:pic>
        <p:nvPicPr>
          <p:cNvPr id="7" name="图片 6" descr="100-2005-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140968"/>
            <a:ext cx="4139952" cy="2262677"/>
          </a:xfrm>
          <a:prstGeom prst="rect">
            <a:avLst/>
          </a:prstGeom>
        </p:spPr>
      </p:pic>
      <p:pic>
        <p:nvPicPr>
          <p:cNvPr id="9" name="图片 8" descr="50-2005-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3140968"/>
            <a:ext cx="4248472" cy="2252216"/>
          </a:xfrm>
          <a:prstGeom prst="rect">
            <a:avLst/>
          </a:prstGeom>
        </p:spPr>
      </p:pic>
      <p:pic>
        <p:nvPicPr>
          <p:cNvPr id="10" name="图片 9" descr="images (2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908720"/>
            <a:ext cx="4211960" cy="21250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75656" y="573325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100</a:t>
            </a:r>
            <a:endParaRPr lang="zh-CN" altLang="zh-CN" sz="4800" dirty="0"/>
          </a:p>
        </p:txBody>
      </p:sp>
      <p:sp>
        <p:nvSpPr>
          <p:cNvPr id="13" name="矩形 12"/>
          <p:cNvSpPr/>
          <p:nvPr/>
        </p:nvSpPr>
        <p:spPr>
          <a:xfrm>
            <a:off x="5796136" y="5733256"/>
            <a:ext cx="1944216" cy="648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¥</a:t>
            </a:r>
            <a:r>
              <a:rPr lang="en-US" altLang="zh-CN" sz="4800" dirty="0"/>
              <a:t> 50</a:t>
            </a:r>
            <a:endParaRPr lang="zh-CN" altLang="zh-C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2" ma:contentTypeDescription="Create a new document." ma:contentTypeScope="" ma:versionID="62139cee43ba25f8ce1eca996a2e6a08">
  <xsd:schema xmlns:xsd="http://www.w3.org/2001/XMLSchema" xmlns:xs="http://www.w3.org/2001/XMLSchema" xmlns:p="http://schemas.microsoft.com/office/2006/metadata/properties" xmlns:ns2="445c0595-bed4-43f4-b5d4-127de1242f8f" targetNamespace="http://schemas.microsoft.com/office/2006/metadata/properties" ma:root="true" ma:fieldsID="82f9097098b14fef69bfa6bf3c6dc0fa" ns2:_="">
    <xsd:import namespace="445c0595-bed4-43f4-b5d4-127de124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c0595-bed4-43f4-b5d4-127de124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F98931-0400-4307-9510-7519B697191D}"/>
</file>

<file path=customXml/itemProps2.xml><?xml version="1.0" encoding="utf-8"?>
<ds:datastoreItem xmlns:ds="http://schemas.openxmlformats.org/officeDocument/2006/customXml" ds:itemID="{612D45FA-76AA-42C3-9958-A26ABD6D97D1}"/>
</file>

<file path=customXml/itemProps3.xml><?xml version="1.0" encoding="utf-8"?>
<ds:datastoreItem xmlns:ds="http://schemas.openxmlformats.org/officeDocument/2006/customXml" ds:itemID="{E9C2819B-BE3A-4E53-A118-065B067E4217}"/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285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</vt:lpstr>
      <vt:lpstr>Lesson 8</vt:lpstr>
      <vt:lpstr> Text1  New Words</vt:lpstr>
      <vt:lpstr>Text 1 : In a restaurant</vt:lpstr>
      <vt:lpstr>Text2  New Words</vt:lpstr>
      <vt:lpstr>Text 2 : In the living room</vt:lpstr>
      <vt:lpstr>PowerPoint Presentation</vt:lpstr>
      <vt:lpstr>Money</vt:lpstr>
      <vt:lpstr>  Name Of Chinese Currency  Rén  Mín  Bì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Text3  New Words</vt:lpstr>
      <vt:lpstr>Text3 : In a store.</vt:lpstr>
      <vt:lpstr> Bargain: huán jià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aisha</dc:creator>
  <cp:lastModifiedBy>Mani</cp:lastModifiedBy>
  <cp:revision>51</cp:revision>
  <dcterms:created xsi:type="dcterms:W3CDTF">2017-04-09T19:53:20Z</dcterms:created>
  <dcterms:modified xsi:type="dcterms:W3CDTF">2019-11-11T05:18:24Z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