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/>
              <a:t>Lesson 15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err="1" smtClean="0">
                <a:solidFill>
                  <a:srgbClr val="FF0000"/>
                </a:solidFill>
              </a:rPr>
              <a:t>Wǒ</a:t>
            </a:r>
            <a:r>
              <a:rPr lang="en-US" altLang="zh-CN" sz="5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shì</a:t>
            </a:r>
            <a:r>
              <a:rPr lang="en-US" altLang="zh-CN" sz="5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zuò</a:t>
            </a:r>
            <a:r>
              <a:rPr lang="en-US" altLang="zh-CN" sz="5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fēi</a:t>
            </a:r>
            <a:r>
              <a:rPr lang="en-US" altLang="zh-CN" sz="5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jī</a:t>
            </a:r>
            <a:r>
              <a:rPr lang="en-US" altLang="zh-CN" sz="5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lái</a:t>
            </a:r>
            <a:r>
              <a:rPr lang="en-US" altLang="zh-CN" sz="5400" b="1" dirty="0" smtClean="0">
                <a:solidFill>
                  <a:srgbClr val="FF0000"/>
                </a:solidFill>
              </a:rPr>
              <a:t> de.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>
                <a:solidFill>
                  <a:srgbClr val="002060"/>
                </a:solidFill>
              </a:rPr>
              <a:t>New words</a:t>
            </a:r>
            <a:endParaRPr lang="zh-CN" altLang="en-US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Rèn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shi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 </a:t>
            </a:r>
            <a:r>
              <a:rPr lang="en-US" altLang="zh-CN" b="1" dirty="0" smtClean="0"/>
              <a:t>to know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Dà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xué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  </a:t>
            </a:r>
            <a:r>
              <a:rPr lang="en-US" altLang="zh-CN" b="1" dirty="0" smtClean="0"/>
              <a:t>university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Fàn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diàn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</a:t>
            </a:r>
            <a:r>
              <a:rPr lang="en-US" altLang="zh-CN" b="1" dirty="0" smtClean="0"/>
              <a:t>restaurant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Chū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zū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chē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</a:t>
            </a:r>
            <a:r>
              <a:rPr lang="en-US" altLang="zh-CN" b="1" dirty="0" smtClean="0"/>
              <a:t>taxi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Yì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qǐ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       </a:t>
            </a:r>
            <a:r>
              <a:rPr lang="en-US" altLang="zh-CN" b="1" dirty="0" smtClean="0"/>
              <a:t>together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Tīng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       </a:t>
            </a:r>
            <a:r>
              <a:rPr lang="en-US" altLang="zh-CN" b="1" dirty="0" smtClean="0"/>
              <a:t>to listen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fēi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jī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altLang="zh-CN" b="1" dirty="0" smtClean="0"/>
              <a:t>airplane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>
                <a:solidFill>
                  <a:srgbClr val="002060"/>
                </a:solidFill>
              </a:rPr>
              <a:t>Text1 at the dining table</a:t>
            </a:r>
            <a:endParaRPr lang="zh-CN" altLang="en-US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A: </a:t>
            </a:r>
            <a:r>
              <a:rPr lang="en-US" altLang="zh-CN" dirty="0" err="1" smtClean="0">
                <a:solidFill>
                  <a:srgbClr val="FF0000"/>
                </a:solidFill>
              </a:rPr>
              <a:t>Nǐ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hé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Lǐ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xiǎojiě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shì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shénme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shíhòu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b="1" u="sng" dirty="0" err="1" smtClean="0">
                <a:solidFill>
                  <a:srgbClr val="FF0000"/>
                </a:solidFill>
              </a:rPr>
              <a:t>rènshi</a:t>
            </a:r>
            <a:r>
              <a:rPr lang="en-US" altLang="zh-CN" b="1" u="sng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de?</a:t>
            </a:r>
          </a:p>
          <a:p>
            <a:pPr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B: </a:t>
            </a:r>
            <a:r>
              <a:rPr lang="en-US" altLang="zh-CN" dirty="0" err="1" smtClean="0"/>
              <a:t>Wǒ</a:t>
            </a:r>
            <a:r>
              <a:rPr lang="en-US" altLang="zh-CN" dirty="0" smtClean="0"/>
              <a:t> men </a:t>
            </a:r>
            <a:r>
              <a:rPr lang="en-US" altLang="zh-CN" dirty="0" err="1" smtClean="0"/>
              <a:t>shì</a:t>
            </a:r>
            <a:r>
              <a:rPr lang="en-US" altLang="zh-CN" dirty="0" smtClean="0"/>
              <a:t> 2011nián 9yuè </a:t>
            </a:r>
            <a:r>
              <a:rPr lang="en-US" altLang="zh-CN" dirty="0" err="1" smtClean="0"/>
              <a:t>rènshi</a:t>
            </a:r>
            <a:r>
              <a:rPr lang="en-US" altLang="zh-CN" dirty="0" smtClean="0"/>
              <a:t> de.</a:t>
            </a:r>
          </a:p>
          <a:p>
            <a:pPr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A: </a:t>
            </a:r>
            <a:r>
              <a:rPr lang="en-US" altLang="zh-CN" dirty="0" err="1" smtClean="0">
                <a:solidFill>
                  <a:srgbClr val="FF0000"/>
                </a:solidFill>
              </a:rPr>
              <a:t>Nǐ</a:t>
            </a:r>
            <a:r>
              <a:rPr lang="en-US" altLang="zh-CN" dirty="0" smtClean="0">
                <a:solidFill>
                  <a:srgbClr val="FF0000"/>
                </a:solidFill>
              </a:rPr>
              <a:t> men </a:t>
            </a:r>
            <a:r>
              <a:rPr lang="en-US" altLang="zh-CN" dirty="0" err="1" smtClean="0">
                <a:solidFill>
                  <a:srgbClr val="FF0000"/>
                </a:solidFill>
              </a:rPr>
              <a:t>zài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nǎr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rènshi</a:t>
            </a:r>
            <a:r>
              <a:rPr lang="en-US" altLang="zh-CN" dirty="0" smtClean="0">
                <a:solidFill>
                  <a:srgbClr val="FF0000"/>
                </a:solidFill>
              </a:rPr>
              <a:t> de?</a:t>
            </a:r>
          </a:p>
          <a:p>
            <a:pPr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B: </a:t>
            </a:r>
            <a:r>
              <a:rPr lang="en-US" altLang="zh-CN" dirty="0" err="1" smtClean="0"/>
              <a:t>Wǒ</a:t>
            </a:r>
            <a:r>
              <a:rPr lang="en-US" altLang="zh-CN" dirty="0" smtClean="0"/>
              <a:t> men </a:t>
            </a:r>
            <a:r>
              <a:rPr lang="en-US" altLang="zh-CN" dirty="0" err="1" smtClean="0"/>
              <a:t>shì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zài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xuéxiào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rènshi</a:t>
            </a:r>
            <a:r>
              <a:rPr lang="en-US" altLang="zh-CN" dirty="0" smtClean="0"/>
              <a:t> de,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tā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shì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wǒ</a:t>
            </a:r>
            <a:r>
              <a:rPr lang="en-US" altLang="zh-CN" dirty="0" smtClean="0"/>
              <a:t> </a:t>
            </a:r>
            <a:r>
              <a:rPr lang="en-US" altLang="zh-CN" b="1" u="sng" dirty="0" err="1" smtClean="0"/>
              <a:t>dàxué</a:t>
            </a:r>
            <a:r>
              <a:rPr lang="en-US" altLang="zh-CN" b="1" u="sng" dirty="0" smtClean="0"/>
              <a:t> </a:t>
            </a:r>
            <a:r>
              <a:rPr lang="en-US" altLang="zh-CN" dirty="0" err="1" smtClean="0"/>
              <a:t>tóngxué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16216" y="2132856"/>
            <a:ext cx="1152128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To know</a:t>
            </a:r>
          </a:p>
        </p:txBody>
      </p:sp>
      <p:sp>
        <p:nvSpPr>
          <p:cNvPr id="5" name="矩形 4"/>
          <p:cNvSpPr/>
          <p:nvPr/>
        </p:nvSpPr>
        <p:spPr>
          <a:xfrm>
            <a:off x="2483768" y="5949280"/>
            <a:ext cx="1368152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>
                <a:solidFill>
                  <a:srgbClr val="002060"/>
                </a:solidFill>
              </a:rPr>
              <a:t>Text 2 outside a hotel</a:t>
            </a:r>
            <a:endParaRPr lang="zh-CN" altLang="en-US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A: </a:t>
            </a:r>
            <a:r>
              <a:rPr lang="en-US" altLang="zh-CN" dirty="0" err="1" smtClean="0">
                <a:solidFill>
                  <a:srgbClr val="FF0000"/>
                </a:solidFill>
              </a:rPr>
              <a:t>Nǐ</a:t>
            </a:r>
            <a:r>
              <a:rPr lang="en-US" altLang="zh-CN" dirty="0" smtClean="0">
                <a:solidFill>
                  <a:srgbClr val="FF0000"/>
                </a:solidFill>
              </a:rPr>
              <a:t> men </a:t>
            </a:r>
            <a:r>
              <a:rPr lang="en-US" altLang="zh-CN" dirty="0" err="1" smtClean="0">
                <a:solidFill>
                  <a:srgbClr val="FF0000"/>
                </a:solidFill>
              </a:rPr>
              <a:t>shì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zěnme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lái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b="1" u="sng" dirty="0" err="1" smtClean="0">
                <a:solidFill>
                  <a:srgbClr val="FF0000"/>
                </a:solidFill>
              </a:rPr>
              <a:t>fàndiàn</a:t>
            </a:r>
            <a:r>
              <a:rPr lang="en-US" altLang="zh-CN" b="1" u="sng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de?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B: </a:t>
            </a:r>
            <a:r>
              <a:rPr lang="en-US" altLang="zh-CN" dirty="0" err="1" smtClean="0"/>
              <a:t>Wǒ</a:t>
            </a:r>
            <a:r>
              <a:rPr lang="en-US" altLang="zh-CN" dirty="0" smtClean="0"/>
              <a:t> men </a:t>
            </a:r>
            <a:r>
              <a:rPr lang="en-US" altLang="zh-CN" dirty="0" err="1" smtClean="0"/>
              <a:t>shì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zuò</a:t>
            </a:r>
            <a:r>
              <a:rPr lang="en-US" altLang="zh-CN" dirty="0" smtClean="0"/>
              <a:t> </a:t>
            </a:r>
            <a:r>
              <a:rPr lang="en-US" altLang="zh-CN" b="1" u="sng" dirty="0" err="1" smtClean="0"/>
              <a:t>chūzūchē</a:t>
            </a:r>
            <a:r>
              <a:rPr lang="en-US" altLang="zh-CN" b="1" u="sng" dirty="0" smtClean="0"/>
              <a:t> </a:t>
            </a:r>
            <a:r>
              <a:rPr lang="en-US" altLang="zh-CN" dirty="0" err="1" smtClean="0"/>
              <a:t>lái</a:t>
            </a:r>
            <a:r>
              <a:rPr lang="en-US" altLang="zh-CN" dirty="0" smtClean="0"/>
              <a:t> de.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A: </a:t>
            </a:r>
            <a:r>
              <a:rPr lang="en-US" altLang="zh-CN" dirty="0" err="1" smtClean="0">
                <a:solidFill>
                  <a:srgbClr val="FF0000"/>
                </a:solidFill>
              </a:rPr>
              <a:t>Lǐ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xiānshēng</a:t>
            </a:r>
            <a:r>
              <a:rPr lang="en-US" altLang="zh-CN" dirty="0" smtClean="0">
                <a:solidFill>
                  <a:srgbClr val="FF0000"/>
                </a:solidFill>
              </a:rPr>
              <a:t> ne ?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B: </a:t>
            </a:r>
            <a:r>
              <a:rPr lang="en-US" altLang="zh-CN" dirty="0" err="1" smtClean="0"/>
              <a:t>Tā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shì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hé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péngyou</a:t>
            </a:r>
            <a:r>
              <a:rPr lang="en-US" altLang="zh-CN" dirty="0" smtClean="0"/>
              <a:t>   </a:t>
            </a:r>
            <a:r>
              <a:rPr lang="en-US" altLang="zh-CN" b="1" u="sng" dirty="0" err="1" smtClean="0"/>
              <a:t>yìqǐ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kāichē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lái</a:t>
            </a:r>
            <a:r>
              <a:rPr lang="en-US" altLang="zh-CN" dirty="0" smtClean="0"/>
              <a:t> de.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5976" y="2132856"/>
            <a:ext cx="1512168" cy="6480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Hotel, restaurant</a:t>
            </a:r>
          </a:p>
        </p:txBody>
      </p:sp>
      <p:sp>
        <p:nvSpPr>
          <p:cNvPr id="5" name="矩形 4"/>
          <p:cNvSpPr/>
          <p:nvPr/>
        </p:nvSpPr>
        <p:spPr>
          <a:xfrm>
            <a:off x="3707904" y="3429000"/>
            <a:ext cx="1584176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taxi</a:t>
            </a:r>
          </a:p>
        </p:txBody>
      </p:sp>
      <p:sp>
        <p:nvSpPr>
          <p:cNvPr id="6" name="矩形 5"/>
          <p:cNvSpPr/>
          <p:nvPr/>
        </p:nvSpPr>
        <p:spPr>
          <a:xfrm>
            <a:off x="4283968" y="5733256"/>
            <a:ext cx="1296144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Text3 in the company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A: </a:t>
            </a:r>
            <a:r>
              <a:rPr lang="en-US" altLang="zh-CN" dirty="0" err="1" smtClean="0">
                <a:solidFill>
                  <a:srgbClr val="FF0000"/>
                </a:solidFill>
              </a:rPr>
              <a:t>Hěn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gāoxìng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rènshi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nín</a:t>
            </a:r>
            <a:r>
              <a:rPr lang="en-US" altLang="zh-CN" dirty="0" smtClean="0">
                <a:solidFill>
                  <a:srgbClr val="FF0000"/>
                </a:solidFill>
              </a:rPr>
              <a:t> ! </a:t>
            </a:r>
            <a:r>
              <a:rPr lang="en-US" altLang="zh-CN" dirty="0" err="1" smtClean="0">
                <a:solidFill>
                  <a:srgbClr val="FF0000"/>
                </a:solidFill>
              </a:rPr>
              <a:t>Lǐ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xiǎojiě</a:t>
            </a:r>
            <a:r>
              <a:rPr lang="en-US" altLang="zh-CN" dirty="0" smtClean="0">
                <a:solidFill>
                  <a:srgbClr val="FF0000"/>
                </a:solidFill>
              </a:rPr>
              <a:t>. </a:t>
            </a: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B: </a:t>
            </a:r>
            <a:r>
              <a:rPr lang="en-US" altLang="zh-CN" dirty="0" err="1" smtClean="0"/>
              <a:t>Rènshi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nǐ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wǒ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yě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hěn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gāoxìng</a:t>
            </a:r>
            <a:r>
              <a:rPr lang="en-US" altLang="zh-CN" dirty="0" smtClean="0"/>
              <a:t>! </a:t>
            </a: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A: </a:t>
            </a:r>
            <a:r>
              <a:rPr lang="en-US" altLang="zh-CN" b="1" u="sng" dirty="0" err="1" smtClean="0">
                <a:solidFill>
                  <a:srgbClr val="FF0000"/>
                </a:solidFill>
              </a:rPr>
              <a:t>Tīng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Zhāng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xiānshēng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shuō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err="1" smtClean="0">
                <a:solidFill>
                  <a:srgbClr val="FF0000"/>
                </a:solidFill>
              </a:rPr>
              <a:t>nín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shì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zuò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b="1" u="sng" dirty="0" err="1" smtClean="0">
                <a:solidFill>
                  <a:srgbClr val="FF0000"/>
                </a:solidFill>
              </a:rPr>
              <a:t>fēijī</a:t>
            </a:r>
            <a:r>
              <a:rPr lang="en-US" altLang="zh-CN" b="1" u="sng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lái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Běijīng</a:t>
            </a:r>
            <a:r>
              <a:rPr lang="en-US" altLang="zh-CN" dirty="0" smtClean="0">
                <a:solidFill>
                  <a:srgbClr val="FF0000"/>
                </a:solidFill>
              </a:rPr>
              <a:t> de 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B: </a:t>
            </a:r>
            <a:r>
              <a:rPr lang="en-US" altLang="zh-CN" dirty="0" err="1" smtClean="0"/>
              <a:t>Shì</a:t>
            </a:r>
            <a:r>
              <a:rPr lang="en-US" altLang="zh-CN" dirty="0" smtClean="0"/>
              <a:t> de.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861048"/>
            <a:ext cx="1152128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listen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4797152"/>
            <a:ext cx="1152128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airplane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13402E4FA2E45B0508B8F5545D341" ma:contentTypeVersion="0" ma:contentTypeDescription="Create a new document." ma:contentTypeScope="" ma:versionID="80403deb17b091d34349d90c2f8efa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10FC86-974D-44BE-8DCD-46E007AEC64F}"/>
</file>

<file path=customXml/itemProps2.xml><?xml version="1.0" encoding="utf-8"?>
<ds:datastoreItem xmlns:ds="http://schemas.openxmlformats.org/officeDocument/2006/customXml" ds:itemID="{0ED76386-21E5-4FD4-B916-FBBF760AF2F2}"/>
</file>

<file path=customXml/itemProps3.xml><?xml version="1.0" encoding="utf-8"?>
<ds:datastoreItem xmlns:ds="http://schemas.openxmlformats.org/officeDocument/2006/customXml" ds:itemID="{0B001618-B57C-4D52-B954-7F50E873C92D}"/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186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Lesson 15</vt:lpstr>
      <vt:lpstr>New words</vt:lpstr>
      <vt:lpstr>Text1 at the dining table</vt:lpstr>
      <vt:lpstr>Text 2 outside a hotel</vt:lpstr>
      <vt:lpstr>Text3 in the company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Mani</cp:lastModifiedBy>
  <cp:revision>34</cp:revision>
  <dcterms:created xsi:type="dcterms:W3CDTF">2017-05-08T03:08:21Z</dcterms:created>
  <dcterms:modified xsi:type="dcterms:W3CDTF">2019-12-26T07:42:34Z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0x010100DA813402E4FA2E45B0508B8F5545D341</vt:lpwstr>
  </property>
</Properties>
</file>