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3" r:id="rId5"/>
    <p:sldId id="264" r:id="rId6"/>
    <p:sldId id="265" r:id="rId7"/>
    <p:sldId id="266" r:id="rId8"/>
    <p:sldId id="267"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3"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73" d="100"/>
          <a:sy n="73" d="100"/>
        </p:scale>
        <p:origin x="-106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4CFD09-7837-478F-BD3B-519923C026A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B3CD37-4B6A-4FE2-A663-BBB20E702F7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E53020-F426-4F7A-BEAB-BF318737FB1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E9ECA2-08A1-4F5D-BCC7-8394CC417B9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0D7737-0BC1-416A-9264-8756AC03C44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4158B1-D2C8-48A8-85B1-50046B49930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17C9C06-BD22-4797-924E-3296E2923D5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0DF7B68-C90B-436C-B6B3-0FEE9DEE577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2948100-EFCB-4538-9C41-D33CB3B662A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105B2F-0D3C-46CC-BA06-0E51AC51E31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2A071AF-61F6-4DBF-BAD5-DC5F660DF5E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92EB0DA-07AE-45CB-9016-14079D45760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charset="0"/>
        </a:defRPr>
      </a:lvl2pPr>
      <a:lvl3pPr algn="ctr" rtl="0" fontAlgn="base">
        <a:spcBef>
          <a:spcPct val="0"/>
        </a:spcBef>
        <a:spcAft>
          <a:spcPct val="0"/>
        </a:spcAft>
        <a:defRPr sz="4400">
          <a:solidFill>
            <a:schemeClr val="tx2"/>
          </a:solidFill>
          <a:latin typeface="Times New Roman" charset="0"/>
        </a:defRPr>
      </a:lvl3pPr>
      <a:lvl4pPr algn="ctr" rtl="0" fontAlgn="base">
        <a:spcBef>
          <a:spcPct val="0"/>
        </a:spcBef>
        <a:spcAft>
          <a:spcPct val="0"/>
        </a:spcAft>
        <a:defRPr sz="4400">
          <a:solidFill>
            <a:schemeClr val="tx2"/>
          </a:solidFill>
          <a:latin typeface="Times New Roman" charset="0"/>
        </a:defRPr>
      </a:lvl4pPr>
      <a:lvl5pPr algn="ctr" rtl="0" fontAlgn="base">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Recap lecture 37</a:t>
            </a:r>
          </a:p>
        </p:txBody>
      </p:sp>
      <p:sp>
        <p:nvSpPr>
          <p:cNvPr id="5123" name="Rectangle 3"/>
          <p:cNvSpPr>
            <a:spLocks noGrp="1" noChangeArrowheads="1"/>
          </p:cNvSpPr>
          <p:nvPr>
            <p:ph type="body" idx="1"/>
          </p:nvPr>
        </p:nvSpPr>
        <p:spPr/>
        <p:txBody>
          <a:bodyPr/>
          <a:lstStyle/>
          <a:p>
            <a:pPr>
              <a:buFontTx/>
              <a:buNone/>
            </a:pPr>
            <a:r>
              <a:rPr lang="en-US"/>
              <a:t>	New format for FAs, input TAPE, START, ACCEPT , REJECT,  READ states Examples of New Format of FAs, PUSHDOWN STACK , PUSH and POP states, Example of PDA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Nondeterministic PDA </a:t>
            </a:r>
            <a:br>
              <a:rPr lang="en-US"/>
            </a:br>
            <a:r>
              <a:rPr lang="en-US"/>
              <a:t>continued …</a:t>
            </a:r>
          </a:p>
        </p:txBody>
      </p:sp>
      <p:sp>
        <p:nvSpPr>
          <p:cNvPr id="16387" name="Rectangle 3"/>
          <p:cNvSpPr>
            <a:spLocks noGrp="1" noChangeArrowheads="1"/>
          </p:cNvSpPr>
          <p:nvPr>
            <p:ph type="body" idx="1"/>
          </p:nvPr>
        </p:nvSpPr>
        <p:spPr/>
        <p:txBody>
          <a:bodyPr/>
          <a:lstStyle/>
          <a:p>
            <a:pPr>
              <a:buFontTx/>
              <a:buNone/>
            </a:pPr>
            <a:r>
              <a:rPr lang="en-US"/>
              <a:t>	In nondeterministic PDA a string may trace more than one paths. If there exists at least one path traced by a string leading to ACCEPT state, then the string is supposed to be accepted, otherwise rejected.</a:t>
            </a:r>
          </a:p>
          <a:p>
            <a:pPr>
              <a:buFontTx/>
              <a:buNone/>
            </a:pPr>
            <a:r>
              <a:rPr lang="en-US"/>
              <a:t>	Following is an example of nondeterministic PDA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33400" y="1828800"/>
            <a:ext cx="990600" cy="609600"/>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17411" name="Rectangle 3"/>
          <p:cNvSpPr>
            <a:spLocks noChangeArrowheads="1"/>
          </p:cNvSpPr>
          <p:nvPr/>
        </p:nvSpPr>
        <p:spPr bwMode="auto">
          <a:xfrm>
            <a:off x="533400" y="1828800"/>
            <a:ext cx="979488"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PUSH</a:t>
            </a:r>
            <a:r>
              <a:rPr lang="en-US"/>
              <a:t> a</a:t>
            </a:r>
          </a:p>
        </p:txBody>
      </p:sp>
      <p:sp>
        <p:nvSpPr>
          <p:cNvPr id="17412" name="Line 4"/>
          <p:cNvSpPr>
            <a:spLocks noChangeShapeType="1"/>
          </p:cNvSpPr>
          <p:nvPr/>
        </p:nvSpPr>
        <p:spPr bwMode="auto">
          <a:xfrm rot="-10800000">
            <a:off x="7772400" y="3051175"/>
            <a:ext cx="0" cy="1216025"/>
          </a:xfrm>
          <a:prstGeom prst="line">
            <a:avLst/>
          </a:prstGeom>
          <a:noFill/>
          <a:ln w="9525">
            <a:solidFill>
              <a:schemeClr val="tx1"/>
            </a:solidFill>
            <a:round/>
            <a:headEnd type="none" w="lg" len="lg"/>
            <a:tailEnd type="none" w="lg" len="lg"/>
          </a:ln>
          <a:effectLst/>
        </p:spPr>
        <p:txBody>
          <a:bodyPr/>
          <a:lstStyle/>
          <a:p>
            <a:endParaRPr lang="en-US"/>
          </a:p>
        </p:txBody>
      </p:sp>
      <p:grpSp>
        <p:nvGrpSpPr>
          <p:cNvPr id="17413" name="Group 5"/>
          <p:cNvGrpSpPr>
            <a:grpSpLocks/>
          </p:cNvGrpSpPr>
          <p:nvPr/>
        </p:nvGrpSpPr>
        <p:grpSpPr bwMode="auto">
          <a:xfrm>
            <a:off x="3810000" y="5694363"/>
            <a:ext cx="2057400" cy="496887"/>
            <a:chOff x="1920" y="3504"/>
            <a:chExt cx="1296" cy="288"/>
          </a:xfrm>
        </p:grpSpPr>
        <p:sp>
          <p:nvSpPr>
            <p:cNvPr id="17414" name="Text Box 6"/>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17416" name="Line 8"/>
          <p:cNvSpPr>
            <a:spLocks noChangeShapeType="1"/>
          </p:cNvSpPr>
          <p:nvPr/>
        </p:nvSpPr>
        <p:spPr bwMode="auto">
          <a:xfrm rot="-10800000">
            <a:off x="2667000" y="838200"/>
            <a:ext cx="0" cy="701675"/>
          </a:xfrm>
          <a:prstGeom prst="line">
            <a:avLst/>
          </a:prstGeom>
          <a:noFill/>
          <a:ln w="9525">
            <a:solidFill>
              <a:schemeClr val="tx1"/>
            </a:solidFill>
            <a:round/>
            <a:headEnd type="arrow" w="lg" len="lg"/>
            <a:tailEnd type="none" w="lg" len="lg"/>
          </a:ln>
          <a:effectLst/>
        </p:spPr>
        <p:txBody>
          <a:bodyPr/>
          <a:lstStyle/>
          <a:p>
            <a:endParaRPr lang="en-US"/>
          </a:p>
        </p:txBody>
      </p:sp>
      <p:grpSp>
        <p:nvGrpSpPr>
          <p:cNvPr id="17417" name="Group 9"/>
          <p:cNvGrpSpPr>
            <a:grpSpLocks/>
          </p:cNvGrpSpPr>
          <p:nvPr/>
        </p:nvGrpSpPr>
        <p:grpSpPr bwMode="auto">
          <a:xfrm>
            <a:off x="1676400" y="342900"/>
            <a:ext cx="2057400" cy="496888"/>
            <a:chOff x="1920" y="3504"/>
            <a:chExt cx="1296" cy="288"/>
          </a:xfrm>
        </p:grpSpPr>
        <p:sp>
          <p:nvSpPr>
            <p:cNvPr id="17418" name="Text Box 10"/>
            <p:cNvSpPr txBox="1">
              <a:spLocks noChangeArrowheads="1"/>
            </p:cNvSpPr>
            <p:nvPr/>
          </p:nvSpPr>
          <p:spPr bwMode="auto">
            <a:xfrm>
              <a:off x="2157" y="3504"/>
              <a:ext cx="863" cy="265"/>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17419"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17420" name="AutoShape 12"/>
          <p:cNvSpPr>
            <a:spLocks noChangeArrowheads="1"/>
          </p:cNvSpPr>
          <p:nvPr/>
        </p:nvSpPr>
        <p:spPr bwMode="auto">
          <a:xfrm>
            <a:off x="1962150" y="1543050"/>
            <a:ext cx="1466850" cy="112395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7421" name="Rectangle 13"/>
          <p:cNvSpPr>
            <a:spLocks noChangeArrowheads="1"/>
          </p:cNvSpPr>
          <p:nvPr/>
        </p:nvSpPr>
        <p:spPr bwMode="auto">
          <a:xfrm>
            <a:off x="2159000" y="1828800"/>
            <a:ext cx="1116013"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25000"/>
              <a:t>1</a:t>
            </a:r>
          </a:p>
        </p:txBody>
      </p:sp>
      <p:sp>
        <p:nvSpPr>
          <p:cNvPr id="17422" name="Text Box 14"/>
          <p:cNvSpPr txBox="1">
            <a:spLocks noChangeArrowheads="1"/>
          </p:cNvSpPr>
          <p:nvPr/>
        </p:nvSpPr>
        <p:spPr bwMode="auto">
          <a:xfrm>
            <a:off x="3429000" y="914400"/>
            <a:ext cx="684213"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7423" name="AutoShape 15"/>
          <p:cNvSpPr>
            <a:spLocks noChangeArrowheads="1"/>
          </p:cNvSpPr>
          <p:nvPr/>
        </p:nvSpPr>
        <p:spPr bwMode="auto">
          <a:xfrm>
            <a:off x="4343400" y="1905000"/>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7424" name="Line 16"/>
          <p:cNvSpPr>
            <a:spLocks noChangeShapeType="1"/>
          </p:cNvSpPr>
          <p:nvPr/>
        </p:nvSpPr>
        <p:spPr bwMode="auto">
          <a:xfrm rot="16200000">
            <a:off x="6460332" y="132556"/>
            <a:ext cx="0" cy="2776537"/>
          </a:xfrm>
          <a:prstGeom prst="line">
            <a:avLst/>
          </a:prstGeom>
          <a:noFill/>
          <a:ln w="9525">
            <a:solidFill>
              <a:schemeClr val="tx1"/>
            </a:solidFill>
            <a:round/>
            <a:headEnd/>
            <a:tailEnd type="arrow" w="lg" len="lg"/>
          </a:ln>
          <a:effectLst/>
        </p:spPr>
        <p:txBody>
          <a:bodyPr/>
          <a:lstStyle/>
          <a:p>
            <a:endParaRPr lang="en-US"/>
          </a:p>
        </p:txBody>
      </p:sp>
      <p:sp>
        <p:nvSpPr>
          <p:cNvPr id="17425" name="Rectangle 17"/>
          <p:cNvSpPr>
            <a:spLocks noChangeArrowheads="1"/>
          </p:cNvSpPr>
          <p:nvPr/>
        </p:nvSpPr>
        <p:spPr bwMode="auto">
          <a:xfrm>
            <a:off x="7264400" y="2232025"/>
            <a:ext cx="1116013"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25000"/>
              <a:t>2</a:t>
            </a:r>
          </a:p>
        </p:txBody>
      </p:sp>
      <p:sp>
        <p:nvSpPr>
          <p:cNvPr id="17426" name="Line 18"/>
          <p:cNvSpPr>
            <a:spLocks noChangeShapeType="1"/>
          </p:cNvSpPr>
          <p:nvPr/>
        </p:nvSpPr>
        <p:spPr bwMode="auto">
          <a:xfrm rot="16200000">
            <a:off x="1790700" y="342900"/>
            <a:ext cx="0" cy="1752600"/>
          </a:xfrm>
          <a:prstGeom prst="line">
            <a:avLst/>
          </a:prstGeom>
          <a:noFill/>
          <a:ln w="9525">
            <a:solidFill>
              <a:schemeClr val="tx1"/>
            </a:solidFill>
            <a:round/>
            <a:headEnd/>
            <a:tailEnd type="arrow" w="lg" len="lg"/>
          </a:ln>
          <a:effectLst/>
        </p:spPr>
        <p:txBody>
          <a:bodyPr/>
          <a:lstStyle/>
          <a:p>
            <a:endParaRPr lang="en-US"/>
          </a:p>
        </p:txBody>
      </p:sp>
      <p:sp>
        <p:nvSpPr>
          <p:cNvPr id="17427" name="Line 19"/>
          <p:cNvSpPr>
            <a:spLocks noChangeShapeType="1"/>
          </p:cNvSpPr>
          <p:nvPr/>
        </p:nvSpPr>
        <p:spPr bwMode="auto">
          <a:xfrm>
            <a:off x="914400" y="1219200"/>
            <a:ext cx="0" cy="609600"/>
          </a:xfrm>
          <a:prstGeom prst="line">
            <a:avLst/>
          </a:prstGeom>
          <a:noFill/>
          <a:ln w="9525">
            <a:solidFill>
              <a:schemeClr val="tx1"/>
            </a:solidFill>
            <a:round/>
            <a:headEnd/>
            <a:tailEnd/>
          </a:ln>
          <a:effectLst/>
        </p:spPr>
        <p:txBody>
          <a:bodyPr/>
          <a:lstStyle/>
          <a:p>
            <a:endParaRPr lang="en-US"/>
          </a:p>
        </p:txBody>
      </p:sp>
      <p:sp>
        <p:nvSpPr>
          <p:cNvPr id="17428" name="Line 20"/>
          <p:cNvSpPr>
            <a:spLocks noChangeShapeType="1"/>
          </p:cNvSpPr>
          <p:nvPr/>
        </p:nvSpPr>
        <p:spPr bwMode="auto">
          <a:xfrm rot="16200000">
            <a:off x="1752600" y="1866900"/>
            <a:ext cx="0" cy="457200"/>
          </a:xfrm>
          <a:prstGeom prst="line">
            <a:avLst/>
          </a:prstGeom>
          <a:noFill/>
          <a:ln w="9525">
            <a:solidFill>
              <a:schemeClr val="tx1"/>
            </a:solidFill>
            <a:round/>
            <a:headEnd type="arrow" w="lg" len="lg"/>
            <a:tailEnd/>
          </a:ln>
          <a:effectLst/>
        </p:spPr>
        <p:txBody>
          <a:bodyPr/>
          <a:lstStyle/>
          <a:p>
            <a:endParaRPr lang="en-US"/>
          </a:p>
        </p:txBody>
      </p:sp>
      <p:sp>
        <p:nvSpPr>
          <p:cNvPr id="17429" name="Line 21"/>
          <p:cNvSpPr>
            <a:spLocks noChangeShapeType="1"/>
          </p:cNvSpPr>
          <p:nvPr/>
        </p:nvSpPr>
        <p:spPr bwMode="auto">
          <a:xfrm rot="16200000">
            <a:off x="3162300" y="952500"/>
            <a:ext cx="1371600" cy="914400"/>
          </a:xfrm>
          <a:prstGeom prst="line">
            <a:avLst/>
          </a:prstGeom>
          <a:noFill/>
          <a:ln w="9525">
            <a:solidFill>
              <a:schemeClr val="tx1"/>
            </a:solidFill>
            <a:round/>
            <a:headEnd/>
            <a:tailEnd type="arrow" w="lg" len="lg"/>
          </a:ln>
          <a:effectLst/>
        </p:spPr>
        <p:txBody>
          <a:bodyPr/>
          <a:lstStyle/>
          <a:p>
            <a:endParaRPr lang="en-US"/>
          </a:p>
        </p:txBody>
      </p:sp>
      <p:sp>
        <p:nvSpPr>
          <p:cNvPr id="17430" name="Text Box 22"/>
          <p:cNvSpPr txBox="1">
            <a:spLocks noChangeArrowheads="1"/>
          </p:cNvSpPr>
          <p:nvPr/>
        </p:nvSpPr>
        <p:spPr bwMode="auto">
          <a:xfrm>
            <a:off x="1446213" y="1676400"/>
            <a:ext cx="687387" cy="455613"/>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7431" name="Text Box 23"/>
          <p:cNvSpPr txBox="1">
            <a:spLocks noChangeArrowheads="1"/>
          </p:cNvSpPr>
          <p:nvPr/>
        </p:nvSpPr>
        <p:spPr bwMode="auto">
          <a:xfrm>
            <a:off x="2133600" y="26670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7432" name="AutoShape 24"/>
          <p:cNvSpPr>
            <a:spLocks noChangeArrowheads="1"/>
          </p:cNvSpPr>
          <p:nvPr/>
        </p:nvSpPr>
        <p:spPr bwMode="auto">
          <a:xfrm>
            <a:off x="4038600" y="3733800"/>
            <a:ext cx="1600200" cy="1138238"/>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7433" name="Rectangle 25"/>
          <p:cNvSpPr>
            <a:spLocks noChangeArrowheads="1"/>
          </p:cNvSpPr>
          <p:nvPr/>
        </p:nvSpPr>
        <p:spPr bwMode="auto">
          <a:xfrm>
            <a:off x="4673600" y="2286000"/>
            <a:ext cx="846138"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25000"/>
              <a:t>2</a:t>
            </a:r>
          </a:p>
        </p:txBody>
      </p:sp>
      <p:sp>
        <p:nvSpPr>
          <p:cNvPr id="17434" name="Line 26"/>
          <p:cNvSpPr>
            <a:spLocks noChangeShapeType="1"/>
          </p:cNvSpPr>
          <p:nvPr/>
        </p:nvSpPr>
        <p:spPr bwMode="auto">
          <a:xfrm rot="-10800000">
            <a:off x="4838700" y="4857750"/>
            <a:ext cx="0" cy="909638"/>
          </a:xfrm>
          <a:prstGeom prst="line">
            <a:avLst/>
          </a:prstGeom>
          <a:noFill/>
          <a:ln w="9525">
            <a:solidFill>
              <a:schemeClr val="tx1"/>
            </a:solidFill>
            <a:round/>
            <a:headEnd type="arrow" w="lg" len="lg"/>
            <a:tailEnd type="none" w="lg" len="lg"/>
          </a:ln>
          <a:effectLst/>
        </p:spPr>
        <p:txBody>
          <a:bodyPr/>
          <a:lstStyle/>
          <a:p>
            <a:endParaRPr lang="en-US"/>
          </a:p>
        </p:txBody>
      </p:sp>
      <p:sp>
        <p:nvSpPr>
          <p:cNvPr id="17435" name="Text Box 27"/>
          <p:cNvSpPr txBox="1">
            <a:spLocks noChangeArrowheads="1"/>
          </p:cNvSpPr>
          <p:nvPr/>
        </p:nvSpPr>
        <p:spPr bwMode="auto">
          <a:xfrm>
            <a:off x="6172200" y="21336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7436" name="Line 28"/>
          <p:cNvSpPr>
            <a:spLocks noChangeShapeType="1"/>
          </p:cNvSpPr>
          <p:nvPr/>
        </p:nvSpPr>
        <p:spPr bwMode="auto">
          <a:xfrm>
            <a:off x="7848600" y="1219200"/>
            <a:ext cx="0" cy="731838"/>
          </a:xfrm>
          <a:prstGeom prst="line">
            <a:avLst/>
          </a:prstGeom>
          <a:noFill/>
          <a:ln w="9525">
            <a:solidFill>
              <a:schemeClr val="tx1"/>
            </a:solidFill>
            <a:round/>
            <a:headEnd/>
            <a:tailEnd type="arrow" w="lg" len="lg"/>
          </a:ln>
          <a:effectLst/>
        </p:spPr>
        <p:txBody>
          <a:bodyPr/>
          <a:lstStyle/>
          <a:p>
            <a:endParaRPr lang="en-US"/>
          </a:p>
        </p:txBody>
      </p:sp>
      <p:sp>
        <p:nvSpPr>
          <p:cNvPr id="17437" name="Line 29"/>
          <p:cNvSpPr>
            <a:spLocks noChangeShapeType="1"/>
          </p:cNvSpPr>
          <p:nvPr/>
        </p:nvSpPr>
        <p:spPr bwMode="auto">
          <a:xfrm rot="5400000">
            <a:off x="7154863" y="-695325"/>
            <a:ext cx="0" cy="2832100"/>
          </a:xfrm>
          <a:prstGeom prst="line">
            <a:avLst/>
          </a:prstGeom>
          <a:noFill/>
          <a:ln w="9525">
            <a:solidFill>
              <a:schemeClr val="tx1"/>
            </a:solidFill>
            <a:round/>
            <a:headEnd/>
            <a:tailEnd type="arrow" w="lg" len="lg"/>
          </a:ln>
          <a:effectLst/>
        </p:spPr>
        <p:txBody>
          <a:bodyPr/>
          <a:lstStyle/>
          <a:p>
            <a:endParaRPr lang="en-US"/>
          </a:p>
        </p:txBody>
      </p:sp>
      <p:sp>
        <p:nvSpPr>
          <p:cNvPr id="17438" name="Text Box 30"/>
          <p:cNvSpPr txBox="1">
            <a:spLocks noChangeArrowheads="1"/>
          </p:cNvSpPr>
          <p:nvPr/>
        </p:nvSpPr>
        <p:spPr bwMode="auto">
          <a:xfrm>
            <a:off x="7772400" y="3048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7439" name="Text Box 31"/>
          <p:cNvSpPr txBox="1">
            <a:spLocks noChangeArrowheads="1"/>
          </p:cNvSpPr>
          <p:nvPr/>
        </p:nvSpPr>
        <p:spPr bwMode="auto">
          <a:xfrm>
            <a:off x="3505200" y="25908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7440" name="AutoShape 32"/>
          <p:cNvSpPr>
            <a:spLocks noChangeArrowheads="1"/>
          </p:cNvSpPr>
          <p:nvPr/>
        </p:nvSpPr>
        <p:spPr bwMode="auto">
          <a:xfrm>
            <a:off x="4267200" y="234950"/>
            <a:ext cx="1524000" cy="98425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7441" name="Rectangle 33"/>
          <p:cNvSpPr>
            <a:spLocks noChangeArrowheads="1"/>
          </p:cNvSpPr>
          <p:nvPr/>
        </p:nvSpPr>
        <p:spPr bwMode="auto">
          <a:xfrm>
            <a:off x="4597400" y="533400"/>
            <a:ext cx="846138"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25000"/>
              <a:t>1</a:t>
            </a:r>
          </a:p>
        </p:txBody>
      </p:sp>
      <p:sp>
        <p:nvSpPr>
          <p:cNvPr id="17442" name="Line 34"/>
          <p:cNvSpPr>
            <a:spLocks noChangeShapeType="1"/>
          </p:cNvSpPr>
          <p:nvPr/>
        </p:nvSpPr>
        <p:spPr bwMode="auto">
          <a:xfrm rot="-10800000">
            <a:off x="3409950" y="2057400"/>
            <a:ext cx="628650" cy="2228850"/>
          </a:xfrm>
          <a:prstGeom prst="line">
            <a:avLst/>
          </a:prstGeom>
          <a:noFill/>
          <a:ln w="9525">
            <a:solidFill>
              <a:schemeClr val="tx1"/>
            </a:solidFill>
            <a:round/>
            <a:headEnd type="arrow" w="lg" len="lg"/>
            <a:tailEnd type="none" w="lg" len="lg"/>
          </a:ln>
          <a:effectLst/>
        </p:spPr>
        <p:txBody>
          <a:bodyPr/>
          <a:lstStyle/>
          <a:p>
            <a:endParaRPr lang="en-US"/>
          </a:p>
        </p:txBody>
      </p:sp>
      <p:sp>
        <p:nvSpPr>
          <p:cNvPr id="17443" name="Line 35"/>
          <p:cNvSpPr>
            <a:spLocks noChangeShapeType="1"/>
          </p:cNvSpPr>
          <p:nvPr/>
        </p:nvSpPr>
        <p:spPr bwMode="auto">
          <a:xfrm>
            <a:off x="8610600" y="704850"/>
            <a:ext cx="0" cy="1828800"/>
          </a:xfrm>
          <a:prstGeom prst="line">
            <a:avLst/>
          </a:prstGeom>
          <a:noFill/>
          <a:ln w="9525">
            <a:solidFill>
              <a:schemeClr val="tx1"/>
            </a:solidFill>
            <a:round/>
            <a:headEnd/>
            <a:tailEnd/>
          </a:ln>
          <a:effectLst/>
        </p:spPr>
        <p:txBody>
          <a:bodyPr/>
          <a:lstStyle/>
          <a:p>
            <a:endParaRPr lang="en-US"/>
          </a:p>
        </p:txBody>
      </p:sp>
      <p:sp>
        <p:nvSpPr>
          <p:cNvPr id="17444" name="Line 36"/>
          <p:cNvSpPr>
            <a:spLocks noChangeShapeType="1"/>
          </p:cNvSpPr>
          <p:nvPr/>
        </p:nvSpPr>
        <p:spPr bwMode="auto">
          <a:xfrm rot="5400000" flipV="1">
            <a:off x="3657600" y="1752600"/>
            <a:ext cx="381000" cy="990600"/>
          </a:xfrm>
          <a:prstGeom prst="line">
            <a:avLst/>
          </a:prstGeom>
          <a:noFill/>
          <a:ln w="9525">
            <a:solidFill>
              <a:schemeClr val="tx1"/>
            </a:solidFill>
            <a:round/>
            <a:headEnd/>
            <a:tailEnd type="arrow" w="lg" len="lg"/>
          </a:ln>
          <a:effectLst/>
        </p:spPr>
        <p:txBody>
          <a:bodyPr/>
          <a:lstStyle/>
          <a:p>
            <a:endParaRPr lang="en-US"/>
          </a:p>
        </p:txBody>
      </p:sp>
      <p:sp>
        <p:nvSpPr>
          <p:cNvPr id="17445" name="Line 37"/>
          <p:cNvSpPr>
            <a:spLocks noChangeShapeType="1"/>
          </p:cNvSpPr>
          <p:nvPr/>
        </p:nvSpPr>
        <p:spPr bwMode="auto">
          <a:xfrm>
            <a:off x="5105400" y="1524000"/>
            <a:ext cx="0" cy="388938"/>
          </a:xfrm>
          <a:prstGeom prst="line">
            <a:avLst/>
          </a:prstGeom>
          <a:noFill/>
          <a:ln w="9525">
            <a:solidFill>
              <a:schemeClr val="tx1"/>
            </a:solidFill>
            <a:round/>
            <a:headEnd/>
            <a:tailEnd/>
          </a:ln>
          <a:effectLst/>
        </p:spPr>
        <p:txBody>
          <a:bodyPr/>
          <a:lstStyle/>
          <a:p>
            <a:endParaRPr lang="en-US"/>
          </a:p>
        </p:txBody>
      </p:sp>
      <p:sp>
        <p:nvSpPr>
          <p:cNvPr id="17446" name="Line 38"/>
          <p:cNvSpPr>
            <a:spLocks noChangeShapeType="1"/>
          </p:cNvSpPr>
          <p:nvPr/>
        </p:nvSpPr>
        <p:spPr bwMode="auto">
          <a:xfrm rot="5400000">
            <a:off x="6497638" y="1922463"/>
            <a:ext cx="0" cy="1143000"/>
          </a:xfrm>
          <a:prstGeom prst="line">
            <a:avLst/>
          </a:prstGeom>
          <a:noFill/>
          <a:ln w="9525">
            <a:solidFill>
              <a:schemeClr val="tx1"/>
            </a:solidFill>
            <a:round/>
            <a:headEnd/>
            <a:tailEnd type="arrow" w="lg" len="lg"/>
          </a:ln>
          <a:effectLst/>
        </p:spPr>
        <p:txBody>
          <a:bodyPr/>
          <a:lstStyle/>
          <a:p>
            <a:endParaRPr lang="en-US"/>
          </a:p>
        </p:txBody>
      </p:sp>
      <p:sp>
        <p:nvSpPr>
          <p:cNvPr id="17447" name="Text Box 39"/>
          <p:cNvSpPr txBox="1">
            <a:spLocks noChangeArrowheads="1"/>
          </p:cNvSpPr>
          <p:nvPr/>
        </p:nvSpPr>
        <p:spPr bwMode="auto">
          <a:xfrm>
            <a:off x="4724400" y="50292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7448" name="Text Box 40"/>
          <p:cNvSpPr txBox="1">
            <a:spLocks noChangeArrowheads="1"/>
          </p:cNvSpPr>
          <p:nvPr/>
        </p:nvSpPr>
        <p:spPr bwMode="auto">
          <a:xfrm>
            <a:off x="3581400" y="18288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7449" name="Text Box 41"/>
          <p:cNvSpPr txBox="1">
            <a:spLocks noChangeArrowheads="1"/>
          </p:cNvSpPr>
          <p:nvPr/>
        </p:nvSpPr>
        <p:spPr bwMode="auto">
          <a:xfrm>
            <a:off x="7543800" y="33528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7450" name="Rectangle 42"/>
          <p:cNvSpPr>
            <a:spLocks noChangeArrowheads="1"/>
          </p:cNvSpPr>
          <p:nvPr/>
        </p:nvSpPr>
        <p:spPr bwMode="auto">
          <a:xfrm>
            <a:off x="552450" y="2590800"/>
            <a:ext cx="990600" cy="609600"/>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17451" name="Rectangle 43"/>
          <p:cNvSpPr>
            <a:spLocks noChangeArrowheads="1"/>
          </p:cNvSpPr>
          <p:nvPr/>
        </p:nvSpPr>
        <p:spPr bwMode="auto">
          <a:xfrm>
            <a:off x="552450" y="2667000"/>
            <a:ext cx="996950"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PUSH</a:t>
            </a:r>
            <a:r>
              <a:rPr lang="en-US"/>
              <a:t> b</a:t>
            </a:r>
          </a:p>
        </p:txBody>
      </p:sp>
      <p:sp>
        <p:nvSpPr>
          <p:cNvPr id="17452" name="Line 44"/>
          <p:cNvSpPr>
            <a:spLocks noChangeShapeType="1"/>
          </p:cNvSpPr>
          <p:nvPr/>
        </p:nvSpPr>
        <p:spPr bwMode="auto">
          <a:xfrm>
            <a:off x="2667000" y="2667000"/>
            <a:ext cx="0" cy="388938"/>
          </a:xfrm>
          <a:prstGeom prst="line">
            <a:avLst/>
          </a:prstGeom>
          <a:noFill/>
          <a:ln w="9525">
            <a:solidFill>
              <a:schemeClr val="tx1"/>
            </a:solidFill>
            <a:round/>
            <a:headEnd/>
            <a:tailEnd/>
          </a:ln>
          <a:effectLst/>
        </p:spPr>
        <p:txBody>
          <a:bodyPr/>
          <a:lstStyle/>
          <a:p>
            <a:endParaRPr lang="en-US"/>
          </a:p>
        </p:txBody>
      </p:sp>
      <p:sp>
        <p:nvSpPr>
          <p:cNvPr id="17453" name="Line 45"/>
          <p:cNvSpPr>
            <a:spLocks noChangeShapeType="1"/>
          </p:cNvSpPr>
          <p:nvPr/>
        </p:nvSpPr>
        <p:spPr bwMode="auto">
          <a:xfrm rot="5400000">
            <a:off x="2116138" y="2497138"/>
            <a:ext cx="0" cy="1098550"/>
          </a:xfrm>
          <a:prstGeom prst="line">
            <a:avLst/>
          </a:prstGeom>
          <a:noFill/>
          <a:ln w="9525">
            <a:solidFill>
              <a:schemeClr val="tx1"/>
            </a:solidFill>
            <a:round/>
            <a:headEnd/>
            <a:tailEnd type="arrow" w="lg" len="lg"/>
          </a:ln>
          <a:effectLst/>
        </p:spPr>
        <p:txBody>
          <a:bodyPr/>
          <a:lstStyle/>
          <a:p>
            <a:endParaRPr lang="en-US"/>
          </a:p>
        </p:txBody>
      </p:sp>
      <p:sp>
        <p:nvSpPr>
          <p:cNvPr id="17454" name="Line 46"/>
          <p:cNvSpPr>
            <a:spLocks noChangeShapeType="1"/>
          </p:cNvSpPr>
          <p:nvPr/>
        </p:nvSpPr>
        <p:spPr bwMode="auto">
          <a:xfrm rot="5400000">
            <a:off x="365919" y="2701131"/>
            <a:ext cx="0" cy="388938"/>
          </a:xfrm>
          <a:prstGeom prst="line">
            <a:avLst/>
          </a:prstGeom>
          <a:noFill/>
          <a:ln w="9525">
            <a:solidFill>
              <a:schemeClr val="tx1"/>
            </a:solidFill>
            <a:round/>
            <a:headEnd/>
            <a:tailEnd/>
          </a:ln>
          <a:effectLst/>
        </p:spPr>
        <p:txBody>
          <a:bodyPr/>
          <a:lstStyle/>
          <a:p>
            <a:endParaRPr lang="en-US"/>
          </a:p>
        </p:txBody>
      </p:sp>
      <p:sp>
        <p:nvSpPr>
          <p:cNvPr id="17455" name="Line 47"/>
          <p:cNvSpPr>
            <a:spLocks noChangeShapeType="1"/>
          </p:cNvSpPr>
          <p:nvPr/>
        </p:nvSpPr>
        <p:spPr bwMode="auto">
          <a:xfrm>
            <a:off x="152400" y="1238250"/>
            <a:ext cx="0" cy="1644650"/>
          </a:xfrm>
          <a:prstGeom prst="line">
            <a:avLst/>
          </a:prstGeom>
          <a:noFill/>
          <a:ln w="9525">
            <a:solidFill>
              <a:schemeClr val="tx1"/>
            </a:solidFill>
            <a:round/>
            <a:headEnd/>
            <a:tailEnd/>
          </a:ln>
          <a:effectLst/>
        </p:spPr>
        <p:txBody>
          <a:bodyPr/>
          <a:lstStyle/>
          <a:p>
            <a:endParaRPr lang="en-US"/>
          </a:p>
        </p:txBody>
      </p:sp>
      <p:sp>
        <p:nvSpPr>
          <p:cNvPr id="17456" name="Line 48"/>
          <p:cNvSpPr>
            <a:spLocks noChangeShapeType="1"/>
          </p:cNvSpPr>
          <p:nvPr/>
        </p:nvSpPr>
        <p:spPr bwMode="auto">
          <a:xfrm rot="16200000">
            <a:off x="609600" y="762000"/>
            <a:ext cx="0" cy="914400"/>
          </a:xfrm>
          <a:prstGeom prst="line">
            <a:avLst/>
          </a:prstGeom>
          <a:noFill/>
          <a:ln w="9525">
            <a:solidFill>
              <a:schemeClr val="tx1"/>
            </a:solidFill>
            <a:round/>
            <a:headEnd/>
            <a:tailEnd/>
          </a:ln>
          <a:effectLst/>
        </p:spPr>
        <p:txBody>
          <a:bodyPr/>
          <a:lstStyle/>
          <a:p>
            <a:endParaRPr lang="en-US"/>
          </a:p>
        </p:txBody>
      </p:sp>
      <p:sp>
        <p:nvSpPr>
          <p:cNvPr id="17457" name="Rectangle 49"/>
          <p:cNvSpPr>
            <a:spLocks noChangeArrowheads="1"/>
          </p:cNvSpPr>
          <p:nvPr/>
        </p:nvSpPr>
        <p:spPr bwMode="auto">
          <a:xfrm>
            <a:off x="4368800" y="4114800"/>
            <a:ext cx="846138"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25000"/>
              <a:t>3</a:t>
            </a:r>
          </a:p>
        </p:txBody>
      </p:sp>
      <p:sp>
        <p:nvSpPr>
          <p:cNvPr id="17458" name="AutoShape 50"/>
          <p:cNvSpPr>
            <a:spLocks noChangeArrowheads="1"/>
          </p:cNvSpPr>
          <p:nvPr/>
        </p:nvSpPr>
        <p:spPr bwMode="auto">
          <a:xfrm>
            <a:off x="7010400" y="1927225"/>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7459" name="Line 51"/>
          <p:cNvSpPr>
            <a:spLocks noChangeShapeType="1"/>
          </p:cNvSpPr>
          <p:nvPr/>
        </p:nvSpPr>
        <p:spPr bwMode="auto">
          <a:xfrm rot="5400000">
            <a:off x="6721475" y="3216275"/>
            <a:ext cx="0" cy="2101850"/>
          </a:xfrm>
          <a:prstGeom prst="line">
            <a:avLst/>
          </a:prstGeom>
          <a:noFill/>
          <a:ln w="9525">
            <a:solidFill>
              <a:schemeClr val="tx1"/>
            </a:solidFill>
            <a:round/>
            <a:headEnd/>
            <a:tailEnd type="arrow" w="lg" len="lg"/>
          </a:ln>
          <a:effectLst/>
        </p:spPr>
        <p:txBody>
          <a:bodyPr/>
          <a:lstStyle/>
          <a:p>
            <a:endParaRPr lang="en-US"/>
          </a:p>
        </p:txBody>
      </p:sp>
      <p:sp>
        <p:nvSpPr>
          <p:cNvPr id="17460" name="Line 52"/>
          <p:cNvSpPr>
            <a:spLocks noChangeShapeType="1"/>
          </p:cNvSpPr>
          <p:nvPr/>
        </p:nvSpPr>
        <p:spPr bwMode="auto">
          <a:xfrm rot="16200000" flipV="1">
            <a:off x="6419056" y="-210343"/>
            <a:ext cx="1587" cy="2857500"/>
          </a:xfrm>
          <a:prstGeom prst="line">
            <a:avLst/>
          </a:prstGeom>
          <a:noFill/>
          <a:ln w="9525">
            <a:solidFill>
              <a:schemeClr val="tx1"/>
            </a:solidFill>
            <a:round/>
            <a:headEnd/>
            <a:tailEnd/>
          </a:ln>
          <a:effectLst/>
        </p:spPr>
        <p:txBody>
          <a:bodyPr/>
          <a:lstStyle/>
          <a:p>
            <a:endParaRPr lang="en-US"/>
          </a:p>
        </p:txBody>
      </p:sp>
      <p:sp>
        <p:nvSpPr>
          <p:cNvPr id="17461" name="Text Box 53"/>
          <p:cNvSpPr txBox="1">
            <a:spLocks noChangeArrowheads="1"/>
          </p:cNvSpPr>
          <p:nvPr/>
        </p:nvSpPr>
        <p:spPr bwMode="auto">
          <a:xfrm>
            <a:off x="6858000" y="839788"/>
            <a:ext cx="687388" cy="455612"/>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7462" name="Text Box 54"/>
          <p:cNvSpPr txBox="1">
            <a:spLocks noChangeArrowheads="1"/>
          </p:cNvSpPr>
          <p:nvPr/>
        </p:nvSpPr>
        <p:spPr bwMode="auto">
          <a:xfrm>
            <a:off x="5867400" y="11430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Nondeterministic PDA </a:t>
            </a:r>
            <a:br>
              <a:rPr lang="en-US"/>
            </a:br>
            <a:r>
              <a:rPr lang="en-US"/>
              <a:t>continued …</a:t>
            </a:r>
          </a:p>
        </p:txBody>
      </p:sp>
      <p:sp>
        <p:nvSpPr>
          <p:cNvPr id="18435" name="Rectangle 3"/>
          <p:cNvSpPr>
            <a:spLocks noGrp="1" noChangeArrowheads="1"/>
          </p:cNvSpPr>
          <p:nvPr>
            <p:ph type="body" idx="1"/>
          </p:nvPr>
        </p:nvSpPr>
        <p:spPr>
          <a:xfrm>
            <a:off x="685800" y="1981200"/>
            <a:ext cx="8153400" cy="4114800"/>
          </a:xfrm>
        </p:spPr>
        <p:txBody>
          <a:bodyPr/>
          <a:lstStyle/>
          <a:p>
            <a:pPr marL="0" indent="0">
              <a:buFontTx/>
              <a:buNone/>
            </a:pPr>
            <a:r>
              <a:rPr lang="en-US" sz="3000"/>
              <a:t>Here the nondeterminism can be observed at state READ</a:t>
            </a:r>
            <a:r>
              <a:rPr lang="en-US" sz="3000" baseline="-30000"/>
              <a:t>1</a:t>
            </a:r>
            <a:r>
              <a:rPr lang="en-US" sz="3000"/>
              <a:t>.  It can be observed that the above PDA accepts the language </a:t>
            </a:r>
          </a:p>
          <a:p>
            <a:pPr marL="0" indent="0">
              <a:buFontTx/>
              <a:buNone/>
            </a:pPr>
            <a:r>
              <a:rPr lang="en-US" sz="3000"/>
              <a:t>EVENPALINDROME={w reverse(w): w</a:t>
            </a:r>
            <a:r>
              <a:rPr lang="en-US" sz="3000">
                <a:sym typeface="Math1" pitchFamily="2" charset="2"/>
              </a:rPr>
              <a:t>{a, b}</a:t>
            </a:r>
            <a:r>
              <a:rPr lang="en-US" sz="3000" baseline="40000">
                <a:sym typeface="Math1" pitchFamily="2" charset="2"/>
              </a:rPr>
              <a:t>*</a:t>
            </a:r>
            <a:r>
              <a:rPr lang="en-US" sz="3000">
                <a:sym typeface="Math1" pitchFamily="2" charset="2"/>
              </a:rPr>
              <a:t>}</a:t>
            </a:r>
          </a:p>
          <a:p>
            <a:pPr marL="0" indent="0" algn="r">
              <a:buFontTx/>
              <a:buNone/>
            </a:pPr>
            <a:r>
              <a:rPr lang="en-US" sz="3000">
                <a:sym typeface="Math1" pitchFamily="2" charset="2"/>
              </a:rPr>
              <a:t>	 ={, aa, bb, aaaa, abba, baab, bbbb, …}</a:t>
            </a:r>
          </a:p>
          <a:p>
            <a:pPr marL="0" indent="0">
              <a:buFontTx/>
              <a:buNone/>
            </a:pPr>
            <a:r>
              <a:rPr lang="en-US" sz="3000"/>
              <a:t>Now the definition of PDA including the possibility of nondeterminism may be given as follows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52400"/>
            <a:ext cx="7772400" cy="1143000"/>
          </a:xfrm>
        </p:spPr>
        <p:txBody>
          <a:bodyPr/>
          <a:lstStyle/>
          <a:p>
            <a:r>
              <a:rPr lang="en-US" sz="3600"/>
              <a:t>PUSHDOWN AUTOMATON (PDA)</a:t>
            </a:r>
          </a:p>
        </p:txBody>
      </p:sp>
      <p:sp>
        <p:nvSpPr>
          <p:cNvPr id="20483" name="Rectangle 3"/>
          <p:cNvSpPr>
            <a:spLocks noGrp="1" noChangeArrowheads="1"/>
          </p:cNvSpPr>
          <p:nvPr>
            <p:ph type="body" idx="1"/>
          </p:nvPr>
        </p:nvSpPr>
        <p:spPr>
          <a:xfrm>
            <a:off x="685800" y="1447800"/>
            <a:ext cx="8153400" cy="4114800"/>
          </a:xfrm>
        </p:spPr>
        <p:txBody>
          <a:bodyPr/>
          <a:lstStyle/>
          <a:p>
            <a:pPr marL="609600" indent="-609600">
              <a:lnSpc>
                <a:spcPct val="90000"/>
              </a:lnSpc>
              <a:buFontTx/>
              <a:buNone/>
            </a:pPr>
            <a:r>
              <a:rPr lang="en-US" sz="3000"/>
              <a:t>Pushdown Automaton (PDA), consists of the following</a:t>
            </a:r>
          </a:p>
          <a:p>
            <a:pPr marL="609600" indent="-609600">
              <a:lnSpc>
                <a:spcPct val="90000"/>
              </a:lnSpc>
              <a:buFontTx/>
              <a:buAutoNum type="arabicPeriod"/>
            </a:pPr>
            <a:r>
              <a:rPr lang="en-US" sz="3000"/>
              <a:t>An alphabet </a:t>
            </a:r>
            <a:r>
              <a:rPr lang="en-US" sz="3000">
                <a:sym typeface="Math1" pitchFamily="2" charset="2"/>
              </a:rPr>
              <a:t> of input letters.</a:t>
            </a:r>
          </a:p>
          <a:p>
            <a:pPr marL="609600" indent="-609600">
              <a:lnSpc>
                <a:spcPct val="90000"/>
              </a:lnSpc>
              <a:buFontTx/>
              <a:buAutoNum type="arabicPeriod"/>
            </a:pPr>
            <a:r>
              <a:rPr lang="en-US" sz="3000">
                <a:sym typeface="Math1" pitchFamily="2" charset="2"/>
              </a:rPr>
              <a:t>An input TAPE with infinite many locations in one direction.  Initially the input string is placed in it starting from first cell, the remaining part of the TAPE is empty.</a:t>
            </a:r>
          </a:p>
          <a:p>
            <a:pPr marL="609600" indent="-609600">
              <a:lnSpc>
                <a:spcPct val="90000"/>
              </a:lnSpc>
              <a:buFontTx/>
              <a:buAutoNum type="arabicPeriod"/>
            </a:pPr>
            <a:r>
              <a:rPr lang="en-US" sz="3000">
                <a:sym typeface="Math1" pitchFamily="2" charset="2"/>
              </a:rPr>
              <a:t>An </a:t>
            </a:r>
            <a:r>
              <a:rPr lang="en-US" sz="3000"/>
              <a:t>alphabet</a:t>
            </a:r>
            <a:r>
              <a:rPr lang="en-US" sz="3000">
                <a:sym typeface="Math1" pitchFamily="2" charset="2"/>
              </a:rPr>
              <a:t>  of STACK characters.</a:t>
            </a:r>
          </a:p>
          <a:p>
            <a:pPr marL="609600" indent="-609600">
              <a:lnSpc>
                <a:spcPct val="90000"/>
              </a:lnSpc>
              <a:buFontTx/>
              <a:buAutoNum type="arabicPeriod"/>
            </a:pPr>
            <a:r>
              <a:rPr lang="en-US" sz="3000">
                <a:sym typeface="Math1" pitchFamily="2" charset="2"/>
              </a:rPr>
              <a:t>A pushdown STACK which is initially empty, with infinite many locations in one direction. Initially the STACK contains blanks.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a:t>PDA Continued  ...</a:t>
            </a:r>
          </a:p>
        </p:txBody>
      </p:sp>
      <p:sp>
        <p:nvSpPr>
          <p:cNvPr id="21507" name="Rectangle 3"/>
          <p:cNvSpPr>
            <a:spLocks noGrp="1" noChangeArrowheads="1"/>
          </p:cNvSpPr>
          <p:nvPr>
            <p:ph type="body" idx="1"/>
          </p:nvPr>
        </p:nvSpPr>
        <p:spPr>
          <a:xfrm>
            <a:off x="685800" y="1905000"/>
            <a:ext cx="8153400" cy="4114800"/>
          </a:xfrm>
        </p:spPr>
        <p:txBody>
          <a:bodyPr/>
          <a:lstStyle/>
          <a:p>
            <a:pPr marL="609600" indent="-609600">
              <a:lnSpc>
                <a:spcPct val="90000"/>
              </a:lnSpc>
              <a:buFontTx/>
              <a:buAutoNum type="arabicPeriod" startAt="5"/>
            </a:pPr>
            <a:r>
              <a:rPr lang="en-US" sz="3000">
                <a:sym typeface="Math1" pitchFamily="2" charset="2"/>
              </a:rPr>
              <a:t>One START state with only one out-edge and no in-edge.</a:t>
            </a:r>
          </a:p>
          <a:p>
            <a:pPr marL="609600" indent="-609600">
              <a:lnSpc>
                <a:spcPct val="90000"/>
              </a:lnSpc>
              <a:buFontTx/>
              <a:buAutoNum type="arabicPeriod" startAt="5"/>
            </a:pPr>
            <a:r>
              <a:rPr lang="en-US" sz="3000">
                <a:sym typeface="Math1" pitchFamily="2" charset="2"/>
              </a:rPr>
              <a:t>Two halt states </a:t>
            </a:r>
            <a:r>
              <a:rPr lang="en-US" sz="3000" i="1">
                <a:sym typeface="Math1" pitchFamily="2" charset="2"/>
              </a:rPr>
              <a:t>i.e. </a:t>
            </a:r>
            <a:r>
              <a:rPr lang="en-US" sz="3000">
                <a:sym typeface="Math1" pitchFamily="2" charset="2"/>
              </a:rPr>
              <a:t>ACCEPT and REJECT states, with in-edges and no out-edges.</a:t>
            </a:r>
          </a:p>
          <a:p>
            <a:pPr marL="609600" indent="-609600">
              <a:lnSpc>
                <a:spcPct val="90000"/>
              </a:lnSpc>
              <a:buFontTx/>
              <a:buAutoNum type="arabicPeriod" startAt="5"/>
            </a:pPr>
            <a:r>
              <a:rPr lang="en-US" sz="3000">
                <a:sym typeface="Math1" pitchFamily="2" charset="2"/>
              </a:rPr>
              <a:t>A PUSH state that introduces characters onto the top of the STACK.</a:t>
            </a:r>
          </a:p>
          <a:p>
            <a:pPr marL="609600" indent="-609600">
              <a:lnSpc>
                <a:spcPct val="90000"/>
              </a:lnSpc>
              <a:buFontTx/>
              <a:buAutoNum type="arabicPeriod" startAt="5"/>
            </a:pPr>
            <a:r>
              <a:rPr lang="en-US" sz="3000">
                <a:sym typeface="Math1" pitchFamily="2" charset="2"/>
              </a:rPr>
              <a:t>A POP state that reads the top character of the STACK, (may contain more than one out-edges with same label).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a:t>PDA Continued  ...</a:t>
            </a:r>
          </a:p>
        </p:txBody>
      </p:sp>
      <p:sp>
        <p:nvSpPr>
          <p:cNvPr id="22531" name="Rectangle 3"/>
          <p:cNvSpPr>
            <a:spLocks noGrp="1" noChangeArrowheads="1"/>
          </p:cNvSpPr>
          <p:nvPr>
            <p:ph type="body" idx="1"/>
          </p:nvPr>
        </p:nvSpPr>
        <p:spPr>
          <a:xfrm>
            <a:off x="685800" y="1981200"/>
            <a:ext cx="8153400" cy="4114800"/>
          </a:xfrm>
        </p:spPr>
        <p:txBody>
          <a:bodyPr/>
          <a:lstStyle/>
          <a:p>
            <a:pPr marL="609600" indent="-609600">
              <a:lnSpc>
                <a:spcPct val="90000"/>
              </a:lnSpc>
              <a:buFontTx/>
              <a:buAutoNum type="arabicPeriod" startAt="9"/>
            </a:pPr>
            <a:r>
              <a:rPr lang="en-US" sz="3000">
                <a:sym typeface="Math1" pitchFamily="2" charset="2"/>
              </a:rPr>
              <a:t>A READ state that reads the next unused letter from the TAPE, (may contain more than one out-edges with same label). </a:t>
            </a:r>
          </a:p>
          <a:p>
            <a:pPr marL="609600" indent="-609600">
              <a:lnSpc>
                <a:spcPct val="90000"/>
              </a:lnSpc>
              <a:buFontTx/>
              <a:buNone/>
            </a:pPr>
            <a:endParaRPr lang="en-US" sz="3000">
              <a:sym typeface="Math1" pitchFamily="2" charset="2"/>
            </a:endParaRPr>
          </a:p>
          <a:p>
            <a:pPr marL="609600" indent="-609600">
              <a:lnSpc>
                <a:spcPct val="90000"/>
              </a:lnSpc>
              <a:buFontTx/>
              <a:buNone/>
            </a:pPr>
            <a:r>
              <a:rPr lang="en-US" sz="3000">
                <a:sym typeface="Math1" pitchFamily="2" charset="2"/>
              </a:rPr>
              <a:t>	Following is an example</a:t>
            </a:r>
          </a:p>
          <a:p>
            <a:pPr marL="609600" indent="-609600">
              <a:lnSpc>
                <a:spcPct val="90000"/>
              </a:lnSpc>
              <a:buFontTx/>
              <a:buNone/>
            </a:pPr>
            <a:r>
              <a:rPr lang="en-US" sz="3000">
                <a:sym typeface="Math1" pitchFamily="2" charset="2"/>
              </a:rPr>
              <a:t>	</a:t>
            </a:r>
            <a:r>
              <a:rPr lang="en-US" sz="3000" b="1" u="sng">
                <a:sym typeface="Math1" pitchFamily="2" charset="2"/>
              </a:rPr>
              <a:t>Example</a:t>
            </a:r>
            <a:r>
              <a:rPr lang="en-US" sz="3000">
                <a:sym typeface="Math1" pitchFamily="2" charset="2"/>
              </a:rPr>
              <a:t>: Consider the CFG </a:t>
            </a:r>
          </a:p>
          <a:p>
            <a:pPr marL="609600" indent="-609600">
              <a:lnSpc>
                <a:spcPct val="90000"/>
              </a:lnSpc>
              <a:buFontTx/>
              <a:buNone/>
            </a:pPr>
            <a:r>
              <a:rPr lang="en-US" sz="3000">
                <a:sym typeface="Math1" pitchFamily="2" charset="2"/>
              </a:rPr>
              <a:t>		S  S+S|S*S|4</a:t>
            </a:r>
          </a:p>
          <a:p>
            <a:pPr marL="609600" indent="-609600">
              <a:lnSpc>
                <a:spcPct val="90000"/>
              </a:lnSpc>
              <a:buFontTx/>
              <a:buNone/>
            </a:pPr>
            <a:r>
              <a:rPr lang="en-US" sz="3000">
                <a:sym typeface="Math1" pitchFamily="2" charset="2"/>
              </a:rPr>
              <a:t>	Following is the PDA accepting the corresponding CFL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19100" y="2741613"/>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555" name="Rectangle 3"/>
          <p:cNvSpPr>
            <a:spLocks noChangeArrowheads="1"/>
          </p:cNvSpPr>
          <p:nvPr/>
        </p:nvSpPr>
        <p:spPr bwMode="auto">
          <a:xfrm>
            <a:off x="398463" y="2755900"/>
            <a:ext cx="692150"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1</a:t>
            </a:r>
            <a:r>
              <a:rPr lang="en-US" sz="2000"/>
              <a:t>S</a:t>
            </a:r>
          </a:p>
        </p:txBody>
      </p:sp>
      <p:sp>
        <p:nvSpPr>
          <p:cNvPr id="23556" name="Line 4"/>
          <p:cNvSpPr>
            <a:spLocks noChangeShapeType="1"/>
          </p:cNvSpPr>
          <p:nvPr/>
        </p:nvSpPr>
        <p:spPr bwMode="auto">
          <a:xfrm rot="-10800000">
            <a:off x="2741613" y="234950"/>
            <a:ext cx="0" cy="622300"/>
          </a:xfrm>
          <a:prstGeom prst="line">
            <a:avLst/>
          </a:prstGeom>
          <a:noFill/>
          <a:ln w="9525">
            <a:solidFill>
              <a:schemeClr val="tx1"/>
            </a:solidFill>
            <a:round/>
            <a:headEnd type="none" w="lg" len="lg"/>
            <a:tailEnd type="arrow" w="med" len="med"/>
          </a:ln>
          <a:effectLst/>
        </p:spPr>
        <p:txBody>
          <a:bodyPr/>
          <a:lstStyle/>
          <a:p>
            <a:endParaRPr lang="en-US"/>
          </a:p>
        </p:txBody>
      </p:sp>
      <p:grpSp>
        <p:nvGrpSpPr>
          <p:cNvPr id="23557" name="Group 5"/>
          <p:cNvGrpSpPr>
            <a:grpSpLocks/>
          </p:cNvGrpSpPr>
          <p:nvPr/>
        </p:nvGrpSpPr>
        <p:grpSpPr bwMode="auto">
          <a:xfrm>
            <a:off x="7315200" y="1638300"/>
            <a:ext cx="1227138" cy="396875"/>
            <a:chOff x="1920" y="3503"/>
            <a:chExt cx="1296" cy="365"/>
          </a:xfrm>
        </p:grpSpPr>
        <p:sp>
          <p:nvSpPr>
            <p:cNvPr id="23558" name="Text Box 6"/>
            <p:cNvSpPr txBox="1">
              <a:spLocks noChangeArrowheads="1"/>
            </p:cNvSpPr>
            <p:nvPr/>
          </p:nvSpPr>
          <p:spPr bwMode="auto">
            <a:xfrm>
              <a:off x="2160" y="3503"/>
              <a:ext cx="863" cy="365"/>
            </a:xfrm>
            <a:prstGeom prst="rect">
              <a:avLst/>
            </a:prstGeom>
            <a:noFill/>
            <a:ln w="9525">
              <a:noFill/>
              <a:miter lim="800000"/>
              <a:headEnd/>
              <a:tailEnd type="none" w="lg" len="lg"/>
            </a:ln>
            <a:effectLst/>
          </p:spPr>
          <p:txBody>
            <a:bodyPr>
              <a:spAutoFit/>
            </a:bodyPr>
            <a:lstStyle/>
            <a:p>
              <a:pPr algn="ctr">
                <a:spcBef>
                  <a:spcPct val="50000"/>
                </a:spcBef>
              </a:pPr>
              <a:r>
                <a:rPr lang="en-US" sz="2000"/>
                <a:t>AT</a:t>
              </a:r>
            </a:p>
          </p:txBody>
        </p:sp>
        <p:sp>
          <p:nvSpPr>
            <p:cNvPr id="2355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23560" name="Line 8"/>
          <p:cNvSpPr>
            <a:spLocks noChangeShapeType="1"/>
          </p:cNvSpPr>
          <p:nvPr/>
        </p:nvSpPr>
        <p:spPr bwMode="auto">
          <a:xfrm rot="-10800000">
            <a:off x="1751013" y="227013"/>
            <a:ext cx="1587" cy="2878137"/>
          </a:xfrm>
          <a:prstGeom prst="line">
            <a:avLst/>
          </a:prstGeom>
          <a:noFill/>
          <a:ln w="9525">
            <a:solidFill>
              <a:schemeClr val="tx1"/>
            </a:solidFill>
            <a:round/>
            <a:headEnd type="arrow" w="lg" len="lg"/>
            <a:tailEnd type="none" w="lg" len="lg"/>
          </a:ln>
          <a:effectLst/>
        </p:spPr>
        <p:txBody>
          <a:bodyPr/>
          <a:lstStyle/>
          <a:p>
            <a:endParaRPr lang="en-US"/>
          </a:p>
        </p:txBody>
      </p:sp>
      <p:grpSp>
        <p:nvGrpSpPr>
          <p:cNvPr id="23561" name="Group 9"/>
          <p:cNvGrpSpPr>
            <a:grpSpLocks/>
          </p:cNvGrpSpPr>
          <p:nvPr/>
        </p:nvGrpSpPr>
        <p:grpSpPr bwMode="auto">
          <a:xfrm>
            <a:off x="76200" y="2039938"/>
            <a:ext cx="1230313" cy="396875"/>
            <a:chOff x="1920" y="3504"/>
            <a:chExt cx="1296" cy="365"/>
          </a:xfrm>
        </p:grpSpPr>
        <p:sp>
          <p:nvSpPr>
            <p:cNvPr id="23562" name="Text Box 10"/>
            <p:cNvSpPr txBox="1">
              <a:spLocks noChangeArrowheads="1"/>
            </p:cNvSpPr>
            <p:nvPr/>
          </p:nvSpPr>
          <p:spPr bwMode="auto">
            <a:xfrm>
              <a:off x="2158" y="3504"/>
              <a:ext cx="864" cy="365"/>
            </a:xfrm>
            <a:prstGeom prst="rect">
              <a:avLst/>
            </a:prstGeom>
            <a:noFill/>
            <a:ln w="9525">
              <a:noFill/>
              <a:miter lim="800000"/>
              <a:headEnd/>
              <a:tailEnd type="none" w="lg" len="lg"/>
            </a:ln>
            <a:effectLst/>
          </p:spPr>
          <p:txBody>
            <a:bodyPr>
              <a:spAutoFit/>
            </a:bodyPr>
            <a:lstStyle/>
            <a:p>
              <a:pPr algn="ctr">
                <a:spcBef>
                  <a:spcPct val="50000"/>
                </a:spcBef>
              </a:pPr>
              <a:r>
                <a:rPr lang="en-US" sz="2000"/>
                <a:t>ST</a:t>
              </a:r>
            </a:p>
          </p:txBody>
        </p:sp>
        <p:sp>
          <p:nvSpPr>
            <p:cNvPr id="23563" name="AutoShape 11"/>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23564" name="AutoShape 12"/>
          <p:cNvSpPr>
            <a:spLocks noChangeArrowheads="1"/>
          </p:cNvSpPr>
          <p:nvPr/>
        </p:nvSpPr>
        <p:spPr bwMode="auto">
          <a:xfrm>
            <a:off x="2286000" y="866775"/>
            <a:ext cx="876300" cy="709613"/>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3565" name="Rectangle 13"/>
          <p:cNvSpPr>
            <a:spLocks noChangeArrowheads="1"/>
          </p:cNvSpPr>
          <p:nvPr/>
        </p:nvSpPr>
        <p:spPr bwMode="auto">
          <a:xfrm>
            <a:off x="2436813" y="992188"/>
            <a:ext cx="61277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2000"/>
              <a:t>RD</a:t>
            </a:r>
            <a:r>
              <a:rPr lang="en-US" sz="1800" baseline="-25000"/>
              <a:t>1</a:t>
            </a:r>
          </a:p>
        </p:txBody>
      </p:sp>
      <p:sp>
        <p:nvSpPr>
          <p:cNvPr id="23566" name="Text Box 14"/>
          <p:cNvSpPr txBox="1">
            <a:spLocks noChangeArrowheads="1"/>
          </p:cNvSpPr>
          <p:nvPr/>
        </p:nvSpPr>
        <p:spPr bwMode="auto">
          <a:xfrm>
            <a:off x="2362200" y="457200"/>
            <a:ext cx="407988" cy="457200"/>
          </a:xfrm>
          <a:prstGeom prst="rect">
            <a:avLst/>
          </a:prstGeom>
          <a:noFill/>
          <a:ln w="9525">
            <a:noFill/>
            <a:miter lim="800000"/>
            <a:headEnd/>
            <a:tailEnd/>
          </a:ln>
          <a:effectLst/>
        </p:spPr>
        <p:txBody>
          <a:bodyPr>
            <a:spAutoFit/>
          </a:bodyPr>
          <a:lstStyle/>
          <a:p>
            <a:pPr algn="ctr" eaLnBrk="0" hangingPunct="0">
              <a:spcBef>
                <a:spcPct val="50000"/>
              </a:spcBef>
            </a:pPr>
            <a:r>
              <a:rPr lang="en-US"/>
              <a:t>4</a:t>
            </a:r>
          </a:p>
        </p:txBody>
      </p:sp>
      <p:sp>
        <p:nvSpPr>
          <p:cNvPr id="23567" name="AutoShape 15"/>
          <p:cNvSpPr>
            <a:spLocks noChangeArrowheads="1"/>
          </p:cNvSpPr>
          <p:nvPr/>
        </p:nvSpPr>
        <p:spPr bwMode="auto">
          <a:xfrm>
            <a:off x="3765550" y="1231900"/>
            <a:ext cx="957263" cy="731838"/>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3568" name="Rectangle 16"/>
          <p:cNvSpPr>
            <a:spLocks noChangeArrowheads="1"/>
          </p:cNvSpPr>
          <p:nvPr/>
        </p:nvSpPr>
        <p:spPr bwMode="auto">
          <a:xfrm>
            <a:off x="3960813" y="1449388"/>
            <a:ext cx="61277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2000"/>
              <a:t>RD</a:t>
            </a:r>
            <a:r>
              <a:rPr lang="en-US" sz="1800" baseline="-25000"/>
              <a:t>2</a:t>
            </a:r>
          </a:p>
        </p:txBody>
      </p:sp>
      <p:sp>
        <p:nvSpPr>
          <p:cNvPr id="23569" name="Line 17"/>
          <p:cNvSpPr>
            <a:spLocks noChangeShapeType="1"/>
          </p:cNvSpPr>
          <p:nvPr/>
        </p:nvSpPr>
        <p:spPr bwMode="auto">
          <a:xfrm>
            <a:off x="720725" y="2347913"/>
            <a:ext cx="0" cy="384175"/>
          </a:xfrm>
          <a:prstGeom prst="line">
            <a:avLst/>
          </a:prstGeom>
          <a:noFill/>
          <a:ln w="9525">
            <a:solidFill>
              <a:schemeClr val="tx1"/>
            </a:solidFill>
            <a:round/>
            <a:headEnd/>
            <a:tailEnd type="arrow" w="lg" len="lg"/>
          </a:ln>
          <a:effectLst/>
        </p:spPr>
        <p:txBody>
          <a:bodyPr/>
          <a:lstStyle/>
          <a:p>
            <a:endParaRPr lang="en-US"/>
          </a:p>
        </p:txBody>
      </p:sp>
      <p:sp>
        <p:nvSpPr>
          <p:cNvPr id="23570" name="Text Box 18"/>
          <p:cNvSpPr txBox="1">
            <a:spLocks noChangeArrowheads="1"/>
          </p:cNvSpPr>
          <p:nvPr/>
        </p:nvSpPr>
        <p:spPr bwMode="auto">
          <a:xfrm>
            <a:off x="4876800" y="22098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t>*</a:t>
            </a:r>
          </a:p>
        </p:txBody>
      </p:sp>
      <p:sp>
        <p:nvSpPr>
          <p:cNvPr id="23571" name="Text Box 19"/>
          <p:cNvSpPr txBox="1">
            <a:spLocks noChangeArrowheads="1"/>
          </p:cNvSpPr>
          <p:nvPr/>
        </p:nvSpPr>
        <p:spPr bwMode="auto">
          <a:xfrm>
            <a:off x="4572000" y="33528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t>S</a:t>
            </a:r>
          </a:p>
        </p:txBody>
      </p:sp>
      <p:sp>
        <p:nvSpPr>
          <p:cNvPr id="23572" name="AutoShape 20"/>
          <p:cNvSpPr>
            <a:spLocks noChangeArrowheads="1"/>
          </p:cNvSpPr>
          <p:nvPr/>
        </p:nvSpPr>
        <p:spPr bwMode="auto">
          <a:xfrm>
            <a:off x="3771900" y="2714625"/>
            <a:ext cx="957263" cy="731838"/>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3573" name="Rectangle 21"/>
          <p:cNvSpPr>
            <a:spLocks noChangeArrowheads="1"/>
          </p:cNvSpPr>
          <p:nvPr/>
        </p:nvSpPr>
        <p:spPr bwMode="auto">
          <a:xfrm>
            <a:off x="4049713" y="2847975"/>
            <a:ext cx="522287"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PP</a:t>
            </a:r>
          </a:p>
        </p:txBody>
      </p:sp>
      <p:sp>
        <p:nvSpPr>
          <p:cNvPr id="23574" name="Line 22"/>
          <p:cNvSpPr>
            <a:spLocks noChangeShapeType="1"/>
          </p:cNvSpPr>
          <p:nvPr/>
        </p:nvSpPr>
        <p:spPr bwMode="auto">
          <a:xfrm rot="-10800000">
            <a:off x="7923213" y="1981200"/>
            <a:ext cx="0" cy="666750"/>
          </a:xfrm>
          <a:prstGeom prst="line">
            <a:avLst/>
          </a:prstGeom>
          <a:noFill/>
          <a:ln w="9525">
            <a:solidFill>
              <a:schemeClr val="tx1"/>
            </a:solidFill>
            <a:round/>
            <a:headEnd type="none" w="lg" len="lg"/>
            <a:tailEnd type="arrow" w="med" len="med"/>
          </a:ln>
          <a:effectLst/>
        </p:spPr>
        <p:txBody>
          <a:bodyPr/>
          <a:lstStyle/>
          <a:p>
            <a:endParaRPr lang="en-US"/>
          </a:p>
        </p:txBody>
      </p:sp>
      <p:sp>
        <p:nvSpPr>
          <p:cNvPr id="23575" name="Line 23"/>
          <p:cNvSpPr>
            <a:spLocks noChangeShapeType="1"/>
          </p:cNvSpPr>
          <p:nvPr/>
        </p:nvSpPr>
        <p:spPr bwMode="auto">
          <a:xfrm>
            <a:off x="2743200" y="1552575"/>
            <a:ext cx="1447800" cy="1143000"/>
          </a:xfrm>
          <a:prstGeom prst="line">
            <a:avLst/>
          </a:prstGeom>
          <a:noFill/>
          <a:ln w="9525">
            <a:solidFill>
              <a:schemeClr val="tx1"/>
            </a:solidFill>
            <a:round/>
            <a:headEnd type="arrow" w="lg" len="lg"/>
            <a:tailEnd/>
          </a:ln>
          <a:effectLst/>
        </p:spPr>
        <p:txBody>
          <a:bodyPr/>
          <a:lstStyle/>
          <a:p>
            <a:endParaRPr lang="en-US"/>
          </a:p>
        </p:txBody>
      </p:sp>
      <p:sp>
        <p:nvSpPr>
          <p:cNvPr id="23576" name="Line 24"/>
          <p:cNvSpPr>
            <a:spLocks noChangeShapeType="1"/>
          </p:cNvSpPr>
          <p:nvPr/>
        </p:nvSpPr>
        <p:spPr bwMode="auto">
          <a:xfrm rot="5400000">
            <a:off x="2417763" y="1703388"/>
            <a:ext cx="0" cy="2743200"/>
          </a:xfrm>
          <a:prstGeom prst="line">
            <a:avLst/>
          </a:prstGeom>
          <a:noFill/>
          <a:ln w="9525">
            <a:solidFill>
              <a:schemeClr val="tx1"/>
            </a:solidFill>
            <a:round/>
            <a:headEnd type="arrow" w="lg" len="lg"/>
            <a:tailEnd/>
          </a:ln>
          <a:effectLst/>
        </p:spPr>
        <p:txBody>
          <a:bodyPr/>
          <a:lstStyle/>
          <a:p>
            <a:endParaRPr lang="en-US"/>
          </a:p>
        </p:txBody>
      </p:sp>
      <p:sp>
        <p:nvSpPr>
          <p:cNvPr id="23577" name="Text Box 25"/>
          <p:cNvSpPr txBox="1">
            <a:spLocks noChangeArrowheads="1"/>
          </p:cNvSpPr>
          <p:nvPr/>
        </p:nvSpPr>
        <p:spPr bwMode="auto">
          <a:xfrm>
            <a:off x="7467600" y="21336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3578" name="Line 26"/>
          <p:cNvSpPr>
            <a:spLocks noChangeShapeType="1"/>
          </p:cNvSpPr>
          <p:nvPr/>
        </p:nvSpPr>
        <p:spPr bwMode="auto">
          <a:xfrm rot="-10800000">
            <a:off x="4224338" y="239713"/>
            <a:ext cx="0" cy="1004887"/>
          </a:xfrm>
          <a:prstGeom prst="line">
            <a:avLst/>
          </a:prstGeom>
          <a:noFill/>
          <a:ln w="9525">
            <a:solidFill>
              <a:schemeClr val="tx1"/>
            </a:solidFill>
            <a:round/>
            <a:headEnd type="none" w="lg" len="lg"/>
            <a:tailEnd type="arrow" w="med" len="med"/>
          </a:ln>
          <a:effectLst/>
        </p:spPr>
        <p:txBody>
          <a:bodyPr/>
          <a:lstStyle/>
          <a:p>
            <a:endParaRPr lang="en-US"/>
          </a:p>
        </p:txBody>
      </p:sp>
      <p:sp>
        <p:nvSpPr>
          <p:cNvPr id="23579" name="Line 27"/>
          <p:cNvSpPr>
            <a:spLocks noChangeShapeType="1"/>
          </p:cNvSpPr>
          <p:nvPr/>
        </p:nvSpPr>
        <p:spPr bwMode="auto">
          <a:xfrm rot="5400000">
            <a:off x="4012407" y="-2064544"/>
            <a:ext cx="0" cy="4570413"/>
          </a:xfrm>
          <a:prstGeom prst="line">
            <a:avLst/>
          </a:prstGeom>
          <a:noFill/>
          <a:ln w="9525">
            <a:solidFill>
              <a:schemeClr val="tx1"/>
            </a:solidFill>
            <a:round/>
            <a:headEnd/>
            <a:tailEnd/>
          </a:ln>
          <a:effectLst/>
        </p:spPr>
        <p:txBody>
          <a:bodyPr/>
          <a:lstStyle/>
          <a:p>
            <a:endParaRPr lang="en-US"/>
          </a:p>
        </p:txBody>
      </p:sp>
      <p:sp>
        <p:nvSpPr>
          <p:cNvPr id="23580" name="Line 28"/>
          <p:cNvSpPr>
            <a:spLocks noChangeShapeType="1"/>
          </p:cNvSpPr>
          <p:nvPr/>
        </p:nvSpPr>
        <p:spPr bwMode="auto">
          <a:xfrm rot="16200000">
            <a:off x="5339557" y="3467893"/>
            <a:ext cx="0" cy="773113"/>
          </a:xfrm>
          <a:prstGeom prst="line">
            <a:avLst/>
          </a:prstGeom>
          <a:noFill/>
          <a:ln w="9525">
            <a:solidFill>
              <a:schemeClr val="tx1"/>
            </a:solidFill>
            <a:round/>
            <a:headEnd/>
            <a:tailEnd type="arrow" w="med" len="med"/>
          </a:ln>
          <a:effectLst/>
        </p:spPr>
        <p:txBody>
          <a:bodyPr/>
          <a:lstStyle/>
          <a:p>
            <a:endParaRPr lang="en-US"/>
          </a:p>
        </p:txBody>
      </p:sp>
      <p:sp>
        <p:nvSpPr>
          <p:cNvPr id="23581" name="Line 29"/>
          <p:cNvSpPr>
            <a:spLocks noChangeShapeType="1"/>
          </p:cNvSpPr>
          <p:nvPr/>
        </p:nvSpPr>
        <p:spPr bwMode="auto">
          <a:xfrm>
            <a:off x="6019800" y="4076700"/>
            <a:ext cx="0" cy="520700"/>
          </a:xfrm>
          <a:prstGeom prst="line">
            <a:avLst/>
          </a:prstGeom>
          <a:noFill/>
          <a:ln w="9525">
            <a:solidFill>
              <a:schemeClr val="tx1"/>
            </a:solidFill>
            <a:round/>
            <a:headEnd/>
            <a:tailEnd type="arrow" w="med" len="med"/>
          </a:ln>
          <a:effectLst/>
        </p:spPr>
        <p:txBody>
          <a:bodyPr/>
          <a:lstStyle/>
          <a:p>
            <a:endParaRPr lang="en-US"/>
          </a:p>
        </p:txBody>
      </p:sp>
      <p:sp>
        <p:nvSpPr>
          <p:cNvPr id="23582" name="Line 30"/>
          <p:cNvSpPr>
            <a:spLocks noChangeShapeType="1"/>
          </p:cNvSpPr>
          <p:nvPr/>
        </p:nvSpPr>
        <p:spPr bwMode="auto">
          <a:xfrm rot="10800000" flipH="1">
            <a:off x="3581400" y="3448050"/>
            <a:ext cx="665163" cy="361950"/>
          </a:xfrm>
          <a:prstGeom prst="line">
            <a:avLst/>
          </a:prstGeom>
          <a:noFill/>
          <a:ln w="9525">
            <a:solidFill>
              <a:schemeClr val="tx1"/>
            </a:solidFill>
            <a:round/>
            <a:headEnd/>
            <a:tailEnd/>
          </a:ln>
          <a:effectLst/>
        </p:spPr>
        <p:txBody>
          <a:bodyPr/>
          <a:lstStyle/>
          <a:p>
            <a:endParaRPr lang="en-US"/>
          </a:p>
        </p:txBody>
      </p:sp>
      <p:sp>
        <p:nvSpPr>
          <p:cNvPr id="23583" name="Line 31"/>
          <p:cNvSpPr>
            <a:spLocks noChangeShapeType="1"/>
          </p:cNvSpPr>
          <p:nvPr/>
        </p:nvSpPr>
        <p:spPr bwMode="auto">
          <a:xfrm>
            <a:off x="6267450" y="247650"/>
            <a:ext cx="0" cy="552450"/>
          </a:xfrm>
          <a:prstGeom prst="line">
            <a:avLst/>
          </a:prstGeom>
          <a:noFill/>
          <a:ln w="9525">
            <a:solidFill>
              <a:schemeClr val="tx1"/>
            </a:solidFill>
            <a:round/>
            <a:headEnd/>
            <a:tailEnd/>
          </a:ln>
          <a:effectLst/>
        </p:spPr>
        <p:txBody>
          <a:bodyPr/>
          <a:lstStyle/>
          <a:p>
            <a:endParaRPr lang="en-US"/>
          </a:p>
        </p:txBody>
      </p:sp>
      <p:sp>
        <p:nvSpPr>
          <p:cNvPr id="23584" name="Text Box 32"/>
          <p:cNvSpPr txBox="1">
            <a:spLocks noChangeArrowheads="1"/>
          </p:cNvSpPr>
          <p:nvPr/>
        </p:nvSpPr>
        <p:spPr bwMode="auto">
          <a:xfrm>
            <a:off x="3962400" y="20574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t>+</a:t>
            </a:r>
          </a:p>
        </p:txBody>
      </p:sp>
      <p:sp>
        <p:nvSpPr>
          <p:cNvPr id="23585" name="Text Box 33"/>
          <p:cNvSpPr txBox="1">
            <a:spLocks noChangeArrowheads="1"/>
          </p:cNvSpPr>
          <p:nvPr/>
        </p:nvSpPr>
        <p:spPr bwMode="auto">
          <a:xfrm>
            <a:off x="5791200" y="26670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23586" name="Line 34"/>
          <p:cNvSpPr>
            <a:spLocks noChangeShapeType="1"/>
          </p:cNvSpPr>
          <p:nvPr/>
        </p:nvSpPr>
        <p:spPr bwMode="auto">
          <a:xfrm rot="16200000">
            <a:off x="3181350" y="3327400"/>
            <a:ext cx="0" cy="914400"/>
          </a:xfrm>
          <a:prstGeom prst="line">
            <a:avLst/>
          </a:prstGeom>
          <a:noFill/>
          <a:ln w="9525">
            <a:solidFill>
              <a:schemeClr val="tx1"/>
            </a:solidFill>
            <a:round/>
            <a:headEnd type="arrow" w="med" len="med"/>
            <a:tailEnd/>
          </a:ln>
          <a:effectLst/>
        </p:spPr>
        <p:txBody>
          <a:bodyPr/>
          <a:lstStyle/>
          <a:p>
            <a:endParaRPr lang="en-US"/>
          </a:p>
        </p:txBody>
      </p:sp>
      <p:sp>
        <p:nvSpPr>
          <p:cNvPr id="23587" name="Text Box 35"/>
          <p:cNvSpPr txBox="1">
            <a:spLocks noChangeArrowheads="1"/>
          </p:cNvSpPr>
          <p:nvPr/>
        </p:nvSpPr>
        <p:spPr bwMode="auto">
          <a:xfrm>
            <a:off x="3429000" y="33528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t>S</a:t>
            </a:r>
          </a:p>
        </p:txBody>
      </p:sp>
      <p:sp>
        <p:nvSpPr>
          <p:cNvPr id="23588" name="AutoShape 36"/>
          <p:cNvSpPr>
            <a:spLocks noChangeArrowheads="1"/>
          </p:cNvSpPr>
          <p:nvPr/>
        </p:nvSpPr>
        <p:spPr bwMode="auto">
          <a:xfrm>
            <a:off x="5791200" y="771525"/>
            <a:ext cx="957263" cy="731838"/>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3589" name="Rectangle 37"/>
          <p:cNvSpPr>
            <a:spLocks noChangeArrowheads="1"/>
          </p:cNvSpPr>
          <p:nvPr/>
        </p:nvSpPr>
        <p:spPr bwMode="auto">
          <a:xfrm>
            <a:off x="5986463" y="931863"/>
            <a:ext cx="61277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2000"/>
              <a:t>RD</a:t>
            </a:r>
            <a:r>
              <a:rPr lang="en-US" sz="1800" baseline="-25000"/>
              <a:t>3</a:t>
            </a:r>
          </a:p>
        </p:txBody>
      </p:sp>
      <p:sp>
        <p:nvSpPr>
          <p:cNvPr id="23590" name="AutoShape 38"/>
          <p:cNvSpPr>
            <a:spLocks noChangeArrowheads="1"/>
          </p:cNvSpPr>
          <p:nvPr/>
        </p:nvSpPr>
        <p:spPr bwMode="auto">
          <a:xfrm>
            <a:off x="7466013" y="2668588"/>
            <a:ext cx="954087" cy="731837"/>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23591" name="Rectangle 39"/>
          <p:cNvSpPr>
            <a:spLocks noChangeArrowheads="1"/>
          </p:cNvSpPr>
          <p:nvPr/>
        </p:nvSpPr>
        <p:spPr bwMode="auto">
          <a:xfrm>
            <a:off x="7624763" y="2836863"/>
            <a:ext cx="682625"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RD</a:t>
            </a:r>
            <a:r>
              <a:rPr lang="en-US" sz="1800" baseline="-25000"/>
              <a:t>4</a:t>
            </a:r>
          </a:p>
        </p:txBody>
      </p:sp>
      <p:sp>
        <p:nvSpPr>
          <p:cNvPr id="23592" name="Rectangle 40"/>
          <p:cNvSpPr>
            <a:spLocks noChangeArrowheads="1"/>
          </p:cNvSpPr>
          <p:nvPr/>
        </p:nvSpPr>
        <p:spPr bwMode="auto">
          <a:xfrm>
            <a:off x="2076450" y="4683125"/>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593" name="Rectangle 41"/>
          <p:cNvSpPr>
            <a:spLocks noChangeArrowheads="1"/>
          </p:cNvSpPr>
          <p:nvPr/>
        </p:nvSpPr>
        <p:spPr bwMode="auto">
          <a:xfrm>
            <a:off x="2052638" y="4697413"/>
            <a:ext cx="695325"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3</a:t>
            </a:r>
            <a:r>
              <a:rPr lang="en-US" sz="2000"/>
              <a:t>+</a:t>
            </a:r>
          </a:p>
        </p:txBody>
      </p:sp>
      <p:sp>
        <p:nvSpPr>
          <p:cNvPr id="23594" name="Rectangle 42"/>
          <p:cNvSpPr>
            <a:spLocks noChangeArrowheads="1"/>
          </p:cNvSpPr>
          <p:nvPr/>
        </p:nvSpPr>
        <p:spPr bwMode="auto">
          <a:xfrm>
            <a:off x="2152650" y="3663950"/>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595" name="Rectangle 43"/>
          <p:cNvSpPr>
            <a:spLocks noChangeArrowheads="1"/>
          </p:cNvSpPr>
          <p:nvPr/>
        </p:nvSpPr>
        <p:spPr bwMode="auto">
          <a:xfrm>
            <a:off x="2132013" y="3678238"/>
            <a:ext cx="692150"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2</a:t>
            </a:r>
            <a:r>
              <a:rPr lang="en-US" sz="2000"/>
              <a:t>S</a:t>
            </a:r>
          </a:p>
        </p:txBody>
      </p:sp>
      <p:sp>
        <p:nvSpPr>
          <p:cNvPr id="23596" name="Rectangle 44"/>
          <p:cNvSpPr>
            <a:spLocks noChangeArrowheads="1"/>
          </p:cNvSpPr>
          <p:nvPr/>
        </p:nvSpPr>
        <p:spPr bwMode="auto">
          <a:xfrm>
            <a:off x="2076450" y="5692775"/>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597" name="Rectangle 45"/>
          <p:cNvSpPr>
            <a:spLocks noChangeArrowheads="1"/>
          </p:cNvSpPr>
          <p:nvPr/>
        </p:nvSpPr>
        <p:spPr bwMode="auto">
          <a:xfrm>
            <a:off x="2062163" y="5730875"/>
            <a:ext cx="679450" cy="366713"/>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4</a:t>
            </a:r>
            <a:r>
              <a:rPr lang="en-US" sz="1800"/>
              <a:t>S</a:t>
            </a:r>
          </a:p>
        </p:txBody>
      </p:sp>
      <p:sp>
        <p:nvSpPr>
          <p:cNvPr id="23598" name="Rectangle 46"/>
          <p:cNvSpPr>
            <a:spLocks noChangeArrowheads="1"/>
          </p:cNvSpPr>
          <p:nvPr/>
        </p:nvSpPr>
        <p:spPr bwMode="auto">
          <a:xfrm>
            <a:off x="5732463" y="3654425"/>
            <a:ext cx="592137" cy="4603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599" name="Rectangle 47"/>
          <p:cNvSpPr>
            <a:spLocks noChangeArrowheads="1"/>
          </p:cNvSpPr>
          <p:nvPr/>
        </p:nvSpPr>
        <p:spPr bwMode="auto">
          <a:xfrm>
            <a:off x="5713413" y="3706813"/>
            <a:ext cx="692150"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5</a:t>
            </a:r>
            <a:r>
              <a:rPr lang="en-US" sz="2000"/>
              <a:t>S</a:t>
            </a:r>
          </a:p>
        </p:txBody>
      </p:sp>
      <p:sp>
        <p:nvSpPr>
          <p:cNvPr id="23600" name="Rectangle 48"/>
          <p:cNvSpPr>
            <a:spLocks noChangeArrowheads="1"/>
          </p:cNvSpPr>
          <p:nvPr/>
        </p:nvSpPr>
        <p:spPr bwMode="auto">
          <a:xfrm>
            <a:off x="5734050" y="4606925"/>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601" name="Rectangle 49"/>
          <p:cNvSpPr>
            <a:spLocks noChangeArrowheads="1"/>
          </p:cNvSpPr>
          <p:nvPr/>
        </p:nvSpPr>
        <p:spPr bwMode="auto">
          <a:xfrm>
            <a:off x="5707063" y="4572000"/>
            <a:ext cx="704850"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6</a:t>
            </a:r>
            <a:r>
              <a:rPr lang="en-US"/>
              <a:t>*</a:t>
            </a:r>
          </a:p>
        </p:txBody>
      </p:sp>
      <p:sp>
        <p:nvSpPr>
          <p:cNvPr id="23602" name="Rectangle 50"/>
          <p:cNvSpPr>
            <a:spLocks noChangeArrowheads="1"/>
          </p:cNvSpPr>
          <p:nvPr/>
        </p:nvSpPr>
        <p:spPr bwMode="auto">
          <a:xfrm>
            <a:off x="5791200" y="5730875"/>
            <a:ext cx="590550" cy="384175"/>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23603" name="Rectangle 51"/>
          <p:cNvSpPr>
            <a:spLocks noChangeArrowheads="1"/>
          </p:cNvSpPr>
          <p:nvPr/>
        </p:nvSpPr>
        <p:spPr bwMode="auto">
          <a:xfrm>
            <a:off x="5713413" y="5764213"/>
            <a:ext cx="692150" cy="396875"/>
          </a:xfrm>
          <a:prstGeom prst="rect">
            <a:avLst/>
          </a:prstGeom>
          <a:noFill/>
          <a:ln w="9525">
            <a:noFill/>
            <a:miter lim="800000"/>
            <a:headEnd/>
            <a:tailEnd type="none" w="lg" len="lg"/>
          </a:ln>
          <a:effectLst/>
        </p:spPr>
        <p:txBody>
          <a:bodyPr wrap="none">
            <a:spAutoFit/>
          </a:bodyPr>
          <a:lstStyle/>
          <a:p>
            <a:pPr algn="ctr">
              <a:spcBef>
                <a:spcPct val="20000"/>
              </a:spcBef>
            </a:pPr>
            <a:r>
              <a:rPr lang="en-US" sz="1800"/>
              <a:t>PH</a:t>
            </a:r>
            <a:r>
              <a:rPr lang="en-US" sz="1800" baseline="-25000"/>
              <a:t>7</a:t>
            </a:r>
            <a:r>
              <a:rPr lang="en-US" sz="2000"/>
              <a:t>S</a:t>
            </a:r>
          </a:p>
        </p:txBody>
      </p:sp>
      <p:sp>
        <p:nvSpPr>
          <p:cNvPr id="23604" name="Line 52"/>
          <p:cNvSpPr>
            <a:spLocks noChangeShapeType="1"/>
          </p:cNvSpPr>
          <p:nvPr/>
        </p:nvSpPr>
        <p:spPr bwMode="auto">
          <a:xfrm>
            <a:off x="4267200" y="2016125"/>
            <a:ext cx="0" cy="679450"/>
          </a:xfrm>
          <a:prstGeom prst="line">
            <a:avLst/>
          </a:prstGeom>
          <a:noFill/>
          <a:ln w="9525">
            <a:solidFill>
              <a:schemeClr val="tx1"/>
            </a:solidFill>
            <a:round/>
            <a:headEnd type="arrow" w="lg" len="lg"/>
            <a:tailEnd/>
          </a:ln>
          <a:effectLst/>
        </p:spPr>
        <p:txBody>
          <a:bodyPr/>
          <a:lstStyle/>
          <a:p>
            <a:endParaRPr lang="en-US"/>
          </a:p>
        </p:txBody>
      </p:sp>
      <p:sp>
        <p:nvSpPr>
          <p:cNvPr id="23605" name="Line 53"/>
          <p:cNvSpPr>
            <a:spLocks noChangeShapeType="1"/>
          </p:cNvSpPr>
          <p:nvPr/>
        </p:nvSpPr>
        <p:spPr bwMode="auto">
          <a:xfrm flipH="1">
            <a:off x="4343400" y="1476375"/>
            <a:ext cx="1905000" cy="1219200"/>
          </a:xfrm>
          <a:prstGeom prst="line">
            <a:avLst/>
          </a:prstGeom>
          <a:noFill/>
          <a:ln w="9525">
            <a:solidFill>
              <a:schemeClr val="tx1"/>
            </a:solidFill>
            <a:round/>
            <a:headEnd type="arrow" w="lg" len="lg"/>
            <a:tailEnd/>
          </a:ln>
          <a:effectLst/>
        </p:spPr>
        <p:txBody>
          <a:bodyPr/>
          <a:lstStyle/>
          <a:p>
            <a:endParaRPr lang="en-US"/>
          </a:p>
        </p:txBody>
      </p:sp>
      <p:sp>
        <p:nvSpPr>
          <p:cNvPr id="23606" name="Line 54"/>
          <p:cNvSpPr>
            <a:spLocks noChangeShapeType="1"/>
          </p:cNvSpPr>
          <p:nvPr/>
        </p:nvSpPr>
        <p:spPr bwMode="auto">
          <a:xfrm rot="5400000">
            <a:off x="6113463" y="1693863"/>
            <a:ext cx="0" cy="2743200"/>
          </a:xfrm>
          <a:prstGeom prst="line">
            <a:avLst/>
          </a:prstGeom>
          <a:noFill/>
          <a:ln w="9525">
            <a:solidFill>
              <a:schemeClr val="tx1"/>
            </a:solidFill>
            <a:round/>
            <a:headEnd type="arrow" w="lg" len="lg"/>
            <a:tailEnd/>
          </a:ln>
          <a:effectLst/>
        </p:spPr>
        <p:txBody>
          <a:bodyPr/>
          <a:lstStyle/>
          <a:p>
            <a:endParaRPr lang="en-US"/>
          </a:p>
        </p:txBody>
      </p:sp>
      <p:sp>
        <p:nvSpPr>
          <p:cNvPr id="23607" name="Line 55"/>
          <p:cNvSpPr>
            <a:spLocks noChangeShapeType="1"/>
          </p:cNvSpPr>
          <p:nvPr/>
        </p:nvSpPr>
        <p:spPr bwMode="auto">
          <a:xfrm rot="10800000">
            <a:off x="4267200" y="3429000"/>
            <a:ext cx="685800" cy="457200"/>
          </a:xfrm>
          <a:prstGeom prst="line">
            <a:avLst/>
          </a:prstGeom>
          <a:noFill/>
          <a:ln w="9525">
            <a:solidFill>
              <a:schemeClr val="tx1"/>
            </a:solidFill>
            <a:round/>
            <a:headEnd/>
            <a:tailEnd/>
          </a:ln>
          <a:effectLst/>
        </p:spPr>
        <p:txBody>
          <a:bodyPr/>
          <a:lstStyle/>
          <a:p>
            <a:endParaRPr lang="en-US"/>
          </a:p>
        </p:txBody>
      </p:sp>
      <p:sp>
        <p:nvSpPr>
          <p:cNvPr id="23608" name="Line 56"/>
          <p:cNvSpPr>
            <a:spLocks noChangeShapeType="1"/>
          </p:cNvSpPr>
          <p:nvPr/>
        </p:nvSpPr>
        <p:spPr bwMode="auto">
          <a:xfrm>
            <a:off x="2438400" y="4114800"/>
            <a:ext cx="0" cy="547688"/>
          </a:xfrm>
          <a:prstGeom prst="line">
            <a:avLst/>
          </a:prstGeom>
          <a:noFill/>
          <a:ln w="9525">
            <a:solidFill>
              <a:schemeClr val="tx1"/>
            </a:solidFill>
            <a:round/>
            <a:headEnd/>
            <a:tailEnd type="arrow" w="med" len="med"/>
          </a:ln>
          <a:effectLst/>
        </p:spPr>
        <p:txBody>
          <a:bodyPr/>
          <a:lstStyle/>
          <a:p>
            <a:endParaRPr lang="en-US"/>
          </a:p>
        </p:txBody>
      </p:sp>
      <p:sp>
        <p:nvSpPr>
          <p:cNvPr id="23609" name="Line 57"/>
          <p:cNvSpPr>
            <a:spLocks noChangeShapeType="1"/>
          </p:cNvSpPr>
          <p:nvPr/>
        </p:nvSpPr>
        <p:spPr bwMode="auto">
          <a:xfrm>
            <a:off x="2362200" y="5105400"/>
            <a:ext cx="0" cy="557213"/>
          </a:xfrm>
          <a:prstGeom prst="line">
            <a:avLst/>
          </a:prstGeom>
          <a:noFill/>
          <a:ln w="9525">
            <a:solidFill>
              <a:schemeClr val="tx1"/>
            </a:solidFill>
            <a:round/>
            <a:headEnd/>
            <a:tailEnd type="arrow" w="med" len="med"/>
          </a:ln>
          <a:effectLst/>
        </p:spPr>
        <p:txBody>
          <a:bodyPr/>
          <a:lstStyle/>
          <a:p>
            <a:endParaRPr lang="en-US"/>
          </a:p>
        </p:txBody>
      </p:sp>
      <p:sp>
        <p:nvSpPr>
          <p:cNvPr id="23610" name="Line 58"/>
          <p:cNvSpPr>
            <a:spLocks noChangeShapeType="1"/>
          </p:cNvSpPr>
          <p:nvPr/>
        </p:nvSpPr>
        <p:spPr bwMode="auto">
          <a:xfrm>
            <a:off x="6019800" y="5029200"/>
            <a:ext cx="0" cy="685800"/>
          </a:xfrm>
          <a:prstGeom prst="line">
            <a:avLst/>
          </a:prstGeom>
          <a:noFill/>
          <a:ln w="9525">
            <a:solidFill>
              <a:schemeClr val="tx1"/>
            </a:solidFill>
            <a:round/>
            <a:headEnd/>
            <a:tailEnd type="arrow" w="med" len="med"/>
          </a:ln>
          <a:effectLst/>
        </p:spPr>
        <p:txBody>
          <a:bodyPr/>
          <a:lstStyle/>
          <a:p>
            <a:endParaRPr lang="en-US"/>
          </a:p>
        </p:txBody>
      </p:sp>
      <p:sp>
        <p:nvSpPr>
          <p:cNvPr id="23611" name="Line 59"/>
          <p:cNvSpPr>
            <a:spLocks noChangeShapeType="1"/>
          </p:cNvSpPr>
          <p:nvPr/>
        </p:nvSpPr>
        <p:spPr bwMode="auto">
          <a:xfrm rot="5400000">
            <a:off x="3787776" y="4310062"/>
            <a:ext cx="0" cy="4479925"/>
          </a:xfrm>
          <a:prstGeom prst="line">
            <a:avLst/>
          </a:prstGeom>
          <a:noFill/>
          <a:ln w="9525">
            <a:solidFill>
              <a:schemeClr val="tx1"/>
            </a:solidFill>
            <a:round/>
            <a:headEnd/>
            <a:tailEnd/>
          </a:ln>
          <a:effectLst/>
        </p:spPr>
        <p:txBody>
          <a:bodyPr/>
          <a:lstStyle/>
          <a:p>
            <a:endParaRPr lang="en-US"/>
          </a:p>
        </p:txBody>
      </p:sp>
      <p:sp>
        <p:nvSpPr>
          <p:cNvPr id="23612" name="Line 60"/>
          <p:cNvSpPr>
            <a:spLocks noChangeShapeType="1"/>
          </p:cNvSpPr>
          <p:nvPr/>
        </p:nvSpPr>
        <p:spPr bwMode="auto">
          <a:xfrm rot="-10800000">
            <a:off x="1524000" y="3048000"/>
            <a:ext cx="0" cy="3524250"/>
          </a:xfrm>
          <a:prstGeom prst="line">
            <a:avLst/>
          </a:prstGeom>
          <a:noFill/>
          <a:ln w="9525">
            <a:solidFill>
              <a:schemeClr val="tx1"/>
            </a:solidFill>
            <a:round/>
            <a:headEnd type="none" w="lg" len="lg"/>
            <a:tailEnd type="arrow" w="lg" len="lg"/>
          </a:ln>
          <a:effectLst/>
        </p:spPr>
        <p:txBody>
          <a:bodyPr/>
          <a:lstStyle/>
          <a:p>
            <a:endParaRPr lang="en-US"/>
          </a:p>
        </p:txBody>
      </p:sp>
      <p:sp>
        <p:nvSpPr>
          <p:cNvPr id="23613" name="Line 61"/>
          <p:cNvSpPr>
            <a:spLocks noChangeShapeType="1"/>
          </p:cNvSpPr>
          <p:nvPr/>
        </p:nvSpPr>
        <p:spPr bwMode="auto">
          <a:xfrm>
            <a:off x="2362200" y="6032500"/>
            <a:ext cx="0" cy="520700"/>
          </a:xfrm>
          <a:prstGeom prst="line">
            <a:avLst/>
          </a:prstGeom>
          <a:noFill/>
          <a:ln w="9525">
            <a:solidFill>
              <a:schemeClr val="tx1"/>
            </a:solidFill>
            <a:round/>
            <a:headEnd/>
            <a:tailEnd type="arrow" w="med" len="med"/>
          </a:ln>
          <a:effectLst/>
        </p:spPr>
        <p:txBody>
          <a:bodyPr/>
          <a:lstStyle/>
          <a:p>
            <a:endParaRPr lang="en-US"/>
          </a:p>
        </p:txBody>
      </p:sp>
      <p:sp>
        <p:nvSpPr>
          <p:cNvPr id="23614" name="Line 62"/>
          <p:cNvSpPr>
            <a:spLocks noChangeShapeType="1"/>
          </p:cNvSpPr>
          <p:nvPr/>
        </p:nvSpPr>
        <p:spPr bwMode="auto">
          <a:xfrm>
            <a:off x="6019800" y="6172200"/>
            <a:ext cx="0" cy="365125"/>
          </a:xfrm>
          <a:prstGeom prst="line">
            <a:avLst/>
          </a:prstGeom>
          <a:noFill/>
          <a:ln w="9525">
            <a:solidFill>
              <a:schemeClr val="tx1"/>
            </a:solidFill>
            <a:round/>
            <a:headEnd/>
            <a:tailEnd/>
          </a:ln>
          <a:effectLst/>
        </p:spPr>
        <p:txBody>
          <a:bodyPr/>
          <a:lstStyle/>
          <a:p>
            <a:endParaRPr lang="en-US"/>
          </a:p>
        </p:txBody>
      </p:sp>
      <p:sp>
        <p:nvSpPr>
          <p:cNvPr id="23615" name="Text Box 63"/>
          <p:cNvSpPr txBox="1">
            <a:spLocks noChangeArrowheads="1"/>
          </p:cNvSpPr>
          <p:nvPr/>
        </p:nvSpPr>
        <p:spPr bwMode="auto">
          <a:xfrm>
            <a:off x="3352800" y="2209800"/>
            <a:ext cx="411163" cy="457200"/>
          </a:xfrm>
          <a:prstGeom prst="rect">
            <a:avLst/>
          </a:prstGeom>
          <a:noFill/>
          <a:ln w="9525">
            <a:noFill/>
            <a:miter lim="800000"/>
            <a:headEnd/>
            <a:tailEnd/>
          </a:ln>
          <a:effectLst/>
        </p:spPr>
        <p:txBody>
          <a:bodyPr>
            <a:spAutoFit/>
          </a:bodyPr>
          <a:lstStyle/>
          <a:p>
            <a:pPr algn="ctr" eaLnBrk="0" hangingPunct="0">
              <a:spcBef>
                <a:spcPct val="50000"/>
              </a:spcBef>
            </a:pPr>
            <a:r>
              <a:rPr lang="en-US"/>
              <a:t>S</a:t>
            </a:r>
          </a:p>
        </p:txBody>
      </p:sp>
      <p:sp>
        <p:nvSpPr>
          <p:cNvPr id="23616" name="Text Box 64"/>
          <p:cNvSpPr txBox="1">
            <a:spLocks noChangeArrowheads="1"/>
          </p:cNvSpPr>
          <p:nvPr/>
        </p:nvSpPr>
        <p:spPr bwMode="auto">
          <a:xfrm>
            <a:off x="3859213" y="457200"/>
            <a:ext cx="407987" cy="457200"/>
          </a:xfrm>
          <a:prstGeom prst="rect">
            <a:avLst/>
          </a:prstGeom>
          <a:noFill/>
          <a:ln w="9525">
            <a:noFill/>
            <a:miter lim="800000"/>
            <a:headEnd/>
            <a:tailEnd/>
          </a:ln>
          <a:effectLst/>
        </p:spPr>
        <p:txBody>
          <a:bodyPr>
            <a:spAutoFit/>
          </a:bodyPr>
          <a:lstStyle/>
          <a:p>
            <a:pPr algn="ctr" eaLnBrk="0" hangingPunct="0">
              <a:spcBef>
                <a:spcPct val="50000"/>
              </a:spcBef>
            </a:pPr>
            <a:r>
              <a:rPr lang="en-US"/>
              <a:t>+</a:t>
            </a:r>
          </a:p>
        </p:txBody>
      </p:sp>
      <p:sp>
        <p:nvSpPr>
          <p:cNvPr id="23617" name="Text Box 65"/>
          <p:cNvSpPr txBox="1">
            <a:spLocks noChangeArrowheads="1"/>
          </p:cNvSpPr>
          <p:nvPr/>
        </p:nvSpPr>
        <p:spPr bwMode="auto">
          <a:xfrm>
            <a:off x="5916613" y="381000"/>
            <a:ext cx="407987" cy="457200"/>
          </a:xfrm>
          <a:prstGeom prst="rect">
            <a:avLst/>
          </a:prstGeom>
          <a:noFill/>
          <a:ln w="9525">
            <a:noFill/>
            <a:miter lim="800000"/>
            <a:headEnd/>
            <a:tailEnd/>
          </a:ln>
          <a:effectLst/>
        </p:spPr>
        <p:txBody>
          <a:bodyPr>
            <a:spAutoFit/>
          </a:bodyPr>
          <a:lstStyle/>
          <a:p>
            <a:pPr algn="ctr" eaLnBrk="0" hangingPunct="0">
              <a:spcBef>
                <a:spcPct val="50000"/>
              </a:spcBef>
            </a:pPr>
            <a:r>
              <a:rPr lang="en-US"/>
              <a:t>*</a:t>
            </a:r>
          </a:p>
        </p:txBody>
      </p:sp>
      <p:sp>
        <p:nvSpPr>
          <p:cNvPr id="23618" name="Text Box 66"/>
          <p:cNvSpPr txBox="1">
            <a:spLocks noChangeArrowheads="1"/>
          </p:cNvSpPr>
          <p:nvPr/>
        </p:nvSpPr>
        <p:spPr bwMode="auto">
          <a:xfrm>
            <a:off x="6400800" y="3467100"/>
            <a:ext cx="2743200" cy="3298825"/>
          </a:xfrm>
          <a:prstGeom prst="rect">
            <a:avLst/>
          </a:prstGeom>
          <a:noFill/>
          <a:ln w="9525">
            <a:noFill/>
            <a:miter lim="800000"/>
            <a:headEnd/>
            <a:tailEnd type="none" w="lg" len="lg"/>
          </a:ln>
          <a:effectLst/>
        </p:spPr>
        <p:txBody>
          <a:bodyPr>
            <a:spAutoFit/>
          </a:bodyPr>
          <a:lstStyle/>
          <a:p>
            <a:pPr algn="ctr">
              <a:spcBef>
                <a:spcPct val="50000"/>
              </a:spcBef>
            </a:pPr>
            <a:r>
              <a:rPr lang="en-US" sz="2100" b="1" u="sng"/>
              <a:t>NOTE</a:t>
            </a:r>
            <a:r>
              <a:rPr lang="en-US" sz="2100"/>
              <a:t>:</a:t>
            </a:r>
          </a:p>
          <a:p>
            <a:pPr>
              <a:spcBef>
                <a:spcPct val="50000"/>
              </a:spcBef>
            </a:pPr>
            <a:r>
              <a:rPr lang="en-US" sz="2100"/>
              <a:t>ST stands for START</a:t>
            </a:r>
          </a:p>
          <a:p>
            <a:pPr>
              <a:spcBef>
                <a:spcPct val="50000"/>
              </a:spcBef>
            </a:pPr>
            <a:r>
              <a:rPr lang="en-US" sz="2100"/>
              <a:t>AT stands for ACCEPT</a:t>
            </a:r>
          </a:p>
          <a:p>
            <a:pPr>
              <a:spcBef>
                <a:spcPct val="50000"/>
              </a:spcBef>
            </a:pPr>
            <a:r>
              <a:rPr lang="en-US" sz="2100"/>
              <a:t>RT stands for REJECT </a:t>
            </a:r>
          </a:p>
          <a:p>
            <a:pPr>
              <a:spcBef>
                <a:spcPct val="50000"/>
              </a:spcBef>
            </a:pPr>
            <a:r>
              <a:rPr lang="en-US" sz="2100"/>
              <a:t>RD stands for READ</a:t>
            </a:r>
          </a:p>
          <a:p>
            <a:pPr>
              <a:spcBef>
                <a:spcPct val="50000"/>
              </a:spcBef>
            </a:pPr>
            <a:r>
              <a:rPr lang="en-US" sz="2100"/>
              <a:t>PH stands for PUSH</a:t>
            </a:r>
          </a:p>
          <a:p>
            <a:pPr>
              <a:spcBef>
                <a:spcPct val="50000"/>
              </a:spcBef>
            </a:pPr>
            <a:r>
              <a:rPr lang="en-US" sz="2100"/>
              <a:t>PP stands for POP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1524000" y="1524000"/>
            <a:ext cx="6096000" cy="5175250"/>
            <a:chOff x="960" y="336"/>
            <a:chExt cx="3840" cy="3260"/>
          </a:xfrm>
        </p:grpSpPr>
        <p:sp>
          <p:nvSpPr>
            <p:cNvPr id="24579" name="Rectangle 3"/>
            <p:cNvSpPr>
              <a:spLocks noChangeArrowheads="1"/>
            </p:cNvSpPr>
            <p:nvPr/>
          </p:nvSpPr>
          <p:spPr bwMode="auto">
            <a:xfrm>
              <a:off x="3520" y="327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4580" name="Rectangle 4"/>
            <p:cNvSpPr>
              <a:spLocks noChangeArrowheads="1"/>
            </p:cNvSpPr>
            <p:nvPr/>
          </p:nvSpPr>
          <p:spPr bwMode="auto">
            <a:xfrm>
              <a:off x="2240" y="327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581" name="Rectangle 5"/>
            <p:cNvSpPr>
              <a:spLocks noChangeArrowheads="1"/>
            </p:cNvSpPr>
            <p:nvPr/>
          </p:nvSpPr>
          <p:spPr bwMode="auto">
            <a:xfrm>
              <a:off x="960" y="3270"/>
              <a:ext cx="1280" cy="326"/>
            </a:xfrm>
            <a:prstGeom prst="rect">
              <a:avLst/>
            </a:prstGeom>
            <a:noFill/>
            <a:ln w="9525">
              <a:noFill/>
              <a:miter lim="800000"/>
              <a:headEnd/>
              <a:tailEnd type="none" w="lg" len="lg"/>
            </a:ln>
            <a:effectLst/>
          </p:spPr>
          <p:txBody>
            <a:bodyPr/>
            <a:lstStyle/>
            <a:p>
              <a:pPr>
                <a:spcBef>
                  <a:spcPct val="20000"/>
                </a:spcBef>
              </a:pPr>
              <a:r>
                <a:rPr lang="en-US" sz="2800"/>
                <a:t>POP</a:t>
              </a:r>
              <a:endParaRPr lang="en-US" baseline="-25000"/>
            </a:p>
          </p:txBody>
        </p:sp>
        <p:sp>
          <p:nvSpPr>
            <p:cNvPr id="24582" name="Rectangle 6"/>
            <p:cNvSpPr>
              <a:spLocks noChangeArrowheads="1"/>
            </p:cNvSpPr>
            <p:nvPr/>
          </p:nvSpPr>
          <p:spPr bwMode="auto">
            <a:xfrm>
              <a:off x="3520" y="294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4583" name="Rectangle 7"/>
            <p:cNvSpPr>
              <a:spLocks noChangeArrowheads="1"/>
            </p:cNvSpPr>
            <p:nvPr/>
          </p:nvSpPr>
          <p:spPr bwMode="auto">
            <a:xfrm>
              <a:off x="2240" y="294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584" name="Rectangle 8"/>
            <p:cNvSpPr>
              <a:spLocks noChangeArrowheads="1"/>
            </p:cNvSpPr>
            <p:nvPr/>
          </p:nvSpPr>
          <p:spPr bwMode="auto">
            <a:xfrm>
              <a:off x="960" y="2944"/>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24585" name="Rectangle 9"/>
            <p:cNvSpPr>
              <a:spLocks noChangeArrowheads="1"/>
            </p:cNvSpPr>
            <p:nvPr/>
          </p:nvSpPr>
          <p:spPr bwMode="auto">
            <a:xfrm>
              <a:off x="3520" y="261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586" name="Rectangle 10"/>
            <p:cNvSpPr>
              <a:spLocks noChangeArrowheads="1"/>
            </p:cNvSpPr>
            <p:nvPr/>
          </p:nvSpPr>
          <p:spPr bwMode="auto">
            <a:xfrm>
              <a:off x="2240" y="261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587" name="Rectangle 11"/>
            <p:cNvSpPr>
              <a:spLocks noChangeArrowheads="1"/>
            </p:cNvSpPr>
            <p:nvPr/>
          </p:nvSpPr>
          <p:spPr bwMode="auto">
            <a:xfrm>
              <a:off x="960" y="2618"/>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4588" name="Rectangle 12"/>
            <p:cNvSpPr>
              <a:spLocks noChangeArrowheads="1"/>
            </p:cNvSpPr>
            <p:nvPr/>
          </p:nvSpPr>
          <p:spPr bwMode="auto">
            <a:xfrm>
              <a:off x="3520" y="229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589" name="Rectangle 13"/>
            <p:cNvSpPr>
              <a:spLocks noChangeArrowheads="1"/>
            </p:cNvSpPr>
            <p:nvPr/>
          </p:nvSpPr>
          <p:spPr bwMode="auto">
            <a:xfrm>
              <a:off x="2240" y="229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S+S</a:t>
              </a:r>
            </a:p>
          </p:txBody>
        </p:sp>
        <p:sp>
          <p:nvSpPr>
            <p:cNvPr id="24590" name="Rectangle 14"/>
            <p:cNvSpPr>
              <a:spLocks noChangeArrowheads="1"/>
            </p:cNvSpPr>
            <p:nvPr/>
          </p:nvSpPr>
          <p:spPr bwMode="auto">
            <a:xfrm>
              <a:off x="960" y="2292"/>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4 </a:t>
              </a:r>
              <a:r>
                <a:rPr lang="en-US"/>
                <a:t>S</a:t>
              </a:r>
              <a:endParaRPr lang="en-US" baseline="-25000"/>
            </a:p>
          </p:txBody>
        </p:sp>
        <p:sp>
          <p:nvSpPr>
            <p:cNvPr id="24591" name="Rectangle 15"/>
            <p:cNvSpPr>
              <a:spLocks noChangeArrowheads="1"/>
            </p:cNvSpPr>
            <p:nvPr/>
          </p:nvSpPr>
          <p:spPr bwMode="auto">
            <a:xfrm>
              <a:off x="352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592" name="Rectangle 16"/>
            <p:cNvSpPr>
              <a:spLocks noChangeArrowheads="1"/>
            </p:cNvSpPr>
            <p:nvPr/>
          </p:nvSpPr>
          <p:spPr bwMode="auto">
            <a:xfrm>
              <a:off x="224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593" name="Rectangle 17"/>
            <p:cNvSpPr>
              <a:spLocks noChangeArrowheads="1"/>
            </p:cNvSpPr>
            <p:nvPr/>
          </p:nvSpPr>
          <p:spPr bwMode="auto">
            <a:xfrm>
              <a:off x="960" y="1966"/>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3 </a:t>
              </a:r>
              <a:r>
                <a:rPr lang="en-US"/>
                <a:t>+</a:t>
              </a:r>
            </a:p>
          </p:txBody>
        </p:sp>
        <p:sp>
          <p:nvSpPr>
            <p:cNvPr id="24594" name="Rectangle 18"/>
            <p:cNvSpPr>
              <a:spLocks noChangeArrowheads="1"/>
            </p:cNvSpPr>
            <p:nvPr/>
          </p:nvSpPr>
          <p:spPr bwMode="auto">
            <a:xfrm>
              <a:off x="352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595" name="Rectangle 19"/>
            <p:cNvSpPr>
              <a:spLocks noChangeArrowheads="1"/>
            </p:cNvSpPr>
            <p:nvPr/>
          </p:nvSpPr>
          <p:spPr bwMode="auto">
            <a:xfrm>
              <a:off x="224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596" name="Rectangle 20"/>
            <p:cNvSpPr>
              <a:spLocks noChangeArrowheads="1"/>
            </p:cNvSpPr>
            <p:nvPr/>
          </p:nvSpPr>
          <p:spPr bwMode="auto">
            <a:xfrm>
              <a:off x="960" y="1640"/>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2 </a:t>
              </a:r>
              <a:r>
                <a:rPr lang="en-US"/>
                <a:t>S</a:t>
              </a:r>
            </a:p>
          </p:txBody>
        </p:sp>
        <p:sp>
          <p:nvSpPr>
            <p:cNvPr id="24597" name="Rectangle 21"/>
            <p:cNvSpPr>
              <a:spLocks noChangeArrowheads="1"/>
            </p:cNvSpPr>
            <p:nvPr/>
          </p:nvSpPr>
          <p:spPr bwMode="auto">
            <a:xfrm>
              <a:off x="352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598" name="Rectangle 22"/>
            <p:cNvSpPr>
              <a:spLocks noChangeArrowheads="1"/>
            </p:cNvSpPr>
            <p:nvPr/>
          </p:nvSpPr>
          <p:spPr bwMode="auto">
            <a:xfrm>
              <a:off x="224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4599" name="Rectangle 23"/>
            <p:cNvSpPr>
              <a:spLocks noChangeArrowheads="1"/>
            </p:cNvSpPr>
            <p:nvPr/>
          </p:nvSpPr>
          <p:spPr bwMode="auto">
            <a:xfrm>
              <a:off x="960" y="1314"/>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4600" name="Rectangle 24"/>
            <p:cNvSpPr>
              <a:spLocks noChangeArrowheads="1"/>
            </p:cNvSpPr>
            <p:nvPr/>
          </p:nvSpPr>
          <p:spPr bwMode="auto">
            <a:xfrm>
              <a:off x="352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601" name="Rectangle 25"/>
            <p:cNvSpPr>
              <a:spLocks noChangeArrowheads="1"/>
            </p:cNvSpPr>
            <p:nvPr/>
          </p:nvSpPr>
          <p:spPr bwMode="auto">
            <a:xfrm>
              <a:off x="224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4602" name="Rectangle 26"/>
            <p:cNvSpPr>
              <a:spLocks noChangeArrowheads="1"/>
            </p:cNvSpPr>
            <p:nvPr/>
          </p:nvSpPr>
          <p:spPr bwMode="auto">
            <a:xfrm>
              <a:off x="960" y="988"/>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1 </a:t>
              </a:r>
              <a:r>
                <a:rPr lang="en-US"/>
                <a:t>S</a:t>
              </a:r>
              <a:endParaRPr lang="en-US" baseline="-25000"/>
            </a:p>
          </p:txBody>
        </p:sp>
        <p:sp>
          <p:nvSpPr>
            <p:cNvPr id="24603" name="Rectangle 27"/>
            <p:cNvSpPr>
              <a:spLocks noChangeArrowheads="1"/>
            </p:cNvSpPr>
            <p:nvPr/>
          </p:nvSpPr>
          <p:spPr bwMode="auto">
            <a:xfrm>
              <a:off x="3520" y="66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4+4*4</a:t>
              </a:r>
            </a:p>
          </p:txBody>
        </p:sp>
        <p:sp>
          <p:nvSpPr>
            <p:cNvPr id="24604" name="Rectangle 28"/>
            <p:cNvSpPr>
              <a:spLocks noChangeArrowheads="1"/>
            </p:cNvSpPr>
            <p:nvPr/>
          </p:nvSpPr>
          <p:spPr bwMode="auto">
            <a:xfrm>
              <a:off x="2240" y="662"/>
              <a:ext cx="1280" cy="326"/>
            </a:xfrm>
            <a:prstGeom prst="rect">
              <a:avLst/>
            </a:prstGeom>
            <a:noFill/>
            <a:ln w="9525">
              <a:noFill/>
              <a:miter lim="800000"/>
              <a:headEnd/>
              <a:tailEnd type="none" w="lg" len="lg"/>
            </a:ln>
            <a:effectLst/>
          </p:spPr>
          <p:txBody>
            <a:bodyPr/>
            <a:lstStyle/>
            <a:p>
              <a:pPr eaLnBrk="0" hangingPunct="0"/>
              <a:r>
                <a:rPr lang="en-US" sz="2200" b="1">
                  <a:latin typeface="Arial" charset="0"/>
                  <a:cs typeface="Arial" charset="0"/>
                </a:rPr>
                <a:t>∆</a:t>
              </a:r>
              <a:endParaRPr lang="en-US" sz="2800" b="1"/>
            </a:p>
          </p:txBody>
        </p:sp>
        <p:sp>
          <p:nvSpPr>
            <p:cNvPr id="24605" name="Rectangle 29"/>
            <p:cNvSpPr>
              <a:spLocks noChangeArrowheads="1"/>
            </p:cNvSpPr>
            <p:nvPr/>
          </p:nvSpPr>
          <p:spPr bwMode="auto">
            <a:xfrm>
              <a:off x="960" y="662"/>
              <a:ext cx="1280" cy="326"/>
            </a:xfrm>
            <a:prstGeom prst="rect">
              <a:avLst/>
            </a:prstGeom>
            <a:noFill/>
            <a:ln w="9525">
              <a:noFill/>
              <a:miter lim="800000"/>
              <a:headEnd/>
              <a:tailEnd type="none" w="lg" len="lg"/>
            </a:ln>
            <a:effectLst/>
          </p:spPr>
          <p:txBody>
            <a:bodyPr/>
            <a:lstStyle/>
            <a:p>
              <a:pPr>
                <a:spcBef>
                  <a:spcPct val="20000"/>
                </a:spcBef>
              </a:pPr>
              <a:r>
                <a:rPr lang="en-US" sz="2800"/>
                <a:t>START</a:t>
              </a:r>
            </a:p>
          </p:txBody>
        </p:sp>
        <p:sp>
          <p:nvSpPr>
            <p:cNvPr id="24606" name="Rectangle 30"/>
            <p:cNvSpPr>
              <a:spLocks noChangeArrowheads="1"/>
            </p:cNvSpPr>
            <p:nvPr/>
          </p:nvSpPr>
          <p:spPr bwMode="auto">
            <a:xfrm>
              <a:off x="3520" y="336"/>
              <a:ext cx="1280" cy="326"/>
            </a:xfrm>
            <a:prstGeom prst="rect">
              <a:avLst/>
            </a:prstGeom>
            <a:noFill/>
            <a:ln w="9525">
              <a:noFill/>
              <a:miter lim="800000"/>
              <a:headEnd/>
              <a:tailEnd type="none" w="lg" len="lg"/>
            </a:ln>
            <a:effectLst/>
          </p:spPr>
          <p:txBody>
            <a:bodyPr/>
            <a:lstStyle/>
            <a:p>
              <a:pPr>
                <a:spcBef>
                  <a:spcPct val="20000"/>
                </a:spcBef>
              </a:pPr>
              <a:r>
                <a:rPr lang="en-US" sz="2800"/>
                <a:t>TAPE</a:t>
              </a:r>
            </a:p>
          </p:txBody>
        </p:sp>
        <p:sp>
          <p:nvSpPr>
            <p:cNvPr id="24607" name="Rectangle 31"/>
            <p:cNvSpPr>
              <a:spLocks noChangeArrowheads="1"/>
            </p:cNvSpPr>
            <p:nvPr/>
          </p:nvSpPr>
          <p:spPr bwMode="auto">
            <a:xfrm>
              <a:off x="2240" y="336"/>
              <a:ext cx="1280" cy="326"/>
            </a:xfrm>
            <a:prstGeom prst="rect">
              <a:avLst/>
            </a:prstGeom>
            <a:noFill/>
            <a:ln w="9525">
              <a:noFill/>
              <a:miter lim="800000"/>
              <a:headEnd/>
              <a:tailEnd type="none" w="lg" len="lg"/>
            </a:ln>
            <a:effectLst/>
          </p:spPr>
          <p:txBody>
            <a:bodyPr/>
            <a:lstStyle/>
            <a:p>
              <a:pPr>
                <a:spcBef>
                  <a:spcPct val="20000"/>
                </a:spcBef>
              </a:pPr>
              <a:r>
                <a:rPr lang="en-US" sz="2800"/>
                <a:t>STACK</a:t>
              </a:r>
            </a:p>
          </p:txBody>
        </p:sp>
        <p:sp>
          <p:nvSpPr>
            <p:cNvPr id="24608" name="Rectangle 32"/>
            <p:cNvSpPr>
              <a:spLocks noChangeArrowheads="1"/>
            </p:cNvSpPr>
            <p:nvPr/>
          </p:nvSpPr>
          <p:spPr bwMode="auto">
            <a:xfrm>
              <a:off x="960" y="336"/>
              <a:ext cx="1280" cy="326"/>
            </a:xfrm>
            <a:prstGeom prst="rect">
              <a:avLst/>
            </a:prstGeom>
            <a:noFill/>
            <a:ln w="9525">
              <a:noFill/>
              <a:miter lim="800000"/>
              <a:headEnd/>
              <a:tailEnd type="none" w="lg" len="lg"/>
            </a:ln>
            <a:effectLst/>
          </p:spPr>
          <p:txBody>
            <a:bodyPr/>
            <a:lstStyle/>
            <a:p>
              <a:pPr>
                <a:spcBef>
                  <a:spcPct val="20000"/>
                </a:spcBef>
              </a:pPr>
              <a:r>
                <a:rPr lang="en-US" sz="2800"/>
                <a:t>STATE</a:t>
              </a:r>
            </a:p>
          </p:txBody>
        </p:sp>
        <p:sp>
          <p:nvSpPr>
            <p:cNvPr id="24609" name="Line 33"/>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p:spPr>
          <p:txBody>
            <a:bodyPr/>
            <a:lstStyle/>
            <a:p>
              <a:endParaRPr lang="en-US"/>
            </a:p>
          </p:txBody>
        </p:sp>
        <p:sp>
          <p:nvSpPr>
            <p:cNvPr id="24610" name="Line 34"/>
            <p:cNvSpPr>
              <a:spLocks noChangeShapeType="1"/>
            </p:cNvSpPr>
            <p:nvPr/>
          </p:nvSpPr>
          <p:spPr bwMode="auto">
            <a:xfrm>
              <a:off x="960" y="662"/>
              <a:ext cx="3840" cy="0"/>
            </a:xfrm>
            <a:prstGeom prst="line">
              <a:avLst/>
            </a:prstGeom>
            <a:noFill/>
            <a:ln w="12700">
              <a:solidFill>
                <a:schemeClr val="tx1"/>
              </a:solidFill>
              <a:round/>
              <a:headEnd/>
              <a:tailEnd type="none" w="lg" len="lg"/>
            </a:ln>
            <a:effectLst/>
          </p:spPr>
          <p:txBody>
            <a:bodyPr/>
            <a:lstStyle/>
            <a:p>
              <a:endParaRPr lang="en-US"/>
            </a:p>
          </p:txBody>
        </p:sp>
        <p:sp>
          <p:nvSpPr>
            <p:cNvPr id="24611" name="Line 35"/>
            <p:cNvSpPr>
              <a:spLocks noChangeShapeType="1"/>
            </p:cNvSpPr>
            <p:nvPr/>
          </p:nvSpPr>
          <p:spPr bwMode="auto">
            <a:xfrm>
              <a:off x="960" y="988"/>
              <a:ext cx="3840" cy="0"/>
            </a:xfrm>
            <a:prstGeom prst="line">
              <a:avLst/>
            </a:prstGeom>
            <a:noFill/>
            <a:ln w="12700">
              <a:solidFill>
                <a:schemeClr val="tx1"/>
              </a:solidFill>
              <a:round/>
              <a:headEnd/>
              <a:tailEnd type="none" w="lg" len="lg"/>
            </a:ln>
            <a:effectLst/>
          </p:spPr>
          <p:txBody>
            <a:bodyPr/>
            <a:lstStyle/>
            <a:p>
              <a:endParaRPr lang="en-US"/>
            </a:p>
          </p:txBody>
        </p:sp>
        <p:sp>
          <p:nvSpPr>
            <p:cNvPr id="24612" name="Line 36"/>
            <p:cNvSpPr>
              <a:spLocks noChangeShapeType="1"/>
            </p:cNvSpPr>
            <p:nvPr/>
          </p:nvSpPr>
          <p:spPr bwMode="auto">
            <a:xfrm>
              <a:off x="960" y="1314"/>
              <a:ext cx="3840" cy="0"/>
            </a:xfrm>
            <a:prstGeom prst="line">
              <a:avLst/>
            </a:prstGeom>
            <a:noFill/>
            <a:ln w="12700">
              <a:solidFill>
                <a:schemeClr val="tx1"/>
              </a:solidFill>
              <a:round/>
              <a:headEnd/>
              <a:tailEnd type="none" w="lg" len="lg"/>
            </a:ln>
            <a:effectLst/>
          </p:spPr>
          <p:txBody>
            <a:bodyPr/>
            <a:lstStyle/>
            <a:p>
              <a:endParaRPr lang="en-US"/>
            </a:p>
          </p:txBody>
        </p:sp>
        <p:sp>
          <p:nvSpPr>
            <p:cNvPr id="24613" name="Line 37"/>
            <p:cNvSpPr>
              <a:spLocks noChangeShapeType="1"/>
            </p:cNvSpPr>
            <p:nvPr/>
          </p:nvSpPr>
          <p:spPr bwMode="auto">
            <a:xfrm>
              <a:off x="960" y="1640"/>
              <a:ext cx="3840" cy="0"/>
            </a:xfrm>
            <a:prstGeom prst="line">
              <a:avLst/>
            </a:prstGeom>
            <a:noFill/>
            <a:ln w="12700">
              <a:solidFill>
                <a:schemeClr val="tx1"/>
              </a:solidFill>
              <a:round/>
              <a:headEnd/>
              <a:tailEnd type="none" w="lg" len="lg"/>
            </a:ln>
            <a:effectLst/>
          </p:spPr>
          <p:txBody>
            <a:bodyPr/>
            <a:lstStyle/>
            <a:p>
              <a:endParaRPr lang="en-US"/>
            </a:p>
          </p:txBody>
        </p:sp>
        <p:sp>
          <p:nvSpPr>
            <p:cNvPr id="24614" name="Line 38"/>
            <p:cNvSpPr>
              <a:spLocks noChangeShapeType="1"/>
            </p:cNvSpPr>
            <p:nvPr/>
          </p:nvSpPr>
          <p:spPr bwMode="auto">
            <a:xfrm>
              <a:off x="960" y="1966"/>
              <a:ext cx="3840" cy="0"/>
            </a:xfrm>
            <a:prstGeom prst="line">
              <a:avLst/>
            </a:prstGeom>
            <a:noFill/>
            <a:ln w="12700">
              <a:solidFill>
                <a:schemeClr val="tx1"/>
              </a:solidFill>
              <a:round/>
              <a:headEnd/>
              <a:tailEnd type="none" w="lg" len="lg"/>
            </a:ln>
            <a:effectLst/>
          </p:spPr>
          <p:txBody>
            <a:bodyPr/>
            <a:lstStyle/>
            <a:p>
              <a:endParaRPr lang="en-US"/>
            </a:p>
          </p:txBody>
        </p:sp>
        <p:sp>
          <p:nvSpPr>
            <p:cNvPr id="24615" name="Line 39"/>
            <p:cNvSpPr>
              <a:spLocks noChangeShapeType="1"/>
            </p:cNvSpPr>
            <p:nvPr/>
          </p:nvSpPr>
          <p:spPr bwMode="auto">
            <a:xfrm>
              <a:off x="960" y="2292"/>
              <a:ext cx="3840" cy="0"/>
            </a:xfrm>
            <a:prstGeom prst="line">
              <a:avLst/>
            </a:prstGeom>
            <a:noFill/>
            <a:ln w="12700">
              <a:solidFill>
                <a:schemeClr val="tx1"/>
              </a:solidFill>
              <a:round/>
              <a:headEnd/>
              <a:tailEnd type="none" w="lg" len="lg"/>
            </a:ln>
            <a:effectLst/>
          </p:spPr>
          <p:txBody>
            <a:bodyPr/>
            <a:lstStyle/>
            <a:p>
              <a:endParaRPr lang="en-US"/>
            </a:p>
          </p:txBody>
        </p:sp>
        <p:sp>
          <p:nvSpPr>
            <p:cNvPr id="24616" name="Line 40"/>
            <p:cNvSpPr>
              <a:spLocks noChangeShapeType="1"/>
            </p:cNvSpPr>
            <p:nvPr/>
          </p:nvSpPr>
          <p:spPr bwMode="auto">
            <a:xfrm>
              <a:off x="960" y="2618"/>
              <a:ext cx="3840" cy="0"/>
            </a:xfrm>
            <a:prstGeom prst="line">
              <a:avLst/>
            </a:prstGeom>
            <a:noFill/>
            <a:ln w="12700">
              <a:solidFill>
                <a:schemeClr val="tx1"/>
              </a:solidFill>
              <a:round/>
              <a:headEnd/>
              <a:tailEnd type="none" w="lg" len="lg"/>
            </a:ln>
            <a:effectLst/>
          </p:spPr>
          <p:txBody>
            <a:bodyPr/>
            <a:lstStyle/>
            <a:p>
              <a:endParaRPr lang="en-US"/>
            </a:p>
          </p:txBody>
        </p:sp>
        <p:sp>
          <p:nvSpPr>
            <p:cNvPr id="24617" name="Line 41"/>
            <p:cNvSpPr>
              <a:spLocks noChangeShapeType="1"/>
            </p:cNvSpPr>
            <p:nvPr/>
          </p:nvSpPr>
          <p:spPr bwMode="auto">
            <a:xfrm>
              <a:off x="960" y="2944"/>
              <a:ext cx="3840" cy="0"/>
            </a:xfrm>
            <a:prstGeom prst="line">
              <a:avLst/>
            </a:prstGeom>
            <a:noFill/>
            <a:ln w="12700">
              <a:solidFill>
                <a:schemeClr val="tx1"/>
              </a:solidFill>
              <a:round/>
              <a:headEnd/>
              <a:tailEnd type="none" w="lg" len="lg"/>
            </a:ln>
            <a:effectLst/>
          </p:spPr>
          <p:txBody>
            <a:bodyPr/>
            <a:lstStyle/>
            <a:p>
              <a:endParaRPr lang="en-US"/>
            </a:p>
          </p:txBody>
        </p:sp>
        <p:sp>
          <p:nvSpPr>
            <p:cNvPr id="24618" name="Line 42"/>
            <p:cNvSpPr>
              <a:spLocks noChangeShapeType="1"/>
            </p:cNvSpPr>
            <p:nvPr/>
          </p:nvSpPr>
          <p:spPr bwMode="auto">
            <a:xfrm>
              <a:off x="960" y="3270"/>
              <a:ext cx="3840" cy="0"/>
            </a:xfrm>
            <a:prstGeom prst="line">
              <a:avLst/>
            </a:prstGeom>
            <a:noFill/>
            <a:ln w="12700">
              <a:solidFill>
                <a:schemeClr val="tx1"/>
              </a:solidFill>
              <a:round/>
              <a:headEnd/>
              <a:tailEnd type="none" w="lg" len="lg"/>
            </a:ln>
            <a:effectLst/>
          </p:spPr>
          <p:txBody>
            <a:bodyPr/>
            <a:lstStyle/>
            <a:p>
              <a:endParaRPr lang="en-US"/>
            </a:p>
          </p:txBody>
        </p:sp>
        <p:sp>
          <p:nvSpPr>
            <p:cNvPr id="24619" name="Line 43"/>
            <p:cNvSpPr>
              <a:spLocks noChangeShapeType="1"/>
            </p:cNvSpPr>
            <p:nvPr/>
          </p:nvSpPr>
          <p:spPr bwMode="auto">
            <a:xfrm>
              <a:off x="960" y="3596"/>
              <a:ext cx="3840" cy="0"/>
            </a:xfrm>
            <a:prstGeom prst="line">
              <a:avLst/>
            </a:prstGeom>
            <a:noFill/>
            <a:ln w="28575" cap="sq">
              <a:solidFill>
                <a:schemeClr val="tx1"/>
              </a:solidFill>
              <a:round/>
              <a:headEnd/>
              <a:tailEnd type="none" w="lg" len="lg"/>
            </a:ln>
            <a:effectLst/>
          </p:spPr>
          <p:txBody>
            <a:bodyPr/>
            <a:lstStyle/>
            <a:p>
              <a:endParaRPr lang="en-US"/>
            </a:p>
          </p:txBody>
        </p:sp>
        <p:sp>
          <p:nvSpPr>
            <p:cNvPr id="24620" name="Line 44"/>
            <p:cNvSpPr>
              <a:spLocks noChangeShapeType="1"/>
            </p:cNvSpPr>
            <p:nvPr/>
          </p:nvSpPr>
          <p:spPr bwMode="auto">
            <a:xfrm>
              <a:off x="960" y="336"/>
              <a:ext cx="0" cy="3260"/>
            </a:xfrm>
            <a:prstGeom prst="line">
              <a:avLst/>
            </a:prstGeom>
            <a:noFill/>
            <a:ln w="28575" cap="sq">
              <a:solidFill>
                <a:schemeClr val="tx1"/>
              </a:solidFill>
              <a:round/>
              <a:headEnd/>
              <a:tailEnd type="none" w="lg" len="lg"/>
            </a:ln>
            <a:effectLst/>
          </p:spPr>
          <p:txBody>
            <a:bodyPr/>
            <a:lstStyle/>
            <a:p>
              <a:endParaRPr lang="en-US"/>
            </a:p>
          </p:txBody>
        </p:sp>
        <p:sp>
          <p:nvSpPr>
            <p:cNvPr id="24621" name="Line 45"/>
            <p:cNvSpPr>
              <a:spLocks noChangeShapeType="1"/>
            </p:cNvSpPr>
            <p:nvPr/>
          </p:nvSpPr>
          <p:spPr bwMode="auto">
            <a:xfrm>
              <a:off x="2240" y="336"/>
              <a:ext cx="0" cy="3260"/>
            </a:xfrm>
            <a:prstGeom prst="line">
              <a:avLst/>
            </a:prstGeom>
            <a:noFill/>
            <a:ln w="12700">
              <a:solidFill>
                <a:schemeClr val="tx1"/>
              </a:solidFill>
              <a:round/>
              <a:headEnd/>
              <a:tailEnd type="none" w="lg" len="lg"/>
            </a:ln>
            <a:effectLst/>
          </p:spPr>
          <p:txBody>
            <a:bodyPr/>
            <a:lstStyle/>
            <a:p>
              <a:endParaRPr lang="en-US"/>
            </a:p>
          </p:txBody>
        </p:sp>
        <p:sp>
          <p:nvSpPr>
            <p:cNvPr id="24622" name="Line 46"/>
            <p:cNvSpPr>
              <a:spLocks noChangeShapeType="1"/>
            </p:cNvSpPr>
            <p:nvPr/>
          </p:nvSpPr>
          <p:spPr bwMode="auto">
            <a:xfrm>
              <a:off x="3520" y="336"/>
              <a:ext cx="0" cy="3260"/>
            </a:xfrm>
            <a:prstGeom prst="line">
              <a:avLst/>
            </a:prstGeom>
            <a:noFill/>
            <a:ln w="12700">
              <a:solidFill>
                <a:schemeClr val="tx1"/>
              </a:solidFill>
              <a:round/>
              <a:headEnd/>
              <a:tailEnd type="none" w="lg" len="lg"/>
            </a:ln>
            <a:effectLst/>
          </p:spPr>
          <p:txBody>
            <a:bodyPr/>
            <a:lstStyle/>
            <a:p>
              <a:endParaRPr lang="en-US"/>
            </a:p>
          </p:txBody>
        </p:sp>
        <p:sp>
          <p:nvSpPr>
            <p:cNvPr id="24623" name="Line 47"/>
            <p:cNvSpPr>
              <a:spLocks noChangeShapeType="1"/>
            </p:cNvSpPr>
            <p:nvPr/>
          </p:nvSpPr>
          <p:spPr bwMode="auto">
            <a:xfrm>
              <a:off x="4800" y="336"/>
              <a:ext cx="0" cy="3260"/>
            </a:xfrm>
            <a:prstGeom prst="line">
              <a:avLst/>
            </a:prstGeom>
            <a:noFill/>
            <a:ln w="28575" cap="sq">
              <a:solidFill>
                <a:schemeClr val="tx1"/>
              </a:solidFill>
              <a:round/>
              <a:headEnd/>
              <a:tailEnd type="none" w="lg" len="lg"/>
            </a:ln>
            <a:effectLst/>
          </p:spPr>
          <p:txBody>
            <a:bodyPr/>
            <a:lstStyle/>
            <a:p>
              <a:endParaRPr lang="en-US"/>
            </a:p>
          </p:txBody>
        </p:sp>
      </p:grpSp>
      <p:sp>
        <p:nvSpPr>
          <p:cNvPr id="24624" name="Rectangle 48"/>
          <p:cNvSpPr>
            <a:spLocks noChangeArrowheads="1"/>
          </p:cNvSpPr>
          <p:nvPr/>
        </p:nvSpPr>
        <p:spPr bwMode="auto">
          <a:xfrm>
            <a:off x="541338" y="471488"/>
            <a:ext cx="7772400" cy="4114800"/>
          </a:xfrm>
          <a:prstGeom prst="rect">
            <a:avLst/>
          </a:prstGeom>
          <a:noFill/>
          <a:ln w="9525">
            <a:noFill/>
            <a:miter lim="800000"/>
            <a:headEnd/>
            <a:tailEnd/>
          </a:ln>
          <a:effectLst/>
        </p:spPr>
        <p:txBody>
          <a:bodyPr/>
          <a:lstStyle/>
          <a:p>
            <a:pPr>
              <a:spcBef>
                <a:spcPct val="20000"/>
              </a:spcBef>
            </a:pPr>
            <a:r>
              <a:rPr lang="en-US" sz="3200"/>
              <a:t>	The string 4 + 4 * 4 traces the path 	shown in 	the following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1524000" y="1743075"/>
            <a:ext cx="6096000" cy="4657725"/>
            <a:chOff x="960" y="336"/>
            <a:chExt cx="3840" cy="2934"/>
          </a:xfrm>
        </p:grpSpPr>
        <p:sp>
          <p:nvSpPr>
            <p:cNvPr id="25603" name="Rectangle 3"/>
            <p:cNvSpPr>
              <a:spLocks noChangeArrowheads="1"/>
            </p:cNvSpPr>
            <p:nvPr/>
          </p:nvSpPr>
          <p:spPr bwMode="auto">
            <a:xfrm>
              <a:off x="3520" y="294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a:t>
              </a:r>
            </a:p>
          </p:txBody>
        </p:sp>
        <p:sp>
          <p:nvSpPr>
            <p:cNvPr id="25604" name="Rectangle 4"/>
            <p:cNvSpPr>
              <a:spLocks noChangeArrowheads="1"/>
            </p:cNvSpPr>
            <p:nvPr/>
          </p:nvSpPr>
          <p:spPr bwMode="auto">
            <a:xfrm>
              <a:off x="2240" y="294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5605" name="Rectangle 5"/>
            <p:cNvSpPr>
              <a:spLocks noChangeArrowheads="1"/>
            </p:cNvSpPr>
            <p:nvPr/>
          </p:nvSpPr>
          <p:spPr bwMode="auto">
            <a:xfrm>
              <a:off x="960" y="2944"/>
              <a:ext cx="1280" cy="326"/>
            </a:xfrm>
            <a:prstGeom prst="rect">
              <a:avLst/>
            </a:prstGeom>
            <a:noFill/>
            <a:ln w="9525">
              <a:noFill/>
              <a:miter lim="800000"/>
              <a:headEnd/>
              <a:tailEnd type="none" w="lg" len="lg"/>
            </a:ln>
            <a:effectLst/>
          </p:spPr>
          <p:txBody>
            <a:bodyPr/>
            <a:lstStyle/>
            <a:p>
              <a:pPr>
                <a:spcBef>
                  <a:spcPct val="20000"/>
                </a:spcBef>
              </a:pPr>
              <a:r>
                <a:rPr lang="en-US" sz="2800"/>
                <a:t>POP</a:t>
              </a:r>
              <a:endParaRPr lang="en-US" baseline="-25000"/>
            </a:p>
          </p:txBody>
        </p:sp>
        <p:sp>
          <p:nvSpPr>
            <p:cNvPr id="25606" name="Rectangle 6"/>
            <p:cNvSpPr>
              <a:spLocks noChangeArrowheads="1"/>
            </p:cNvSpPr>
            <p:nvPr/>
          </p:nvSpPr>
          <p:spPr bwMode="auto">
            <a:xfrm>
              <a:off x="3520" y="261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a:t>
              </a:r>
            </a:p>
          </p:txBody>
        </p:sp>
        <p:sp>
          <p:nvSpPr>
            <p:cNvPr id="25607" name="Rectangle 7"/>
            <p:cNvSpPr>
              <a:spLocks noChangeArrowheads="1"/>
            </p:cNvSpPr>
            <p:nvPr/>
          </p:nvSpPr>
          <p:spPr bwMode="auto">
            <a:xfrm>
              <a:off x="2240" y="261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5608" name="Rectangle 8"/>
            <p:cNvSpPr>
              <a:spLocks noChangeArrowheads="1"/>
            </p:cNvSpPr>
            <p:nvPr/>
          </p:nvSpPr>
          <p:spPr bwMode="auto">
            <a:xfrm>
              <a:off x="960" y="2618"/>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25609" name="Rectangle 9"/>
            <p:cNvSpPr>
              <a:spLocks noChangeArrowheads="1"/>
            </p:cNvSpPr>
            <p:nvPr/>
          </p:nvSpPr>
          <p:spPr bwMode="auto">
            <a:xfrm>
              <a:off x="3520" y="229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10" name="Rectangle 10"/>
            <p:cNvSpPr>
              <a:spLocks noChangeArrowheads="1"/>
            </p:cNvSpPr>
            <p:nvPr/>
          </p:nvSpPr>
          <p:spPr bwMode="auto">
            <a:xfrm>
              <a:off x="2240" y="229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5611" name="Rectangle 11"/>
            <p:cNvSpPr>
              <a:spLocks noChangeArrowheads="1"/>
            </p:cNvSpPr>
            <p:nvPr/>
          </p:nvSpPr>
          <p:spPr bwMode="auto">
            <a:xfrm>
              <a:off x="960" y="2292"/>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5612" name="Rectangle 12"/>
            <p:cNvSpPr>
              <a:spLocks noChangeArrowheads="1"/>
            </p:cNvSpPr>
            <p:nvPr/>
          </p:nvSpPr>
          <p:spPr bwMode="auto">
            <a:xfrm>
              <a:off x="352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13" name="Rectangle 13"/>
            <p:cNvSpPr>
              <a:spLocks noChangeArrowheads="1"/>
            </p:cNvSpPr>
            <p:nvPr/>
          </p:nvSpPr>
          <p:spPr bwMode="auto">
            <a:xfrm>
              <a:off x="224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S*S</a:t>
              </a:r>
            </a:p>
          </p:txBody>
        </p:sp>
        <p:sp>
          <p:nvSpPr>
            <p:cNvPr id="25614" name="Rectangle 14"/>
            <p:cNvSpPr>
              <a:spLocks noChangeArrowheads="1"/>
            </p:cNvSpPr>
            <p:nvPr/>
          </p:nvSpPr>
          <p:spPr bwMode="auto">
            <a:xfrm>
              <a:off x="960" y="1966"/>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7 </a:t>
              </a:r>
              <a:r>
                <a:rPr lang="en-US"/>
                <a:t>S</a:t>
              </a:r>
              <a:endParaRPr lang="en-US" baseline="-25000"/>
            </a:p>
          </p:txBody>
        </p:sp>
        <p:sp>
          <p:nvSpPr>
            <p:cNvPr id="25615" name="Rectangle 15"/>
            <p:cNvSpPr>
              <a:spLocks noChangeArrowheads="1"/>
            </p:cNvSpPr>
            <p:nvPr/>
          </p:nvSpPr>
          <p:spPr bwMode="auto">
            <a:xfrm>
              <a:off x="352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16" name="Rectangle 16"/>
            <p:cNvSpPr>
              <a:spLocks noChangeArrowheads="1"/>
            </p:cNvSpPr>
            <p:nvPr/>
          </p:nvSpPr>
          <p:spPr bwMode="auto">
            <a:xfrm>
              <a:off x="224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5617" name="Rectangle 17"/>
            <p:cNvSpPr>
              <a:spLocks noChangeArrowheads="1"/>
            </p:cNvSpPr>
            <p:nvPr/>
          </p:nvSpPr>
          <p:spPr bwMode="auto">
            <a:xfrm>
              <a:off x="960" y="1640"/>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6 </a:t>
              </a:r>
              <a:r>
                <a:rPr lang="en-US"/>
                <a:t>*</a:t>
              </a:r>
            </a:p>
          </p:txBody>
        </p:sp>
        <p:sp>
          <p:nvSpPr>
            <p:cNvPr id="25618" name="Rectangle 18"/>
            <p:cNvSpPr>
              <a:spLocks noChangeArrowheads="1"/>
            </p:cNvSpPr>
            <p:nvPr/>
          </p:nvSpPr>
          <p:spPr bwMode="auto">
            <a:xfrm>
              <a:off x="352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19" name="Rectangle 19"/>
            <p:cNvSpPr>
              <a:spLocks noChangeArrowheads="1"/>
            </p:cNvSpPr>
            <p:nvPr/>
          </p:nvSpPr>
          <p:spPr bwMode="auto">
            <a:xfrm>
              <a:off x="224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5620" name="Rectangle 20"/>
            <p:cNvSpPr>
              <a:spLocks noChangeArrowheads="1"/>
            </p:cNvSpPr>
            <p:nvPr/>
          </p:nvSpPr>
          <p:spPr bwMode="auto">
            <a:xfrm>
              <a:off x="960" y="1314"/>
              <a:ext cx="1280" cy="326"/>
            </a:xfrm>
            <a:prstGeom prst="rect">
              <a:avLst/>
            </a:prstGeom>
            <a:noFill/>
            <a:ln w="9525">
              <a:noFill/>
              <a:miter lim="800000"/>
              <a:headEnd/>
              <a:tailEnd type="none" w="lg" len="lg"/>
            </a:ln>
            <a:effectLst/>
          </p:spPr>
          <p:txBody>
            <a:bodyPr/>
            <a:lstStyle/>
            <a:p>
              <a:pPr>
                <a:spcBef>
                  <a:spcPct val="20000"/>
                </a:spcBef>
              </a:pPr>
              <a:r>
                <a:rPr lang="en-US" sz="2800"/>
                <a:t>PUSH</a:t>
              </a:r>
              <a:r>
                <a:rPr lang="en-US" baseline="-25000"/>
                <a:t>5 </a:t>
              </a:r>
              <a:r>
                <a:rPr lang="en-US"/>
                <a:t>S</a:t>
              </a:r>
            </a:p>
          </p:txBody>
        </p:sp>
        <p:sp>
          <p:nvSpPr>
            <p:cNvPr id="25621" name="Rectangle 21"/>
            <p:cNvSpPr>
              <a:spLocks noChangeArrowheads="1"/>
            </p:cNvSpPr>
            <p:nvPr/>
          </p:nvSpPr>
          <p:spPr bwMode="auto">
            <a:xfrm>
              <a:off x="352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22" name="Rectangle 22"/>
            <p:cNvSpPr>
              <a:spLocks noChangeArrowheads="1"/>
            </p:cNvSpPr>
            <p:nvPr/>
          </p:nvSpPr>
          <p:spPr bwMode="auto">
            <a:xfrm>
              <a:off x="224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5623" name="Rectangle 23"/>
            <p:cNvSpPr>
              <a:spLocks noChangeArrowheads="1"/>
            </p:cNvSpPr>
            <p:nvPr/>
          </p:nvSpPr>
          <p:spPr bwMode="auto">
            <a:xfrm>
              <a:off x="960" y="988"/>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5624" name="Rectangle 24"/>
            <p:cNvSpPr>
              <a:spLocks noChangeArrowheads="1"/>
            </p:cNvSpPr>
            <p:nvPr/>
          </p:nvSpPr>
          <p:spPr bwMode="auto">
            <a:xfrm>
              <a:off x="3520" y="66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4*4</a:t>
              </a:r>
            </a:p>
          </p:txBody>
        </p:sp>
        <p:sp>
          <p:nvSpPr>
            <p:cNvPr id="25625" name="Rectangle 25"/>
            <p:cNvSpPr>
              <a:spLocks noChangeArrowheads="1"/>
            </p:cNvSpPr>
            <p:nvPr/>
          </p:nvSpPr>
          <p:spPr bwMode="auto">
            <a:xfrm>
              <a:off x="2240" y="662"/>
              <a:ext cx="1280" cy="326"/>
            </a:xfrm>
            <a:prstGeom prst="rect">
              <a:avLst/>
            </a:prstGeom>
            <a:noFill/>
            <a:ln w="9525">
              <a:noFill/>
              <a:miter lim="800000"/>
              <a:headEnd/>
              <a:tailEnd type="none" w="lg" len="lg"/>
            </a:ln>
            <a:effectLst/>
          </p:spPr>
          <p:txBody>
            <a:bodyPr/>
            <a:lstStyle/>
            <a:p>
              <a:pPr eaLnBrk="0" hangingPunct="0"/>
              <a:r>
                <a:rPr lang="en-US" sz="2200" b="1">
                  <a:latin typeface="Arial" charset="0"/>
                  <a:cs typeface="Arial" charset="0"/>
                </a:rPr>
                <a:t>S</a:t>
              </a:r>
              <a:endParaRPr lang="en-US" sz="2800" b="1"/>
            </a:p>
          </p:txBody>
        </p:sp>
        <p:sp>
          <p:nvSpPr>
            <p:cNvPr id="25626" name="Rectangle 26"/>
            <p:cNvSpPr>
              <a:spLocks noChangeArrowheads="1"/>
            </p:cNvSpPr>
            <p:nvPr/>
          </p:nvSpPr>
          <p:spPr bwMode="auto">
            <a:xfrm>
              <a:off x="960" y="662"/>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2</a:t>
              </a:r>
              <a:endParaRPr lang="en-US" sz="2800"/>
            </a:p>
          </p:txBody>
        </p:sp>
        <p:sp>
          <p:nvSpPr>
            <p:cNvPr id="25627" name="Rectangle 27"/>
            <p:cNvSpPr>
              <a:spLocks noChangeArrowheads="1"/>
            </p:cNvSpPr>
            <p:nvPr/>
          </p:nvSpPr>
          <p:spPr bwMode="auto">
            <a:xfrm>
              <a:off x="3520" y="336"/>
              <a:ext cx="1280" cy="326"/>
            </a:xfrm>
            <a:prstGeom prst="rect">
              <a:avLst/>
            </a:prstGeom>
            <a:noFill/>
            <a:ln w="9525">
              <a:noFill/>
              <a:miter lim="800000"/>
              <a:headEnd/>
              <a:tailEnd type="none" w="lg" len="lg"/>
            </a:ln>
            <a:effectLst/>
          </p:spPr>
          <p:txBody>
            <a:bodyPr/>
            <a:lstStyle/>
            <a:p>
              <a:pPr>
                <a:spcBef>
                  <a:spcPct val="20000"/>
                </a:spcBef>
              </a:pPr>
              <a:r>
                <a:rPr lang="en-US" sz="2800"/>
                <a:t>TAPE</a:t>
              </a:r>
            </a:p>
          </p:txBody>
        </p:sp>
        <p:sp>
          <p:nvSpPr>
            <p:cNvPr id="25628" name="Rectangle 28"/>
            <p:cNvSpPr>
              <a:spLocks noChangeArrowheads="1"/>
            </p:cNvSpPr>
            <p:nvPr/>
          </p:nvSpPr>
          <p:spPr bwMode="auto">
            <a:xfrm>
              <a:off x="2240" y="336"/>
              <a:ext cx="1280" cy="326"/>
            </a:xfrm>
            <a:prstGeom prst="rect">
              <a:avLst/>
            </a:prstGeom>
            <a:noFill/>
            <a:ln w="9525">
              <a:noFill/>
              <a:miter lim="800000"/>
              <a:headEnd/>
              <a:tailEnd type="none" w="lg" len="lg"/>
            </a:ln>
            <a:effectLst/>
          </p:spPr>
          <p:txBody>
            <a:bodyPr/>
            <a:lstStyle/>
            <a:p>
              <a:pPr>
                <a:spcBef>
                  <a:spcPct val="20000"/>
                </a:spcBef>
              </a:pPr>
              <a:r>
                <a:rPr lang="en-US" sz="2800"/>
                <a:t>STACK</a:t>
              </a:r>
            </a:p>
          </p:txBody>
        </p:sp>
        <p:sp>
          <p:nvSpPr>
            <p:cNvPr id="25629" name="Rectangle 29"/>
            <p:cNvSpPr>
              <a:spLocks noChangeArrowheads="1"/>
            </p:cNvSpPr>
            <p:nvPr/>
          </p:nvSpPr>
          <p:spPr bwMode="auto">
            <a:xfrm>
              <a:off x="960" y="336"/>
              <a:ext cx="1280" cy="326"/>
            </a:xfrm>
            <a:prstGeom prst="rect">
              <a:avLst/>
            </a:prstGeom>
            <a:noFill/>
            <a:ln w="9525">
              <a:noFill/>
              <a:miter lim="800000"/>
              <a:headEnd/>
              <a:tailEnd type="none" w="lg" len="lg"/>
            </a:ln>
            <a:effectLst/>
          </p:spPr>
          <p:txBody>
            <a:bodyPr/>
            <a:lstStyle/>
            <a:p>
              <a:pPr>
                <a:spcBef>
                  <a:spcPct val="20000"/>
                </a:spcBef>
              </a:pPr>
              <a:r>
                <a:rPr lang="en-US" sz="2800"/>
                <a:t>STATE</a:t>
              </a:r>
            </a:p>
          </p:txBody>
        </p:sp>
        <p:sp>
          <p:nvSpPr>
            <p:cNvPr id="25630" name="Line 30"/>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p:spPr>
          <p:txBody>
            <a:bodyPr/>
            <a:lstStyle/>
            <a:p>
              <a:endParaRPr lang="en-US"/>
            </a:p>
          </p:txBody>
        </p:sp>
        <p:sp>
          <p:nvSpPr>
            <p:cNvPr id="25631" name="Line 31"/>
            <p:cNvSpPr>
              <a:spLocks noChangeShapeType="1"/>
            </p:cNvSpPr>
            <p:nvPr/>
          </p:nvSpPr>
          <p:spPr bwMode="auto">
            <a:xfrm>
              <a:off x="960" y="662"/>
              <a:ext cx="3840" cy="0"/>
            </a:xfrm>
            <a:prstGeom prst="line">
              <a:avLst/>
            </a:prstGeom>
            <a:noFill/>
            <a:ln w="12700">
              <a:solidFill>
                <a:schemeClr val="tx1"/>
              </a:solidFill>
              <a:round/>
              <a:headEnd/>
              <a:tailEnd type="none" w="lg" len="lg"/>
            </a:ln>
            <a:effectLst/>
          </p:spPr>
          <p:txBody>
            <a:bodyPr/>
            <a:lstStyle/>
            <a:p>
              <a:endParaRPr lang="en-US"/>
            </a:p>
          </p:txBody>
        </p:sp>
        <p:sp>
          <p:nvSpPr>
            <p:cNvPr id="25632" name="Line 32"/>
            <p:cNvSpPr>
              <a:spLocks noChangeShapeType="1"/>
            </p:cNvSpPr>
            <p:nvPr/>
          </p:nvSpPr>
          <p:spPr bwMode="auto">
            <a:xfrm>
              <a:off x="960" y="988"/>
              <a:ext cx="3840" cy="0"/>
            </a:xfrm>
            <a:prstGeom prst="line">
              <a:avLst/>
            </a:prstGeom>
            <a:noFill/>
            <a:ln w="12700">
              <a:solidFill>
                <a:schemeClr val="tx1"/>
              </a:solidFill>
              <a:round/>
              <a:headEnd/>
              <a:tailEnd type="none" w="lg" len="lg"/>
            </a:ln>
            <a:effectLst/>
          </p:spPr>
          <p:txBody>
            <a:bodyPr/>
            <a:lstStyle/>
            <a:p>
              <a:endParaRPr lang="en-US"/>
            </a:p>
          </p:txBody>
        </p:sp>
        <p:sp>
          <p:nvSpPr>
            <p:cNvPr id="25633" name="Line 33"/>
            <p:cNvSpPr>
              <a:spLocks noChangeShapeType="1"/>
            </p:cNvSpPr>
            <p:nvPr/>
          </p:nvSpPr>
          <p:spPr bwMode="auto">
            <a:xfrm>
              <a:off x="960" y="1314"/>
              <a:ext cx="3840" cy="0"/>
            </a:xfrm>
            <a:prstGeom prst="line">
              <a:avLst/>
            </a:prstGeom>
            <a:noFill/>
            <a:ln w="12700">
              <a:solidFill>
                <a:schemeClr val="tx1"/>
              </a:solidFill>
              <a:round/>
              <a:headEnd/>
              <a:tailEnd type="none" w="lg" len="lg"/>
            </a:ln>
            <a:effectLst/>
          </p:spPr>
          <p:txBody>
            <a:bodyPr/>
            <a:lstStyle/>
            <a:p>
              <a:endParaRPr lang="en-US"/>
            </a:p>
          </p:txBody>
        </p:sp>
        <p:sp>
          <p:nvSpPr>
            <p:cNvPr id="25634" name="Line 34"/>
            <p:cNvSpPr>
              <a:spLocks noChangeShapeType="1"/>
            </p:cNvSpPr>
            <p:nvPr/>
          </p:nvSpPr>
          <p:spPr bwMode="auto">
            <a:xfrm>
              <a:off x="960" y="1640"/>
              <a:ext cx="3840" cy="0"/>
            </a:xfrm>
            <a:prstGeom prst="line">
              <a:avLst/>
            </a:prstGeom>
            <a:noFill/>
            <a:ln w="12700">
              <a:solidFill>
                <a:schemeClr val="tx1"/>
              </a:solidFill>
              <a:round/>
              <a:headEnd/>
              <a:tailEnd type="none" w="lg" len="lg"/>
            </a:ln>
            <a:effectLst/>
          </p:spPr>
          <p:txBody>
            <a:bodyPr/>
            <a:lstStyle/>
            <a:p>
              <a:endParaRPr lang="en-US"/>
            </a:p>
          </p:txBody>
        </p:sp>
        <p:sp>
          <p:nvSpPr>
            <p:cNvPr id="25635" name="Line 35"/>
            <p:cNvSpPr>
              <a:spLocks noChangeShapeType="1"/>
            </p:cNvSpPr>
            <p:nvPr/>
          </p:nvSpPr>
          <p:spPr bwMode="auto">
            <a:xfrm>
              <a:off x="960" y="1966"/>
              <a:ext cx="3840" cy="0"/>
            </a:xfrm>
            <a:prstGeom prst="line">
              <a:avLst/>
            </a:prstGeom>
            <a:noFill/>
            <a:ln w="12700">
              <a:solidFill>
                <a:schemeClr val="tx1"/>
              </a:solidFill>
              <a:round/>
              <a:headEnd/>
              <a:tailEnd type="none" w="lg" len="lg"/>
            </a:ln>
            <a:effectLst/>
          </p:spPr>
          <p:txBody>
            <a:bodyPr/>
            <a:lstStyle/>
            <a:p>
              <a:endParaRPr lang="en-US"/>
            </a:p>
          </p:txBody>
        </p:sp>
        <p:sp>
          <p:nvSpPr>
            <p:cNvPr id="25636" name="Line 36"/>
            <p:cNvSpPr>
              <a:spLocks noChangeShapeType="1"/>
            </p:cNvSpPr>
            <p:nvPr/>
          </p:nvSpPr>
          <p:spPr bwMode="auto">
            <a:xfrm>
              <a:off x="960" y="2292"/>
              <a:ext cx="3840" cy="0"/>
            </a:xfrm>
            <a:prstGeom prst="line">
              <a:avLst/>
            </a:prstGeom>
            <a:noFill/>
            <a:ln w="12700">
              <a:solidFill>
                <a:schemeClr val="tx1"/>
              </a:solidFill>
              <a:round/>
              <a:headEnd/>
              <a:tailEnd type="none" w="lg" len="lg"/>
            </a:ln>
            <a:effectLst/>
          </p:spPr>
          <p:txBody>
            <a:bodyPr/>
            <a:lstStyle/>
            <a:p>
              <a:endParaRPr lang="en-US"/>
            </a:p>
          </p:txBody>
        </p:sp>
        <p:sp>
          <p:nvSpPr>
            <p:cNvPr id="25637" name="Line 37"/>
            <p:cNvSpPr>
              <a:spLocks noChangeShapeType="1"/>
            </p:cNvSpPr>
            <p:nvPr/>
          </p:nvSpPr>
          <p:spPr bwMode="auto">
            <a:xfrm>
              <a:off x="960" y="2618"/>
              <a:ext cx="3840" cy="0"/>
            </a:xfrm>
            <a:prstGeom prst="line">
              <a:avLst/>
            </a:prstGeom>
            <a:noFill/>
            <a:ln w="12700">
              <a:solidFill>
                <a:schemeClr val="tx1"/>
              </a:solidFill>
              <a:round/>
              <a:headEnd/>
              <a:tailEnd type="none" w="lg" len="lg"/>
            </a:ln>
            <a:effectLst/>
          </p:spPr>
          <p:txBody>
            <a:bodyPr/>
            <a:lstStyle/>
            <a:p>
              <a:endParaRPr lang="en-US"/>
            </a:p>
          </p:txBody>
        </p:sp>
        <p:sp>
          <p:nvSpPr>
            <p:cNvPr id="25638" name="Line 38"/>
            <p:cNvSpPr>
              <a:spLocks noChangeShapeType="1"/>
            </p:cNvSpPr>
            <p:nvPr/>
          </p:nvSpPr>
          <p:spPr bwMode="auto">
            <a:xfrm>
              <a:off x="960" y="2944"/>
              <a:ext cx="3840" cy="0"/>
            </a:xfrm>
            <a:prstGeom prst="line">
              <a:avLst/>
            </a:prstGeom>
            <a:noFill/>
            <a:ln w="12700">
              <a:solidFill>
                <a:schemeClr val="tx1"/>
              </a:solidFill>
              <a:round/>
              <a:headEnd/>
              <a:tailEnd type="none" w="lg" len="lg"/>
            </a:ln>
            <a:effectLst/>
          </p:spPr>
          <p:txBody>
            <a:bodyPr/>
            <a:lstStyle/>
            <a:p>
              <a:endParaRPr lang="en-US"/>
            </a:p>
          </p:txBody>
        </p:sp>
        <p:sp>
          <p:nvSpPr>
            <p:cNvPr id="25639" name="Line 39"/>
            <p:cNvSpPr>
              <a:spLocks noChangeShapeType="1"/>
            </p:cNvSpPr>
            <p:nvPr/>
          </p:nvSpPr>
          <p:spPr bwMode="auto">
            <a:xfrm>
              <a:off x="960" y="3270"/>
              <a:ext cx="3840" cy="0"/>
            </a:xfrm>
            <a:prstGeom prst="line">
              <a:avLst/>
            </a:prstGeom>
            <a:noFill/>
            <a:ln w="28575" cap="sq">
              <a:solidFill>
                <a:schemeClr val="tx1"/>
              </a:solidFill>
              <a:round/>
              <a:headEnd/>
              <a:tailEnd type="none" w="lg" len="lg"/>
            </a:ln>
            <a:effectLst/>
          </p:spPr>
          <p:txBody>
            <a:bodyPr/>
            <a:lstStyle/>
            <a:p>
              <a:endParaRPr lang="en-US"/>
            </a:p>
          </p:txBody>
        </p:sp>
        <p:sp>
          <p:nvSpPr>
            <p:cNvPr id="25640" name="Line 40"/>
            <p:cNvSpPr>
              <a:spLocks noChangeShapeType="1"/>
            </p:cNvSpPr>
            <p:nvPr/>
          </p:nvSpPr>
          <p:spPr bwMode="auto">
            <a:xfrm>
              <a:off x="960" y="336"/>
              <a:ext cx="0" cy="2934"/>
            </a:xfrm>
            <a:prstGeom prst="line">
              <a:avLst/>
            </a:prstGeom>
            <a:noFill/>
            <a:ln w="28575" cap="sq">
              <a:solidFill>
                <a:schemeClr val="tx1"/>
              </a:solidFill>
              <a:round/>
              <a:headEnd/>
              <a:tailEnd type="none" w="lg" len="lg"/>
            </a:ln>
            <a:effectLst/>
          </p:spPr>
          <p:txBody>
            <a:bodyPr/>
            <a:lstStyle/>
            <a:p>
              <a:endParaRPr lang="en-US"/>
            </a:p>
          </p:txBody>
        </p:sp>
        <p:sp>
          <p:nvSpPr>
            <p:cNvPr id="25641" name="Line 41"/>
            <p:cNvSpPr>
              <a:spLocks noChangeShapeType="1"/>
            </p:cNvSpPr>
            <p:nvPr/>
          </p:nvSpPr>
          <p:spPr bwMode="auto">
            <a:xfrm>
              <a:off x="2240" y="336"/>
              <a:ext cx="0" cy="2934"/>
            </a:xfrm>
            <a:prstGeom prst="line">
              <a:avLst/>
            </a:prstGeom>
            <a:noFill/>
            <a:ln w="12700">
              <a:solidFill>
                <a:schemeClr val="tx1"/>
              </a:solidFill>
              <a:round/>
              <a:headEnd/>
              <a:tailEnd type="none" w="lg" len="lg"/>
            </a:ln>
            <a:effectLst/>
          </p:spPr>
          <p:txBody>
            <a:bodyPr/>
            <a:lstStyle/>
            <a:p>
              <a:endParaRPr lang="en-US"/>
            </a:p>
          </p:txBody>
        </p:sp>
        <p:sp>
          <p:nvSpPr>
            <p:cNvPr id="25642" name="Line 42"/>
            <p:cNvSpPr>
              <a:spLocks noChangeShapeType="1"/>
            </p:cNvSpPr>
            <p:nvPr/>
          </p:nvSpPr>
          <p:spPr bwMode="auto">
            <a:xfrm>
              <a:off x="3520" y="336"/>
              <a:ext cx="0" cy="2934"/>
            </a:xfrm>
            <a:prstGeom prst="line">
              <a:avLst/>
            </a:prstGeom>
            <a:noFill/>
            <a:ln w="12700">
              <a:solidFill>
                <a:schemeClr val="tx1"/>
              </a:solidFill>
              <a:round/>
              <a:headEnd/>
              <a:tailEnd type="none" w="lg" len="lg"/>
            </a:ln>
            <a:effectLst/>
          </p:spPr>
          <p:txBody>
            <a:bodyPr/>
            <a:lstStyle/>
            <a:p>
              <a:endParaRPr lang="en-US"/>
            </a:p>
          </p:txBody>
        </p:sp>
        <p:sp>
          <p:nvSpPr>
            <p:cNvPr id="25643" name="Line 43"/>
            <p:cNvSpPr>
              <a:spLocks noChangeShapeType="1"/>
            </p:cNvSpPr>
            <p:nvPr/>
          </p:nvSpPr>
          <p:spPr bwMode="auto">
            <a:xfrm>
              <a:off x="4800" y="336"/>
              <a:ext cx="0" cy="2934"/>
            </a:xfrm>
            <a:prstGeom prst="line">
              <a:avLst/>
            </a:prstGeom>
            <a:noFill/>
            <a:ln w="28575" cap="sq">
              <a:solidFill>
                <a:schemeClr val="tx1"/>
              </a:solidFill>
              <a:round/>
              <a:headEnd/>
              <a:tailEnd type="none" w="lg" len="lg"/>
            </a:ln>
            <a:effectLst/>
          </p:spPr>
          <p:txBody>
            <a:bodyPr/>
            <a:lstStyle/>
            <a:p>
              <a:endParaRPr lang="en-US"/>
            </a:p>
          </p:txBody>
        </p:sp>
      </p:grpSp>
      <p:sp>
        <p:nvSpPr>
          <p:cNvPr id="25644" name="Text Box 44"/>
          <p:cNvSpPr txBox="1">
            <a:spLocks noChangeArrowheads="1"/>
          </p:cNvSpPr>
          <p:nvPr/>
        </p:nvSpPr>
        <p:spPr bwMode="auto">
          <a:xfrm>
            <a:off x="1885950" y="609600"/>
            <a:ext cx="5257800" cy="762000"/>
          </a:xfrm>
          <a:prstGeom prst="rect">
            <a:avLst/>
          </a:prstGeom>
          <a:noFill/>
          <a:ln w="9525">
            <a:noFill/>
            <a:miter lim="800000"/>
            <a:headEnd/>
            <a:tailEnd type="none" w="lg" len="lg"/>
          </a:ln>
          <a:effectLst/>
        </p:spPr>
        <p:txBody>
          <a:bodyPr>
            <a:spAutoFit/>
          </a:bodyPr>
          <a:lstStyle/>
          <a:p>
            <a:pPr algn="ctr">
              <a:spcBef>
                <a:spcPct val="50000"/>
              </a:spcBef>
            </a:pPr>
            <a:r>
              <a:rPr lang="en-US" sz="4400"/>
              <a:t>Example continued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1524000" y="1524000"/>
            <a:ext cx="6096000" cy="3813175"/>
            <a:chOff x="960" y="336"/>
            <a:chExt cx="3840" cy="2402"/>
          </a:xfrm>
        </p:grpSpPr>
        <p:sp>
          <p:nvSpPr>
            <p:cNvPr id="26627" name="Rectangle 3"/>
            <p:cNvSpPr>
              <a:spLocks noChangeArrowheads="1"/>
            </p:cNvSpPr>
            <p:nvPr/>
          </p:nvSpPr>
          <p:spPr bwMode="auto">
            <a:xfrm>
              <a:off x="3520" y="66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a:t>
              </a:r>
            </a:p>
          </p:txBody>
        </p:sp>
        <p:sp>
          <p:nvSpPr>
            <p:cNvPr id="26628" name="Rectangle 4"/>
            <p:cNvSpPr>
              <a:spLocks noChangeArrowheads="1"/>
            </p:cNvSpPr>
            <p:nvPr/>
          </p:nvSpPr>
          <p:spPr bwMode="auto">
            <a:xfrm>
              <a:off x="2240" y="662"/>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S</a:t>
              </a:r>
            </a:p>
          </p:txBody>
        </p:sp>
        <p:sp>
          <p:nvSpPr>
            <p:cNvPr id="26629" name="Rectangle 5"/>
            <p:cNvSpPr>
              <a:spLocks noChangeArrowheads="1"/>
            </p:cNvSpPr>
            <p:nvPr/>
          </p:nvSpPr>
          <p:spPr bwMode="auto">
            <a:xfrm>
              <a:off x="960" y="662"/>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3</a:t>
              </a:r>
            </a:p>
          </p:txBody>
        </p:sp>
        <p:sp>
          <p:nvSpPr>
            <p:cNvPr id="26630" name="Rectangle 6"/>
            <p:cNvSpPr>
              <a:spLocks noChangeArrowheads="1"/>
            </p:cNvSpPr>
            <p:nvPr/>
          </p:nvSpPr>
          <p:spPr bwMode="auto">
            <a:xfrm>
              <a:off x="3520" y="2292"/>
              <a:ext cx="1280" cy="44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1" name="Rectangle 7"/>
            <p:cNvSpPr>
              <a:spLocks noChangeArrowheads="1"/>
            </p:cNvSpPr>
            <p:nvPr/>
          </p:nvSpPr>
          <p:spPr bwMode="auto">
            <a:xfrm>
              <a:off x="2240" y="2292"/>
              <a:ext cx="1280" cy="44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2" name="Rectangle 8"/>
            <p:cNvSpPr>
              <a:spLocks noChangeArrowheads="1"/>
            </p:cNvSpPr>
            <p:nvPr/>
          </p:nvSpPr>
          <p:spPr bwMode="auto">
            <a:xfrm>
              <a:off x="960" y="2292"/>
              <a:ext cx="1280" cy="446"/>
            </a:xfrm>
            <a:prstGeom prst="rect">
              <a:avLst/>
            </a:prstGeom>
            <a:noFill/>
            <a:ln w="9525">
              <a:noFill/>
              <a:miter lim="800000"/>
              <a:headEnd/>
              <a:tailEnd type="none" w="lg" len="lg"/>
            </a:ln>
            <a:effectLst/>
          </p:spPr>
          <p:txBody>
            <a:bodyPr/>
            <a:lstStyle/>
            <a:p>
              <a:pPr>
                <a:spcBef>
                  <a:spcPct val="20000"/>
                </a:spcBef>
              </a:pPr>
              <a:r>
                <a:rPr lang="en-US" sz="2800"/>
                <a:t>ACCEPT</a:t>
              </a:r>
              <a:endParaRPr lang="en-US" baseline="-25000"/>
            </a:p>
          </p:txBody>
        </p:sp>
        <p:sp>
          <p:nvSpPr>
            <p:cNvPr id="26633" name="Rectangle 9"/>
            <p:cNvSpPr>
              <a:spLocks noChangeArrowheads="1"/>
            </p:cNvSpPr>
            <p:nvPr/>
          </p:nvSpPr>
          <p:spPr bwMode="auto">
            <a:xfrm>
              <a:off x="352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4" name="Rectangle 10"/>
            <p:cNvSpPr>
              <a:spLocks noChangeArrowheads="1"/>
            </p:cNvSpPr>
            <p:nvPr/>
          </p:nvSpPr>
          <p:spPr bwMode="auto">
            <a:xfrm>
              <a:off x="2240" y="1966"/>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5" name="Rectangle 11"/>
            <p:cNvSpPr>
              <a:spLocks noChangeArrowheads="1"/>
            </p:cNvSpPr>
            <p:nvPr/>
          </p:nvSpPr>
          <p:spPr bwMode="auto">
            <a:xfrm>
              <a:off x="960" y="1966"/>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4</a:t>
              </a:r>
            </a:p>
          </p:txBody>
        </p:sp>
        <p:sp>
          <p:nvSpPr>
            <p:cNvPr id="26636" name="Rectangle 12"/>
            <p:cNvSpPr>
              <a:spLocks noChangeArrowheads="1"/>
            </p:cNvSpPr>
            <p:nvPr/>
          </p:nvSpPr>
          <p:spPr bwMode="auto">
            <a:xfrm>
              <a:off x="352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7" name="Rectangle 13"/>
            <p:cNvSpPr>
              <a:spLocks noChangeArrowheads="1"/>
            </p:cNvSpPr>
            <p:nvPr/>
          </p:nvSpPr>
          <p:spPr bwMode="auto">
            <a:xfrm>
              <a:off x="2240" y="1640"/>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38" name="Rectangle 14"/>
            <p:cNvSpPr>
              <a:spLocks noChangeArrowheads="1"/>
            </p:cNvSpPr>
            <p:nvPr/>
          </p:nvSpPr>
          <p:spPr bwMode="auto">
            <a:xfrm>
              <a:off x="960" y="1640"/>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6639" name="Rectangle 15"/>
            <p:cNvSpPr>
              <a:spLocks noChangeArrowheads="1"/>
            </p:cNvSpPr>
            <p:nvPr/>
          </p:nvSpPr>
          <p:spPr bwMode="auto">
            <a:xfrm>
              <a:off x="352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40" name="Rectangle 16"/>
            <p:cNvSpPr>
              <a:spLocks noChangeArrowheads="1"/>
            </p:cNvSpPr>
            <p:nvPr/>
          </p:nvSpPr>
          <p:spPr bwMode="auto">
            <a:xfrm>
              <a:off x="2240" y="1314"/>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41" name="Rectangle 17"/>
            <p:cNvSpPr>
              <a:spLocks noChangeArrowheads="1"/>
            </p:cNvSpPr>
            <p:nvPr/>
          </p:nvSpPr>
          <p:spPr bwMode="auto">
            <a:xfrm>
              <a:off x="960" y="1314"/>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26642" name="Rectangle 18"/>
            <p:cNvSpPr>
              <a:spLocks noChangeArrowheads="1"/>
            </p:cNvSpPr>
            <p:nvPr/>
          </p:nvSpPr>
          <p:spPr bwMode="auto">
            <a:xfrm>
              <a:off x="352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4</a:t>
              </a:r>
            </a:p>
          </p:txBody>
        </p:sp>
        <p:sp>
          <p:nvSpPr>
            <p:cNvPr id="26643" name="Rectangle 19"/>
            <p:cNvSpPr>
              <a:spLocks noChangeArrowheads="1"/>
            </p:cNvSpPr>
            <p:nvPr/>
          </p:nvSpPr>
          <p:spPr bwMode="auto">
            <a:xfrm>
              <a:off x="2240" y="988"/>
              <a:ext cx="1280" cy="32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t>
              </a:r>
            </a:p>
          </p:txBody>
        </p:sp>
        <p:sp>
          <p:nvSpPr>
            <p:cNvPr id="26644" name="Rectangle 20"/>
            <p:cNvSpPr>
              <a:spLocks noChangeArrowheads="1"/>
            </p:cNvSpPr>
            <p:nvPr/>
          </p:nvSpPr>
          <p:spPr bwMode="auto">
            <a:xfrm>
              <a:off x="960" y="988"/>
              <a:ext cx="1280" cy="326"/>
            </a:xfrm>
            <a:prstGeom prst="rect">
              <a:avLst/>
            </a:prstGeom>
            <a:noFill/>
            <a:ln w="9525">
              <a:noFill/>
              <a:miter lim="800000"/>
              <a:headEnd/>
              <a:tailEnd type="none" w="lg" len="lg"/>
            </a:ln>
            <a:effectLst/>
          </p:spPr>
          <p:txBody>
            <a:bodyPr/>
            <a:lstStyle/>
            <a:p>
              <a:pPr>
                <a:spcBef>
                  <a:spcPct val="20000"/>
                </a:spcBef>
              </a:pPr>
              <a:r>
                <a:rPr lang="en-US" sz="2800"/>
                <a:t>POP</a:t>
              </a:r>
            </a:p>
          </p:txBody>
        </p:sp>
        <p:sp>
          <p:nvSpPr>
            <p:cNvPr id="26645" name="Rectangle 21"/>
            <p:cNvSpPr>
              <a:spLocks noChangeArrowheads="1"/>
            </p:cNvSpPr>
            <p:nvPr/>
          </p:nvSpPr>
          <p:spPr bwMode="auto">
            <a:xfrm>
              <a:off x="3520" y="336"/>
              <a:ext cx="1280" cy="326"/>
            </a:xfrm>
            <a:prstGeom prst="rect">
              <a:avLst/>
            </a:prstGeom>
            <a:noFill/>
            <a:ln w="9525">
              <a:noFill/>
              <a:miter lim="800000"/>
              <a:headEnd/>
              <a:tailEnd type="none" w="lg" len="lg"/>
            </a:ln>
            <a:effectLst/>
          </p:spPr>
          <p:txBody>
            <a:bodyPr/>
            <a:lstStyle/>
            <a:p>
              <a:pPr>
                <a:spcBef>
                  <a:spcPct val="20000"/>
                </a:spcBef>
              </a:pPr>
              <a:r>
                <a:rPr lang="en-US" sz="2800"/>
                <a:t>TAPE</a:t>
              </a:r>
            </a:p>
          </p:txBody>
        </p:sp>
        <p:sp>
          <p:nvSpPr>
            <p:cNvPr id="26646" name="Rectangle 22"/>
            <p:cNvSpPr>
              <a:spLocks noChangeArrowheads="1"/>
            </p:cNvSpPr>
            <p:nvPr/>
          </p:nvSpPr>
          <p:spPr bwMode="auto">
            <a:xfrm>
              <a:off x="2240" y="336"/>
              <a:ext cx="1280" cy="326"/>
            </a:xfrm>
            <a:prstGeom prst="rect">
              <a:avLst/>
            </a:prstGeom>
            <a:noFill/>
            <a:ln w="9525">
              <a:noFill/>
              <a:miter lim="800000"/>
              <a:headEnd/>
              <a:tailEnd type="none" w="lg" len="lg"/>
            </a:ln>
            <a:effectLst/>
          </p:spPr>
          <p:txBody>
            <a:bodyPr/>
            <a:lstStyle/>
            <a:p>
              <a:pPr>
                <a:spcBef>
                  <a:spcPct val="20000"/>
                </a:spcBef>
              </a:pPr>
              <a:r>
                <a:rPr lang="en-US" sz="2800"/>
                <a:t>STACK</a:t>
              </a:r>
            </a:p>
          </p:txBody>
        </p:sp>
        <p:sp>
          <p:nvSpPr>
            <p:cNvPr id="26647" name="Rectangle 23"/>
            <p:cNvSpPr>
              <a:spLocks noChangeArrowheads="1"/>
            </p:cNvSpPr>
            <p:nvPr/>
          </p:nvSpPr>
          <p:spPr bwMode="auto">
            <a:xfrm>
              <a:off x="960" y="336"/>
              <a:ext cx="1280" cy="326"/>
            </a:xfrm>
            <a:prstGeom prst="rect">
              <a:avLst/>
            </a:prstGeom>
            <a:noFill/>
            <a:ln w="9525">
              <a:noFill/>
              <a:miter lim="800000"/>
              <a:headEnd/>
              <a:tailEnd type="none" w="lg" len="lg"/>
            </a:ln>
            <a:effectLst/>
          </p:spPr>
          <p:txBody>
            <a:bodyPr/>
            <a:lstStyle/>
            <a:p>
              <a:pPr>
                <a:spcBef>
                  <a:spcPct val="20000"/>
                </a:spcBef>
              </a:pPr>
              <a:r>
                <a:rPr lang="en-US" sz="2800"/>
                <a:t>STATE</a:t>
              </a:r>
            </a:p>
          </p:txBody>
        </p:sp>
        <p:sp>
          <p:nvSpPr>
            <p:cNvPr id="26648" name="Line 24"/>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p:spPr>
          <p:txBody>
            <a:bodyPr/>
            <a:lstStyle/>
            <a:p>
              <a:endParaRPr lang="en-US"/>
            </a:p>
          </p:txBody>
        </p:sp>
        <p:sp>
          <p:nvSpPr>
            <p:cNvPr id="26649" name="Line 25"/>
            <p:cNvSpPr>
              <a:spLocks noChangeShapeType="1"/>
            </p:cNvSpPr>
            <p:nvPr/>
          </p:nvSpPr>
          <p:spPr bwMode="auto">
            <a:xfrm>
              <a:off x="960" y="662"/>
              <a:ext cx="3840" cy="0"/>
            </a:xfrm>
            <a:prstGeom prst="line">
              <a:avLst/>
            </a:prstGeom>
            <a:noFill/>
            <a:ln w="12700">
              <a:solidFill>
                <a:schemeClr val="tx1"/>
              </a:solidFill>
              <a:round/>
              <a:headEnd/>
              <a:tailEnd type="none" w="lg" len="lg"/>
            </a:ln>
            <a:effectLst/>
          </p:spPr>
          <p:txBody>
            <a:bodyPr/>
            <a:lstStyle/>
            <a:p>
              <a:endParaRPr lang="en-US"/>
            </a:p>
          </p:txBody>
        </p:sp>
        <p:sp>
          <p:nvSpPr>
            <p:cNvPr id="26650" name="Line 26"/>
            <p:cNvSpPr>
              <a:spLocks noChangeShapeType="1"/>
            </p:cNvSpPr>
            <p:nvPr/>
          </p:nvSpPr>
          <p:spPr bwMode="auto">
            <a:xfrm>
              <a:off x="960" y="1314"/>
              <a:ext cx="3840" cy="0"/>
            </a:xfrm>
            <a:prstGeom prst="line">
              <a:avLst/>
            </a:prstGeom>
            <a:noFill/>
            <a:ln w="12700">
              <a:solidFill>
                <a:schemeClr val="tx1"/>
              </a:solidFill>
              <a:round/>
              <a:headEnd/>
              <a:tailEnd type="none" w="lg" len="lg"/>
            </a:ln>
            <a:effectLst/>
          </p:spPr>
          <p:txBody>
            <a:bodyPr/>
            <a:lstStyle/>
            <a:p>
              <a:endParaRPr lang="en-US"/>
            </a:p>
          </p:txBody>
        </p:sp>
        <p:sp>
          <p:nvSpPr>
            <p:cNvPr id="26651" name="Line 27"/>
            <p:cNvSpPr>
              <a:spLocks noChangeShapeType="1"/>
            </p:cNvSpPr>
            <p:nvPr/>
          </p:nvSpPr>
          <p:spPr bwMode="auto">
            <a:xfrm>
              <a:off x="960" y="1640"/>
              <a:ext cx="3840" cy="0"/>
            </a:xfrm>
            <a:prstGeom prst="line">
              <a:avLst/>
            </a:prstGeom>
            <a:noFill/>
            <a:ln w="12700">
              <a:solidFill>
                <a:schemeClr val="tx1"/>
              </a:solidFill>
              <a:round/>
              <a:headEnd/>
              <a:tailEnd type="none" w="lg" len="lg"/>
            </a:ln>
            <a:effectLst/>
          </p:spPr>
          <p:txBody>
            <a:bodyPr/>
            <a:lstStyle/>
            <a:p>
              <a:endParaRPr lang="en-US"/>
            </a:p>
          </p:txBody>
        </p:sp>
        <p:sp>
          <p:nvSpPr>
            <p:cNvPr id="26652" name="Line 28"/>
            <p:cNvSpPr>
              <a:spLocks noChangeShapeType="1"/>
            </p:cNvSpPr>
            <p:nvPr/>
          </p:nvSpPr>
          <p:spPr bwMode="auto">
            <a:xfrm>
              <a:off x="960" y="1966"/>
              <a:ext cx="3840" cy="0"/>
            </a:xfrm>
            <a:prstGeom prst="line">
              <a:avLst/>
            </a:prstGeom>
            <a:noFill/>
            <a:ln w="12700">
              <a:solidFill>
                <a:schemeClr val="tx1"/>
              </a:solidFill>
              <a:round/>
              <a:headEnd/>
              <a:tailEnd type="none" w="lg" len="lg"/>
            </a:ln>
            <a:effectLst/>
          </p:spPr>
          <p:txBody>
            <a:bodyPr/>
            <a:lstStyle/>
            <a:p>
              <a:endParaRPr lang="en-US"/>
            </a:p>
          </p:txBody>
        </p:sp>
        <p:sp>
          <p:nvSpPr>
            <p:cNvPr id="26653" name="Line 29"/>
            <p:cNvSpPr>
              <a:spLocks noChangeShapeType="1"/>
            </p:cNvSpPr>
            <p:nvPr/>
          </p:nvSpPr>
          <p:spPr bwMode="auto">
            <a:xfrm>
              <a:off x="960" y="2292"/>
              <a:ext cx="3840" cy="0"/>
            </a:xfrm>
            <a:prstGeom prst="line">
              <a:avLst/>
            </a:prstGeom>
            <a:noFill/>
            <a:ln w="12700">
              <a:solidFill>
                <a:schemeClr val="tx1"/>
              </a:solidFill>
              <a:round/>
              <a:headEnd/>
              <a:tailEnd type="none" w="lg" len="lg"/>
            </a:ln>
            <a:effectLst/>
          </p:spPr>
          <p:txBody>
            <a:bodyPr/>
            <a:lstStyle/>
            <a:p>
              <a:endParaRPr lang="en-US"/>
            </a:p>
          </p:txBody>
        </p:sp>
        <p:sp>
          <p:nvSpPr>
            <p:cNvPr id="26654" name="Line 30"/>
            <p:cNvSpPr>
              <a:spLocks noChangeShapeType="1"/>
            </p:cNvSpPr>
            <p:nvPr/>
          </p:nvSpPr>
          <p:spPr bwMode="auto">
            <a:xfrm>
              <a:off x="960" y="2738"/>
              <a:ext cx="3840" cy="0"/>
            </a:xfrm>
            <a:prstGeom prst="line">
              <a:avLst/>
            </a:prstGeom>
            <a:noFill/>
            <a:ln w="28575" cap="sq">
              <a:solidFill>
                <a:schemeClr val="tx1"/>
              </a:solidFill>
              <a:round/>
              <a:headEnd/>
              <a:tailEnd type="none" w="lg" len="lg"/>
            </a:ln>
            <a:effectLst/>
          </p:spPr>
          <p:txBody>
            <a:bodyPr/>
            <a:lstStyle/>
            <a:p>
              <a:endParaRPr lang="en-US"/>
            </a:p>
          </p:txBody>
        </p:sp>
        <p:sp>
          <p:nvSpPr>
            <p:cNvPr id="26655" name="Line 31"/>
            <p:cNvSpPr>
              <a:spLocks noChangeShapeType="1"/>
            </p:cNvSpPr>
            <p:nvPr/>
          </p:nvSpPr>
          <p:spPr bwMode="auto">
            <a:xfrm>
              <a:off x="960" y="336"/>
              <a:ext cx="0" cy="2402"/>
            </a:xfrm>
            <a:prstGeom prst="line">
              <a:avLst/>
            </a:prstGeom>
            <a:noFill/>
            <a:ln w="28575" cap="sq">
              <a:solidFill>
                <a:schemeClr val="tx1"/>
              </a:solidFill>
              <a:round/>
              <a:headEnd/>
              <a:tailEnd type="none" w="lg" len="lg"/>
            </a:ln>
            <a:effectLst/>
          </p:spPr>
          <p:txBody>
            <a:bodyPr/>
            <a:lstStyle/>
            <a:p>
              <a:endParaRPr lang="en-US"/>
            </a:p>
          </p:txBody>
        </p:sp>
        <p:sp>
          <p:nvSpPr>
            <p:cNvPr id="26656" name="Line 32"/>
            <p:cNvSpPr>
              <a:spLocks noChangeShapeType="1"/>
            </p:cNvSpPr>
            <p:nvPr/>
          </p:nvSpPr>
          <p:spPr bwMode="auto">
            <a:xfrm>
              <a:off x="2240" y="336"/>
              <a:ext cx="0" cy="2402"/>
            </a:xfrm>
            <a:prstGeom prst="line">
              <a:avLst/>
            </a:prstGeom>
            <a:noFill/>
            <a:ln w="12700">
              <a:solidFill>
                <a:schemeClr val="tx1"/>
              </a:solidFill>
              <a:round/>
              <a:headEnd/>
              <a:tailEnd type="none" w="lg" len="lg"/>
            </a:ln>
            <a:effectLst/>
          </p:spPr>
          <p:txBody>
            <a:bodyPr/>
            <a:lstStyle/>
            <a:p>
              <a:endParaRPr lang="en-US"/>
            </a:p>
          </p:txBody>
        </p:sp>
        <p:sp>
          <p:nvSpPr>
            <p:cNvPr id="26657" name="Line 33"/>
            <p:cNvSpPr>
              <a:spLocks noChangeShapeType="1"/>
            </p:cNvSpPr>
            <p:nvPr/>
          </p:nvSpPr>
          <p:spPr bwMode="auto">
            <a:xfrm>
              <a:off x="3520" y="336"/>
              <a:ext cx="0" cy="2402"/>
            </a:xfrm>
            <a:prstGeom prst="line">
              <a:avLst/>
            </a:prstGeom>
            <a:noFill/>
            <a:ln w="12700">
              <a:solidFill>
                <a:schemeClr val="tx1"/>
              </a:solidFill>
              <a:round/>
              <a:headEnd/>
              <a:tailEnd type="none" w="lg" len="lg"/>
            </a:ln>
            <a:effectLst/>
          </p:spPr>
          <p:txBody>
            <a:bodyPr/>
            <a:lstStyle/>
            <a:p>
              <a:endParaRPr lang="en-US"/>
            </a:p>
          </p:txBody>
        </p:sp>
        <p:sp>
          <p:nvSpPr>
            <p:cNvPr id="26658" name="Line 34"/>
            <p:cNvSpPr>
              <a:spLocks noChangeShapeType="1"/>
            </p:cNvSpPr>
            <p:nvPr/>
          </p:nvSpPr>
          <p:spPr bwMode="auto">
            <a:xfrm>
              <a:off x="4800" y="336"/>
              <a:ext cx="0" cy="2402"/>
            </a:xfrm>
            <a:prstGeom prst="line">
              <a:avLst/>
            </a:prstGeom>
            <a:noFill/>
            <a:ln w="28575" cap="sq">
              <a:solidFill>
                <a:schemeClr val="tx1"/>
              </a:solidFill>
              <a:round/>
              <a:headEnd/>
              <a:tailEnd type="none" w="lg" len="lg"/>
            </a:ln>
            <a:effectLst/>
          </p:spPr>
          <p:txBody>
            <a:bodyPr/>
            <a:lstStyle/>
            <a:p>
              <a:endParaRPr lang="en-US"/>
            </a:p>
          </p:txBody>
        </p:sp>
        <p:sp>
          <p:nvSpPr>
            <p:cNvPr id="26659" name="Line 35"/>
            <p:cNvSpPr>
              <a:spLocks noChangeShapeType="1"/>
            </p:cNvSpPr>
            <p:nvPr/>
          </p:nvSpPr>
          <p:spPr bwMode="auto">
            <a:xfrm>
              <a:off x="960" y="988"/>
              <a:ext cx="3840" cy="0"/>
            </a:xfrm>
            <a:prstGeom prst="line">
              <a:avLst/>
            </a:prstGeom>
            <a:noFill/>
            <a:ln w="12700">
              <a:solidFill>
                <a:schemeClr val="tx1"/>
              </a:solidFill>
              <a:round/>
              <a:headEnd/>
              <a:tailEnd/>
            </a:ln>
            <a:effectLst/>
          </p:spPr>
          <p:txBody>
            <a:bodyPr/>
            <a:lstStyle/>
            <a:p>
              <a:endParaRPr lang="en-US"/>
            </a:p>
          </p:txBody>
        </p:sp>
      </p:grpSp>
      <p:sp>
        <p:nvSpPr>
          <p:cNvPr id="26660" name="Rectangle 36"/>
          <p:cNvSpPr>
            <a:spLocks noChangeArrowheads="1"/>
          </p:cNvSpPr>
          <p:nvPr/>
        </p:nvSpPr>
        <p:spPr bwMode="auto">
          <a:xfrm>
            <a:off x="500063" y="2000250"/>
            <a:ext cx="7772400" cy="4114800"/>
          </a:xfrm>
          <a:prstGeom prst="rect">
            <a:avLst/>
          </a:prstGeom>
          <a:noFill/>
          <a:ln w="9525">
            <a:noFill/>
            <a:miter lim="800000"/>
            <a:headEnd/>
            <a:tailEnd/>
          </a:ln>
          <a:effectLst/>
        </p:spPr>
        <p:txBody>
          <a:bodyPr/>
          <a:lstStyle/>
          <a:p>
            <a:pPr algn="ctr">
              <a:spcBef>
                <a:spcPct val="20000"/>
              </a:spcBef>
            </a:pPr>
            <a:endParaRPr lang="en-US" sz="3200"/>
          </a:p>
          <a:p>
            <a:pPr algn="ctr">
              <a:spcBef>
                <a:spcPct val="20000"/>
              </a:spcBef>
            </a:pPr>
            <a:endParaRPr lang="en-US" sz="3200"/>
          </a:p>
          <a:p>
            <a:pPr algn="ctr">
              <a:spcBef>
                <a:spcPct val="20000"/>
              </a:spcBef>
            </a:pPr>
            <a:endParaRPr lang="en-US" sz="3200"/>
          </a:p>
          <a:p>
            <a:pPr algn="ctr">
              <a:spcBef>
                <a:spcPct val="20000"/>
              </a:spcBef>
            </a:pPr>
            <a:endParaRPr lang="en-US" sz="3200"/>
          </a:p>
          <a:p>
            <a:pPr algn="ctr">
              <a:spcBef>
                <a:spcPct val="20000"/>
              </a:spcBef>
            </a:pPr>
            <a:endParaRPr lang="en-US" sz="3200"/>
          </a:p>
          <a:p>
            <a:pPr algn="ctr">
              <a:spcBef>
                <a:spcPct val="20000"/>
              </a:spcBef>
            </a:pPr>
            <a:endParaRPr lang="en-US" sz="3200"/>
          </a:p>
          <a:p>
            <a:pPr>
              <a:spcBef>
                <a:spcPct val="20000"/>
              </a:spcBef>
            </a:pPr>
            <a:r>
              <a:rPr lang="en-US" sz="3200"/>
              <a:t>	Following is a note</a:t>
            </a:r>
          </a:p>
        </p:txBody>
      </p:sp>
      <p:sp>
        <p:nvSpPr>
          <p:cNvPr id="26661" name="Text Box 37"/>
          <p:cNvSpPr txBox="1">
            <a:spLocks noChangeArrowheads="1"/>
          </p:cNvSpPr>
          <p:nvPr/>
        </p:nvSpPr>
        <p:spPr bwMode="auto">
          <a:xfrm>
            <a:off x="1885950" y="609600"/>
            <a:ext cx="5257800" cy="762000"/>
          </a:xfrm>
          <a:prstGeom prst="rect">
            <a:avLst/>
          </a:prstGeom>
          <a:noFill/>
          <a:ln w="9525">
            <a:noFill/>
            <a:miter lim="800000"/>
            <a:headEnd/>
            <a:tailEnd type="none" w="lg" len="lg"/>
          </a:ln>
          <a:effectLst/>
        </p:spPr>
        <p:txBody>
          <a:bodyPr>
            <a:spAutoFit/>
          </a:bodyPr>
          <a:lstStyle/>
          <a:p>
            <a:pPr algn="ctr">
              <a:spcBef>
                <a:spcPct val="50000"/>
              </a:spcBef>
            </a:pPr>
            <a:r>
              <a:rPr lang="en-US" sz="4400"/>
              <a:t>Example continued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1150" y="2133600"/>
            <a:ext cx="990600" cy="609600"/>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7171" name="Rectangle 3"/>
          <p:cNvSpPr>
            <a:spLocks noChangeArrowheads="1"/>
          </p:cNvSpPr>
          <p:nvPr/>
        </p:nvSpPr>
        <p:spPr bwMode="auto">
          <a:xfrm>
            <a:off x="304800" y="2209800"/>
            <a:ext cx="979488"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PUSH</a:t>
            </a:r>
            <a:r>
              <a:rPr lang="en-US"/>
              <a:t> a</a:t>
            </a:r>
          </a:p>
        </p:txBody>
      </p:sp>
      <p:sp>
        <p:nvSpPr>
          <p:cNvPr id="7172" name="Text Box 4"/>
          <p:cNvSpPr txBox="1">
            <a:spLocks noChangeArrowheads="1"/>
          </p:cNvSpPr>
          <p:nvPr/>
        </p:nvSpPr>
        <p:spPr bwMode="auto">
          <a:xfrm>
            <a:off x="1601788" y="685800"/>
            <a:ext cx="1370012" cy="457200"/>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7173" name="AutoShape 5"/>
          <p:cNvSpPr>
            <a:spLocks noChangeArrowheads="1"/>
          </p:cNvSpPr>
          <p:nvPr/>
        </p:nvSpPr>
        <p:spPr bwMode="auto">
          <a:xfrm>
            <a:off x="1225550" y="768350"/>
            <a:ext cx="2057400" cy="414338"/>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7174" name="Line 6"/>
          <p:cNvSpPr>
            <a:spLocks noChangeShapeType="1"/>
          </p:cNvSpPr>
          <p:nvPr/>
        </p:nvSpPr>
        <p:spPr bwMode="auto">
          <a:xfrm rot="16200000">
            <a:off x="1682750" y="647700"/>
            <a:ext cx="0" cy="1752600"/>
          </a:xfrm>
          <a:prstGeom prst="line">
            <a:avLst/>
          </a:prstGeom>
          <a:noFill/>
          <a:ln w="9525">
            <a:solidFill>
              <a:schemeClr val="tx1"/>
            </a:solidFill>
            <a:round/>
            <a:headEnd/>
            <a:tailEnd type="arrow" w="med" len="med"/>
          </a:ln>
          <a:effectLst/>
        </p:spPr>
        <p:txBody>
          <a:bodyPr/>
          <a:lstStyle/>
          <a:p>
            <a:endParaRPr lang="en-US"/>
          </a:p>
        </p:txBody>
      </p:sp>
      <p:sp>
        <p:nvSpPr>
          <p:cNvPr id="7175" name="Line 7"/>
          <p:cNvSpPr>
            <a:spLocks noChangeShapeType="1"/>
          </p:cNvSpPr>
          <p:nvPr/>
        </p:nvSpPr>
        <p:spPr bwMode="auto">
          <a:xfrm>
            <a:off x="768350" y="1524000"/>
            <a:ext cx="0" cy="609600"/>
          </a:xfrm>
          <a:prstGeom prst="line">
            <a:avLst/>
          </a:prstGeom>
          <a:noFill/>
          <a:ln w="9525">
            <a:solidFill>
              <a:schemeClr val="tx1"/>
            </a:solidFill>
            <a:round/>
            <a:headEnd/>
            <a:tailEnd/>
          </a:ln>
          <a:effectLst/>
        </p:spPr>
        <p:txBody>
          <a:bodyPr/>
          <a:lstStyle/>
          <a:p>
            <a:endParaRPr lang="en-US"/>
          </a:p>
        </p:txBody>
      </p:sp>
      <p:sp>
        <p:nvSpPr>
          <p:cNvPr id="7176" name="Text Box 8"/>
          <p:cNvSpPr txBox="1">
            <a:spLocks noChangeArrowheads="1"/>
          </p:cNvSpPr>
          <p:nvPr/>
        </p:nvSpPr>
        <p:spPr bwMode="auto">
          <a:xfrm>
            <a:off x="4708525" y="5541963"/>
            <a:ext cx="1373188" cy="457200"/>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7177" name="AutoShape 9"/>
          <p:cNvSpPr>
            <a:spLocks noChangeArrowheads="1"/>
          </p:cNvSpPr>
          <p:nvPr/>
        </p:nvSpPr>
        <p:spPr bwMode="auto">
          <a:xfrm>
            <a:off x="4330700" y="5624513"/>
            <a:ext cx="2057400" cy="414337"/>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7178" name="Line 10"/>
          <p:cNvSpPr>
            <a:spLocks noChangeShapeType="1"/>
          </p:cNvSpPr>
          <p:nvPr/>
        </p:nvSpPr>
        <p:spPr bwMode="auto">
          <a:xfrm rot="-10800000">
            <a:off x="2520950" y="2971800"/>
            <a:ext cx="0" cy="757238"/>
          </a:xfrm>
          <a:prstGeom prst="line">
            <a:avLst/>
          </a:prstGeom>
          <a:noFill/>
          <a:ln w="9525">
            <a:solidFill>
              <a:schemeClr val="tx1"/>
            </a:solidFill>
            <a:round/>
            <a:headEnd type="arrow" w="lg" len="lg"/>
            <a:tailEnd type="none" w="lg" len="lg"/>
          </a:ln>
          <a:effectLst/>
        </p:spPr>
        <p:txBody>
          <a:bodyPr/>
          <a:lstStyle/>
          <a:p>
            <a:endParaRPr lang="en-US"/>
          </a:p>
        </p:txBody>
      </p:sp>
      <p:sp>
        <p:nvSpPr>
          <p:cNvPr id="7179" name="Text Box 11"/>
          <p:cNvSpPr txBox="1">
            <a:spLocks noChangeArrowheads="1"/>
          </p:cNvSpPr>
          <p:nvPr/>
        </p:nvSpPr>
        <p:spPr bwMode="auto">
          <a:xfrm>
            <a:off x="1984375" y="5218113"/>
            <a:ext cx="1373188" cy="457200"/>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7180" name="AutoShape 12"/>
          <p:cNvSpPr>
            <a:spLocks noChangeArrowheads="1"/>
          </p:cNvSpPr>
          <p:nvPr/>
        </p:nvSpPr>
        <p:spPr bwMode="auto">
          <a:xfrm>
            <a:off x="1606550" y="5300663"/>
            <a:ext cx="2057400" cy="414337"/>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7181" name="Text Box 13"/>
          <p:cNvSpPr txBox="1">
            <a:spLocks noChangeArrowheads="1"/>
          </p:cNvSpPr>
          <p:nvPr/>
        </p:nvSpPr>
        <p:spPr bwMode="auto">
          <a:xfrm>
            <a:off x="7318375" y="5257800"/>
            <a:ext cx="1373188" cy="457200"/>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7182" name="AutoShape 14"/>
          <p:cNvSpPr>
            <a:spLocks noChangeArrowheads="1"/>
          </p:cNvSpPr>
          <p:nvPr/>
        </p:nvSpPr>
        <p:spPr bwMode="auto">
          <a:xfrm>
            <a:off x="6940550" y="5340350"/>
            <a:ext cx="2057400" cy="414338"/>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7183" name="Line 15"/>
          <p:cNvSpPr>
            <a:spLocks noChangeShapeType="1"/>
          </p:cNvSpPr>
          <p:nvPr/>
        </p:nvSpPr>
        <p:spPr bwMode="auto">
          <a:xfrm rot="-10800000">
            <a:off x="2597150" y="1143000"/>
            <a:ext cx="0" cy="701675"/>
          </a:xfrm>
          <a:prstGeom prst="line">
            <a:avLst/>
          </a:prstGeom>
          <a:noFill/>
          <a:ln w="9525">
            <a:solidFill>
              <a:schemeClr val="tx1"/>
            </a:solidFill>
            <a:round/>
            <a:headEnd type="arrow" w="lg" len="lg"/>
            <a:tailEnd type="none" w="lg" len="lg"/>
          </a:ln>
          <a:effectLst/>
        </p:spPr>
        <p:txBody>
          <a:bodyPr/>
          <a:lstStyle/>
          <a:p>
            <a:endParaRPr lang="en-US"/>
          </a:p>
        </p:txBody>
      </p:sp>
      <p:sp>
        <p:nvSpPr>
          <p:cNvPr id="7184" name="AutoShape 16"/>
          <p:cNvSpPr>
            <a:spLocks noChangeArrowheads="1"/>
          </p:cNvSpPr>
          <p:nvPr/>
        </p:nvSpPr>
        <p:spPr bwMode="auto">
          <a:xfrm>
            <a:off x="1816100" y="1847850"/>
            <a:ext cx="1466850" cy="112395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7185" name="Rectangle 17"/>
          <p:cNvSpPr>
            <a:spLocks noChangeArrowheads="1"/>
          </p:cNvSpPr>
          <p:nvPr/>
        </p:nvSpPr>
        <p:spPr bwMode="auto">
          <a:xfrm>
            <a:off x="2012950" y="2133600"/>
            <a:ext cx="1116013"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30000"/>
              <a:t>1</a:t>
            </a:r>
          </a:p>
        </p:txBody>
      </p:sp>
      <p:sp>
        <p:nvSpPr>
          <p:cNvPr id="7186" name="Text Box 18"/>
          <p:cNvSpPr txBox="1">
            <a:spLocks noChangeArrowheads="1"/>
          </p:cNvSpPr>
          <p:nvPr/>
        </p:nvSpPr>
        <p:spPr bwMode="auto">
          <a:xfrm>
            <a:off x="3435350" y="3733800"/>
            <a:ext cx="684213" cy="457200"/>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7187" name="AutoShape 19"/>
          <p:cNvSpPr>
            <a:spLocks noChangeArrowheads="1"/>
          </p:cNvSpPr>
          <p:nvPr/>
        </p:nvSpPr>
        <p:spPr bwMode="auto">
          <a:xfrm>
            <a:off x="4521200" y="3560763"/>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7188" name="Rectangle 20"/>
          <p:cNvSpPr>
            <a:spLocks noChangeArrowheads="1"/>
          </p:cNvSpPr>
          <p:nvPr/>
        </p:nvSpPr>
        <p:spPr bwMode="auto">
          <a:xfrm>
            <a:off x="4805363" y="3829050"/>
            <a:ext cx="11160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30000"/>
              <a:t>2</a:t>
            </a:r>
          </a:p>
        </p:txBody>
      </p:sp>
      <p:sp>
        <p:nvSpPr>
          <p:cNvPr id="7189" name="Line 21"/>
          <p:cNvSpPr>
            <a:spLocks noChangeShapeType="1"/>
          </p:cNvSpPr>
          <p:nvPr/>
        </p:nvSpPr>
        <p:spPr bwMode="auto">
          <a:xfrm rot="16200000">
            <a:off x="1549400" y="2171700"/>
            <a:ext cx="0" cy="457200"/>
          </a:xfrm>
          <a:prstGeom prst="line">
            <a:avLst/>
          </a:prstGeom>
          <a:noFill/>
          <a:ln w="9525">
            <a:solidFill>
              <a:schemeClr val="tx1"/>
            </a:solidFill>
            <a:round/>
            <a:headEnd type="arrow" w="med" len="med"/>
            <a:tailEnd/>
          </a:ln>
          <a:effectLst/>
        </p:spPr>
        <p:txBody>
          <a:bodyPr/>
          <a:lstStyle/>
          <a:p>
            <a:endParaRPr lang="en-US"/>
          </a:p>
        </p:txBody>
      </p:sp>
      <p:sp>
        <p:nvSpPr>
          <p:cNvPr id="7190" name="Line 22"/>
          <p:cNvSpPr>
            <a:spLocks noChangeShapeType="1"/>
          </p:cNvSpPr>
          <p:nvPr/>
        </p:nvSpPr>
        <p:spPr bwMode="auto">
          <a:xfrm rot="16200000">
            <a:off x="3930650" y="1790700"/>
            <a:ext cx="0" cy="2819400"/>
          </a:xfrm>
          <a:prstGeom prst="line">
            <a:avLst/>
          </a:prstGeom>
          <a:noFill/>
          <a:ln w="9525">
            <a:solidFill>
              <a:schemeClr val="tx1"/>
            </a:solidFill>
            <a:round/>
            <a:headEnd type="arrow" w="med" len="med"/>
            <a:tailEnd/>
          </a:ln>
          <a:effectLst/>
        </p:spPr>
        <p:txBody>
          <a:bodyPr/>
          <a:lstStyle/>
          <a:p>
            <a:endParaRPr lang="en-US"/>
          </a:p>
        </p:txBody>
      </p:sp>
      <p:sp>
        <p:nvSpPr>
          <p:cNvPr id="7191" name="Text Box 23"/>
          <p:cNvSpPr txBox="1">
            <a:spLocks noChangeArrowheads="1"/>
          </p:cNvSpPr>
          <p:nvPr/>
        </p:nvSpPr>
        <p:spPr bwMode="auto">
          <a:xfrm>
            <a:off x="1301750" y="19812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7192" name="Text Box 24"/>
          <p:cNvSpPr txBox="1">
            <a:spLocks noChangeArrowheads="1"/>
          </p:cNvSpPr>
          <p:nvPr/>
        </p:nvSpPr>
        <p:spPr bwMode="auto">
          <a:xfrm>
            <a:off x="1987550" y="29718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7193" name="AutoShape 25"/>
          <p:cNvSpPr>
            <a:spLocks noChangeArrowheads="1"/>
          </p:cNvSpPr>
          <p:nvPr/>
        </p:nvSpPr>
        <p:spPr bwMode="auto">
          <a:xfrm>
            <a:off x="7378700" y="3484563"/>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7194" name="Rectangle 26"/>
          <p:cNvSpPr>
            <a:spLocks noChangeArrowheads="1"/>
          </p:cNvSpPr>
          <p:nvPr/>
        </p:nvSpPr>
        <p:spPr bwMode="auto">
          <a:xfrm>
            <a:off x="7840663" y="3770313"/>
            <a:ext cx="846137"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30000"/>
              <a:t>2</a:t>
            </a:r>
          </a:p>
        </p:txBody>
      </p:sp>
      <p:sp>
        <p:nvSpPr>
          <p:cNvPr id="7195" name="Line 27"/>
          <p:cNvSpPr>
            <a:spLocks noChangeShapeType="1"/>
          </p:cNvSpPr>
          <p:nvPr/>
        </p:nvSpPr>
        <p:spPr bwMode="auto">
          <a:xfrm rot="-10800000">
            <a:off x="5340350" y="4684713"/>
            <a:ext cx="0" cy="909637"/>
          </a:xfrm>
          <a:prstGeom prst="line">
            <a:avLst/>
          </a:prstGeom>
          <a:noFill/>
          <a:ln w="9525">
            <a:solidFill>
              <a:schemeClr val="tx1"/>
            </a:solidFill>
            <a:round/>
            <a:headEnd type="arrow" w="lg" len="lg"/>
            <a:tailEnd type="none" w="lg" len="lg"/>
          </a:ln>
          <a:effectLst/>
        </p:spPr>
        <p:txBody>
          <a:bodyPr/>
          <a:lstStyle/>
          <a:p>
            <a:endParaRPr lang="en-US"/>
          </a:p>
        </p:txBody>
      </p:sp>
      <p:sp>
        <p:nvSpPr>
          <p:cNvPr id="7196" name="Line 28"/>
          <p:cNvSpPr>
            <a:spLocks noChangeShapeType="1"/>
          </p:cNvSpPr>
          <p:nvPr/>
        </p:nvSpPr>
        <p:spPr bwMode="auto">
          <a:xfrm rot="-10800000">
            <a:off x="8197850" y="4665663"/>
            <a:ext cx="38100" cy="668337"/>
          </a:xfrm>
          <a:prstGeom prst="line">
            <a:avLst/>
          </a:prstGeom>
          <a:noFill/>
          <a:ln w="9525">
            <a:solidFill>
              <a:schemeClr val="tx1"/>
            </a:solidFill>
            <a:round/>
            <a:headEnd type="arrow" w="lg" len="lg"/>
            <a:tailEnd type="none" w="lg" len="lg"/>
          </a:ln>
          <a:effectLst/>
        </p:spPr>
        <p:txBody>
          <a:bodyPr/>
          <a:lstStyle/>
          <a:p>
            <a:endParaRPr lang="en-US"/>
          </a:p>
        </p:txBody>
      </p:sp>
      <p:sp>
        <p:nvSpPr>
          <p:cNvPr id="7197" name="Text Box 29"/>
          <p:cNvSpPr txBox="1">
            <a:spLocks noChangeArrowheads="1"/>
          </p:cNvSpPr>
          <p:nvPr/>
        </p:nvSpPr>
        <p:spPr bwMode="auto">
          <a:xfrm>
            <a:off x="1606550" y="45720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7198" name="Line 30"/>
          <p:cNvSpPr>
            <a:spLocks noChangeShapeType="1"/>
          </p:cNvSpPr>
          <p:nvPr/>
        </p:nvSpPr>
        <p:spPr bwMode="auto">
          <a:xfrm>
            <a:off x="8159750" y="2438400"/>
            <a:ext cx="0" cy="1074738"/>
          </a:xfrm>
          <a:prstGeom prst="line">
            <a:avLst/>
          </a:prstGeom>
          <a:noFill/>
          <a:ln w="9525">
            <a:solidFill>
              <a:schemeClr val="tx1"/>
            </a:solidFill>
            <a:round/>
            <a:headEnd/>
            <a:tailEnd type="arrow" w="med" len="med"/>
          </a:ln>
          <a:effectLst/>
        </p:spPr>
        <p:txBody>
          <a:bodyPr/>
          <a:lstStyle/>
          <a:p>
            <a:endParaRPr lang="en-US"/>
          </a:p>
        </p:txBody>
      </p:sp>
      <p:sp>
        <p:nvSpPr>
          <p:cNvPr id="7199" name="Line 31"/>
          <p:cNvSpPr>
            <a:spLocks noChangeShapeType="1"/>
          </p:cNvSpPr>
          <p:nvPr/>
        </p:nvSpPr>
        <p:spPr bwMode="auto">
          <a:xfrm rot="5400000">
            <a:off x="4916488" y="690562"/>
            <a:ext cx="0" cy="3419475"/>
          </a:xfrm>
          <a:prstGeom prst="line">
            <a:avLst/>
          </a:prstGeom>
          <a:noFill/>
          <a:ln w="9525">
            <a:solidFill>
              <a:schemeClr val="tx1"/>
            </a:solidFill>
            <a:round/>
            <a:headEnd/>
            <a:tailEnd/>
          </a:ln>
          <a:effectLst/>
        </p:spPr>
        <p:txBody>
          <a:bodyPr/>
          <a:lstStyle/>
          <a:p>
            <a:endParaRPr lang="en-US"/>
          </a:p>
        </p:txBody>
      </p:sp>
      <p:sp>
        <p:nvSpPr>
          <p:cNvPr id="7200" name="Line 32"/>
          <p:cNvSpPr>
            <a:spLocks noChangeShapeType="1"/>
          </p:cNvSpPr>
          <p:nvPr/>
        </p:nvSpPr>
        <p:spPr bwMode="auto">
          <a:xfrm rot="-10800000">
            <a:off x="6026150" y="4953000"/>
            <a:ext cx="0" cy="685800"/>
          </a:xfrm>
          <a:prstGeom prst="line">
            <a:avLst/>
          </a:prstGeom>
          <a:noFill/>
          <a:ln w="9525">
            <a:solidFill>
              <a:schemeClr val="tx1"/>
            </a:solidFill>
            <a:round/>
            <a:headEnd type="arrow" w="lg" len="lg"/>
            <a:tailEnd type="none" w="lg" len="lg"/>
          </a:ln>
          <a:effectLst/>
        </p:spPr>
        <p:txBody>
          <a:bodyPr/>
          <a:lstStyle/>
          <a:p>
            <a:endParaRPr lang="en-US"/>
          </a:p>
        </p:txBody>
      </p:sp>
      <p:sp>
        <p:nvSpPr>
          <p:cNvPr id="7201" name="Text Box 33"/>
          <p:cNvSpPr txBox="1">
            <a:spLocks noChangeArrowheads="1"/>
          </p:cNvSpPr>
          <p:nvPr/>
        </p:nvSpPr>
        <p:spPr bwMode="auto">
          <a:xfrm>
            <a:off x="8026400" y="46101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p>
        </p:txBody>
      </p:sp>
      <p:sp>
        <p:nvSpPr>
          <p:cNvPr id="7202" name="Text Box 34"/>
          <p:cNvSpPr txBox="1">
            <a:spLocks noChangeArrowheads="1"/>
          </p:cNvSpPr>
          <p:nvPr/>
        </p:nvSpPr>
        <p:spPr bwMode="auto">
          <a:xfrm>
            <a:off x="3282950" y="19050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7203" name="AutoShape 35"/>
          <p:cNvSpPr>
            <a:spLocks noChangeArrowheads="1"/>
          </p:cNvSpPr>
          <p:nvPr/>
        </p:nvSpPr>
        <p:spPr bwMode="auto">
          <a:xfrm>
            <a:off x="1758950" y="3695700"/>
            <a:ext cx="1524000" cy="87630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7204" name="Rectangle 36"/>
          <p:cNvSpPr>
            <a:spLocks noChangeArrowheads="1"/>
          </p:cNvSpPr>
          <p:nvPr/>
        </p:nvSpPr>
        <p:spPr bwMode="auto">
          <a:xfrm>
            <a:off x="2149475" y="3886200"/>
            <a:ext cx="846138"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30000"/>
              <a:t>1</a:t>
            </a:r>
          </a:p>
        </p:txBody>
      </p:sp>
      <p:sp>
        <p:nvSpPr>
          <p:cNvPr id="7205" name="Line 37"/>
          <p:cNvSpPr>
            <a:spLocks noChangeShapeType="1"/>
          </p:cNvSpPr>
          <p:nvPr/>
        </p:nvSpPr>
        <p:spPr bwMode="auto">
          <a:xfrm rot="-10800000">
            <a:off x="2520950" y="4576763"/>
            <a:ext cx="0" cy="681037"/>
          </a:xfrm>
          <a:prstGeom prst="line">
            <a:avLst/>
          </a:prstGeom>
          <a:noFill/>
          <a:ln w="9525">
            <a:solidFill>
              <a:schemeClr val="tx1"/>
            </a:solidFill>
            <a:round/>
            <a:headEnd type="arrow" w="lg" len="lg"/>
            <a:tailEnd type="none" w="lg" len="lg"/>
          </a:ln>
          <a:effectLst/>
        </p:spPr>
        <p:txBody>
          <a:bodyPr/>
          <a:lstStyle/>
          <a:p>
            <a:endParaRPr lang="en-US"/>
          </a:p>
        </p:txBody>
      </p:sp>
      <p:sp>
        <p:nvSpPr>
          <p:cNvPr id="7206" name="Line 38"/>
          <p:cNvSpPr>
            <a:spLocks noChangeShapeType="1"/>
          </p:cNvSpPr>
          <p:nvPr/>
        </p:nvSpPr>
        <p:spPr bwMode="auto">
          <a:xfrm rot="16200000">
            <a:off x="3930650" y="3467100"/>
            <a:ext cx="0" cy="1295400"/>
          </a:xfrm>
          <a:prstGeom prst="line">
            <a:avLst/>
          </a:prstGeom>
          <a:noFill/>
          <a:ln w="9525">
            <a:solidFill>
              <a:schemeClr val="tx1"/>
            </a:solidFill>
            <a:round/>
            <a:headEnd/>
            <a:tailEnd type="arrow" w="med" len="med"/>
          </a:ln>
          <a:effectLst/>
        </p:spPr>
        <p:txBody>
          <a:bodyPr/>
          <a:lstStyle/>
          <a:p>
            <a:endParaRPr lang="en-US"/>
          </a:p>
        </p:txBody>
      </p:sp>
      <p:sp>
        <p:nvSpPr>
          <p:cNvPr id="7207" name="Line 39"/>
          <p:cNvSpPr>
            <a:spLocks noChangeShapeType="1"/>
          </p:cNvSpPr>
          <p:nvPr/>
        </p:nvSpPr>
        <p:spPr bwMode="auto">
          <a:xfrm>
            <a:off x="5340350" y="3192463"/>
            <a:ext cx="0" cy="388937"/>
          </a:xfrm>
          <a:prstGeom prst="line">
            <a:avLst/>
          </a:prstGeom>
          <a:noFill/>
          <a:ln w="9525">
            <a:solidFill>
              <a:schemeClr val="tx1"/>
            </a:solidFill>
            <a:round/>
            <a:headEnd/>
            <a:tailEnd/>
          </a:ln>
          <a:effectLst/>
        </p:spPr>
        <p:txBody>
          <a:bodyPr/>
          <a:lstStyle/>
          <a:p>
            <a:endParaRPr lang="en-US"/>
          </a:p>
        </p:txBody>
      </p:sp>
      <p:sp>
        <p:nvSpPr>
          <p:cNvPr id="7208" name="Line 40"/>
          <p:cNvSpPr>
            <a:spLocks noChangeShapeType="1"/>
          </p:cNvSpPr>
          <p:nvPr/>
        </p:nvSpPr>
        <p:spPr bwMode="auto">
          <a:xfrm rot="5400000">
            <a:off x="7402513" y="1662112"/>
            <a:ext cx="0" cy="1508125"/>
          </a:xfrm>
          <a:prstGeom prst="line">
            <a:avLst/>
          </a:prstGeom>
          <a:noFill/>
          <a:ln w="9525">
            <a:solidFill>
              <a:schemeClr val="tx1"/>
            </a:solidFill>
            <a:round/>
            <a:headEnd/>
            <a:tailEnd/>
          </a:ln>
          <a:effectLst/>
        </p:spPr>
        <p:txBody>
          <a:bodyPr/>
          <a:lstStyle/>
          <a:p>
            <a:endParaRPr lang="en-US"/>
          </a:p>
        </p:txBody>
      </p:sp>
      <p:sp>
        <p:nvSpPr>
          <p:cNvPr id="7209" name="Line 41"/>
          <p:cNvSpPr>
            <a:spLocks noChangeShapeType="1"/>
          </p:cNvSpPr>
          <p:nvPr/>
        </p:nvSpPr>
        <p:spPr bwMode="auto">
          <a:xfrm rot="5400000">
            <a:off x="6529388" y="4465637"/>
            <a:ext cx="0" cy="974725"/>
          </a:xfrm>
          <a:prstGeom prst="line">
            <a:avLst/>
          </a:prstGeom>
          <a:noFill/>
          <a:ln w="9525">
            <a:solidFill>
              <a:schemeClr val="tx1"/>
            </a:solidFill>
            <a:round/>
            <a:headEnd/>
            <a:tailEnd/>
          </a:ln>
          <a:effectLst/>
        </p:spPr>
        <p:txBody>
          <a:bodyPr/>
          <a:lstStyle/>
          <a:p>
            <a:endParaRPr lang="en-US"/>
          </a:p>
        </p:txBody>
      </p:sp>
      <p:sp>
        <p:nvSpPr>
          <p:cNvPr id="7210" name="Line 42"/>
          <p:cNvSpPr>
            <a:spLocks noChangeShapeType="1"/>
          </p:cNvSpPr>
          <p:nvPr/>
        </p:nvSpPr>
        <p:spPr bwMode="auto">
          <a:xfrm>
            <a:off x="7016750" y="4076700"/>
            <a:ext cx="0" cy="876300"/>
          </a:xfrm>
          <a:prstGeom prst="line">
            <a:avLst/>
          </a:prstGeom>
          <a:noFill/>
          <a:ln w="9525">
            <a:solidFill>
              <a:schemeClr val="tx1"/>
            </a:solidFill>
            <a:round/>
            <a:headEnd/>
            <a:tailEnd/>
          </a:ln>
          <a:effectLst/>
        </p:spPr>
        <p:txBody>
          <a:bodyPr/>
          <a:lstStyle/>
          <a:p>
            <a:endParaRPr lang="en-US"/>
          </a:p>
        </p:txBody>
      </p:sp>
      <p:sp>
        <p:nvSpPr>
          <p:cNvPr id="7211" name="Line 43"/>
          <p:cNvSpPr>
            <a:spLocks noChangeShapeType="1"/>
          </p:cNvSpPr>
          <p:nvPr/>
        </p:nvSpPr>
        <p:spPr bwMode="auto">
          <a:xfrm rot="5400000">
            <a:off x="7207250" y="3867150"/>
            <a:ext cx="0" cy="381000"/>
          </a:xfrm>
          <a:prstGeom prst="line">
            <a:avLst/>
          </a:prstGeom>
          <a:noFill/>
          <a:ln w="9525">
            <a:solidFill>
              <a:schemeClr val="tx1"/>
            </a:solidFill>
            <a:round/>
            <a:headEnd/>
            <a:tailEnd/>
          </a:ln>
          <a:effectLst/>
        </p:spPr>
        <p:txBody>
          <a:bodyPr/>
          <a:lstStyle/>
          <a:p>
            <a:endParaRPr lang="en-US"/>
          </a:p>
        </p:txBody>
      </p:sp>
      <p:sp>
        <p:nvSpPr>
          <p:cNvPr id="7212" name="Text Box 44"/>
          <p:cNvSpPr txBox="1">
            <a:spLocks noChangeArrowheads="1"/>
          </p:cNvSpPr>
          <p:nvPr/>
        </p:nvSpPr>
        <p:spPr bwMode="auto">
          <a:xfrm>
            <a:off x="1911350" y="45720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7213" name="Text Box 45"/>
          <p:cNvSpPr txBox="1">
            <a:spLocks noChangeArrowheads="1"/>
          </p:cNvSpPr>
          <p:nvPr/>
        </p:nvSpPr>
        <p:spPr bwMode="auto">
          <a:xfrm>
            <a:off x="3816350" y="28194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7214" name="Text Box 46"/>
          <p:cNvSpPr txBox="1">
            <a:spLocks noChangeArrowheads="1"/>
          </p:cNvSpPr>
          <p:nvPr/>
        </p:nvSpPr>
        <p:spPr bwMode="auto">
          <a:xfrm>
            <a:off x="6102350" y="36576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7215" name="Line 47"/>
          <p:cNvSpPr>
            <a:spLocks noChangeShapeType="1"/>
          </p:cNvSpPr>
          <p:nvPr/>
        </p:nvSpPr>
        <p:spPr bwMode="auto">
          <a:xfrm>
            <a:off x="6102350" y="4114800"/>
            <a:ext cx="533400" cy="0"/>
          </a:xfrm>
          <a:prstGeom prst="line">
            <a:avLst/>
          </a:prstGeom>
          <a:noFill/>
          <a:ln w="9525">
            <a:solidFill>
              <a:schemeClr val="tx1"/>
            </a:solidFill>
            <a:round/>
            <a:headEnd/>
            <a:tailEnd type="none" w="lg" len="lg"/>
          </a:ln>
          <a:effectLst/>
        </p:spPr>
        <p:txBody>
          <a:bodyPr/>
          <a:lstStyle/>
          <a:p>
            <a:endParaRPr lang="en-US"/>
          </a:p>
        </p:txBody>
      </p:sp>
      <p:sp>
        <p:nvSpPr>
          <p:cNvPr id="7216" name="Line 48"/>
          <p:cNvSpPr>
            <a:spLocks noChangeShapeType="1"/>
          </p:cNvSpPr>
          <p:nvPr/>
        </p:nvSpPr>
        <p:spPr bwMode="auto">
          <a:xfrm flipV="1">
            <a:off x="6635750" y="2362200"/>
            <a:ext cx="0" cy="1752600"/>
          </a:xfrm>
          <a:prstGeom prst="line">
            <a:avLst/>
          </a:prstGeom>
          <a:noFill/>
          <a:ln w="9525">
            <a:solidFill>
              <a:schemeClr val="tx1"/>
            </a:solidFill>
            <a:round/>
            <a:headEnd/>
            <a:tailEnd type="arrow" w="lg" len="lg"/>
          </a:ln>
          <a:effectLst/>
        </p:spPr>
        <p:txBody>
          <a:bodyPr/>
          <a:lstStyle/>
          <a:p>
            <a:endParaRPr lang="en-US"/>
          </a:p>
        </p:txBody>
      </p:sp>
      <p:sp>
        <p:nvSpPr>
          <p:cNvPr id="7217" name="Text Box 49"/>
          <p:cNvSpPr txBox="1">
            <a:spLocks noChangeArrowheads="1"/>
          </p:cNvSpPr>
          <p:nvPr/>
        </p:nvSpPr>
        <p:spPr bwMode="auto">
          <a:xfrm>
            <a:off x="5046663" y="4876800"/>
            <a:ext cx="685800" cy="457200"/>
          </a:xfrm>
          <a:prstGeom prst="rect">
            <a:avLst/>
          </a:prstGeom>
          <a:noFill/>
          <a:ln w="9525">
            <a:noFill/>
            <a:miter lim="800000"/>
            <a:headEnd/>
            <a:tailEnd type="none" w="lg" len="lg"/>
          </a:ln>
          <a:effectLst/>
        </p:spPr>
        <p:txBody>
          <a:bodyPr>
            <a:spAutoFit/>
          </a:bodyPr>
          <a:lstStyle/>
          <a:p>
            <a:pPr>
              <a:spcBef>
                <a:spcPct val="50000"/>
              </a:spcBef>
            </a:pPr>
            <a:r>
              <a:rPr lang="en-US"/>
              <a:t>a</a:t>
            </a:r>
          </a:p>
        </p:txBody>
      </p:sp>
      <p:sp>
        <p:nvSpPr>
          <p:cNvPr id="7218" name="Text Box 50"/>
          <p:cNvSpPr txBox="1">
            <a:spLocks noChangeArrowheads="1"/>
          </p:cNvSpPr>
          <p:nvPr/>
        </p:nvSpPr>
        <p:spPr bwMode="auto">
          <a:xfrm>
            <a:off x="6913563" y="4495800"/>
            <a:ext cx="687387"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a,b</a:t>
            </a:r>
          </a:p>
        </p:txBody>
      </p:sp>
      <p:sp>
        <p:nvSpPr>
          <p:cNvPr id="52" name="TextBox 51"/>
          <p:cNvSpPr txBox="1"/>
          <p:nvPr/>
        </p:nvSpPr>
        <p:spPr>
          <a:xfrm>
            <a:off x="4800600" y="990600"/>
            <a:ext cx="2133600" cy="461665"/>
          </a:xfrm>
          <a:prstGeom prst="rect">
            <a:avLst/>
          </a:prstGeom>
          <a:noFill/>
        </p:spPr>
        <p:txBody>
          <a:bodyPr wrap="square" rtlCol="0">
            <a:spAutoFit/>
          </a:bodyPr>
          <a:lstStyle/>
          <a:p>
            <a:r>
              <a:rPr lang="en-US" u="sng" dirty="0" smtClean="0">
                <a:solidFill>
                  <a:srgbClr val="FF0000"/>
                </a:solidFill>
              </a:rPr>
              <a:t>Corrected</a:t>
            </a:r>
            <a:endParaRPr lang="en-US" u="sng"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Note</a:t>
            </a:r>
          </a:p>
        </p:txBody>
      </p:sp>
      <p:sp>
        <p:nvSpPr>
          <p:cNvPr id="27651" name="Rectangle 3"/>
          <p:cNvSpPr>
            <a:spLocks noGrp="1" noChangeArrowheads="1"/>
          </p:cNvSpPr>
          <p:nvPr>
            <p:ph type="body" idx="1"/>
          </p:nvPr>
        </p:nvSpPr>
        <p:spPr>
          <a:xfrm>
            <a:off x="685800" y="1905000"/>
            <a:ext cx="7772400" cy="4114800"/>
          </a:xfrm>
        </p:spPr>
        <p:txBody>
          <a:bodyPr/>
          <a:lstStyle/>
          <a:p>
            <a:pPr>
              <a:buFontTx/>
              <a:buNone/>
            </a:pPr>
            <a:r>
              <a:rPr lang="en-US"/>
              <a:t>	It may be noted that the letters are deleted from the TAPE instead of underlined.</a:t>
            </a:r>
          </a:p>
          <a:p>
            <a:pPr>
              <a:buFontTx/>
              <a:buNone/>
            </a:pPr>
            <a:r>
              <a:rPr lang="en-US"/>
              <a:t>	It may also be noted that the choice of path at POP state can be determined by the left most deviation of the string belonging to the CFL.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Summing Up</a:t>
            </a:r>
          </a:p>
        </p:txBody>
      </p:sp>
      <p:sp>
        <p:nvSpPr>
          <p:cNvPr id="29699" name="Rectangle 3"/>
          <p:cNvSpPr>
            <a:spLocks noGrp="1" noChangeArrowheads="1"/>
          </p:cNvSpPr>
          <p:nvPr>
            <p:ph type="body" idx="1"/>
          </p:nvPr>
        </p:nvSpPr>
        <p:spPr/>
        <p:txBody>
          <a:bodyPr/>
          <a:lstStyle/>
          <a:p>
            <a:r>
              <a:rPr lang="en-US"/>
              <a:t>Example of PDA with table for running a string, Equivalent PDA, PDA for EVEN EVEN Language. Non-Derterministic PDA, Example of Non-Derterministic PDA, Definition of PUSH DOWN Automata, Example of Non-Derterministic PDA.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524000" y="1144588"/>
            <a:ext cx="6096000" cy="5651500"/>
            <a:chOff x="960" y="336"/>
            <a:chExt cx="3840" cy="3560"/>
          </a:xfrm>
        </p:grpSpPr>
        <p:sp>
          <p:nvSpPr>
            <p:cNvPr id="8195" name="Rectangle 3"/>
            <p:cNvSpPr>
              <a:spLocks noChangeArrowheads="1"/>
            </p:cNvSpPr>
            <p:nvPr/>
          </p:nvSpPr>
          <p:spPr bwMode="auto">
            <a:xfrm>
              <a:off x="3520" y="3536"/>
              <a:ext cx="1280" cy="360"/>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a:t>
              </a:r>
              <a:r>
                <a:rPr lang="en-US" sz="2200" b="1">
                  <a:latin typeface="Arial" charset="0"/>
                  <a:cs typeface="Arial" charset="0"/>
                </a:rPr>
                <a:t>bb∆ …</a:t>
              </a:r>
            </a:p>
          </p:txBody>
        </p:sp>
        <p:sp>
          <p:nvSpPr>
            <p:cNvPr id="8196" name="Rectangle 4"/>
            <p:cNvSpPr>
              <a:spLocks noChangeArrowheads="1"/>
            </p:cNvSpPr>
            <p:nvPr/>
          </p:nvSpPr>
          <p:spPr bwMode="auto">
            <a:xfrm>
              <a:off x="2240" y="3536"/>
              <a:ext cx="1280" cy="360"/>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 …</a:t>
              </a:r>
            </a:p>
          </p:txBody>
        </p:sp>
        <p:sp>
          <p:nvSpPr>
            <p:cNvPr id="8197" name="Rectangle 5"/>
            <p:cNvSpPr>
              <a:spLocks noChangeArrowheads="1"/>
            </p:cNvSpPr>
            <p:nvPr/>
          </p:nvSpPr>
          <p:spPr bwMode="auto">
            <a:xfrm>
              <a:off x="960" y="3536"/>
              <a:ext cx="1280" cy="360"/>
            </a:xfrm>
            <a:prstGeom prst="rect">
              <a:avLst/>
            </a:prstGeom>
            <a:noFill/>
            <a:ln w="9525">
              <a:noFill/>
              <a:miter lim="800000"/>
              <a:headEnd/>
              <a:tailEnd type="none" w="lg" len="lg"/>
            </a:ln>
            <a:effectLst/>
          </p:spPr>
          <p:txBody>
            <a:bodyPr/>
            <a:lstStyle/>
            <a:p>
              <a:pPr>
                <a:spcBef>
                  <a:spcPct val="20000"/>
                </a:spcBef>
              </a:pPr>
              <a:r>
                <a:rPr lang="en-US" sz="2800"/>
                <a:t>POP</a:t>
              </a:r>
              <a:r>
                <a:rPr lang="en-US" baseline="-25000"/>
                <a:t>1</a:t>
              </a:r>
            </a:p>
          </p:txBody>
        </p:sp>
        <p:sp>
          <p:nvSpPr>
            <p:cNvPr id="8198" name="Rectangle 6"/>
            <p:cNvSpPr>
              <a:spLocks noChangeArrowheads="1"/>
            </p:cNvSpPr>
            <p:nvPr/>
          </p:nvSpPr>
          <p:spPr bwMode="auto">
            <a:xfrm>
              <a:off x="3520" y="3177"/>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a:t>
              </a:r>
              <a:r>
                <a:rPr lang="en-US" sz="2200" b="1">
                  <a:latin typeface="Arial" charset="0"/>
                  <a:cs typeface="Arial" charset="0"/>
                </a:rPr>
                <a:t>bb∆ …</a:t>
              </a:r>
            </a:p>
          </p:txBody>
        </p:sp>
        <p:sp>
          <p:nvSpPr>
            <p:cNvPr id="8199" name="Rectangle 7"/>
            <p:cNvSpPr>
              <a:spLocks noChangeArrowheads="1"/>
            </p:cNvSpPr>
            <p:nvPr/>
          </p:nvSpPr>
          <p:spPr bwMode="auto">
            <a:xfrm>
              <a:off x="2240" y="3177"/>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aaa∆ …</a:t>
              </a:r>
            </a:p>
          </p:txBody>
        </p:sp>
        <p:sp>
          <p:nvSpPr>
            <p:cNvPr id="8200" name="Rectangle 8"/>
            <p:cNvSpPr>
              <a:spLocks noChangeArrowheads="1"/>
            </p:cNvSpPr>
            <p:nvPr/>
          </p:nvSpPr>
          <p:spPr bwMode="auto">
            <a:xfrm>
              <a:off x="960" y="3177"/>
              <a:ext cx="1280" cy="359"/>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8201" name="Rectangle 9"/>
            <p:cNvSpPr>
              <a:spLocks noChangeArrowheads="1"/>
            </p:cNvSpPr>
            <p:nvPr/>
          </p:nvSpPr>
          <p:spPr bwMode="auto">
            <a:xfrm>
              <a:off x="3520" y="2818"/>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a:t>
              </a:r>
              <a:r>
                <a:rPr lang="en-US" sz="2200" b="1">
                  <a:latin typeface="Arial" charset="0"/>
                  <a:cs typeface="Arial" charset="0"/>
                </a:rPr>
                <a:t>bbb∆ …</a:t>
              </a:r>
            </a:p>
          </p:txBody>
        </p:sp>
        <p:sp>
          <p:nvSpPr>
            <p:cNvPr id="8202" name="Rectangle 10"/>
            <p:cNvSpPr>
              <a:spLocks noChangeArrowheads="1"/>
            </p:cNvSpPr>
            <p:nvPr/>
          </p:nvSpPr>
          <p:spPr bwMode="auto">
            <a:xfrm>
              <a:off x="2240" y="2818"/>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aaa∆ …</a:t>
              </a:r>
            </a:p>
          </p:txBody>
        </p:sp>
        <p:sp>
          <p:nvSpPr>
            <p:cNvPr id="8203" name="Rectangle 11"/>
            <p:cNvSpPr>
              <a:spLocks noChangeArrowheads="1"/>
            </p:cNvSpPr>
            <p:nvPr/>
          </p:nvSpPr>
          <p:spPr bwMode="auto">
            <a:xfrm>
              <a:off x="960" y="2818"/>
              <a:ext cx="1280" cy="359"/>
            </a:xfrm>
            <a:prstGeom prst="rect">
              <a:avLst/>
            </a:prstGeom>
            <a:noFill/>
            <a:ln w="9525">
              <a:noFill/>
              <a:miter lim="800000"/>
              <a:headEnd/>
              <a:tailEnd type="none" w="lg" len="lg"/>
            </a:ln>
            <a:effectLst/>
          </p:spPr>
          <p:txBody>
            <a:bodyPr/>
            <a:lstStyle/>
            <a:p>
              <a:pPr>
                <a:spcBef>
                  <a:spcPct val="20000"/>
                </a:spcBef>
              </a:pPr>
              <a:r>
                <a:rPr lang="en-US" sz="2800"/>
                <a:t>PUSH a</a:t>
              </a:r>
            </a:p>
          </p:txBody>
        </p:sp>
        <p:sp>
          <p:nvSpPr>
            <p:cNvPr id="8204" name="Rectangle 12"/>
            <p:cNvSpPr>
              <a:spLocks noChangeArrowheads="1"/>
            </p:cNvSpPr>
            <p:nvPr/>
          </p:nvSpPr>
          <p:spPr bwMode="auto">
            <a:xfrm>
              <a:off x="3520" y="2459"/>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a:t>
              </a:r>
              <a:r>
                <a:rPr lang="en-US" sz="2200" b="1">
                  <a:latin typeface="Arial" charset="0"/>
                  <a:cs typeface="Arial" charset="0"/>
                </a:rPr>
                <a:t>bbb∆ …</a:t>
              </a:r>
            </a:p>
          </p:txBody>
        </p:sp>
        <p:sp>
          <p:nvSpPr>
            <p:cNvPr id="8205" name="Rectangle 13"/>
            <p:cNvSpPr>
              <a:spLocks noChangeArrowheads="1"/>
            </p:cNvSpPr>
            <p:nvPr/>
          </p:nvSpPr>
          <p:spPr bwMode="auto">
            <a:xfrm>
              <a:off x="2240" y="2459"/>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 …</a:t>
              </a:r>
            </a:p>
          </p:txBody>
        </p:sp>
        <p:sp>
          <p:nvSpPr>
            <p:cNvPr id="8206" name="Rectangle 14"/>
            <p:cNvSpPr>
              <a:spLocks noChangeArrowheads="1"/>
            </p:cNvSpPr>
            <p:nvPr/>
          </p:nvSpPr>
          <p:spPr bwMode="auto">
            <a:xfrm>
              <a:off x="960" y="2459"/>
              <a:ext cx="1280" cy="359"/>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8207" name="Rectangle 15"/>
            <p:cNvSpPr>
              <a:spLocks noChangeArrowheads="1"/>
            </p:cNvSpPr>
            <p:nvPr/>
          </p:nvSpPr>
          <p:spPr bwMode="auto">
            <a:xfrm>
              <a:off x="3520" y="2099"/>
              <a:ext cx="1280" cy="360"/>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t>
              </a:r>
              <a:r>
                <a:rPr lang="en-US" sz="2200" b="1">
                  <a:latin typeface="Arial" charset="0"/>
                  <a:cs typeface="Arial" charset="0"/>
                </a:rPr>
                <a:t>abbb∆ …</a:t>
              </a:r>
            </a:p>
          </p:txBody>
        </p:sp>
        <p:sp>
          <p:nvSpPr>
            <p:cNvPr id="8208" name="Rectangle 16"/>
            <p:cNvSpPr>
              <a:spLocks noChangeArrowheads="1"/>
            </p:cNvSpPr>
            <p:nvPr/>
          </p:nvSpPr>
          <p:spPr bwMode="auto">
            <a:xfrm>
              <a:off x="2240" y="2099"/>
              <a:ext cx="1280" cy="360"/>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 …</a:t>
              </a:r>
            </a:p>
          </p:txBody>
        </p:sp>
        <p:sp>
          <p:nvSpPr>
            <p:cNvPr id="8209" name="Rectangle 17"/>
            <p:cNvSpPr>
              <a:spLocks noChangeArrowheads="1"/>
            </p:cNvSpPr>
            <p:nvPr/>
          </p:nvSpPr>
          <p:spPr bwMode="auto">
            <a:xfrm>
              <a:off x="960" y="2099"/>
              <a:ext cx="1280" cy="360"/>
            </a:xfrm>
            <a:prstGeom prst="rect">
              <a:avLst/>
            </a:prstGeom>
            <a:noFill/>
            <a:ln w="9525">
              <a:noFill/>
              <a:miter lim="800000"/>
              <a:headEnd/>
              <a:tailEnd type="none" w="lg" len="lg"/>
            </a:ln>
            <a:effectLst/>
          </p:spPr>
          <p:txBody>
            <a:bodyPr/>
            <a:lstStyle/>
            <a:p>
              <a:pPr>
                <a:spcBef>
                  <a:spcPct val="20000"/>
                </a:spcBef>
              </a:pPr>
              <a:r>
                <a:rPr lang="en-US" sz="2800"/>
                <a:t>PUSH a</a:t>
              </a:r>
            </a:p>
          </p:txBody>
        </p:sp>
        <p:sp>
          <p:nvSpPr>
            <p:cNvPr id="8210" name="Rectangle 18"/>
            <p:cNvSpPr>
              <a:spLocks noChangeArrowheads="1"/>
            </p:cNvSpPr>
            <p:nvPr/>
          </p:nvSpPr>
          <p:spPr bwMode="auto">
            <a:xfrm>
              <a:off x="3520" y="1740"/>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t>
              </a:r>
              <a:r>
                <a:rPr lang="en-US" sz="2200" b="1">
                  <a:latin typeface="Arial" charset="0"/>
                  <a:cs typeface="Arial" charset="0"/>
                </a:rPr>
                <a:t>abbb∆ …</a:t>
              </a:r>
              <a:endParaRPr lang="en-US" sz="2800"/>
            </a:p>
          </p:txBody>
        </p:sp>
        <p:sp>
          <p:nvSpPr>
            <p:cNvPr id="8211" name="Rectangle 19"/>
            <p:cNvSpPr>
              <a:spLocks noChangeArrowheads="1"/>
            </p:cNvSpPr>
            <p:nvPr/>
          </p:nvSpPr>
          <p:spPr bwMode="auto">
            <a:xfrm>
              <a:off x="2240" y="1740"/>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 …</a:t>
              </a:r>
            </a:p>
          </p:txBody>
        </p:sp>
        <p:sp>
          <p:nvSpPr>
            <p:cNvPr id="8212" name="Rectangle 20"/>
            <p:cNvSpPr>
              <a:spLocks noChangeArrowheads="1"/>
            </p:cNvSpPr>
            <p:nvPr/>
          </p:nvSpPr>
          <p:spPr bwMode="auto">
            <a:xfrm>
              <a:off x="960" y="1740"/>
              <a:ext cx="1280" cy="359"/>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8213" name="Rectangle 21"/>
            <p:cNvSpPr>
              <a:spLocks noChangeArrowheads="1"/>
            </p:cNvSpPr>
            <p:nvPr/>
          </p:nvSpPr>
          <p:spPr bwMode="auto">
            <a:xfrm>
              <a:off x="3520" y="1381"/>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t>
              </a:r>
              <a:r>
                <a:rPr lang="en-US" sz="2200" b="1">
                  <a:latin typeface="Arial" charset="0"/>
                  <a:cs typeface="Arial" charset="0"/>
                </a:rPr>
                <a:t>aabbb∆ …</a:t>
              </a:r>
            </a:p>
          </p:txBody>
        </p:sp>
        <p:sp>
          <p:nvSpPr>
            <p:cNvPr id="8214" name="Rectangle 22"/>
            <p:cNvSpPr>
              <a:spLocks noChangeArrowheads="1"/>
            </p:cNvSpPr>
            <p:nvPr/>
          </p:nvSpPr>
          <p:spPr bwMode="auto">
            <a:xfrm>
              <a:off x="2240" y="1381"/>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 …</a:t>
              </a:r>
            </a:p>
          </p:txBody>
        </p:sp>
        <p:sp>
          <p:nvSpPr>
            <p:cNvPr id="8215" name="Rectangle 23"/>
            <p:cNvSpPr>
              <a:spLocks noChangeArrowheads="1"/>
            </p:cNvSpPr>
            <p:nvPr/>
          </p:nvSpPr>
          <p:spPr bwMode="auto">
            <a:xfrm>
              <a:off x="960" y="1381"/>
              <a:ext cx="1280" cy="359"/>
            </a:xfrm>
            <a:prstGeom prst="rect">
              <a:avLst/>
            </a:prstGeom>
            <a:noFill/>
            <a:ln w="9525">
              <a:noFill/>
              <a:miter lim="800000"/>
              <a:headEnd/>
              <a:tailEnd type="none" w="lg" len="lg"/>
            </a:ln>
            <a:effectLst/>
          </p:spPr>
          <p:txBody>
            <a:bodyPr/>
            <a:lstStyle/>
            <a:p>
              <a:pPr>
                <a:spcBef>
                  <a:spcPct val="20000"/>
                </a:spcBef>
              </a:pPr>
              <a:r>
                <a:rPr lang="en-US" sz="2800"/>
                <a:t>PUSH a</a:t>
              </a:r>
            </a:p>
          </p:txBody>
        </p:sp>
        <p:sp>
          <p:nvSpPr>
            <p:cNvPr id="8216" name="Rectangle 24"/>
            <p:cNvSpPr>
              <a:spLocks noChangeArrowheads="1"/>
            </p:cNvSpPr>
            <p:nvPr/>
          </p:nvSpPr>
          <p:spPr bwMode="auto">
            <a:xfrm>
              <a:off x="3520" y="1022"/>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t>
              </a:r>
              <a:r>
                <a:rPr lang="en-US" sz="2200" b="1">
                  <a:latin typeface="Arial" charset="0"/>
                  <a:cs typeface="Arial" charset="0"/>
                </a:rPr>
                <a:t>aabbb∆ …</a:t>
              </a:r>
            </a:p>
          </p:txBody>
        </p:sp>
        <p:sp>
          <p:nvSpPr>
            <p:cNvPr id="8217" name="Rectangle 25"/>
            <p:cNvSpPr>
              <a:spLocks noChangeArrowheads="1"/>
            </p:cNvSpPr>
            <p:nvPr/>
          </p:nvSpPr>
          <p:spPr bwMode="auto">
            <a:xfrm>
              <a:off x="2240" y="1022"/>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 …</a:t>
              </a:r>
            </a:p>
          </p:txBody>
        </p:sp>
        <p:sp>
          <p:nvSpPr>
            <p:cNvPr id="8218" name="Rectangle 26"/>
            <p:cNvSpPr>
              <a:spLocks noChangeArrowheads="1"/>
            </p:cNvSpPr>
            <p:nvPr/>
          </p:nvSpPr>
          <p:spPr bwMode="auto">
            <a:xfrm>
              <a:off x="960" y="1022"/>
              <a:ext cx="1280" cy="359"/>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1</a:t>
              </a:r>
            </a:p>
          </p:txBody>
        </p:sp>
        <p:sp>
          <p:nvSpPr>
            <p:cNvPr id="8219" name="Rectangle 27"/>
            <p:cNvSpPr>
              <a:spLocks noChangeArrowheads="1"/>
            </p:cNvSpPr>
            <p:nvPr/>
          </p:nvSpPr>
          <p:spPr bwMode="auto">
            <a:xfrm>
              <a:off x="3520" y="662"/>
              <a:ext cx="1280" cy="360"/>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aaabbb∆ …</a:t>
              </a:r>
            </a:p>
          </p:txBody>
        </p:sp>
        <p:sp>
          <p:nvSpPr>
            <p:cNvPr id="8220" name="Rectangle 28"/>
            <p:cNvSpPr>
              <a:spLocks noChangeArrowheads="1"/>
            </p:cNvSpPr>
            <p:nvPr/>
          </p:nvSpPr>
          <p:spPr bwMode="auto">
            <a:xfrm>
              <a:off x="2240" y="662"/>
              <a:ext cx="1280" cy="360"/>
            </a:xfrm>
            <a:prstGeom prst="rect">
              <a:avLst/>
            </a:prstGeom>
            <a:noFill/>
            <a:ln w="9525">
              <a:noFill/>
              <a:miter lim="800000"/>
              <a:headEnd/>
              <a:tailEnd type="none" w="lg" len="lg"/>
            </a:ln>
            <a:effectLst/>
          </p:spPr>
          <p:txBody>
            <a:bodyPr/>
            <a:lstStyle/>
            <a:p>
              <a:pPr eaLnBrk="0" hangingPunct="0"/>
              <a:r>
                <a:rPr lang="en-US" sz="2200" b="1">
                  <a:latin typeface="Arial" charset="0"/>
                  <a:cs typeface="Arial" charset="0"/>
                </a:rPr>
                <a:t>∆ …</a:t>
              </a:r>
              <a:endParaRPr lang="en-US" sz="2800" b="1"/>
            </a:p>
          </p:txBody>
        </p:sp>
        <p:sp>
          <p:nvSpPr>
            <p:cNvPr id="8221" name="Rectangle 29"/>
            <p:cNvSpPr>
              <a:spLocks noChangeArrowheads="1"/>
            </p:cNvSpPr>
            <p:nvPr/>
          </p:nvSpPr>
          <p:spPr bwMode="auto">
            <a:xfrm>
              <a:off x="960" y="662"/>
              <a:ext cx="1280" cy="360"/>
            </a:xfrm>
            <a:prstGeom prst="rect">
              <a:avLst/>
            </a:prstGeom>
            <a:noFill/>
            <a:ln w="9525">
              <a:noFill/>
              <a:miter lim="800000"/>
              <a:headEnd/>
              <a:tailEnd type="none" w="lg" len="lg"/>
            </a:ln>
            <a:effectLst/>
          </p:spPr>
          <p:txBody>
            <a:bodyPr/>
            <a:lstStyle/>
            <a:p>
              <a:pPr>
                <a:spcBef>
                  <a:spcPct val="20000"/>
                </a:spcBef>
              </a:pPr>
              <a:r>
                <a:rPr lang="en-US" sz="2800"/>
                <a:t>START</a:t>
              </a:r>
            </a:p>
          </p:txBody>
        </p:sp>
        <p:sp>
          <p:nvSpPr>
            <p:cNvPr id="8222" name="Rectangle 30"/>
            <p:cNvSpPr>
              <a:spLocks noChangeArrowheads="1"/>
            </p:cNvSpPr>
            <p:nvPr/>
          </p:nvSpPr>
          <p:spPr bwMode="auto">
            <a:xfrm>
              <a:off x="3520" y="336"/>
              <a:ext cx="1280" cy="326"/>
            </a:xfrm>
            <a:prstGeom prst="rect">
              <a:avLst/>
            </a:prstGeom>
            <a:noFill/>
            <a:ln w="9525">
              <a:noFill/>
              <a:miter lim="800000"/>
              <a:headEnd/>
              <a:tailEnd type="none" w="lg" len="lg"/>
            </a:ln>
            <a:effectLst/>
          </p:spPr>
          <p:txBody>
            <a:bodyPr/>
            <a:lstStyle/>
            <a:p>
              <a:pPr>
                <a:spcBef>
                  <a:spcPct val="20000"/>
                </a:spcBef>
              </a:pPr>
              <a:r>
                <a:rPr lang="en-US" sz="2800"/>
                <a:t>TAPE</a:t>
              </a:r>
            </a:p>
          </p:txBody>
        </p:sp>
        <p:sp>
          <p:nvSpPr>
            <p:cNvPr id="8223" name="Rectangle 31"/>
            <p:cNvSpPr>
              <a:spLocks noChangeArrowheads="1"/>
            </p:cNvSpPr>
            <p:nvPr/>
          </p:nvSpPr>
          <p:spPr bwMode="auto">
            <a:xfrm>
              <a:off x="2240" y="336"/>
              <a:ext cx="1280" cy="326"/>
            </a:xfrm>
            <a:prstGeom prst="rect">
              <a:avLst/>
            </a:prstGeom>
            <a:noFill/>
            <a:ln w="9525">
              <a:noFill/>
              <a:miter lim="800000"/>
              <a:headEnd/>
              <a:tailEnd type="none" w="lg" len="lg"/>
            </a:ln>
            <a:effectLst/>
          </p:spPr>
          <p:txBody>
            <a:bodyPr/>
            <a:lstStyle/>
            <a:p>
              <a:pPr>
                <a:spcBef>
                  <a:spcPct val="20000"/>
                </a:spcBef>
              </a:pPr>
              <a:r>
                <a:rPr lang="en-US" sz="2800"/>
                <a:t>STACK</a:t>
              </a:r>
            </a:p>
          </p:txBody>
        </p:sp>
        <p:sp>
          <p:nvSpPr>
            <p:cNvPr id="8224" name="Rectangle 32"/>
            <p:cNvSpPr>
              <a:spLocks noChangeArrowheads="1"/>
            </p:cNvSpPr>
            <p:nvPr/>
          </p:nvSpPr>
          <p:spPr bwMode="auto">
            <a:xfrm>
              <a:off x="960" y="336"/>
              <a:ext cx="1280" cy="326"/>
            </a:xfrm>
            <a:prstGeom prst="rect">
              <a:avLst/>
            </a:prstGeom>
            <a:noFill/>
            <a:ln w="9525">
              <a:noFill/>
              <a:miter lim="800000"/>
              <a:headEnd/>
              <a:tailEnd type="none" w="lg" len="lg"/>
            </a:ln>
            <a:effectLst/>
          </p:spPr>
          <p:txBody>
            <a:bodyPr/>
            <a:lstStyle/>
            <a:p>
              <a:pPr>
                <a:spcBef>
                  <a:spcPct val="20000"/>
                </a:spcBef>
              </a:pPr>
              <a:r>
                <a:rPr lang="en-US" sz="2800"/>
                <a:t>STATE</a:t>
              </a:r>
            </a:p>
          </p:txBody>
        </p:sp>
        <p:sp>
          <p:nvSpPr>
            <p:cNvPr id="8225" name="Line 33"/>
            <p:cNvSpPr>
              <a:spLocks noChangeShapeType="1"/>
            </p:cNvSpPr>
            <p:nvPr/>
          </p:nvSpPr>
          <p:spPr bwMode="auto">
            <a:xfrm>
              <a:off x="960" y="336"/>
              <a:ext cx="3840" cy="0"/>
            </a:xfrm>
            <a:prstGeom prst="line">
              <a:avLst/>
            </a:prstGeom>
            <a:noFill/>
            <a:ln w="28575" cap="sq">
              <a:solidFill>
                <a:schemeClr val="tx1"/>
              </a:solidFill>
              <a:round/>
              <a:headEnd/>
              <a:tailEnd type="none" w="lg" len="lg"/>
            </a:ln>
            <a:effectLst/>
          </p:spPr>
          <p:txBody>
            <a:bodyPr/>
            <a:lstStyle/>
            <a:p>
              <a:endParaRPr lang="en-US"/>
            </a:p>
          </p:txBody>
        </p:sp>
        <p:sp>
          <p:nvSpPr>
            <p:cNvPr id="8226" name="Line 34"/>
            <p:cNvSpPr>
              <a:spLocks noChangeShapeType="1"/>
            </p:cNvSpPr>
            <p:nvPr/>
          </p:nvSpPr>
          <p:spPr bwMode="auto">
            <a:xfrm>
              <a:off x="960" y="662"/>
              <a:ext cx="3840" cy="0"/>
            </a:xfrm>
            <a:prstGeom prst="line">
              <a:avLst/>
            </a:prstGeom>
            <a:noFill/>
            <a:ln w="12700">
              <a:solidFill>
                <a:schemeClr val="tx1"/>
              </a:solidFill>
              <a:round/>
              <a:headEnd/>
              <a:tailEnd type="none" w="lg" len="lg"/>
            </a:ln>
            <a:effectLst/>
          </p:spPr>
          <p:txBody>
            <a:bodyPr/>
            <a:lstStyle/>
            <a:p>
              <a:endParaRPr lang="en-US"/>
            </a:p>
          </p:txBody>
        </p:sp>
        <p:sp>
          <p:nvSpPr>
            <p:cNvPr id="8227" name="Line 35"/>
            <p:cNvSpPr>
              <a:spLocks noChangeShapeType="1"/>
            </p:cNvSpPr>
            <p:nvPr/>
          </p:nvSpPr>
          <p:spPr bwMode="auto">
            <a:xfrm>
              <a:off x="960" y="1022"/>
              <a:ext cx="3840" cy="0"/>
            </a:xfrm>
            <a:prstGeom prst="line">
              <a:avLst/>
            </a:prstGeom>
            <a:noFill/>
            <a:ln w="12700">
              <a:solidFill>
                <a:schemeClr val="tx1"/>
              </a:solidFill>
              <a:round/>
              <a:headEnd/>
              <a:tailEnd type="none" w="lg" len="lg"/>
            </a:ln>
            <a:effectLst/>
          </p:spPr>
          <p:txBody>
            <a:bodyPr/>
            <a:lstStyle/>
            <a:p>
              <a:endParaRPr lang="en-US"/>
            </a:p>
          </p:txBody>
        </p:sp>
        <p:sp>
          <p:nvSpPr>
            <p:cNvPr id="8228" name="Line 36"/>
            <p:cNvSpPr>
              <a:spLocks noChangeShapeType="1"/>
            </p:cNvSpPr>
            <p:nvPr/>
          </p:nvSpPr>
          <p:spPr bwMode="auto">
            <a:xfrm>
              <a:off x="960" y="1381"/>
              <a:ext cx="3840" cy="0"/>
            </a:xfrm>
            <a:prstGeom prst="line">
              <a:avLst/>
            </a:prstGeom>
            <a:noFill/>
            <a:ln w="12700">
              <a:solidFill>
                <a:schemeClr val="tx1"/>
              </a:solidFill>
              <a:round/>
              <a:headEnd/>
              <a:tailEnd type="none" w="lg" len="lg"/>
            </a:ln>
            <a:effectLst/>
          </p:spPr>
          <p:txBody>
            <a:bodyPr/>
            <a:lstStyle/>
            <a:p>
              <a:endParaRPr lang="en-US"/>
            </a:p>
          </p:txBody>
        </p:sp>
        <p:sp>
          <p:nvSpPr>
            <p:cNvPr id="8229" name="Line 37"/>
            <p:cNvSpPr>
              <a:spLocks noChangeShapeType="1"/>
            </p:cNvSpPr>
            <p:nvPr/>
          </p:nvSpPr>
          <p:spPr bwMode="auto">
            <a:xfrm>
              <a:off x="960" y="1740"/>
              <a:ext cx="3840" cy="0"/>
            </a:xfrm>
            <a:prstGeom prst="line">
              <a:avLst/>
            </a:prstGeom>
            <a:noFill/>
            <a:ln w="12700">
              <a:solidFill>
                <a:schemeClr val="tx1"/>
              </a:solidFill>
              <a:round/>
              <a:headEnd/>
              <a:tailEnd type="none" w="lg" len="lg"/>
            </a:ln>
            <a:effectLst/>
          </p:spPr>
          <p:txBody>
            <a:bodyPr/>
            <a:lstStyle/>
            <a:p>
              <a:endParaRPr lang="en-US"/>
            </a:p>
          </p:txBody>
        </p:sp>
        <p:sp>
          <p:nvSpPr>
            <p:cNvPr id="8230" name="Line 38"/>
            <p:cNvSpPr>
              <a:spLocks noChangeShapeType="1"/>
            </p:cNvSpPr>
            <p:nvPr/>
          </p:nvSpPr>
          <p:spPr bwMode="auto">
            <a:xfrm>
              <a:off x="960" y="2099"/>
              <a:ext cx="3840" cy="0"/>
            </a:xfrm>
            <a:prstGeom prst="line">
              <a:avLst/>
            </a:prstGeom>
            <a:noFill/>
            <a:ln w="12700">
              <a:solidFill>
                <a:schemeClr val="tx1"/>
              </a:solidFill>
              <a:round/>
              <a:headEnd/>
              <a:tailEnd type="none" w="lg" len="lg"/>
            </a:ln>
            <a:effectLst/>
          </p:spPr>
          <p:txBody>
            <a:bodyPr/>
            <a:lstStyle/>
            <a:p>
              <a:endParaRPr lang="en-US"/>
            </a:p>
          </p:txBody>
        </p:sp>
        <p:sp>
          <p:nvSpPr>
            <p:cNvPr id="8231" name="Line 39"/>
            <p:cNvSpPr>
              <a:spLocks noChangeShapeType="1"/>
            </p:cNvSpPr>
            <p:nvPr/>
          </p:nvSpPr>
          <p:spPr bwMode="auto">
            <a:xfrm>
              <a:off x="960" y="2459"/>
              <a:ext cx="3840" cy="0"/>
            </a:xfrm>
            <a:prstGeom prst="line">
              <a:avLst/>
            </a:prstGeom>
            <a:noFill/>
            <a:ln w="12700">
              <a:solidFill>
                <a:schemeClr val="tx1"/>
              </a:solidFill>
              <a:round/>
              <a:headEnd/>
              <a:tailEnd type="none" w="lg" len="lg"/>
            </a:ln>
            <a:effectLst/>
          </p:spPr>
          <p:txBody>
            <a:bodyPr/>
            <a:lstStyle/>
            <a:p>
              <a:endParaRPr lang="en-US"/>
            </a:p>
          </p:txBody>
        </p:sp>
        <p:sp>
          <p:nvSpPr>
            <p:cNvPr id="8232" name="Line 40"/>
            <p:cNvSpPr>
              <a:spLocks noChangeShapeType="1"/>
            </p:cNvSpPr>
            <p:nvPr/>
          </p:nvSpPr>
          <p:spPr bwMode="auto">
            <a:xfrm>
              <a:off x="960" y="2818"/>
              <a:ext cx="3840" cy="0"/>
            </a:xfrm>
            <a:prstGeom prst="line">
              <a:avLst/>
            </a:prstGeom>
            <a:noFill/>
            <a:ln w="12700">
              <a:solidFill>
                <a:schemeClr val="tx1"/>
              </a:solidFill>
              <a:round/>
              <a:headEnd/>
              <a:tailEnd type="none" w="lg" len="lg"/>
            </a:ln>
            <a:effectLst/>
          </p:spPr>
          <p:txBody>
            <a:bodyPr/>
            <a:lstStyle/>
            <a:p>
              <a:endParaRPr lang="en-US"/>
            </a:p>
          </p:txBody>
        </p:sp>
        <p:sp>
          <p:nvSpPr>
            <p:cNvPr id="8233" name="Line 41"/>
            <p:cNvSpPr>
              <a:spLocks noChangeShapeType="1"/>
            </p:cNvSpPr>
            <p:nvPr/>
          </p:nvSpPr>
          <p:spPr bwMode="auto">
            <a:xfrm>
              <a:off x="960" y="3177"/>
              <a:ext cx="3840" cy="0"/>
            </a:xfrm>
            <a:prstGeom prst="line">
              <a:avLst/>
            </a:prstGeom>
            <a:noFill/>
            <a:ln w="12700">
              <a:solidFill>
                <a:schemeClr val="tx1"/>
              </a:solidFill>
              <a:round/>
              <a:headEnd/>
              <a:tailEnd type="none" w="lg" len="lg"/>
            </a:ln>
            <a:effectLst/>
          </p:spPr>
          <p:txBody>
            <a:bodyPr/>
            <a:lstStyle/>
            <a:p>
              <a:endParaRPr lang="en-US"/>
            </a:p>
          </p:txBody>
        </p:sp>
        <p:sp>
          <p:nvSpPr>
            <p:cNvPr id="8234" name="Line 42"/>
            <p:cNvSpPr>
              <a:spLocks noChangeShapeType="1"/>
            </p:cNvSpPr>
            <p:nvPr/>
          </p:nvSpPr>
          <p:spPr bwMode="auto">
            <a:xfrm>
              <a:off x="960" y="3536"/>
              <a:ext cx="3840" cy="0"/>
            </a:xfrm>
            <a:prstGeom prst="line">
              <a:avLst/>
            </a:prstGeom>
            <a:noFill/>
            <a:ln w="12700">
              <a:solidFill>
                <a:schemeClr val="tx1"/>
              </a:solidFill>
              <a:round/>
              <a:headEnd/>
              <a:tailEnd type="none" w="lg" len="lg"/>
            </a:ln>
            <a:effectLst/>
          </p:spPr>
          <p:txBody>
            <a:bodyPr/>
            <a:lstStyle/>
            <a:p>
              <a:endParaRPr lang="en-US"/>
            </a:p>
          </p:txBody>
        </p:sp>
        <p:sp>
          <p:nvSpPr>
            <p:cNvPr id="8235" name="Line 43"/>
            <p:cNvSpPr>
              <a:spLocks noChangeShapeType="1"/>
            </p:cNvSpPr>
            <p:nvPr/>
          </p:nvSpPr>
          <p:spPr bwMode="auto">
            <a:xfrm>
              <a:off x="960" y="3896"/>
              <a:ext cx="3840" cy="0"/>
            </a:xfrm>
            <a:prstGeom prst="line">
              <a:avLst/>
            </a:prstGeom>
            <a:noFill/>
            <a:ln w="28575" cap="sq">
              <a:solidFill>
                <a:schemeClr val="tx1"/>
              </a:solidFill>
              <a:round/>
              <a:headEnd/>
              <a:tailEnd type="none" w="lg" len="lg"/>
            </a:ln>
            <a:effectLst/>
          </p:spPr>
          <p:txBody>
            <a:bodyPr/>
            <a:lstStyle/>
            <a:p>
              <a:endParaRPr lang="en-US"/>
            </a:p>
          </p:txBody>
        </p:sp>
        <p:sp>
          <p:nvSpPr>
            <p:cNvPr id="8236" name="Line 44"/>
            <p:cNvSpPr>
              <a:spLocks noChangeShapeType="1"/>
            </p:cNvSpPr>
            <p:nvPr/>
          </p:nvSpPr>
          <p:spPr bwMode="auto">
            <a:xfrm>
              <a:off x="960" y="336"/>
              <a:ext cx="0" cy="3560"/>
            </a:xfrm>
            <a:prstGeom prst="line">
              <a:avLst/>
            </a:prstGeom>
            <a:noFill/>
            <a:ln w="28575" cap="sq">
              <a:solidFill>
                <a:schemeClr val="tx1"/>
              </a:solidFill>
              <a:round/>
              <a:headEnd/>
              <a:tailEnd type="none" w="lg" len="lg"/>
            </a:ln>
            <a:effectLst/>
          </p:spPr>
          <p:txBody>
            <a:bodyPr/>
            <a:lstStyle/>
            <a:p>
              <a:endParaRPr lang="en-US"/>
            </a:p>
          </p:txBody>
        </p:sp>
        <p:sp>
          <p:nvSpPr>
            <p:cNvPr id="8237" name="Line 45"/>
            <p:cNvSpPr>
              <a:spLocks noChangeShapeType="1"/>
            </p:cNvSpPr>
            <p:nvPr/>
          </p:nvSpPr>
          <p:spPr bwMode="auto">
            <a:xfrm>
              <a:off x="2240" y="336"/>
              <a:ext cx="0" cy="3560"/>
            </a:xfrm>
            <a:prstGeom prst="line">
              <a:avLst/>
            </a:prstGeom>
            <a:noFill/>
            <a:ln w="12700">
              <a:solidFill>
                <a:schemeClr val="tx1"/>
              </a:solidFill>
              <a:round/>
              <a:headEnd/>
              <a:tailEnd type="none" w="lg" len="lg"/>
            </a:ln>
            <a:effectLst/>
          </p:spPr>
          <p:txBody>
            <a:bodyPr/>
            <a:lstStyle/>
            <a:p>
              <a:endParaRPr lang="en-US"/>
            </a:p>
          </p:txBody>
        </p:sp>
        <p:sp>
          <p:nvSpPr>
            <p:cNvPr id="8238" name="Line 46"/>
            <p:cNvSpPr>
              <a:spLocks noChangeShapeType="1"/>
            </p:cNvSpPr>
            <p:nvPr/>
          </p:nvSpPr>
          <p:spPr bwMode="auto">
            <a:xfrm>
              <a:off x="3520" y="336"/>
              <a:ext cx="0" cy="3560"/>
            </a:xfrm>
            <a:prstGeom prst="line">
              <a:avLst/>
            </a:prstGeom>
            <a:noFill/>
            <a:ln w="12700">
              <a:solidFill>
                <a:schemeClr val="tx1"/>
              </a:solidFill>
              <a:round/>
              <a:headEnd/>
              <a:tailEnd type="none" w="lg" len="lg"/>
            </a:ln>
            <a:effectLst/>
          </p:spPr>
          <p:txBody>
            <a:bodyPr/>
            <a:lstStyle/>
            <a:p>
              <a:endParaRPr lang="en-US"/>
            </a:p>
          </p:txBody>
        </p:sp>
        <p:sp>
          <p:nvSpPr>
            <p:cNvPr id="8239" name="Line 47"/>
            <p:cNvSpPr>
              <a:spLocks noChangeShapeType="1"/>
            </p:cNvSpPr>
            <p:nvPr/>
          </p:nvSpPr>
          <p:spPr bwMode="auto">
            <a:xfrm>
              <a:off x="4800" y="336"/>
              <a:ext cx="0" cy="3560"/>
            </a:xfrm>
            <a:prstGeom prst="line">
              <a:avLst/>
            </a:prstGeom>
            <a:noFill/>
            <a:ln w="28575" cap="sq">
              <a:solidFill>
                <a:schemeClr val="tx1"/>
              </a:solidFill>
              <a:round/>
              <a:headEnd/>
              <a:tailEnd type="none" w="lg" len="lg"/>
            </a:ln>
            <a:effectLst/>
          </p:spPr>
          <p:txBody>
            <a:bodyPr/>
            <a:lstStyle/>
            <a:p>
              <a:endParaRPr lang="en-US"/>
            </a:p>
          </p:txBody>
        </p:sp>
      </p:grpSp>
      <p:sp>
        <p:nvSpPr>
          <p:cNvPr id="8240" name="Text Box 48"/>
          <p:cNvSpPr txBox="1">
            <a:spLocks noChangeArrowheads="1"/>
          </p:cNvSpPr>
          <p:nvPr/>
        </p:nvSpPr>
        <p:spPr bwMode="auto">
          <a:xfrm>
            <a:off x="0" y="60325"/>
            <a:ext cx="8915400" cy="1006475"/>
          </a:xfrm>
          <a:prstGeom prst="rect">
            <a:avLst/>
          </a:prstGeom>
          <a:noFill/>
          <a:ln w="9525">
            <a:noFill/>
            <a:miter lim="800000"/>
            <a:headEnd/>
            <a:tailEnd type="none" w="lg" len="lg"/>
          </a:ln>
          <a:effectLst/>
        </p:spPr>
        <p:txBody>
          <a:bodyPr>
            <a:spAutoFit/>
          </a:bodyPr>
          <a:lstStyle/>
          <a:p>
            <a:pPr>
              <a:spcBef>
                <a:spcPct val="20000"/>
              </a:spcBef>
            </a:pPr>
            <a:r>
              <a:rPr lang="en-US" sz="3000"/>
              <a:t>	</a:t>
            </a:r>
            <a:r>
              <a:rPr lang="en-US" sz="3000" b="1" u="sng"/>
              <a:t>Note</a:t>
            </a:r>
            <a:r>
              <a:rPr lang="en-US" sz="3000"/>
              <a:t>: The process of running the string aaabbb can 		also be expressed in the following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1524000" y="914400"/>
            <a:ext cx="6096000" cy="4594225"/>
            <a:chOff x="960" y="898"/>
            <a:chExt cx="3840" cy="2894"/>
          </a:xfrm>
        </p:grpSpPr>
        <p:sp>
          <p:nvSpPr>
            <p:cNvPr id="9219" name="Rectangle 3"/>
            <p:cNvSpPr>
              <a:spLocks noChangeArrowheads="1"/>
            </p:cNvSpPr>
            <p:nvPr/>
          </p:nvSpPr>
          <p:spPr bwMode="auto">
            <a:xfrm>
              <a:off x="3520" y="2987"/>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aaabbb∆</a:t>
              </a:r>
              <a:r>
                <a:rPr lang="en-US" sz="2200" b="1">
                  <a:latin typeface="Arial" charset="0"/>
                  <a:cs typeface="Arial" charset="0"/>
                </a:rPr>
                <a:t> …</a:t>
              </a:r>
            </a:p>
          </p:txBody>
        </p:sp>
        <p:sp>
          <p:nvSpPr>
            <p:cNvPr id="9220" name="Rectangle 4"/>
            <p:cNvSpPr>
              <a:spLocks noChangeArrowheads="1"/>
            </p:cNvSpPr>
            <p:nvPr/>
          </p:nvSpPr>
          <p:spPr bwMode="auto">
            <a:xfrm>
              <a:off x="2240" y="2987"/>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 …</a:t>
              </a:r>
            </a:p>
            <a:p>
              <a:pPr>
                <a:spcBef>
                  <a:spcPct val="20000"/>
                </a:spcBef>
              </a:pPr>
              <a:endParaRPr lang="en-US" sz="2200" b="1">
                <a:latin typeface="Arial" charset="0"/>
                <a:cs typeface="Arial" charset="0"/>
              </a:endParaRPr>
            </a:p>
          </p:txBody>
        </p:sp>
        <p:sp>
          <p:nvSpPr>
            <p:cNvPr id="9221" name="Rectangle 5"/>
            <p:cNvSpPr>
              <a:spLocks noChangeArrowheads="1"/>
            </p:cNvSpPr>
            <p:nvPr/>
          </p:nvSpPr>
          <p:spPr bwMode="auto">
            <a:xfrm>
              <a:off x="960" y="2987"/>
              <a:ext cx="1280" cy="359"/>
            </a:xfrm>
            <a:prstGeom prst="rect">
              <a:avLst/>
            </a:prstGeom>
            <a:noFill/>
            <a:ln w="9525">
              <a:noFill/>
              <a:miter lim="800000"/>
              <a:headEnd/>
              <a:tailEnd type="none" w="lg" len="lg"/>
            </a:ln>
            <a:effectLst/>
          </p:spPr>
          <p:txBody>
            <a:bodyPr/>
            <a:lstStyle/>
            <a:p>
              <a:pPr>
                <a:spcBef>
                  <a:spcPct val="20000"/>
                </a:spcBef>
              </a:pPr>
              <a:r>
                <a:rPr lang="en-US" sz="2800"/>
                <a:t>POP</a:t>
              </a:r>
              <a:r>
                <a:rPr lang="en-US" baseline="-25000"/>
                <a:t>2</a:t>
              </a:r>
            </a:p>
          </p:txBody>
        </p:sp>
        <p:sp>
          <p:nvSpPr>
            <p:cNvPr id="9222" name="Rectangle 6"/>
            <p:cNvSpPr>
              <a:spLocks noChangeArrowheads="1"/>
            </p:cNvSpPr>
            <p:nvPr/>
          </p:nvSpPr>
          <p:spPr bwMode="auto">
            <a:xfrm>
              <a:off x="3520" y="3346"/>
              <a:ext cx="1280" cy="446"/>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aaabbb∆</a:t>
              </a:r>
              <a:r>
                <a:rPr lang="en-US" sz="2200" b="1">
                  <a:latin typeface="Arial" charset="0"/>
                  <a:cs typeface="Arial" charset="0"/>
                </a:rPr>
                <a:t> …</a:t>
              </a:r>
            </a:p>
          </p:txBody>
        </p:sp>
        <p:sp>
          <p:nvSpPr>
            <p:cNvPr id="9223" name="Rectangle 7"/>
            <p:cNvSpPr>
              <a:spLocks noChangeArrowheads="1"/>
            </p:cNvSpPr>
            <p:nvPr/>
          </p:nvSpPr>
          <p:spPr bwMode="auto">
            <a:xfrm>
              <a:off x="2240" y="3346"/>
              <a:ext cx="1280" cy="446"/>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 …</a:t>
              </a:r>
            </a:p>
          </p:txBody>
        </p:sp>
        <p:sp>
          <p:nvSpPr>
            <p:cNvPr id="9224" name="Rectangle 8"/>
            <p:cNvSpPr>
              <a:spLocks noChangeArrowheads="1"/>
            </p:cNvSpPr>
            <p:nvPr/>
          </p:nvSpPr>
          <p:spPr bwMode="auto">
            <a:xfrm>
              <a:off x="960" y="3346"/>
              <a:ext cx="1280" cy="446"/>
            </a:xfrm>
            <a:prstGeom prst="rect">
              <a:avLst/>
            </a:prstGeom>
            <a:noFill/>
            <a:ln w="9525">
              <a:noFill/>
              <a:miter lim="800000"/>
              <a:headEnd/>
              <a:tailEnd type="none" w="lg" len="lg"/>
            </a:ln>
            <a:effectLst/>
          </p:spPr>
          <p:txBody>
            <a:bodyPr/>
            <a:lstStyle/>
            <a:p>
              <a:pPr>
                <a:spcBef>
                  <a:spcPct val="20000"/>
                </a:spcBef>
              </a:pPr>
              <a:r>
                <a:rPr lang="en-US" sz="2800"/>
                <a:t>ACCEPT</a:t>
              </a:r>
            </a:p>
          </p:txBody>
        </p:sp>
        <p:sp>
          <p:nvSpPr>
            <p:cNvPr id="9225" name="Rectangle 9"/>
            <p:cNvSpPr>
              <a:spLocks noChangeArrowheads="1"/>
            </p:cNvSpPr>
            <p:nvPr/>
          </p:nvSpPr>
          <p:spPr bwMode="auto">
            <a:xfrm>
              <a:off x="3520" y="2628"/>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aaabbb∆</a:t>
              </a:r>
              <a:r>
                <a:rPr lang="en-US" sz="2200" b="1">
                  <a:latin typeface="Arial" charset="0"/>
                  <a:cs typeface="Arial" charset="0"/>
                </a:rPr>
                <a:t> …</a:t>
              </a:r>
            </a:p>
          </p:txBody>
        </p:sp>
        <p:sp>
          <p:nvSpPr>
            <p:cNvPr id="9226" name="Rectangle 10"/>
            <p:cNvSpPr>
              <a:spLocks noChangeArrowheads="1"/>
            </p:cNvSpPr>
            <p:nvPr/>
          </p:nvSpPr>
          <p:spPr bwMode="auto">
            <a:xfrm>
              <a:off x="2240" y="2628"/>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 …</a:t>
              </a:r>
            </a:p>
          </p:txBody>
        </p:sp>
        <p:sp>
          <p:nvSpPr>
            <p:cNvPr id="9227" name="Rectangle 11"/>
            <p:cNvSpPr>
              <a:spLocks noChangeArrowheads="1"/>
            </p:cNvSpPr>
            <p:nvPr/>
          </p:nvSpPr>
          <p:spPr bwMode="auto">
            <a:xfrm>
              <a:off x="960" y="2628"/>
              <a:ext cx="1280" cy="359"/>
            </a:xfrm>
            <a:prstGeom prst="rect">
              <a:avLst/>
            </a:prstGeom>
            <a:noFill/>
            <a:ln w="9525">
              <a:noFill/>
              <a:miter lim="800000"/>
              <a:headEnd/>
              <a:tailEnd type="none" w="lg" len="lg"/>
            </a:ln>
            <a:effectLst/>
          </p:spPr>
          <p:txBody>
            <a:bodyPr/>
            <a:lstStyle/>
            <a:p>
              <a:pPr>
                <a:spcBef>
                  <a:spcPct val="20000"/>
                </a:spcBef>
              </a:pPr>
              <a:r>
                <a:rPr lang="en-US" sz="2800"/>
                <a:t>READ</a:t>
              </a:r>
              <a:r>
                <a:rPr lang="en-US" sz="2800" baseline="-25000"/>
                <a:t>2</a:t>
              </a:r>
            </a:p>
          </p:txBody>
        </p:sp>
        <p:sp>
          <p:nvSpPr>
            <p:cNvPr id="9228" name="Rectangle 12"/>
            <p:cNvSpPr>
              <a:spLocks noChangeArrowheads="1"/>
            </p:cNvSpPr>
            <p:nvPr/>
          </p:nvSpPr>
          <p:spPr bwMode="auto">
            <a:xfrm>
              <a:off x="3520" y="2268"/>
              <a:ext cx="1280" cy="360"/>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aaabbb</a:t>
              </a:r>
              <a:r>
                <a:rPr lang="en-US" sz="2200" b="1">
                  <a:latin typeface="Arial" charset="0"/>
                  <a:cs typeface="Arial" charset="0"/>
                </a:rPr>
                <a:t>∆ …</a:t>
              </a:r>
            </a:p>
            <a:p>
              <a:pPr>
                <a:spcBef>
                  <a:spcPct val="20000"/>
                </a:spcBef>
              </a:pPr>
              <a:r>
                <a:rPr lang="en-US" sz="2200" b="1">
                  <a:latin typeface="Arial" charset="0"/>
                  <a:cs typeface="Arial" charset="0"/>
                </a:rPr>
                <a:t> </a:t>
              </a:r>
            </a:p>
          </p:txBody>
        </p:sp>
        <p:sp>
          <p:nvSpPr>
            <p:cNvPr id="9229" name="Rectangle 13"/>
            <p:cNvSpPr>
              <a:spLocks noChangeArrowheads="1"/>
            </p:cNvSpPr>
            <p:nvPr/>
          </p:nvSpPr>
          <p:spPr bwMode="auto">
            <a:xfrm>
              <a:off x="2240" y="2268"/>
              <a:ext cx="1280" cy="360"/>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 …</a:t>
              </a:r>
            </a:p>
            <a:p>
              <a:pPr>
                <a:spcBef>
                  <a:spcPct val="20000"/>
                </a:spcBef>
              </a:pPr>
              <a:endParaRPr lang="en-US" sz="2200" b="1">
                <a:latin typeface="Arial" charset="0"/>
                <a:cs typeface="Arial" charset="0"/>
              </a:endParaRPr>
            </a:p>
          </p:txBody>
        </p:sp>
        <p:sp>
          <p:nvSpPr>
            <p:cNvPr id="9230" name="Rectangle 14"/>
            <p:cNvSpPr>
              <a:spLocks noChangeArrowheads="1"/>
            </p:cNvSpPr>
            <p:nvPr/>
          </p:nvSpPr>
          <p:spPr bwMode="auto">
            <a:xfrm>
              <a:off x="960" y="2268"/>
              <a:ext cx="1280" cy="360"/>
            </a:xfrm>
            <a:prstGeom prst="rect">
              <a:avLst/>
            </a:prstGeom>
            <a:noFill/>
            <a:ln w="9525">
              <a:noFill/>
              <a:miter lim="800000"/>
              <a:headEnd/>
              <a:tailEnd type="none" w="lg" len="lg"/>
            </a:ln>
            <a:effectLst/>
          </p:spPr>
          <p:txBody>
            <a:bodyPr/>
            <a:lstStyle/>
            <a:p>
              <a:pPr>
                <a:spcBef>
                  <a:spcPct val="20000"/>
                </a:spcBef>
              </a:pPr>
              <a:endParaRPr lang="en-US" baseline="-25000"/>
            </a:p>
          </p:txBody>
        </p:sp>
        <p:sp>
          <p:nvSpPr>
            <p:cNvPr id="9231" name="Rectangle 15"/>
            <p:cNvSpPr>
              <a:spLocks noChangeArrowheads="1"/>
            </p:cNvSpPr>
            <p:nvPr/>
          </p:nvSpPr>
          <p:spPr bwMode="auto">
            <a:xfrm>
              <a:off x="3520" y="1909"/>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aaabbb</a:t>
              </a:r>
              <a:r>
                <a:rPr lang="en-US" sz="2200" b="1">
                  <a:latin typeface="Arial" charset="0"/>
                  <a:cs typeface="Arial" charset="0"/>
                </a:rPr>
                <a:t>∆ …</a:t>
              </a:r>
            </a:p>
            <a:p>
              <a:pPr>
                <a:spcBef>
                  <a:spcPct val="20000"/>
                </a:spcBef>
              </a:pPr>
              <a:endParaRPr lang="en-US" sz="2200" b="1">
                <a:latin typeface="Arial" charset="0"/>
                <a:cs typeface="Arial" charset="0"/>
              </a:endParaRPr>
            </a:p>
          </p:txBody>
        </p:sp>
        <p:sp>
          <p:nvSpPr>
            <p:cNvPr id="9232" name="Rectangle 16"/>
            <p:cNvSpPr>
              <a:spLocks noChangeArrowheads="1"/>
            </p:cNvSpPr>
            <p:nvPr/>
          </p:nvSpPr>
          <p:spPr bwMode="auto">
            <a:xfrm>
              <a:off x="2240" y="1909"/>
              <a:ext cx="1280" cy="359"/>
            </a:xfrm>
            <a:prstGeom prst="rect">
              <a:avLst/>
            </a:prstGeom>
            <a:noFill/>
            <a:ln w="9525">
              <a:noFill/>
              <a:miter lim="800000"/>
              <a:headEnd/>
              <a:tailEnd type="none" w="lg" len="lg"/>
            </a:ln>
            <a:effectLst/>
          </p:spPr>
          <p:txBody>
            <a:bodyPr/>
            <a:lstStyle/>
            <a:p>
              <a:pPr>
                <a:spcBef>
                  <a:spcPct val="20000"/>
                </a:spcBef>
              </a:pPr>
              <a:r>
                <a:rPr lang="en-US" sz="2200" b="1">
                  <a:latin typeface="Arial" charset="0"/>
                  <a:cs typeface="Arial" charset="0"/>
                </a:rPr>
                <a:t>a∆ …</a:t>
              </a:r>
            </a:p>
            <a:p>
              <a:pPr>
                <a:spcBef>
                  <a:spcPct val="20000"/>
                </a:spcBef>
              </a:pPr>
              <a:endParaRPr lang="en-US" sz="2200" b="1">
                <a:latin typeface="Arial" charset="0"/>
                <a:cs typeface="Arial" charset="0"/>
              </a:endParaRPr>
            </a:p>
          </p:txBody>
        </p:sp>
        <p:sp>
          <p:nvSpPr>
            <p:cNvPr id="9233" name="Rectangle 17"/>
            <p:cNvSpPr>
              <a:spLocks noChangeArrowheads="1"/>
            </p:cNvSpPr>
            <p:nvPr/>
          </p:nvSpPr>
          <p:spPr bwMode="auto">
            <a:xfrm>
              <a:off x="960" y="1909"/>
              <a:ext cx="1280" cy="359"/>
            </a:xfrm>
            <a:prstGeom prst="rect">
              <a:avLst/>
            </a:prstGeom>
            <a:noFill/>
            <a:ln w="9525">
              <a:noFill/>
              <a:miter lim="800000"/>
              <a:headEnd/>
              <a:tailEnd type="none" w="lg" len="lg"/>
            </a:ln>
            <a:effectLst/>
          </p:spPr>
          <p:txBody>
            <a:bodyPr/>
            <a:lstStyle/>
            <a:p>
              <a:pPr>
                <a:spcBef>
                  <a:spcPct val="20000"/>
                </a:spcBef>
              </a:pPr>
              <a:endParaRPr lang="en-US" baseline="-25000"/>
            </a:p>
          </p:txBody>
        </p:sp>
        <p:sp>
          <p:nvSpPr>
            <p:cNvPr id="9234" name="Rectangle 18"/>
            <p:cNvSpPr>
              <a:spLocks noChangeArrowheads="1"/>
            </p:cNvSpPr>
            <p:nvPr/>
          </p:nvSpPr>
          <p:spPr bwMode="auto">
            <a:xfrm>
              <a:off x="3520" y="1550"/>
              <a:ext cx="1280" cy="359"/>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a:t>
              </a:r>
              <a:r>
                <a:rPr lang="en-US" sz="2200" b="1">
                  <a:latin typeface="Arial" charset="0"/>
                  <a:cs typeface="Arial" charset="0"/>
                </a:rPr>
                <a:t>b∆ …</a:t>
              </a:r>
            </a:p>
            <a:p>
              <a:pPr>
                <a:spcBef>
                  <a:spcPct val="20000"/>
                </a:spcBef>
              </a:pPr>
              <a:endParaRPr lang="en-US" sz="2200" b="1">
                <a:latin typeface="Arial" charset="0"/>
                <a:cs typeface="Arial" charset="0"/>
              </a:endParaRPr>
            </a:p>
          </p:txBody>
        </p:sp>
        <p:sp>
          <p:nvSpPr>
            <p:cNvPr id="9235" name="Rectangle 19"/>
            <p:cNvSpPr>
              <a:spLocks noChangeArrowheads="1"/>
            </p:cNvSpPr>
            <p:nvPr/>
          </p:nvSpPr>
          <p:spPr bwMode="auto">
            <a:xfrm>
              <a:off x="2240" y="1550"/>
              <a:ext cx="1280" cy="359"/>
            </a:xfrm>
            <a:prstGeom prst="rect">
              <a:avLst/>
            </a:prstGeom>
            <a:noFill/>
            <a:ln w="9525">
              <a:noFill/>
              <a:miter lim="800000"/>
              <a:headEnd/>
              <a:tailEnd type="none" w="lg" len="lg"/>
            </a:ln>
            <a:effectLst/>
          </p:spPr>
          <p:txBody>
            <a:bodyPr/>
            <a:lstStyle/>
            <a:p>
              <a:pPr eaLnBrk="0" hangingPunct="0"/>
              <a:r>
                <a:rPr lang="en-US" sz="2200" b="1">
                  <a:latin typeface="Arial" charset="0"/>
                  <a:cs typeface="Arial" charset="0"/>
                </a:rPr>
                <a:t>a∆ …</a:t>
              </a:r>
            </a:p>
            <a:p>
              <a:pPr eaLnBrk="0" hangingPunct="0"/>
              <a:endParaRPr lang="en-US" sz="2800" b="1"/>
            </a:p>
          </p:txBody>
        </p:sp>
        <p:sp>
          <p:nvSpPr>
            <p:cNvPr id="9236" name="Rectangle 20"/>
            <p:cNvSpPr>
              <a:spLocks noChangeArrowheads="1"/>
            </p:cNvSpPr>
            <p:nvPr/>
          </p:nvSpPr>
          <p:spPr bwMode="auto">
            <a:xfrm>
              <a:off x="960" y="1550"/>
              <a:ext cx="1280" cy="359"/>
            </a:xfrm>
            <a:prstGeom prst="rect">
              <a:avLst/>
            </a:prstGeom>
            <a:noFill/>
            <a:ln w="9525">
              <a:noFill/>
              <a:miter lim="800000"/>
              <a:headEnd/>
              <a:tailEnd type="none" w="lg" len="lg"/>
            </a:ln>
            <a:effectLst/>
          </p:spPr>
          <p:txBody>
            <a:bodyPr/>
            <a:lstStyle/>
            <a:p>
              <a:pPr>
                <a:spcBef>
                  <a:spcPct val="20000"/>
                </a:spcBef>
              </a:pPr>
              <a:endParaRPr lang="en-US" baseline="-25000"/>
            </a:p>
          </p:txBody>
        </p:sp>
        <p:sp>
          <p:nvSpPr>
            <p:cNvPr id="9237" name="Rectangle 21"/>
            <p:cNvSpPr>
              <a:spLocks noChangeArrowheads="1"/>
            </p:cNvSpPr>
            <p:nvPr/>
          </p:nvSpPr>
          <p:spPr bwMode="auto">
            <a:xfrm>
              <a:off x="3520" y="1224"/>
              <a:ext cx="1280" cy="326"/>
            </a:xfrm>
            <a:prstGeom prst="rect">
              <a:avLst/>
            </a:prstGeom>
            <a:noFill/>
            <a:ln w="9525">
              <a:noFill/>
              <a:miter lim="800000"/>
              <a:headEnd/>
              <a:tailEnd type="none" w="lg" len="lg"/>
            </a:ln>
            <a:effectLst/>
          </p:spPr>
          <p:txBody>
            <a:bodyPr/>
            <a:lstStyle/>
            <a:p>
              <a:pPr>
                <a:spcBef>
                  <a:spcPct val="20000"/>
                </a:spcBef>
              </a:pPr>
              <a:r>
                <a:rPr lang="en-US" sz="2200" b="1" u="sng">
                  <a:latin typeface="Arial" charset="0"/>
                  <a:cs typeface="Arial" charset="0"/>
                </a:rPr>
                <a:t>aaabb</a:t>
              </a:r>
              <a:r>
                <a:rPr lang="en-US" sz="2200" b="1">
                  <a:latin typeface="Arial" charset="0"/>
                  <a:cs typeface="Arial" charset="0"/>
                </a:rPr>
                <a:t>b∆ …</a:t>
              </a:r>
            </a:p>
            <a:p>
              <a:pPr>
                <a:spcBef>
                  <a:spcPct val="20000"/>
                </a:spcBef>
              </a:pPr>
              <a:endParaRPr lang="en-US" sz="2200" b="1">
                <a:latin typeface="Arial" charset="0"/>
                <a:cs typeface="Arial" charset="0"/>
              </a:endParaRPr>
            </a:p>
          </p:txBody>
        </p:sp>
        <p:sp>
          <p:nvSpPr>
            <p:cNvPr id="9238" name="Rectangle 22"/>
            <p:cNvSpPr>
              <a:spLocks noChangeArrowheads="1"/>
            </p:cNvSpPr>
            <p:nvPr/>
          </p:nvSpPr>
          <p:spPr bwMode="auto">
            <a:xfrm>
              <a:off x="2240" y="1224"/>
              <a:ext cx="1280" cy="326"/>
            </a:xfrm>
            <a:prstGeom prst="rect">
              <a:avLst/>
            </a:prstGeom>
            <a:noFill/>
            <a:ln w="9525">
              <a:noFill/>
              <a:miter lim="800000"/>
              <a:headEnd/>
              <a:tailEnd type="none" w="lg" len="lg"/>
            </a:ln>
            <a:effectLst/>
          </p:spPr>
          <p:txBody>
            <a:bodyPr/>
            <a:lstStyle/>
            <a:p>
              <a:pPr eaLnBrk="0" hangingPunct="0"/>
              <a:r>
                <a:rPr lang="en-US" sz="2200" b="1">
                  <a:latin typeface="Arial" charset="0"/>
                  <a:cs typeface="Arial" charset="0"/>
                </a:rPr>
                <a:t>aa∆ …</a:t>
              </a:r>
              <a:endParaRPr lang="en-US" sz="2800" b="1"/>
            </a:p>
          </p:txBody>
        </p:sp>
        <p:sp>
          <p:nvSpPr>
            <p:cNvPr id="9239" name="Rectangle 23"/>
            <p:cNvSpPr>
              <a:spLocks noChangeArrowheads="1"/>
            </p:cNvSpPr>
            <p:nvPr/>
          </p:nvSpPr>
          <p:spPr bwMode="auto">
            <a:xfrm>
              <a:off x="960" y="1224"/>
              <a:ext cx="1280" cy="326"/>
            </a:xfrm>
            <a:prstGeom prst="rect">
              <a:avLst/>
            </a:prstGeom>
            <a:noFill/>
            <a:ln w="9525">
              <a:noFill/>
              <a:miter lim="800000"/>
              <a:headEnd/>
              <a:tailEnd type="none" w="lg" len="lg"/>
            </a:ln>
            <a:effectLst/>
          </p:spPr>
          <p:txBody>
            <a:bodyPr/>
            <a:lstStyle/>
            <a:p>
              <a:pPr>
                <a:spcBef>
                  <a:spcPct val="20000"/>
                </a:spcBef>
              </a:pPr>
              <a:r>
                <a:rPr lang="en-US" sz="2800"/>
                <a:t>READ</a:t>
              </a:r>
              <a:r>
                <a:rPr lang="en-US" baseline="-25000"/>
                <a:t>2</a:t>
              </a:r>
            </a:p>
            <a:p>
              <a:pPr>
                <a:spcBef>
                  <a:spcPct val="20000"/>
                </a:spcBef>
              </a:pPr>
              <a:r>
                <a:rPr lang="en-US" sz="2800"/>
                <a:t>POP</a:t>
              </a:r>
              <a:r>
                <a:rPr lang="en-US" baseline="-25000"/>
                <a:t>1</a:t>
              </a:r>
            </a:p>
            <a:p>
              <a:pPr>
                <a:spcBef>
                  <a:spcPct val="20000"/>
                </a:spcBef>
              </a:pPr>
              <a:r>
                <a:rPr lang="en-US" sz="2800"/>
                <a:t>READ</a:t>
              </a:r>
              <a:r>
                <a:rPr lang="en-US" baseline="-25000"/>
                <a:t>2</a:t>
              </a:r>
            </a:p>
            <a:p>
              <a:pPr>
                <a:spcBef>
                  <a:spcPct val="20000"/>
                </a:spcBef>
              </a:pPr>
              <a:r>
                <a:rPr lang="en-US" sz="2800"/>
                <a:t>POP</a:t>
              </a:r>
              <a:r>
                <a:rPr lang="en-US" baseline="-25000"/>
                <a:t>1</a:t>
              </a:r>
              <a:endParaRPr lang="en-US" sz="2800"/>
            </a:p>
          </p:txBody>
        </p:sp>
        <p:sp>
          <p:nvSpPr>
            <p:cNvPr id="9240" name="Rectangle 24"/>
            <p:cNvSpPr>
              <a:spLocks noChangeArrowheads="1"/>
            </p:cNvSpPr>
            <p:nvPr/>
          </p:nvSpPr>
          <p:spPr bwMode="auto">
            <a:xfrm>
              <a:off x="3520" y="898"/>
              <a:ext cx="1280" cy="326"/>
            </a:xfrm>
            <a:prstGeom prst="rect">
              <a:avLst/>
            </a:prstGeom>
            <a:noFill/>
            <a:ln w="9525">
              <a:noFill/>
              <a:miter lim="800000"/>
              <a:headEnd/>
              <a:tailEnd type="none" w="lg" len="lg"/>
            </a:ln>
            <a:effectLst/>
          </p:spPr>
          <p:txBody>
            <a:bodyPr/>
            <a:lstStyle/>
            <a:p>
              <a:pPr>
                <a:spcBef>
                  <a:spcPct val="20000"/>
                </a:spcBef>
              </a:pPr>
              <a:r>
                <a:rPr lang="en-US" sz="2800"/>
                <a:t>TAPE</a:t>
              </a:r>
            </a:p>
          </p:txBody>
        </p:sp>
        <p:sp>
          <p:nvSpPr>
            <p:cNvPr id="9241" name="Rectangle 25"/>
            <p:cNvSpPr>
              <a:spLocks noChangeArrowheads="1"/>
            </p:cNvSpPr>
            <p:nvPr/>
          </p:nvSpPr>
          <p:spPr bwMode="auto">
            <a:xfrm>
              <a:off x="2240" y="898"/>
              <a:ext cx="1280" cy="326"/>
            </a:xfrm>
            <a:prstGeom prst="rect">
              <a:avLst/>
            </a:prstGeom>
            <a:noFill/>
            <a:ln w="9525">
              <a:noFill/>
              <a:miter lim="800000"/>
              <a:headEnd/>
              <a:tailEnd type="none" w="lg" len="lg"/>
            </a:ln>
            <a:effectLst/>
          </p:spPr>
          <p:txBody>
            <a:bodyPr/>
            <a:lstStyle/>
            <a:p>
              <a:pPr>
                <a:spcBef>
                  <a:spcPct val="20000"/>
                </a:spcBef>
              </a:pPr>
              <a:r>
                <a:rPr lang="en-US" sz="2800"/>
                <a:t>STACK</a:t>
              </a:r>
            </a:p>
          </p:txBody>
        </p:sp>
        <p:sp>
          <p:nvSpPr>
            <p:cNvPr id="9242" name="Rectangle 26"/>
            <p:cNvSpPr>
              <a:spLocks noChangeArrowheads="1"/>
            </p:cNvSpPr>
            <p:nvPr/>
          </p:nvSpPr>
          <p:spPr bwMode="auto">
            <a:xfrm>
              <a:off x="960" y="898"/>
              <a:ext cx="1280" cy="326"/>
            </a:xfrm>
            <a:prstGeom prst="rect">
              <a:avLst/>
            </a:prstGeom>
            <a:noFill/>
            <a:ln w="9525">
              <a:noFill/>
              <a:miter lim="800000"/>
              <a:headEnd/>
              <a:tailEnd type="none" w="lg" len="lg"/>
            </a:ln>
            <a:effectLst/>
          </p:spPr>
          <p:txBody>
            <a:bodyPr/>
            <a:lstStyle/>
            <a:p>
              <a:pPr>
                <a:spcBef>
                  <a:spcPct val="20000"/>
                </a:spcBef>
              </a:pPr>
              <a:r>
                <a:rPr lang="en-US" sz="2800"/>
                <a:t>STATE</a:t>
              </a:r>
            </a:p>
          </p:txBody>
        </p:sp>
        <p:sp>
          <p:nvSpPr>
            <p:cNvPr id="9243" name="Line 27"/>
            <p:cNvSpPr>
              <a:spLocks noChangeShapeType="1"/>
            </p:cNvSpPr>
            <p:nvPr/>
          </p:nvSpPr>
          <p:spPr bwMode="auto">
            <a:xfrm>
              <a:off x="960" y="898"/>
              <a:ext cx="3840" cy="0"/>
            </a:xfrm>
            <a:prstGeom prst="line">
              <a:avLst/>
            </a:prstGeom>
            <a:noFill/>
            <a:ln w="28575" cap="sq">
              <a:solidFill>
                <a:schemeClr val="tx1"/>
              </a:solidFill>
              <a:round/>
              <a:headEnd/>
              <a:tailEnd type="none" w="lg" len="lg"/>
            </a:ln>
            <a:effectLst/>
          </p:spPr>
          <p:txBody>
            <a:bodyPr/>
            <a:lstStyle/>
            <a:p>
              <a:endParaRPr lang="en-US"/>
            </a:p>
          </p:txBody>
        </p:sp>
        <p:sp>
          <p:nvSpPr>
            <p:cNvPr id="9244" name="Line 28"/>
            <p:cNvSpPr>
              <a:spLocks noChangeShapeType="1"/>
            </p:cNvSpPr>
            <p:nvPr/>
          </p:nvSpPr>
          <p:spPr bwMode="auto">
            <a:xfrm>
              <a:off x="960" y="1224"/>
              <a:ext cx="3840" cy="0"/>
            </a:xfrm>
            <a:prstGeom prst="line">
              <a:avLst/>
            </a:prstGeom>
            <a:noFill/>
            <a:ln w="12700">
              <a:solidFill>
                <a:schemeClr val="tx1"/>
              </a:solidFill>
              <a:round/>
              <a:headEnd/>
              <a:tailEnd type="none" w="lg" len="lg"/>
            </a:ln>
            <a:effectLst/>
          </p:spPr>
          <p:txBody>
            <a:bodyPr/>
            <a:lstStyle/>
            <a:p>
              <a:endParaRPr lang="en-US"/>
            </a:p>
          </p:txBody>
        </p:sp>
        <p:sp>
          <p:nvSpPr>
            <p:cNvPr id="9245" name="Line 29"/>
            <p:cNvSpPr>
              <a:spLocks noChangeShapeType="1"/>
            </p:cNvSpPr>
            <p:nvPr/>
          </p:nvSpPr>
          <p:spPr bwMode="auto">
            <a:xfrm>
              <a:off x="960" y="1550"/>
              <a:ext cx="3840" cy="0"/>
            </a:xfrm>
            <a:prstGeom prst="line">
              <a:avLst/>
            </a:prstGeom>
            <a:noFill/>
            <a:ln w="12700">
              <a:solidFill>
                <a:schemeClr val="tx1"/>
              </a:solidFill>
              <a:round/>
              <a:headEnd/>
              <a:tailEnd type="none" w="lg" len="lg"/>
            </a:ln>
            <a:effectLst/>
          </p:spPr>
          <p:txBody>
            <a:bodyPr/>
            <a:lstStyle/>
            <a:p>
              <a:endParaRPr lang="en-US"/>
            </a:p>
          </p:txBody>
        </p:sp>
        <p:sp>
          <p:nvSpPr>
            <p:cNvPr id="9246" name="Line 30"/>
            <p:cNvSpPr>
              <a:spLocks noChangeShapeType="1"/>
            </p:cNvSpPr>
            <p:nvPr/>
          </p:nvSpPr>
          <p:spPr bwMode="auto">
            <a:xfrm>
              <a:off x="960" y="1909"/>
              <a:ext cx="3840" cy="0"/>
            </a:xfrm>
            <a:prstGeom prst="line">
              <a:avLst/>
            </a:prstGeom>
            <a:noFill/>
            <a:ln w="12700">
              <a:solidFill>
                <a:schemeClr val="tx1"/>
              </a:solidFill>
              <a:round/>
              <a:headEnd/>
              <a:tailEnd type="none" w="lg" len="lg"/>
            </a:ln>
            <a:effectLst/>
          </p:spPr>
          <p:txBody>
            <a:bodyPr/>
            <a:lstStyle/>
            <a:p>
              <a:endParaRPr lang="en-US"/>
            </a:p>
          </p:txBody>
        </p:sp>
        <p:sp>
          <p:nvSpPr>
            <p:cNvPr id="9247" name="Line 31"/>
            <p:cNvSpPr>
              <a:spLocks noChangeShapeType="1"/>
            </p:cNvSpPr>
            <p:nvPr/>
          </p:nvSpPr>
          <p:spPr bwMode="auto">
            <a:xfrm>
              <a:off x="960" y="2268"/>
              <a:ext cx="3840" cy="0"/>
            </a:xfrm>
            <a:prstGeom prst="line">
              <a:avLst/>
            </a:prstGeom>
            <a:noFill/>
            <a:ln w="12700">
              <a:solidFill>
                <a:schemeClr val="tx1"/>
              </a:solidFill>
              <a:round/>
              <a:headEnd/>
              <a:tailEnd type="none" w="lg" len="lg"/>
            </a:ln>
            <a:effectLst/>
          </p:spPr>
          <p:txBody>
            <a:bodyPr/>
            <a:lstStyle/>
            <a:p>
              <a:endParaRPr lang="en-US"/>
            </a:p>
          </p:txBody>
        </p:sp>
        <p:sp>
          <p:nvSpPr>
            <p:cNvPr id="9248" name="Line 32"/>
            <p:cNvSpPr>
              <a:spLocks noChangeShapeType="1"/>
            </p:cNvSpPr>
            <p:nvPr/>
          </p:nvSpPr>
          <p:spPr bwMode="auto">
            <a:xfrm>
              <a:off x="960" y="2628"/>
              <a:ext cx="3840" cy="0"/>
            </a:xfrm>
            <a:prstGeom prst="line">
              <a:avLst/>
            </a:prstGeom>
            <a:noFill/>
            <a:ln w="12700">
              <a:solidFill>
                <a:schemeClr val="tx1"/>
              </a:solidFill>
              <a:round/>
              <a:headEnd/>
              <a:tailEnd type="none" w="lg" len="lg"/>
            </a:ln>
            <a:effectLst/>
          </p:spPr>
          <p:txBody>
            <a:bodyPr/>
            <a:lstStyle/>
            <a:p>
              <a:endParaRPr lang="en-US"/>
            </a:p>
          </p:txBody>
        </p:sp>
        <p:sp>
          <p:nvSpPr>
            <p:cNvPr id="9249" name="Line 33"/>
            <p:cNvSpPr>
              <a:spLocks noChangeShapeType="1"/>
            </p:cNvSpPr>
            <p:nvPr/>
          </p:nvSpPr>
          <p:spPr bwMode="auto">
            <a:xfrm>
              <a:off x="960" y="2987"/>
              <a:ext cx="3840" cy="0"/>
            </a:xfrm>
            <a:prstGeom prst="line">
              <a:avLst/>
            </a:prstGeom>
            <a:noFill/>
            <a:ln w="12700">
              <a:solidFill>
                <a:schemeClr val="tx1"/>
              </a:solidFill>
              <a:round/>
              <a:headEnd/>
              <a:tailEnd type="none" w="lg" len="lg"/>
            </a:ln>
            <a:effectLst/>
          </p:spPr>
          <p:txBody>
            <a:bodyPr/>
            <a:lstStyle/>
            <a:p>
              <a:endParaRPr lang="en-US"/>
            </a:p>
          </p:txBody>
        </p:sp>
        <p:sp>
          <p:nvSpPr>
            <p:cNvPr id="9250" name="Line 34"/>
            <p:cNvSpPr>
              <a:spLocks noChangeShapeType="1"/>
            </p:cNvSpPr>
            <p:nvPr/>
          </p:nvSpPr>
          <p:spPr bwMode="auto">
            <a:xfrm>
              <a:off x="960" y="3792"/>
              <a:ext cx="3840" cy="0"/>
            </a:xfrm>
            <a:prstGeom prst="line">
              <a:avLst/>
            </a:prstGeom>
            <a:noFill/>
            <a:ln w="28575" cap="sq">
              <a:solidFill>
                <a:schemeClr val="tx1"/>
              </a:solidFill>
              <a:round/>
              <a:headEnd/>
              <a:tailEnd type="none" w="lg" len="lg"/>
            </a:ln>
            <a:effectLst/>
          </p:spPr>
          <p:txBody>
            <a:bodyPr/>
            <a:lstStyle/>
            <a:p>
              <a:endParaRPr lang="en-US"/>
            </a:p>
          </p:txBody>
        </p:sp>
        <p:sp>
          <p:nvSpPr>
            <p:cNvPr id="9251" name="Line 35"/>
            <p:cNvSpPr>
              <a:spLocks noChangeShapeType="1"/>
            </p:cNvSpPr>
            <p:nvPr/>
          </p:nvSpPr>
          <p:spPr bwMode="auto">
            <a:xfrm>
              <a:off x="960" y="898"/>
              <a:ext cx="0" cy="2894"/>
            </a:xfrm>
            <a:prstGeom prst="line">
              <a:avLst/>
            </a:prstGeom>
            <a:noFill/>
            <a:ln w="28575" cap="sq">
              <a:solidFill>
                <a:schemeClr val="tx1"/>
              </a:solidFill>
              <a:round/>
              <a:headEnd/>
              <a:tailEnd type="none" w="lg" len="lg"/>
            </a:ln>
            <a:effectLst/>
          </p:spPr>
          <p:txBody>
            <a:bodyPr/>
            <a:lstStyle/>
            <a:p>
              <a:endParaRPr lang="en-US"/>
            </a:p>
          </p:txBody>
        </p:sp>
        <p:sp>
          <p:nvSpPr>
            <p:cNvPr id="9252" name="Line 36"/>
            <p:cNvSpPr>
              <a:spLocks noChangeShapeType="1"/>
            </p:cNvSpPr>
            <p:nvPr/>
          </p:nvSpPr>
          <p:spPr bwMode="auto">
            <a:xfrm>
              <a:off x="2240" y="898"/>
              <a:ext cx="0" cy="2894"/>
            </a:xfrm>
            <a:prstGeom prst="line">
              <a:avLst/>
            </a:prstGeom>
            <a:noFill/>
            <a:ln w="12700">
              <a:solidFill>
                <a:schemeClr val="tx1"/>
              </a:solidFill>
              <a:round/>
              <a:headEnd/>
              <a:tailEnd type="none" w="lg" len="lg"/>
            </a:ln>
            <a:effectLst/>
          </p:spPr>
          <p:txBody>
            <a:bodyPr/>
            <a:lstStyle/>
            <a:p>
              <a:endParaRPr lang="en-US"/>
            </a:p>
          </p:txBody>
        </p:sp>
        <p:sp>
          <p:nvSpPr>
            <p:cNvPr id="9253" name="Line 37"/>
            <p:cNvSpPr>
              <a:spLocks noChangeShapeType="1"/>
            </p:cNvSpPr>
            <p:nvPr/>
          </p:nvSpPr>
          <p:spPr bwMode="auto">
            <a:xfrm>
              <a:off x="3520" y="898"/>
              <a:ext cx="0" cy="2894"/>
            </a:xfrm>
            <a:prstGeom prst="line">
              <a:avLst/>
            </a:prstGeom>
            <a:noFill/>
            <a:ln w="12700">
              <a:solidFill>
                <a:schemeClr val="tx1"/>
              </a:solidFill>
              <a:round/>
              <a:headEnd/>
              <a:tailEnd type="none" w="lg" len="lg"/>
            </a:ln>
            <a:effectLst/>
          </p:spPr>
          <p:txBody>
            <a:bodyPr/>
            <a:lstStyle/>
            <a:p>
              <a:endParaRPr lang="en-US"/>
            </a:p>
          </p:txBody>
        </p:sp>
        <p:sp>
          <p:nvSpPr>
            <p:cNvPr id="9254" name="Line 38"/>
            <p:cNvSpPr>
              <a:spLocks noChangeShapeType="1"/>
            </p:cNvSpPr>
            <p:nvPr/>
          </p:nvSpPr>
          <p:spPr bwMode="auto">
            <a:xfrm>
              <a:off x="4800" y="898"/>
              <a:ext cx="0" cy="2894"/>
            </a:xfrm>
            <a:prstGeom prst="line">
              <a:avLst/>
            </a:prstGeom>
            <a:noFill/>
            <a:ln w="28575" cap="sq">
              <a:solidFill>
                <a:schemeClr val="tx1"/>
              </a:solidFill>
              <a:round/>
              <a:headEnd/>
              <a:tailEnd type="none" w="lg" len="lg"/>
            </a:ln>
            <a:effectLst/>
          </p:spPr>
          <p:txBody>
            <a:bodyPr/>
            <a:lstStyle/>
            <a:p>
              <a:endParaRPr lang="en-US"/>
            </a:p>
          </p:txBody>
        </p:sp>
        <p:sp>
          <p:nvSpPr>
            <p:cNvPr id="9255" name="Line 39"/>
            <p:cNvSpPr>
              <a:spLocks noChangeShapeType="1"/>
            </p:cNvSpPr>
            <p:nvPr/>
          </p:nvSpPr>
          <p:spPr bwMode="auto">
            <a:xfrm>
              <a:off x="960" y="3346"/>
              <a:ext cx="3840" cy="0"/>
            </a:xfrm>
            <a:prstGeom prst="line">
              <a:avLst/>
            </a:prstGeom>
            <a:noFill/>
            <a:ln w="12700">
              <a:solidFill>
                <a:schemeClr val="tx1"/>
              </a:solidFill>
              <a:round/>
              <a:headEnd/>
              <a:tailEnd type="none" w="lg" len="lg"/>
            </a:ln>
            <a:effectLst/>
          </p:spPr>
          <p:txBody>
            <a:bodyPr/>
            <a:lstStyle/>
            <a:p>
              <a:endParaRPr lang="en-US"/>
            </a:p>
          </p:txBody>
        </p:sp>
      </p:grpSp>
      <p:sp>
        <p:nvSpPr>
          <p:cNvPr id="9256" name="Text Box 40"/>
          <p:cNvSpPr txBox="1">
            <a:spLocks noChangeArrowheads="1"/>
          </p:cNvSpPr>
          <p:nvPr/>
        </p:nvSpPr>
        <p:spPr bwMode="auto">
          <a:xfrm>
            <a:off x="1905000" y="152400"/>
            <a:ext cx="6096000" cy="701675"/>
          </a:xfrm>
          <a:prstGeom prst="rect">
            <a:avLst/>
          </a:prstGeom>
          <a:noFill/>
          <a:ln w="9525">
            <a:noFill/>
            <a:miter lim="800000"/>
            <a:headEnd/>
            <a:tailEnd type="none" w="lg" len="lg"/>
          </a:ln>
          <a:effectLst/>
        </p:spPr>
        <p:txBody>
          <a:bodyPr>
            <a:spAutoFit/>
          </a:bodyPr>
          <a:lstStyle/>
          <a:p>
            <a:pPr algn="ctr">
              <a:spcBef>
                <a:spcPct val="50000"/>
              </a:spcBef>
            </a:pPr>
            <a:r>
              <a:rPr lang="en-US" sz="4000">
                <a:solidFill>
                  <a:schemeClr val="tx2"/>
                </a:solidFill>
              </a:rPr>
              <a:t>Example contd. …</a:t>
            </a:r>
            <a:endParaRPr lang="en-US" sz="4000"/>
          </a:p>
        </p:txBody>
      </p:sp>
      <p:sp>
        <p:nvSpPr>
          <p:cNvPr id="9257" name="Text Box 41"/>
          <p:cNvSpPr txBox="1">
            <a:spLocks noChangeArrowheads="1"/>
          </p:cNvSpPr>
          <p:nvPr/>
        </p:nvSpPr>
        <p:spPr bwMode="auto">
          <a:xfrm>
            <a:off x="533400" y="5715000"/>
            <a:ext cx="8610600" cy="1006475"/>
          </a:xfrm>
          <a:prstGeom prst="rect">
            <a:avLst/>
          </a:prstGeom>
          <a:noFill/>
          <a:ln w="9525">
            <a:noFill/>
            <a:miter lim="800000"/>
            <a:headEnd/>
            <a:tailEnd/>
          </a:ln>
          <a:effectLst/>
        </p:spPr>
        <p:txBody>
          <a:bodyPr>
            <a:spAutoFit/>
          </a:bodyPr>
          <a:lstStyle/>
          <a:p>
            <a:pPr>
              <a:spcBef>
                <a:spcPct val="50000"/>
              </a:spcBef>
            </a:pPr>
            <a:r>
              <a:rPr lang="en-US" sz="3000"/>
              <a:t>	It may be observed that the above PDA accepts 	the language {a</a:t>
            </a:r>
            <a:r>
              <a:rPr lang="en-US" sz="3000" baseline="40000"/>
              <a:t>n</a:t>
            </a:r>
            <a:r>
              <a:rPr lang="en-US" sz="3000"/>
              <a:t>b</a:t>
            </a:r>
            <a:r>
              <a:rPr lang="en-US" sz="3000" baseline="40000"/>
              <a:t>n </a:t>
            </a:r>
            <a:r>
              <a:rPr lang="en-US" sz="3000"/>
              <a:t>: n=0,1,2,3,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Note</a:t>
            </a:r>
          </a:p>
        </p:txBody>
      </p:sp>
      <p:sp>
        <p:nvSpPr>
          <p:cNvPr id="10243" name="Rectangle 3"/>
          <p:cNvSpPr>
            <a:spLocks noGrp="1" noChangeArrowheads="1"/>
          </p:cNvSpPr>
          <p:nvPr>
            <p:ph type="body" idx="1"/>
          </p:nvPr>
        </p:nvSpPr>
        <p:spPr/>
        <p:txBody>
          <a:bodyPr/>
          <a:lstStyle/>
          <a:p>
            <a:pPr>
              <a:buFontTx/>
              <a:buNone/>
            </a:pPr>
            <a:r>
              <a:rPr lang="en-US" sz="3000"/>
              <a:t>	It may be noted that the TAPE alphabet </a:t>
            </a:r>
            <a:r>
              <a:rPr lang="el-GR" sz="3000"/>
              <a:t>Σ</a:t>
            </a:r>
            <a:r>
              <a:rPr lang="en-US" sz="3000"/>
              <a:t> and STACK alphabet </a:t>
            </a:r>
            <a:r>
              <a:rPr lang="el-GR" sz="3000">
                <a:sym typeface="Math1" pitchFamily="2" charset="2"/>
              </a:rPr>
              <a:t></a:t>
            </a:r>
            <a:r>
              <a:rPr lang="en-US" sz="3000"/>
              <a:t>, may be different in general and hence the PDA equivalent to that accepting {a</a:t>
            </a:r>
            <a:r>
              <a:rPr lang="en-US" sz="3000" baseline="30000"/>
              <a:t>n</a:t>
            </a:r>
            <a:r>
              <a:rPr lang="en-US" sz="3000"/>
              <a:t>b</a:t>
            </a:r>
            <a:r>
              <a:rPr lang="en-US" sz="3000" baseline="30000"/>
              <a:t>n</a:t>
            </a:r>
            <a:r>
              <a:rPr lang="en-US" sz="3000"/>
              <a:t>: n=0,1,2,3…} discussed above may be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6200" y="1905000"/>
            <a:ext cx="990600" cy="609600"/>
          </a:xfrm>
          <a:prstGeom prst="rect">
            <a:avLst/>
          </a:prstGeom>
          <a:noFill/>
          <a:ln w="9525">
            <a:solidFill>
              <a:schemeClr val="tx1"/>
            </a:solidFill>
            <a:miter lim="800000"/>
            <a:headEnd/>
            <a:tailEnd type="none" w="lg" len="lg"/>
          </a:ln>
          <a:effectLst/>
        </p:spPr>
        <p:txBody>
          <a:bodyPr wrap="none" anchor="ctr"/>
          <a:lstStyle/>
          <a:p>
            <a:endParaRPr lang="en-US"/>
          </a:p>
        </p:txBody>
      </p:sp>
      <p:sp>
        <p:nvSpPr>
          <p:cNvPr id="11267" name="Rectangle 3"/>
          <p:cNvSpPr>
            <a:spLocks noChangeArrowheads="1"/>
          </p:cNvSpPr>
          <p:nvPr/>
        </p:nvSpPr>
        <p:spPr bwMode="auto">
          <a:xfrm>
            <a:off x="26988" y="1981200"/>
            <a:ext cx="10652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sz="1800"/>
              <a:t>PUSH</a:t>
            </a:r>
            <a:r>
              <a:rPr lang="en-US"/>
              <a:t> X</a:t>
            </a:r>
          </a:p>
        </p:txBody>
      </p:sp>
      <p:sp>
        <p:nvSpPr>
          <p:cNvPr id="11268" name="Line 4"/>
          <p:cNvSpPr>
            <a:spLocks noChangeShapeType="1"/>
          </p:cNvSpPr>
          <p:nvPr/>
        </p:nvSpPr>
        <p:spPr bwMode="auto">
          <a:xfrm rot="-10800000">
            <a:off x="2286000" y="2743200"/>
            <a:ext cx="0" cy="757238"/>
          </a:xfrm>
          <a:prstGeom prst="line">
            <a:avLst/>
          </a:prstGeom>
          <a:noFill/>
          <a:ln w="9525">
            <a:solidFill>
              <a:schemeClr val="tx1"/>
            </a:solidFill>
            <a:round/>
            <a:headEnd type="arrow" w="lg" len="lg"/>
            <a:tailEnd type="none" w="lg" len="lg"/>
          </a:ln>
          <a:effectLst/>
        </p:spPr>
        <p:txBody>
          <a:bodyPr/>
          <a:lstStyle/>
          <a:p>
            <a:endParaRPr lang="en-US"/>
          </a:p>
        </p:txBody>
      </p:sp>
      <p:grpSp>
        <p:nvGrpSpPr>
          <p:cNvPr id="11269" name="Group 5"/>
          <p:cNvGrpSpPr>
            <a:grpSpLocks/>
          </p:cNvGrpSpPr>
          <p:nvPr/>
        </p:nvGrpSpPr>
        <p:grpSpPr bwMode="auto">
          <a:xfrm>
            <a:off x="1371600" y="4989513"/>
            <a:ext cx="2057400" cy="496887"/>
            <a:chOff x="1920" y="3504"/>
            <a:chExt cx="1296" cy="288"/>
          </a:xfrm>
        </p:grpSpPr>
        <p:sp>
          <p:nvSpPr>
            <p:cNvPr id="11270" name="Text Box 6"/>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REJECT</a:t>
              </a:r>
            </a:p>
          </p:txBody>
        </p:sp>
        <p:sp>
          <p:nvSpPr>
            <p:cNvPr id="1127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grpSp>
        <p:nvGrpSpPr>
          <p:cNvPr id="11272" name="Group 8"/>
          <p:cNvGrpSpPr>
            <a:grpSpLocks/>
          </p:cNvGrpSpPr>
          <p:nvPr/>
        </p:nvGrpSpPr>
        <p:grpSpPr bwMode="auto">
          <a:xfrm>
            <a:off x="6934200" y="5029200"/>
            <a:ext cx="2057400" cy="496888"/>
            <a:chOff x="1920" y="3504"/>
            <a:chExt cx="1296" cy="288"/>
          </a:xfrm>
        </p:grpSpPr>
        <p:sp>
          <p:nvSpPr>
            <p:cNvPr id="11273" name="Text Box 9"/>
            <p:cNvSpPr txBox="1">
              <a:spLocks noChangeArrowheads="1"/>
            </p:cNvSpPr>
            <p:nvPr/>
          </p:nvSpPr>
          <p:spPr bwMode="auto">
            <a:xfrm>
              <a:off x="2158" y="3504"/>
              <a:ext cx="865" cy="265"/>
            </a:xfrm>
            <a:prstGeom prst="rect">
              <a:avLst/>
            </a:prstGeom>
            <a:noFill/>
            <a:ln w="9525">
              <a:noFill/>
              <a:miter lim="800000"/>
              <a:headEnd/>
              <a:tailEnd type="none" w="lg" len="lg"/>
            </a:ln>
            <a:effectLst/>
          </p:spPr>
          <p:txBody>
            <a:bodyPr>
              <a:spAutoFit/>
            </a:bodyPr>
            <a:lstStyle/>
            <a:p>
              <a:pPr algn="ctr">
                <a:spcBef>
                  <a:spcPct val="50000"/>
                </a:spcBef>
              </a:pPr>
              <a:r>
                <a:rPr lang="en-US"/>
                <a:t>ACCEPT</a:t>
              </a:r>
            </a:p>
          </p:txBody>
        </p:sp>
        <p:sp>
          <p:nvSpPr>
            <p:cNvPr id="11274"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11275" name="Line 11"/>
          <p:cNvSpPr>
            <a:spLocks noChangeShapeType="1"/>
          </p:cNvSpPr>
          <p:nvPr/>
        </p:nvSpPr>
        <p:spPr bwMode="auto">
          <a:xfrm rot="-10800000">
            <a:off x="2324100" y="914400"/>
            <a:ext cx="0" cy="701675"/>
          </a:xfrm>
          <a:prstGeom prst="line">
            <a:avLst/>
          </a:prstGeom>
          <a:noFill/>
          <a:ln w="9525">
            <a:solidFill>
              <a:schemeClr val="tx1"/>
            </a:solidFill>
            <a:round/>
            <a:headEnd type="arrow" w="lg" len="lg"/>
            <a:tailEnd type="none" w="lg" len="lg"/>
          </a:ln>
          <a:effectLst/>
        </p:spPr>
        <p:txBody>
          <a:bodyPr/>
          <a:lstStyle/>
          <a:p>
            <a:endParaRPr lang="en-US"/>
          </a:p>
        </p:txBody>
      </p:sp>
      <p:grpSp>
        <p:nvGrpSpPr>
          <p:cNvPr id="11276" name="Group 12"/>
          <p:cNvGrpSpPr>
            <a:grpSpLocks/>
          </p:cNvGrpSpPr>
          <p:nvPr/>
        </p:nvGrpSpPr>
        <p:grpSpPr bwMode="auto">
          <a:xfrm>
            <a:off x="990600" y="457200"/>
            <a:ext cx="2057400" cy="496888"/>
            <a:chOff x="1920" y="3504"/>
            <a:chExt cx="1296" cy="288"/>
          </a:xfrm>
        </p:grpSpPr>
        <p:sp>
          <p:nvSpPr>
            <p:cNvPr id="11277" name="Text Box 13"/>
            <p:cNvSpPr txBox="1">
              <a:spLocks noChangeArrowheads="1"/>
            </p:cNvSpPr>
            <p:nvPr/>
          </p:nvSpPr>
          <p:spPr bwMode="auto">
            <a:xfrm>
              <a:off x="2157" y="3504"/>
              <a:ext cx="863" cy="265"/>
            </a:xfrm>
            <a:prstGeom prst="rect">
              <a:avLst/>
            </a:prstGeom>
            <a:noFill/>
            <a:ln w="9525">
              <a:noFill/>
              <a:miter lim="800000"/>
              <a:headEnd/>
              <a:tailEnd type="none" w="lg" len="lg"/>
            </a:ln>
            <a:effectLst/>
          </p:spPr>
          <p:txBody>
            <a:bodyPr>
              <a:spAutoFit/>
            </a:bodyPr>
            <a:lstStyle/>
            <a:p>
              <a:pPr algn="ctr">
                <a:spcBef>
                  <a:spcPct val="50000"/>
                </a:spcBef>
              </a:pPr>
              <a:r>
                <a:rPr lang="en-US"/>
                <a:t>START</a:t>
              </a:r>
            </a:p>
          </p:txBody>
        </p:sp>
        <p:sp>
          <p:nvSpPr>
            <p:cNvPr id="11278"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p:spPr>
          <p:txBody>
            <a:bodyPr wrap="none" anchor="ctr"/>
            <a:lstStyle/>
            <a:p>
              <a:endParaRPr lang="en-US"/>
            </a:p>
          </p:txBody>
        </p:sp>
      </p:grpSp>
      <p:sp>
        <p:nvSpPr>
          <p:cNvPr id="11279" name="AutoShape 15"/>
          <p:cNvSpPr>
            <a:spLocks noChangeArrowheads="1"/>
          </p:cNvSpPr>
          <p:nvPr/>
        </p:nvSpPr>
        <p:spPr bwMode="auto">
          <a:xfrm>
            <a:off x="1581150" y="1619250"/>
            <a:ext cx="1466850" cy="112395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1280" name="Rectangle 16"/>
          <p:cNvSpPr>
            <a:spLocks noChangeArrowheads="1"/>
          </p:cNvSpPr>
          <p:nvPr/>
        </p:nvSpPr>
        <p:spPr bwMode="auto">
          <a:xfrm>
            <a:off x="1778000" y="1905000"/>
            <a:ext cx="1116013"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30000"/>
              <a:t>1</a:t>
            </a:r>
          </a:p>
        </p:txBody>
      </p:sp>
      <p:sp>
        <p:nvSpPr>
          <p:cNvPr id="11281" name="Text Box 17"/>
          <p:cNvSpPr txBox="1">
            <a:spLocks noChangeArrowheads="1"/>
          </p:cNvSpPr>
          <p:nvPr/>
        </p:nvSpPr>
        <p:spPr bwMode="auto">
          <a:xfrm>
            <a:off x="3200400" y="3505200"/>
            <a:ext cx="684213" cy="457200"/>
          </a:xfrm>
          <a:prstGeom prst="rect">
            <a:avLst/>
          </a:prstGeom>
          <a:noFill/>
          <a:ln w="9525">
            <a:noFill/>
            <a:miter lim="800000"/>
            <a:headEnd/>
            <a:tailEnd/>
          </a:ln>
          <a:effectLst/>
        </p:spPr>
        <p:txBody>
          <a:bodyPr>
            <a:spAutoFit/>
          </a:bodyPr>
          <a:lstStyle/>
          <a:p>
            <a:pPr algn="ctr" eaLnBrk="0" hangingPunct="0">
              <a:spcBef>
                <a:spcPct val="50000"/>
              </a:spcBef>
            </a:pPr>
            <a:r>
              <a:rPr lang="en-US"/>
              <a:t>X</a:t>
            </a:r>
          </a:p>
        </p:txBody>
      </p:sp>
      <p:sp>
        <p:nvSpPr>
          <p:cNvPr id="11282" name="AutoShape 18"/>
          <p:cNvSpPr>
            <a:spLocks noChangeArrowheads="1"/>
          </p:cNvSpPr>
          <p:nvPr/>
        </p:nvSpPr>
        <p:spPr bwMode="auto">
          <a:xfrm>
            <a:off x="4286250" y="3332163"/>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1283" name="Line 19"/>
          <p:cNvSpPr>
            <a:spLocks noChangeShapeType="1"/>
          </p:cNvSpPr>
          <p:nvPr/>
        </p:nvSpPr>
        <p:spPr bwMode="auto">
          <a:xfrm rot="16200000">
            <a:off x="6153150" y="3695700"/>
            <a:ext cx="0" cy="533400"/>
          </a:xfrm>
          <a:prstGeom prst="line">
            <a:avLst/>
          </a:prstGeom>
          <a:noFill/>
          <a:ln w="9525">
            <a:solidFill>
              <a:schemeClr val="tx1"/>
            </a:solidFill>
            <a:round/>
            <a:headEnd/>
            <a:tailEnd/>
          </a:ln>
          <a:effectLst/>
        </p:spPr>
        <p:txBody>
          <a:bodyPr/>
          <a:lstStyle/>
          <a:p>
            <a:endParaRPr lang="en-US"/>
          </a:p>
        </p:txBody>
      </p:sp>
      <p:sp>
        <p:nvSpPr>
          <p:cNvPr id="11284" name="Rectangle 20"/>
          <p:cNvSpPr>
            <a:spLocks noChangeArrowheads="1"/>
          </p:cNvSpPr>
          <p:nvPr/>
        </p:nvSpPr>
        <p:spPr bwMode="auto">
          <a:xfrm>
            <a:off x="4570413" y="3600450"/>
            <a:ext cx="1116012"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READ</a:t>
            </a:r>
            <a:r>
              <a:rPr lang="en-US" baseline="-30000"/>
              <a:t>2</a:t>
            </a:r>
          </a:p>
        </p:txBody>
      </p:sp>
      <p:sp>
        <p:nvSpPr>
          <p:cNvPr id="11285" name="Line 21"/>
          <p:cNvSpPr>
            <a:spLocks noChangeShapeType="1"/>
          </p:cNvSpPr>
          <p:nvPr/>
        </p:nvSpPr>
        <p:spPr bwMode="auto">
          <a:xfrm rot="16200000">
            <a:off x="1447800" y="419100"/>
            <a:ext cx="0" cy="1752600"/>
          </a:xfrm>
          <a:prstGeom prst="line">
            <a:avLst/>
          </a:prstGeom>
          <a:noFill/>
          <a:ln w="9525">
            <a:solidFill>
              <a:schemeClr val="tx1"/>
            </a:solidFill>
            <a:round/>
            <a:headEnd/>
            <a:tailEnd type="arrow" w="med" len="med"/>
          </a:ln>
          <a:effectLst/>
        </p:spPr>
        <p:txBody>
          <a:bodyPr/>
          <a:lstStyle/>
          <a:p>
            <a:endParaRPr lang="en-US"/>
          </a:p>
        </p:txBody>
      </p:sp>
      <p:sp>
        <p:nvSpPr>
          <p:cNvPr id="11286" name="Line 22"/>
          <p:cNvSpPr>
            <a:spLocks noChangeShapeType="1"/>
          </p:cNvSpPr>
          <p:nvPr/>
        </p:nvSpPr>
        <p:spPr bwMode="auto">
          <a:xfrm>
            <a:off x="533400" y="1295400"/>
            <a:ext cx="0" cy="609600"/>
          </a:xfrm>
          <a:prstGeom prst="line">
            <a:avLst/>
          </a:prstGeom>
          <a:noFill/>
          <a:ln w="9525">
            <a:solidFill>
              <a:schemeClr val="tx1"/>
            </a:solidFill>
            <a:round/>
            <a:headEnd/>
            <a:tailEnd/>
          </a:ln>
          <a:effectLst/>
        </p:spPr>
        <p:txBody>
          <a:bodyPr/>
          <a:lstStyle/>
          <a:p>
            <a:endParaRPr lang="en-US"/>
          </a:p>
        </p:txBody>
      </p:sp>
      <p:sp>
        <p:nvSpPr>
          <p:cNvPr id="11287" name="Line 23"/>
          <p:cNvSpPr>
            <a:spLocks noChangeShapeType="1"/>
          </p:cNvSpPr>
          <p:nvPr/>
        </p:nvSpPr>
        <p:spPr bwMode="auto">
          <a:xfrm rot="16200000">
            <a:off x="1314450" y="1943100"/>
            <a:ext cx="0" cy="457200"/>
          </a:xfrm>
          <a:prstGeom prst="line">
            <a:avLst/>
          </a:prstGeom>
          <a:noFill/>
          <a:ln w="9525">
            <a:solidFill>
              <a:schemeClr val="tx1"/>
            </a:solidFill>
            <a:round/>
            <a:headEnd type="arrow" w="med" len="med"/>
            <a:tailEnd/>
          </a:ln>
          <a:effectLst/>
        </p:spPr>
        <p:txBody>
          <a:bodyPr/>
          <a:lstStyle/>
          <a:p>
            <a:endParaRPr lang="en-US"/>
          </a:p>
        </p:txBody>
      </p:sp>
      <p:sp>
        <p:nvSpPr>
          <p:cNvPr id="11288" name="Line 24"/>
          <p:cNvSpPr>
            <a:spLocks noChangeShapeType="1"/>
          </p:cNvSpPr>
          <p:nvPr/>
        </p:nvSpPr>
        <p:spPr bwMode="auto">
          <a:xfrm rot="16200000">
            <a:off x="3695700" y="1562100"/>
            <a:ext cx="0" cy="2819400"/>
          </a:xfrm>
          <a:prstGeom prst="line">
            <a:avLst/>
          </a:prstGeom>
          <a:noFill/>
          <a:ln w="9525">
            <a:solidFill>
              <a:schemeClr val="tx1"/>
            </a:solidFill>
            <a:round/>
            <a:headEnd type="arrow" w="med" len="med"/>
            <a:tailEnd/>
          </a:ln>
          <a:effectLst/>
        </p:spPr>
        <p:txBody>
          <a:bodyPr/>
          <a:lstStyle/>
          <a:p>
            <a:endParaRPr lang="en-US"/>
          </a:p>
        </p:txBody>
      </p:sp>
      <p:sp>
        <p:nvSpPr>
          <p:cNvPr id="11289" name="Text Box 25"/>
          <p:cNvSpPr txBox="1">
            <a:spLocks noChangeArrowheads="1"/>
          </p:cNvSpPr>
          <p:nvPr/>
        </p:nvSpPr>
        <p:spPr bwMode="auto">
          <a:xfrm>
            <a:off x="1066800" y="17526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1290" name="Text Box 26"/>
          <p:cNvSpPr txBox="1">
            <a:spLocks noChangeArrowheads="1"/>
          </p:cNvSpPr>
          <p:nvPr/>
        </p:nvSpPr>
        <p:spPr bwMode="auto">
          <a:xfrm>
            <a:off x="1752600" y="27432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1291" name="AutoShape 27"/>
          <p:cNvSpPr>
            <a:spLocks noChangeArrowheads="1"/>
          </p:cNvSpPr>
          <p:nvPr/>
        </p:nvSpPr>
        <p:spPr bwMode="auto">
          <a:xfrm>
            <a:off x="7143750" y="3255963"/>
            <a:ext cx="1600200" cy="1158875"/>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1292" name="Rectangle 28"/>
          <p:cNvSpPr>
            <a:spLocks noChangeArrowheads="1"/>
          </p:cNvSpPr>
          <p:nvPr/>
        </p:nvSpPr>
        <p:spPr bwMode="auto">
          <a:xfrm>
            <a:off x="7605713" y="3541713"/>
            <a:ext cx="846137"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30000"/>
              <a:t>2</a:t>
            </a:r>
          </a:p>
        </p:txBody>
      </p:sp>
      <p:sp>
        <p:nvSpPr>
          <p:cNvPr id="11293" name="Line 29"/>
          <p:cNvSpPr>
            <a:spLocks noChangeShapeType="1"/>
          </p:cNvSpPr>
          <p:nvPr/>
        </p:nvSpPr>
        <p:spPr bwMode="auto">
          <a:xfrm rot="-10800000">
            <a:off x="5105400" y="4456113"/>
            <a:ext cx="0" cy="909637"/>
          </a:xfrm>
          <a:prstGeom prst="line">
            <a:avLst/>
          </a:prstGeom>
          <a:noFill/>
          <a:ln w="9525">
            <a:solidFill>
              <a:schemeClr val="tx1"/>
            </a:solidFill>
            <a:round/>
            <a:headEnd type="arrow" w="lg" len="lg"/>
            <a:tailEnd/>
          </a:ln>
          <a:effectLst/>
        </p:spPr>
        <p:txBody>
          <a:bodyPr/>
          <a:lstStyle/>
          <a:p>
            <a:endParaRPr lang="en-US"/>
          </a:p>
        </p:txBody>
      </p:sp>
      <p:sp>
        <p:nvSpPr>
          <p:cNvPr id="11294" name="Line 30"/>
          <p:cNvSpPr>
            <a:spLocks noChangeShapeType="1"/>
          </p:cNvSpPr>
          <p:nvPr/>
        </p:nvSpPr>
        <p:spPr bwMode="auto">
          <a:xfrm>
            <a:off x="7924800" y="2209800"/>
            <a:ext cx="0" cy="1074738"/>
          </a:xfrm>
          <a:prstGeom prst="line">
            <a:avLst/>
          </a:prstGeom>
          <a:noFill/>
          <a:ln w="9525">
            <a:solidFill>
              <a:schemeClr val="tx1"/>
            </a:solidFill>
            <a:round/>
            <a:headEnd/>
            <a:tailEnd type="arrow" w="med" len="med"/>
          </a:ln>
          <a:effectLst/>
        </p:spPr>
        <p:txBody>
          <a:bodyPr/>
          <a:lstStyle/>
          <a:p>
            <a:endParaRPr lang="en-US"/>
          </a:p>
        </p:txBody>
      </p:sp>
      <p:sp>
        <p:nvSpPr>
          <p:cNvPr id="11295" name="Line 31"/>
          <p:cNvSpPr>
            <a:spLocks noChangeShapeType="1"/>
          </p:cNvSpPr>
          <p:nvPr/>
        </p:nvSpPr>
        <p:spPr bwMode="auto">
          <a:xfrm rot="5400000">
            <a:off x="4700588" y="481012"/>
            <a:ext cx="0" cy="3419475"/>
          </a:xfrm>
          <a:prstGeom prst="line">
            <a:avLst/>
          </a:prstGeom>
          <a:noFill/>
          <a:ln w="9525">
            <a:solidFill>
              <a:schemeClr val="tx1"/>
            </a:solidFill>
            <a:round/>
            <a:headEnd/>
            <a:tailEnd/>
          </a:ln>
          <a:effectLst/>
        </p:spPr>
        <p:txBody>
          <a:bodyPr/>
          <a:lstStyle/>
          <a:p>
            <a:endParaRPr lang="en-US"/>
          </a:p>
        </p:txBody>
      </p:sp>
      <p:sp>
        <p:nvSpPr>
          <p:cNvPr id="11296" name="Text Box 32"/>
          <p:cNvSpPr txBox="1">
            <a:spLocks noChangeArrowheads="1"/>
          </p:cNvSpPr>
          <p:nvPr/>
        </p:nvSpPr>
        <p:spPr bwMode="auto">
          <a:xfrm>
            <a:off x="3048000" y="16764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dirty="0">
                <a:latin typeface="Arial" charset="0"/>
                <a:cs typeface="Arial" charset="0"/>
              </a:rPr>
              <a:t>∆</a:t>
            </a:r>
            <a:r>
              <a:rPr lang="en-US" dirty="0"/>
              <a:t> </a:t>
            </a:r>
          </a:p>
        </p:txBody>
      </p:sp>
      <p:sp>
        <p:nvSpPr>
          <p:cNvPr id="11297" name="AutoShape 33"/>
          <p:cNvSpPr>
            <a:spLocks noChangeArrowheads="1"/>
          </p:cNvSpPr>
          <p:nvPr/>
        </p:nvSpPr>
        <p:spPr bwMode="auto">
          <a:xfrm>
            <a:off x="1524000" y="3467100"/>
            <a:ext cx="1524000" cy="876300"/>
          </a:xfrm>
          <a:prstGeom prst="flowChartDecision">
            <a:avLst/>
          </a:prstGeom>
          <a:noFill/>
          <a:ln w="9525">
            <a:solidFill>
              <a:schemeClr val="tx1"/>
            </a:solidFill>
            <a:miter lim="800000"/>
            <a:headEnd/>
            <a:tailEnd type="none" w="lg" len="lg"/>
          </a:ln>
          <a:effectLst/>
        </p:spPr>
        <p:txBody>
          <a:bodyPr wrap="none" anchor="ctr"/>
          <a:lstStyle/>
          <a:p>
            <a:endParaRPr lang="en-US"/>
          </a:p>
        </p:txBody>
      </p:sp>
      <p:sp>
        <p:nvSpPr>
          <p:cNvPr id="11298" name="Rectangle 34"/>
          <p:cNvSpPr>
            <a:spLocks noChangeArrowheads="1"/>
          </p:cNvSpPr>
          <p:nvPr/>
        </p:nvSpPr>
        <p:spPr bwMode="auto">
          <a:xfrm>
            <a:off x="1914525" y="3657600"/>
            <a:ext cx="846138" cy="457200"/>
          </a:xfrm>
          <a:prstGeom prst="rect">
            <a:avLst/>
          </a:prstGeom>
          <a:noFill/>
          <a:ln w="9525">
            <a:noFill/>
            <a:miter lim="800000"/>
            <a:headEnd/>
            <a:tailEnd type="none" w="lg" len="lg"/>
          </a:ln>
          <a:effectLst/>
        </p:spPr>
        <p:txBody>
          <a:bodyPr wrap="none">
            <a:spAutoFit/>
          </a:bodyPr>
          <a:lstStyle/>
          <a:p>
            <a:pPr algn="ctr">
              <a:spcBef>
                <a:spcPct val="20000"/>
              </a:spcBef>
            </a:pPr>
            <a:r>
              <a:rPr lang="en-US"/>
              <a:t>POP</a:t>
            </a:r>
            <a:r>
              <a:rPr lang="en-US" baseline="-30000"/>
              <a:t>1</a:t>
            </a:r>
          </a:p>
        </p:txBody>
      </p:sp>
      <p:sp>
        <p:nvSpPr>
          <p:cNvPr id="11299" name="Line 35"/>
          <p:cNvSpPr>
            <a:spLocks noChangeShapeType="1"/>
          </p:cNvSpPr>
          <p:nvPr/>
        </p:nvSpPr>
        <p:spPr bwMode="auto">
          <a:xfrm rot="-10800000">
            <a:off x="2286000" y="4348163"/>
            <a:ext cx="0" cy="681037"/>
          </a:xfrm>
          <a:prstGeom prst="line">
            <a:avLst/>
          </a:prstGeom>
          <a:noFill/>
          <a:ln w="9525">
            <a:solidFill>
              <a:schemeClr val="tx1"/>
            </a:solidFill>
            <a:round/>
            <a:headEnd type="arrow" w="lg" len="lg"/>
            <a:tailEnd type="none" w="lg" len="lg"/>
          </a:ln>
          <a:effectLst/>
        </p:spPr>
        <p:txBody>
          <a:bodyPr/>
          <a:lstStyle/>
          <a:p>
            <a:endParaRPr lang="en-US"/>
          </a:p>
        </p:txBody>
      </p:sp>
      <p:sp>
        <p:nvSpPr>
          <p:cNvPr id="11300" name="Line 36"/>
          <p:cNvSpPr>
            <a:spLocks noChangeShapeType="1"/>
          </p:cNvSpPr>
          <p:nvPr/>
        </p:nvSpPr>
        <p:spPr bwMode="auto">
          <a:xfrm>
            <a:off x="6400800" y="2171700"/>
            <a:ext cx="0" cy="1790700"/>
          </a:xfrm>
          <a:prstGeom prst="line">
            <a:avLst/>
          </a:prstGeom>
          <a:noFill/>
          <a:ln w="9525">
            <a:solidFill>
              <a:schemeClr val="tx1"/>
            </a:solidFill>
            <a:round/>
            <a:headEnd type="arrow" w="lg" len="lg"/>
            <a:tailEnd/>
          </a:ln>
          <a:effectLst/>
        </p:spPr>
        <p:txBody>
          <a:bodyPr/>
          <a:lstStyle/>
          <a:p>
            <a:endParaRPr lang="en-US"/>
          </a:p>
        </p:txBody>
      </p:sp>
      <p:sp>
        <p:nvSpPr>
          <p:cNvPr id="11301" name="Line 37"/>
          <p:cNvSpPr>
            <a:spLocks noChangeShapeType="1"/>
          </p:cNvSpPr>
          <p:nvPr/>
        </p:nvSpPr>
        <p:spPr bwMode="auto">
          <a:xfrm rot="16200000">
            <a:off x="3695700" y="3238500"/>
            <a:ext cx="0" cy="1295400"/>
          </a:xfrm>
          <a:prstGeom prst="line">
            <a:avLst/>
          </a:prstGeom>
          <a:noFill/>
          <a:ln w="9525">
            <a:solidFill>
              <a:schemeClr val="tx1"/>
            </a:solidFill>
            <a:round/>
            <a:headEnd/>
            <a:tailEnd type="arrow" w="med" len="med"/>
          </a:ln>
          <a:effectLst/>
        </p:spPr>
        <p:txBody>
          <a:bodyPr/>
          <a:lstStyle/>
          <a:p>
            <a:endParaRPr lang="en-US"/>
          </a:p>
        </p:txBody>
      </p:sp>
      <p:sp>
        <p:nvSpPr>
          <p:cNvPr id="11302" name="Line 38"/>
          <p:cNvSpPr>
            <a:spLocks noChangeShapeType="1"/>
          </p:cNvSpPr>
          <p:nvPr/>
        </p:nvSpPr>
        <p:spPr bwMode="auto">
          <a:xfrm>
            <a:off x="5105400" y="2963863"/>
            <a:ext cx="0" cy="388937"/>
          </a:xfrm>
          <a:prstGeom prst="line">
            <a:avLst/>
          </a:prstGeom>
          <a:noFill/>
          <a:ln w="9525">
            <a:solidFill>
              <a:schemeClr val="tx1"/>
            </a:solidFill>
            <a:round/>
            <a:headEnd/>
            <a:tailEnd/>
          </a:ln>
          <a:effectLst/>
        </p:spPr>
        <p:txBody>
          <a:bodyPr/>
          <a:lstStyle/>
          <a:p>
            <a:endParaRPr lang="en-US"/>
          </a:p>
        </p:txBody>
      </p:sp>
      <p:sp>
        <p:nvSpPr>
          <p:cNvPr id="11303" name="Line 39"/>
          <p:cNvSpPr>
            <a:spLocks noChangeShapeType="1"/>
          </p:cNvSpPr>
          <p:nvPr/>
        </p:nvSpPr>
        <p:spPr bwMode="auto">
          <a:xfrm rot="5400000">
            <a:off x="7167563" y="1433512"/>
            <a:ext cx="0" cy="1508125"/>
          </a:xfrm>
          <a:prstGeom prst="line">
            <a:avLst/>
          </a:prstGeom>
          <a:noFill/>
          <a:ln w="9525">
            <a:solidFill>
              <a:schemeClr val="tx1"/>
            </a:solidFill>
            <a:round/>
            <a:headEnd/>
            <a:tailEnd/>
          </a:ln>
          <a:effectLst/>
        </p:spPr>
        <p:txBody>
          <a:bodyPr/>
          <a:lstStyle/>
          <a:p>
            <a:endParaRPr lang="en-US"/>
          </a:p>
        </p:txBody>
      </p:sp>
      <p:sp>
        <p:nvSpPr>
          <p:cNvPr id="11304" name="Line 40"/>
          <p:cNvSpPr>
            <a:spLocks noChangeShapeType="1"/>
          </p:cNvSpPr>
          <p:nvPr/>
        </p:nvSpPr>
        <p:spPr bwMode="auto">
          <a:xfrm rot="5400000">
            <a:off x="6972300" y="3638550"/>
            <a:ext cx="0" cy="381000"/>
          </a:xfrm>
          <a:prstGeom prst="line">
            <a:avLst/>
          </a:prstGeom>
          <a:noFill/>
          <a:ln w="9525">
            <a:solidFill>
              <a:schemeClr val="tx1"/>
            </a:solidFill>
            <a:round/>
            <a:headEnd/>
            <a:tailEnd/>
          </a:ln>
          <a:effectLst/>
        </p:spPr>
        <p:txBody>
          <a:bodyPr/>
          <a:lstStyle/>
          <a:p>
            <a:endParaRPr lang="en-US"/>
          </a:p>
        </p:txBody>
      </p:sp>
      <p:sp>
        <p:nvSpPr>
          <p:cNvPr id="11305" name="Text Box 41"/>
          <p:cNvSpPr txBox="1">
            <a:spLocks noChangeArrowheads="1"/>
          </p:cNvSpPr>
          <p:nvPr/>
        </p:nvSpPr>
        <p:spPr bwMode="auto">
          <a:xfrm>
            <a:off x="2133600" y="43434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1306" name="Text Box 42"/>
          <p:cNvSpPr txBox="1">
            <a:spLocks noChangeArrowheads="1"/>
          </p:cNvSpPr>
          <p:nvPr/>
        </p:nvSpPr>
        <p:spPr bwMode="auto">
          <a:xfrm>
            <a:off x="3581400" y="2590800"/>
            <a:ext cx="687388" cy="457200"/>
          </a:xfrm>
          <a:prstGeom prst="rect">
            <a:avLst/>
          </a:prstGeom>
          <a:noFill/>
          <a:ln w="9525">
            <a:noFill/>
            <a:miter lim="800000"/>
            <a:headEnd/>
            <a:tailEnd/>
          </a:ln>
          <a:effectLst/>
        </p:spPr>
        <p:txBody>
          <a:bodyPr>
            <a:spAutoFit/>
          </a:bodyPr>
          <a:lstStyle/>
          <a:p>
            <a:pPr algn="ctr" eaLnBrk="0" hangingPunct="0">
              <a:spcBef>
                <a:spcPct val="50000"/>
              </a:spcBef>
            </a:pPr>
            <a:r>
              <a:rPr lang="en-US"/>
              <a:t>b</a:t>
            </a:r>
          </a:p>
        </p:txBody>
      </p:sp>
      <p:sp>
        <p:nvSpPr>
          <p:cNvPr id="11307" name="Text Box 43"/>
          <p:cNvSpPr txBox="1">
            <a:spLocks noChangeArrowheads="1"/>
          </p:cNvSpPr>
          <p:nvPr/>
        </p:nvSpPr>
        <p:spPr bwMode="auto">
          <a:xfrm>
            <a:off x="5867400" y="34290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1308" name="Text Box 44"/>
          <p:cNvSpPr txBox="1">
            <a:spLocks noChangeArrowheads="1"/>
          </p:cNvSpPr>
          <p:nvPr/>
        </p:nvSpPr>
        <p:spPr bwMode="auto">
          <a:xfrm>
            <a:off x="7467600" y="4572000"/>
            <a:ext cx="687388" cy="455613"/>
          </a:xfrm>
          <a:prstGeom prst="rect">
            <a:avLst/>
          </a:prstGeom>
          <a:noFill/>
          <a:ln w="9525">
            <a:noFill/>
            <a:miter lim="800000"/>
            <a:headEnd/>
            <a:tailEnd/>
          </a:ln>
          <a:effectLst/>
        </p:spPr>
        <p:txBody>
          <a:bodyPr>
            <a:spAutoFit/>
          </a:bodyPr>
          <a:lstStyle/>
          <a:p>
            <a:pPr algn="ctr" eaLnBrk="0" hangingPunct="0">
              <a:spcBef>
                <a:spcPct val="50000"/>
              </a:spcBef>
            </a:pPr>
            <a:r>
              <a:rPr lang="en-US">
                <a:latin typeface="Arial" charset="0"/>
                <a:cs typeface="Arial" charset="0"/>
              </a:rPr>
              <a:t>∆</a:t>
            </a:r>
            <a:r>
              <a:rPr lang="en-US"/>
              <a:t> </a:t>
            </a:r>
          </a:p>
        </p:txBody>
      </p:sp>
      <p:sp>
        <p:nvSpPr>
          <p:cNvPr id="11309" name="Line 45"/>
          <p:cNvSpPr>
            <a:spLocks noChangeShapeType="1"/>
          </p:cNvSpPr>
          <p:nvPr/>
        </p:nvSpPr>
        <p:spPr bwMode="auto">
          <a:xfrm rot="16200000">
            <a:off x="4267200" y="4514850"/>
            <a:ext cx="0" cy="1676400"/>
          </a:xfrm>
          <a:prstGeom prst="line">
            <a:avLst/>
          </a:prstGeom>
          <a:noFill/>
          <a:ln w="9525">
            <a:solidFill>
              <a:schemeClr val="tx1"/>
            </a:solidFill>
            <a:round/>
            <a:headEnd type="arrow" w="lg" len="lg"/>
            <a:tailEnd/>
          </a:ln>
          <a:effectLst/>
        </p:spPr>
        <p:txBody>
          <a:bodyPr/>
          <a:lstStyle/>
          <a:p>
            <a:endParaRPr lang="en-US"/>
          </a:p>
        </p:txBody>
      </p:sp>
      <p:sp>
        <p:nvSpPr>
          <p:cNvPr id="11310" name="Text Box 46"/>
          <p:cNvSpPr txBox="1">
            <a:spLocks noChangeArrowheads="1"/>
          </p:cNvSpPr>
          <p:nvPr/>
        </p:nvSpPr>
        <p:spPr bwMode="auto">
          <a:xfrm>
            <a:off x="4646613" y="4649788"/>
            <a:ext cx="687387" cy="455612"/>
          </a:xfrm>
          <a:prstGeom prst="rect">
            <a:avLst/>
          </a:prstGeom>
          <a:noFill/>
          <a:ln w="9525">
            <a:noFill/>
            <a:miter lim="800000"/>
            <a:headEnd/>
            <a:tailEnd/>
          </a:ln>
          <a:effectLst/>
        </p:spPr>
        <p:txBody>
          <a:bodyPr>
            <a:spAutoFit/>
          </a:bodyPr>
          <a:lstStyle/>
          <a:p>
            <a:pPr algn="ctr" eaLnBrk="0" hangingPunct="0">
              <a:spcBef>
                <a:spcPct val="50000"/>
              </a:spcBef>
            </a:pPr>
            <a:r>
              <a:rPr lang="en-US"/>
              <a:t>a</a:t>
            </a:r>
          </a:p>
        </p:txBody>
      </p:sp>
      <p:sp>
        <p:nvSpPr>
          <p:cNvPr id="11311" name="Text Box 47"/>
          <p:cNvSpPr txBox="1">
            <a:spLocks noChangeArrowheads="1"/>
          </p:cNvSpPr>
          <p:nvPr/>
        </p:nvSpPr>
        <p:spPr bwMode="auto">
          <a:xfrm>
            <a:off x="6629400" y="3352800"/>
            <a:ext cx="533400" cy="519113"/>
          </a:xfrm>
          <a:prstGeom prst="rect">
            <a:avLst/>
          </a:prstGeom>
          <a:noFill/>
          <a:ln w="9525">
            <a:noFill/>
            <a:miter lim="800000"/>
            <a:headEnd/>
            <a:tailEnd type="none" w="lg" len="lg"/>
          </a:ln>
          <a:effectLst/>
        </p:spPr>
        <p:txBody>
          <a:bodyPr>
            <a:spAutoFit/>
          </a:bodyPr>
          <a:lstStyle/>
          <a:p>
            <a:pPr algn="ctr">
              <a:spcBef>
                <a:spcPct val="50000"/>
              </a:spcBef>
            </a:pPr>
            <a:r>
              <a:rPr lang="en-US" sz="2800"/>
              <a:t>X</a:t>
            </a:r>
          </a:p>
        </p:txBody>
      </p:sp>
      <p:sp>
        <p:nvSpPr>
          <p:cNvPr id="11312" name="Line 48"/>
          <p:cNvSpPr>
            <a:spLocks noChangeShapeType="1"/>
          </p:cNvSpPr>
          <p:nvPr/>
        </p:nvSpPr>
        <p:spPr bwMode="auto">
          <a:xfrm>
            <a:off x="7924800" y="4419600"/>
            <a:ext cx="0" cy="685800"/>
          </a:xfrm>
          <a:prstGeom prst="line">
            <a:avLst/>
          </a:prstGeom>
          <a:noFill/>
          <a:ln w="9525">
            <a:solidFill>
              <a:schemeClr val="tx1"/>
            </a:solidFill>
            <a:round/>
            <a:headEnd/>
            <a:tailEnd type="arrow" w="lg" len="lg"/>
          </a:ln>
          <a:effectLst/>
        </p:spPr>
        <p:txBody>
          <a:bodyPr/>
          <a:lstStyle/>
          <a:p>
            <a:endParaRPr lang="en-US"/>
          </a:p>
        </p:txBody>
      </p:sp>
      <p:sp>
        <p:nvSpPr>
          <p:cNvPr id="11313" name="Line 49"/>
          <p:cNvSpPr>
            <a:spLocks noChangeShapeType="1"/>
          </p:cNvSpPr>
          <p:nvPr/>
        </p:nvSpPr>
        <p:spPr bwMode="auto">
          <a:xfrm>
            <a:off x="6781800" y="3810000"/>
            <a:ext cx="0" cy="1524000"/>
          </a:xfrm>
          <a:prstGeom prst="line">
            <a:avLst/>
          </a:prstGeom>
          <a:noFill/>
          <a:ln w="9525">
            <a:solidFill>
              <a:schemeClr val="tx1"/>
            </a:solidFill>
            <a:round/>
            <a:headEnd/>
            <a:tailEnd type="none" w="lg" len="lg"/>
          </a:ln>
          <a:effectLst/>
        </p:spPr>
        <p:txBody>
          <a:bodyPr/>
          <a:lstStyle/>
          <a:p>
            <a:endParaRPr lang="en-US"/>
          </a:p>
        </p:txBody>
      </p:sp>
      <p:sp>
        <p:nvSpPr>
          <p:cNvPr id="11314" name="Line 50"/>
          <p:cNvSpPr>
            <a:spLocks noChangeShapeType="1"/>
          </p:cNvSpPr>
          <p:nvPr/>
        </p:nvSpPr>
        <p:spPr bwMode="auto">
          <a:xfrm flipH="1">
            <a:off x="4953000" y="5353050"/>
            <a:ext cx="1828800" cy="0"/>
          </a:xfrm>
          <a:prstGeom prst="line">
            <a:avLst/>
          </a:prstGeom>
          <a:noFill/>
          <a:ln w="9525">
            <a:solidFill>
              <a:schemeClr val="tx1"/>
            </a:solidFill>
            <a:round/>
            <a:headEnd/>
            <a:tailEnd type="none" w="lg" len="lg"/>
          </a:ln>
          <a:effectLst/>
        </p:spPr>
        <p:txBody>
          <a:bodyPr/>
          <a:lstStyle/>
          <a:p>
            <a:endParaRPr lang="en-US"/>
          </a:p>
        </p:txBody>
      </p:sp>
      <p:sp>
        <p:nvSpPr>
          <p:cNvPr id="11315" name="Text Box 51"/>
          <p:cNvSpPr txBox="1">
            <a:spLocks noChangeArrowheads="1"/>
          </p:cNvSpPr>
          <p:nvPr/>
        </p:nvSpPr>
        <p:spPr bwMode="auto">
          <a:xfrm>
            <a:off x="609600" y="5607050"/>
            <a:ext cx="8382000" cy="519113"/>
          </a:xfrm>
          <a:prstGeom prst="rect">
            <a:avLst/>
          </a:prstGeom>
          <a:noFill/>
          <a:ln w="9525">
            <a:noFill/>
            <a:miter lim="800000"/>
            <a:headEnd/>
            <a:tailEnd type="none" w="lg" len="lg"/>
          </a:ln>
          <a:effectLst/>
        </p:spPr>
        <p:txBody>
          <a:bodyPr>
            <a:spAutoFit/>
          </a:bodyPr>
          <a:lstStyle/>
          <a:p>
            <a:pPr>
              <a:spcBef>
                <a:spcPct val="50000"/>
              </a:spcBef>
            </a:pPr>
            <a:r>
              <a:rPr lang="en-US" sz="2800"/>
              <a:t>Following is an example of PDA corresponding to an FA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52400"/>
            <a:ext cx="7772400" cy="1143000"/>
          </a:xfrm>
        </p:spPr>
        <p:txBody>
          <a:bodyPr/>
          <a:lstStyle/>
          <a:p>
            <a:r>
              <a:rPr lang="en-US"/>
              <a:t>Example</a:t>
            </a:r>
          </a:p>
        </p:txBody>
      </p:sp>
      <p:sp>
        <p:nvSpPr>
          <p:cNvPr id="12291" name="Rectangle 3"/>
          <p:cNvSpPr>
            <a:spLocks noGrp="1" noChangeArrowheads="1"/>
          </p:cNvSpPr>
          <p:nvPr>
            <p:ph type="body" idx="1"/>
          </p:nvPr>
        </p:nvSpPr>
        <p:spPr>
          <a:xfrm>
            <a:off x="685800" y="1377950"/>
            <a:ext cx="7772400" cy="4114800"/>
          </a:xfrm>
        </p:spPr>
        <p:txBody>
          <a:bodyPr/>
          <a:lstStyle/>
          <a:p>
            <a:pPr>
              <a:lnSpc>
                <a:spcPct val="90000"/>
              </a:lnSpc>
              <a:buFontTx/>
              <a:buNone/>
            </a:pPr>
            <a:r>
              <a:rPr lang="en-US" sz="3000"/>
              <a:t>	Consider the following FA corresponding to the EVEN-EVEN language</a:t>
            </a:r>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endParaRPr lang="en-US" sz="3000"/>
          </a:p>
          <a:p>
            <a:pPr>
              <a:lnSpc>
                <a:spcPct val="90000"/>
              </a:lnSpc>
              <a:buFontTx/>
              <a:buNone/>
            </a:pPr>
            <a:r>
              <a:rPr lang="en-US" sz="3000"/>
              <a:t>	</a:t>
            </a:r>
          </a:p>
          <a:p>
            <a:pPr>
              <a:lnSpc>
                <a:spcPct val="90000"/>
              </a:lnSpc>
              <a:buFontTx/>
              <a:buNone/>
            </a:pPr>
            <a:r>
              <a:rPr lang="en-US" sz="3000"/>
              <a:t>	The corresponding PDA will be</a:t>
            </a:r>
          </a:p>
        </p:txBody>
      </p:sp>
      <p:grpSp>
        <p:nvGrpSpPr>
          <p:cNvPr id="12292" name="Group 4"/>
          <p:cNvGrpSpPr>
            <a:grpSpLocks/>
          </p:cNvGrpSpPr>
          <p:nvPr/>
        </p:nvGrpSpPr>
        <p:grpSpPr bwMode="auto">
          <a:xfrm>
            <a:off x="2574925" y="1981200"/>
            <a:ext cx="3805238" cy="3971925"/>
            <a:chOff x="1622" y="1620"/>
            <a:chExt cx="2397" cy="2502"/>
          </a:xfrm>
        </p:grpSpPr>
        <p:sp>
          <p:nvSpPr>
            <p:cNvPr id="12293" name="Text Box 5"/>
            <p:cNvSpPr txBox="1">
              <a:spLocks noChangeArrowheads="1"/>
            </p:cNvSpPr>
            <p:nvPr/>
          </p:nvSpPr>
          <p:spPr bwMode="auto">
            <a:xfrm>
              <a:off x="2685" y="2132"/>
              <a:ext cx="282" cy="288"/>
            </a:xfrm>
            <a:prstGeom prst="rect">
              <a:avLst/>
            </a:prstGeom>
            <a:noFill/>
            <a:ln w="9525">
              <a:noFill/>
              <a:miter lim="800000"/>
              <a:headEnd/>
              <a:tailEnd/>
            </a:ln>
          </p:spPr>
          <p:txBody>
            <a:bodyPr/>
            <a:lstStyle/>
            <a:p>
              <a:pPr eaLnBrk="0" hangingPunct="0"/>
              <a:r>
                <a:rPr lang="en-US"/>
                <a:t>a</a:t>
              </a:r>
            </a:p>
          </p:txBody>
        </p:sp>
        <p:grpSp>
          <p:nvGrpSpPr>
            <p:cNvPr id="12294" name="Group 6"/>
            <p:cNvGrpSpPr>
              <a:grpSpLocks/>
            </p:cNvGrpSpPr>
            <p:nvPr/>
          </p:nvGrpSpPr>
          <p:grpSpPr bwMode="auto">
            <a:xfrm>
              <a:off x="3347" y="1898"/>
              <a:ext cx="530" cy="387"/>
              <a:chOff x="726" y="2634"/>
              <a:chExt cx="566" cy="413"/>
            </a:xfrm>
          </p:grpSpPr>
          <p:sp>
            <p:nvSpPr>
              <p:cNvPr id="12295" name="Oval 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12296" name="Text Box 8"/>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12297" name="Freeform 9"/>
            <p:cNvSpPr>
              <a:spLocks/>
            </p:cNvSpPr>
            <p:nvPr/>
          </p:nvSpPr>
          <p:spPr bwMode="auto">
            <a:xfrm flipH="1" flipV="1">
              <a:off x="2148" y="2156"/>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298" name="Text Box 10"/>
            <p:cNvSpPr txBox="1">
              <a:spLocks noChangeArrowheads="1"/>
            </p:cNvSpPr>
            <p:nvPr/>
          </p:nvSpPr>
          <p:spPr bwMode="auto">
            <a:xfrm flipH="1">
              <a:off x="2684" y="1620"/>
              <a:ext cx="239" cy="228"/>
            </a:xfrm>
            <a:prstGeom prst="rect">
              <a:avLst/>
            </a:prstGeom>
            <a:noFill/>
            <a:ln w="9525">
              <a:noFill/>
              <a:miter lim="800000"/>
              <a:headEnd/>
              <a:tailEnd/>
            </a:ln>
          </p:spPr>
          <p:txBody>
            <a:bodyPr/>
            <a:lstStyle/>
            <a:p>
              <a:pPr eaLnBrk="0" hangingPunct="0"/>
              <a:r>
                <a:rPr lang="en-US" sz="2200"/>
                <a:t>a</a:t>
              </a:r>
              <a:endParaRPr lang="en-US"/>
            </a:p>
          </p:txBody>
        </p:sp>
        <p:grpSp>
          <p:nvGrpSpPr>
            <p:cNvPr id="12299" name="Group 11"/>
            <p:cNvGrpSpPr>
              <a:grpSpLocks/>
            </p:cNvGrpSpPr>
            <p:nvPr/>
          </p:nvGrpSpPr>
          <p:grpSpPr bwMode="auto">
            <a:xfrm>
              <a:off x="1679" y="1908"/>
              <a:ext cx="566" cy="413"/>
              <a:chOff x="726" y="2634"/>
              <a:chExt cx="566" cy="413"/>
            </a:xfrm>
          </p:grpSpPr>
          <p:sp>
            <p:nvSpPr>
              <p:cNvPr id="12300" name="Oval 1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12301" name="Text Box 13"/>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p:txBody>
          </p:sp>
        </p:grpSp>
        <p:sp>
          <p:nvSpPr>
            <p:cNvPr id="12302" name="Freeform 14"/>
            <p:cNvSpPr>
              <a:spLocks/>
            </p:cNvSpPr>
            <p:nvPr/>
          </p:nvSpPr>
          <p:spPr bwMode="auto">
            <a:xfrm>
              <a:off x="2160" y="1752"/>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grpSp>
          <p:nvGrpSpPr>
            <p:cNvPr id="12303" name="Group 15"/>
            <p:cNvGrpSpPr>
              <a:grpSpLocks/>
            </p:cNvGrpSpPr>
            <p:nvPr/>
          </p:nvGrpSpPr>
          <p:grpSpPr bwMode="auto">
            <a:xfrm rot="5400000">
              <a:off x="1743" y="3591"/>
              <a:ext cx="530" cy="387"/>
              <a:chOff x="726" y="2634"/>
              <a:chExt cx="566" cy="413"/>
            </a:xfrm>
          </p:grpSpPr>
          <p:sp>
            <p:nvSpPr>
              <p:cNvPr id="12304"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p>
                <a:pPr algn="ctr" eaLnBrk="0" hangingPunct="0"/>
                <a:endParaRPr lang="en-US" sz="2100">
                  <a:solidFill>
                    <a:srgbClr val="000000"/>
                  </a:solidFill>
                </a:endParaRPr>
              </a:p>
            </p:txBody>
          </p:sp>
          <p:sp>
            <p:nvSpPr>
              <p:cNvPr id="12305" name="Text Box 17"/>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12306" name="Freeform 18"/>
            <p:cNvSpPr>
              <a:spLocks/>
            </p:cNvSpPr>
            <p:nvPr/>
          </p:nvSpPr>
          <p:spPr bwMode="auto">
            <a:xfrm rot="5400000" flipH="1" flipV="1">
              <a:off x="1149" y="2794"/>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07" name="Freeform 19"/>
            <p:cNvSpPr>
              <a:spLocks/>
            </p:cNvSpPr>
            <p:nvPr/>
          </p:nvSpPr>
          <p:spPr bwMode="auto">
            <a:xfrm rot="5400000">
              <a:off x="1553" y="2806"/>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08" name="Text Box 20"/>
            <p:cNvSpPr txBox="1">
              <a:spLocks noChangeArrowheads="1"/>
            </p:cNvSpPr>
            <p:nvPr/>
          </p:nvSpPr>
          <p:spPr bwMode="auto">
            <a:xfrm>
              <a:off x="2749" y="3776"/>
              <a:ext cx="282" cy="288"/>
            </a:xfrm>
            <a:prstGeom prst="rect">
              <a:avLst/>
            </a:prstGeom>
            <a:noFill/>
            <a:ln w="9525">
              <a:noFill/>
              <a:miter lim="800000"/>
              <a:headEnd/>
              <a:tailEnd/>
            </a:ln>
          </p:spPr>
          <p:txBody>
            <a:bodyPr/>
            <a:lstStyle/>
            <a:p>
              <a:pPr eaLnBrk="0" hangingPunct="0"/>
              <a:r>
                <a:rPr lang="en-US"/>
                <a:t>a</a:t>
              </a:r>
            </a:p>
          </p:txBody>
        </p:sp>
        <p:grpSp>
          <p:nvGrpSpPr>
            <p:cNvPr id="12309" name="Group 21"/>
            <p:cNvGrpSpPr>
              <a:grpSpLocks/>
            </p:cNvGrpSpPr>
            <p:nvPr/>
          </p:nvGrpSpPr>
          <p:grpSpPr bwMode="auto">
            <a:xfrm>
              <a:off x="3411" y="3542"/>
              <a:ext cx="530" cy="387"/>
              <a:chOff x="726" y="2634"/>
              <a:chExt cx="566" cy="413"/>
            </a:xfrm>
          </p:grpSpPr>
          <p:sp>
            <p:nvSpPr>
              <p:cNvPr id="12310" name="Oval 2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sz="2100">
                  <a:solidFill>
                    <a:srgbClr val="000000"/>
                  </a:solidFill>
                </a:endParaRPr>
              </a:p>
            </p:txBody>
          </p:sp>
          <p:sp>
            <p:nvSpPr>
              <p:cNvPr id="12311" name="Text Box 23"/>
              <p:cNvSpPr txBox="1">
                <a:spLocks noChangeArrowheads="1"/>
              </p:cNvSpPr>
              <p:nvPr/>
            </p:nvSpPr>
            <p:spPr bwMode="auto">
              <a:xfrm>
                <a:off x="726" y="2634"/>
                <a:ext cx="566" cy="394"/>
              </a:xfrm>
              <a:prstGeom prst="rect">
                <a:avLst/>
              </a:prstGeom>
              <a:noFill/>
              <a:ln w="9525">
                <a:noFill/>
                <a:miter lim="800000"/>
                <a:headEnd/>
                <a:tailEnd/>
              </a:ln>
            </p:spPr>
            <p:txBody>
              <a:bodyPr/>
              <a:lstStyle/>
              <a:p>
                <a:pPr eaLnBrk="0" hangingPunct="0"/>
                <a:r>
                  <a:rPr lang="en-US" sz="1100">
                    <a:solidFill>
                      <a:srgbClr val="000000"/>
                    </a:solidFill>
                  </a:rPr>
                  <a:t>    </a:t>
                </a:r>
              </a:p>
              <a:p>
                <a:pPr algn="ctr" eaLnBrk="0" hangingPunct="0"/>
                <a:endParaRPr lang="en-US" sz="1100">
                  <a:solidFill>
                    <a:srgbClr val="000000"/>
                  </a:solidFill>
                </a:endParaRPr>
              </a:p>
            </p:txBody>
          </p:sp>
        </p:grpSp>
        <p:sp>
          <p:nvSpPr>
            <p:cNvPr id="12312" name="Freeform 24"/>
            <p:cNvSpPr>
              <a:spLocks/>
            </p:cNvSpPr>
            <p:nvPr/>
          </p:nvSpPr>
          <p:spPr bwMode="auto">
            <a:xfrm flipH="1" flipV="1">
              <a:off x="2212" y="3800"/>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13" name="Text Box 25"/>
            <p:cNvSpPr txBox="1">
              <a:spLocks noChangeArrowheads="1"/>
            </p:cNvSpPr>
            <p:nvPr/>
          </p:nvSpPr>
          <p:spPr bwMode="auto">
            <a:xfrm flipH="1">
              <a:off x="2748" y="3264"/>
              <a:ext cx="239" cy="228"/>
            </a:xfrm>
            <a:prstGeom prst="rect">
              <a:avLst/>
            </a:prstGeom>
            <a:noFill/>
            <a:ln w="9525">
              <a:noFill/>
              <a:miter lim="800000"/>
              <a:headEnd/>
              <a:tailEnd/>
            </a:ln>
          </p:spPr>
          <p:txBody>
            <a:bodyPr/>
            <a:lstStyle/>
            <a:p>
              <a:pPr eaLnBrk="0" hangingPunct="0"/>
              <a:r>
                <a:rPr lang="en-US" sz="2200"/>
                <a:t>a</a:t>
              </a:r>
              <a:endParaRPr lang="en-US"/>
            </a:p>
          </p:txBody>
        </p:sp>
        <p:sp>
          <p:nvSpPr>
            <p:cNvPr id="12314" name="Freeform 26"/>
            <p:cNvSpPr>
              <a:spLocks/>
            </p:cNvSpPr>
            <p:nvPr/>
          </p:nvSpPr>
          <p:spPr bwMode="auto">
            <a:xfrm>
              <a:off x="2224" y="3396"/>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15" name="Freeform 27"/>
            <p:cNvSpPr>
              <a:spLocks/>
            </p:cNvSpPr>
            <p:nvPr/>
          </p:nvSpPr>
          <p:spPr bwMode="auto">
            <a:xfrm rot="5400000" flipH="1" flipV="1">
              <a:off x="2820" y="2744"/>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16" name="Freeform 28"/>
            <p:cNvSpPr>
              <a:spLocks/>
            </p:cNvSpPr>
            <p:nvPr/>
          </p:nvSpPr>
          <p:spPr bwMode="auto">
            <a:xfrm rot="5400000">
              <a:off x="3224" y="2756"/>
              <a:ext cx="1267" cy="322"/>
            </a:xfrm>
            <a:custGeom>
              <a:avLst/>
              <a:gdLst/>
              <a:ahLst/>
              <a:cxnLst>
                <a:cxn ang="0">
                  <a:pos x="0" y="336"/>
                </a:cxn>
                <a:cxn ang="0">
                  <a:pos x="2176" y="336"/>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p:spPr>
          <p:txBody>
            <a:bodyPr/>
            <a:lstStyle/>
            <a:p>
              <a:endParaRPr lang="en-US"/>
            </a:p>
          </p:txBody>
        </p:sp>
        <p:sp>
          <p:nvSpPr>
            <p:cNvPr id="12317" name="Text Box 29"/>
            <p:cNvSpPr txBox="1">
              <a:spLocks noChangeArrowheads="1"/>
            </p:cNvSpPr>
            <p:nvPr/>
          </p:nvSpPr>
          <p:spPr bwMode="auto">
            <a:xfrm flipH="1">
              <a:off x="1713" y="2832"/>
              <a:ext cx="239" cy="228"/>
            </a:xfrm>
            <a:prstGeom prst="rect">
              <a:avLst/>
            </a:prstGeom>
            <a:noFill/>
            <a:ln w="9525">
              <a:noFill/>
              <a:miter lim="800000"/>
              <a:headEnd/>
              <a:tailEnd/>
            </a:ln>
          </p:spPr>
          <p:txBody>
            <a:bodyPr/>
            <a:lstStyle/>
            <a:p>
              <a:pPr eaLnBrk="0" hangingPunct="0"/>
              <a:r>
                <a:rPr lang="en-US" sz="2200"/>
                <a:t>b</a:t>
              </a:r>
              <a:endParaRPr lang="en-US"/>
            </a:p>
          </p:txBody>
        </p:sp>
        <p:sp>
          <p:nvSpPr>
            <p:cNvPr id="12318" name="Text Box 30"/>
            <p:cNvSpPr txBox="1">
              <a:spLocks noChangeArrowheads="1"/>
            </p:cNvSpPr>
            <p:nvPr/>
          </p:nvSpPr>
          <p:spPr bwMode="auto">
            <a:xfrm flipH="1">
              <a:off x="2083" y="2847"/>
              <a:ext cx="239" cy="228"/>
            </a:xfrm>
            <a:prstGeom prst="rect">
              <a:avLst/>
            </a:prstGeom>
            <a:noFill/>
            <a:ln w="9525">
              <a:noFill/>
              <a:miter lim="800000"/>
              <a:headEnd/>
              <a:tailEnd/>
            </a:ln>
          </p:spPr>
          <p:txBody>
            <a:bodyPr/>
            <a:lstStyle/>
            <a:p>
              <a:pPr eaLnBrk="0" hangingPunct="0"/>
              <a:r>
                <a:rPr lang="en-US" sz="2200"/>
                <a:t>b</a:t>
              </a:r>
              <a:endParaRPr lang="en-US"/>
            </a:p>
          </p:txBody>
        </p:sp>
        <p:sp>
          <p:nvSpPr>
            <p:cNvPr id="12319" name="Text Box 31"/>
            <p:cNvSpPr txBox="1">
              <a:spLocks noChangeArrowheads="1"/>
            </p:cNvSpPr>
            <p:nvPr/>
          </p:nvSpPr>
          <p:spPr bwMode="auto">
            <a:xfrm flipH="1">
              <a:off x="3232" y="2784"/>
              <a:ext cx="239" cy="228"/>
            </a:xfrm>
            <a:prstGeom prst="rect">
              <a:avLst/>
            </a:prstGeom>
            <a:noFill/>
            <a:ln w="9525">
              <a:noFill/>
              <a:miter lim="800000"/>
              <a:headEnd/>
              <a:tailEnd/>
            </a:ln>
          </p:spPr>
          <p:txBody>
            <a:bodyPr/>
            <a:lstStyle/>
            <a:p>
              <a:pPr eaLnBrk="0" hangingPunct="0"/>
              <a:r>
                <a:rPr lang="en-US" sz="2200"/>
                <a:t>b</a:t>
              </a:r>
              <a:endParaRPr lang="en-US"/>
            </a:p>
          </p:txBody>
        </p:sp>
        <p:sp>
          <p:nvSpPr>
            <p:cNvPr id="12320" name="Text Box 32"/>
            <p:cNvSpPr txBox="1">
              <a:spLocks noChangeArrowheads="1"/>
            </p:cNvSpPr>
            <p:nvPr/>
          </p:nvSpPr>
          <p:spPr bwMode="auto">
            <a:xfrm flipH="1">
              <a:off x="3745" y="2784"/>
              <a:ext cx="239" cy="228"/>
            </a:xfrm>
            <a:prstGeom prst="rect">
              <a:avLst/>
            </a:prstGeom>
            <a:noFill/>
            <a:ln w="9525">
              <a:noFill/>
              <a:miter lim="800000"/>
              <a:headEnd/>
              <a:tailEnd/>
            </a:ln>
          </p:spPr>
          <p:txBody>
            <a:bodyPr/>
            <a:lstStyle/>
            <a:p>
              <a:pPr eaLnBrk="0" hangingPunct="0"/>
              <a:r>
                <a:rPr lang="en-US" sz="2200"/>
                <a:t>b</a:t>
              </a:r>
              <a:endParaRPr lang="en-US"/>
            </a:p>
          </p:txBody>
        </p:sp>
        <p:sp>
          <p:nvSpPr>
            <p:cNvPr id="12321" name="Text Box 33"/>
            <p:cNvSpPr txBox="1">
              <a:spLocks noChangeArrowheads="1"/>
            </p:cNvSpPr>
            <p:nvPr/>
          </p:nvSpPr>
          <p:spPr bwMode="auto">
            <a:xfrm flipH="1">
              <a:off x="1858" y="1968"/>
              <a:ext cx="239" cy="228"/>
            </a:xfrm>
            <a:prstGeom prst="rect">
              <a:avLst/>
            </a:prstGeom>
            <a:noFill/>
            <a:ln w="9525">
              <a:noFill/>
              <a:miter lim="800000"/>
              <a:headEnd/>
              <a:tailEnd/>
            </a:ln>
          </p:spPr>
          <p:txBody>
            <a:bodyPr/>
            <a:lstStyle/>
            <a:p>
              <a:pPr eaLnBrk="0" hangingPunct="0"/>
              <a:r>
                <a:rPr kumimoji="1" lang="en-US">
                  <a:latin typeface="Tahoma" pitchFamily="34" charset="0"/>
                  <a:sym typeface="Symbol" pitchFamily="18" charset="2"/>
                </a:rPr>
                <a:t></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9150" y="79375"/>
            <a:ext cx="7772400" cy="835025"/>
          </a:xfrm>
        </p:spPr>
        <p:txBody>
          <a:bodyPr/>
          <a:lstStyle/>
          <a:p>
            <a:r>
              <a:rPr lang="en-US"/>
              <a:t>Example continued …</a:t>
            </a:r>
          </a:p>
        </p:txBody>
      </p:sp>
      <p:sp>
        <p:nvSpPr>
          <p:cNvPr id="13315" name="Line 3"/>
          <p:cNvSpPr>
            <a:spLocks noChangeShapeType="1"/>
          </p:cNvSpPr>
          <p:nvPr/>
        </p:nvSpPr>
        <p:spPr bwMode="auto">
          <a:xfrm>
            <a:off x="2708275" y="1446213"/>
            <a:ext cx="3581400" cy="0"/>
          </a:xfrm>
          <a:prstGeom prst="line">
            <a:avLst/>
          </a:prstGeom>
          <a:noFill/>
          <a:ln w="9525">
            <a:solidFill>
              <a:schemeClr val="tx1"/>
            </a:solidFill>
            <a:round/>
            <a:headEnd/>
            <a:tailEnd type="none" w="lg" len="lg"/>
          </a:ln>
          <a:effectLst/>
        </p:spPr>
        <p:txBody>
          <a:bodyPr/>
          <a:lstStyle/>
          <a:p>
            <a:endParaRPr lang="en-US"/>
          </a:p>
        </p:txBody>
      </p:sp>
      <p:sp>
        <p:nvSpPr>
          <p:cNvPr id="13316" name="Line 4"/>
          <p:cNvSpPr>
            <a:spLocks noChangeShapeType="1"/>
          </p:cNvSpPr>
          <p:nvPr/>
        </p:nvSpPr>
        <p:spPr bwMode="auto">
          <a:xfrm>
            <a:off x="6286500" y="1462088"/>
            <a:ext cx="0" cy="509587"/>
          </a:xfrm>
          <a:prstGeom prst="line">
            <a:avLst/>
          </a:prstGeom>
          <a:noFill/>
          <a:ln w="9525">
            <a:solidFill>
              <a:schemeClr val="tx1"/>
            </a:solidFill>
            <a:round/>
            <a:headEnd/>
            <a:tailEnd type="arrow" w="lg" len="lg"/>
          </a:ln>
          <a:effectLst/>
        </p:spPr>
        <p:txBody>
          <a:bodyPr/>
          <a:lstStyle/>
          <a:p>
            <a:endParaRPr lang="en-US"/>
          </a:p>
        </p:txBody>
      </p:sp>
      <p:grpSp>
        <p:nvGrpSpPr>
          <p:cNvPr id="13317" name="Group 5"/>
          <p:cNvGrpSpPr>
            <a:grpSpLocks/>
          </p:cNvGrpSpPr>
          <p:nvPr/>
        </p:nvGrpSpPr>
        <p:grpSpPr bwMode="auto">
          <a:xfrm rot="10800000">
            <a:off x="2667000" y="5486400"/>
            <a:ext cx="3616325" cy="512763"/>
            <a:chOff x="1680" y="768"/>
            <a:chExt cx="2278" cy="240"/>
          </a:xfrm>
        </p:grpSpPr>
        <p:sp>
          <p:nvSpPr>
            <p:cNvPr id="13318" name="Line 6"/>
            <p:cNvSpPr>
              <a:spLocks noChangeShapeType="1"/>
            </p:cNvSpPr>
            <p:nvPr/>
          </p:nvSpPr>
          <p:spPr bwMode="auto">
            <a:xfrm flipV="1">
              <a:off x="1680" y="768"/>
              <a:ext cx="0" cy="240"/>
            </a:xfrm>
            <a:prstGeom prst="line">
              <a:avLst/>
            </a:prstGeom>
            <a:noFill/>
            <a:ln w="9525">
              <a:solidFill>
                <a:schemeClr val="tx1"/>
              </a:solidFill>
              <a:round/>
              <a:headEnd/>
              <a:tailEnd type="none" w="lg" len="lg"/>
            </a:ln>
            <a:effectLst/>
          </p:spPr>
          <p:txBody>
            <a:bodyPr/>
            <a:lstStyle/>
            <a:p>
              <a:endParaRPr lang="en-US"/>
            </a:p>
          </p:txBody>
        </p:sp>
        <p:sp>
          <p:nvSpPr>
            <p:cNvPr id="13319" name="Line 7"/>
            <p:cNvSpPr>
              <a:spLocks noChangeShapeType="1"/>
            </p:cNvSpPr>
            <p:nvPr/>
          </p:nvSpPr>
          <p:spPr bwMode="auto">
            <a:xfrm>
              <a:off x="1680" y="768"/>
              <a:ext cx="2256" cy="0"/>
            </a:xfrm>
            <a:prstGeom prst="line">
              <a:avLst/>
            </a:prstGeom>
            <a:noFill/>
            <a:ln w="9525">
              <a:solidFill>
                <a:schemeClr val="tx1"/>
              </a:solidFill>
              <a:round/>
              <a:headEnd/>
              <a:tailEnd type="none" w="lg" len="lg"/>
            </a:ln>
            <a:effectLst/>
          </p:spPr>
          <p:txBody>
            <a:bodyPr/>
            <a:lstStyle/>
            <a:p>
              <a:endParaRPr lang="en-US"/>
            </a:p>
          </p:txBody>
        </p:sp>
        <p:sp>
          <p:nvSpPr>
            <p:cNvPr id="13320" name="Line 8"/>
            <p:cNvSpPr>
              <a:spLocks noChangeShapeType="1"/>
            </p:cNvSpPr>
            <p:nvPr/>
          </p:nvSpPr>
          <p:spPr bwMode="auto">
            <a:xfrm>
              <a:off x="3958" y="781"/>
              <a:ext cx="0" cy="192"/>
            </a:xfrm>
            <a:prstGeom prst="line">
              <a:avLst/>
            </a:prstGeom>
            <a:noFill/>
            <a:ln w="9525">
              <a:solidFill>
                <a:schemeClr val="tx1"/>
              </a:solidFill>
              <a:round/>
              <a:headEnd/>
              <a:tailEnd type="arrow" w="lg" len="lg"/>
            </a:ln>
            <a:effectLst/>
          </p:spPr>
          <p:txBody>
            <a:bodyPr/>
            <a:lstStyle/>
            <a:p>
              <a:endParaRPr lang="en-US"/>
            </a:p>
          </p:txBody>
        </p:sp>
      </p:grpSp>
      <p:grpSp>
        <p:nvGrpSpPr>
          <p:cNvPr id="13321" name="Group 9"/>
          <p:cNvGrpSpPr>
            <a:grpSpLocks/>
          </p:cNvGrpSpPr>
          <p:nvPr/>
        </p:nvGrpSpPr>
        <p:grpSpPr bwMode="auto">
          <a:xfrm>
            <a:off x="5105400" y="2514600"/>
            <a:ext cx="457200" cy="2438400"/>
            <a:chOff x="3216" y="1440"/>
            <a:chExt cx="288" cy="1536"/>
          </a:xfrm>
        </p:grpSpPr>
        <p:sp>
          <p:nvSpPr>
            <p:cNvPr id="13322" name="Line 10"/>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p:spPr>
          <p:txBody>
            <a:bodyPr/>
            <a:lstStyle/>
            <a:p>
              <a:endParaRPr lang="en-US"/>
            </a:p>
          </p:txBody>
        </p:sp>
        <p:sp>
          <p:nvSpPr>
            <p:cNvPr id="13323" name="Line 11"/>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p:spPr>
          <p:txBody>
            <a:bodyPr/>
            <a:lstStyle/>
            <a:p>
              <a:endParaRPr lang="en-US"/>
            </a:p>
          </p:txBody>
        </p:sp>
        <p:sp>
          <p:nvSpPr>
            <p:cNvPr id="13324" name="Line 12"/>
            <p:cNvSpPr>
              <a:spLocks noChangeShapeType="1"/>
            </p:cNvSpPr>
            <p:nvPr/>
          </p:nvSpPr>
          <p:spPr bwMode="auto">
            <a:xfrm>
              <a:off x="3216" y="1440"/>
              <a:ext cx="288" cy="0"/>
            </a:xfrm>
            <a:prstGeom prst="line">
              <a:avLst/>
            </a:prstGeom>
            <a:noFill/>
            <a:ln w="9525">
              <a:solidFill>
                <a:schemeClr val="tx1"/>
              </a:solidFill>
              <a:round/>
              <a:headEnd/>
              <a:tailEnd type="arrow" w="lg" len="lg"/>
            </a:ln>
            <a:effectLst/>
          </p:spPr>
          <p:txBody>
            <a:bodyPr/>
            <a:lstStyle/>
            <a:p>
              <a:endParaRPr lang="en-US"/>
            </a:p>
          </p:txBody>
        </p:sp>
      </p:grpSp>
      <p:grpSp>
        <p:nvGrpSpPr>
          <p:cNvPr id="13325" name="Group 13"/>
          <p:cNvGrpSpPr>
            <a:grpSpLocks/>
          </p:cNvGrpSpPr>
          <p:nvPr/>
        </p:nvGrpSpPr>
        <p:grpSpPr bwMode="auto">
          <a:xfrm rot="10800000">
            <a:off x="3422650" y="2514600"/>
            <a:ext cx="457200" cy="2438400"/>
            <a:chOff x="3216" y="1440"/>
            <a:chExt cx="288" cy="1536"/>
          </a:xfrm>
        </p:grpSpPr>
        <p:sp>
          <p:nvSpPr>
            <p:cNvPr id="13326" name="Line 14"/>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p:spPr>
          <p:txBody>
            <a:bodyPr/>
            <a:lstStyle/>
            <a:p>
              <a:endParaRPr lang="en-US"/>
            </a:p>
          </p:txBody>
        </p:sp>
        <p:sp>
          <p:nvSpPr>
            <p:cNvPr id="13327" name="Line 15"/>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p:spPr>
          <p:txBody>
            <a:bodyPr/>
            <a:lstStyle/>
            <a:p>
              <a:endParaRPr lang="en-US"/>
            </a:p>
          </p:txBody>
        </p:sp>
        <p:sp>
          <p:nvSpPr>
            <p:cNvPr id="13328" name="Line 16"/>
            <p:cNvSpPr>
              <a:spLocks noChangeShapeType="1"/>
            </p:cNvSpPr>
            <p:nvPr/>
          </p:nvSpPr>
          <p:spPr bwMode="auto">
            <a:xfrm>
              <a:off x="3216" y="1440"/>
              <a:ext cx="288" cy="0"/>
            </a:xfrm>
            <a:prstGeom prst="line">
              <a:avLst/>
            </a:prstGeom>
            <a:noFill/>
            <a:ln w="9525">
              <a:solidFill>
                <a:schemeClr val="tx1"/>
              </a:solidFill>
              <a:round/>
              <a:headEnd/>
              <a:tailEnd type="arrow" w="lg" len="lg"/>
            </a:ln>
            <a:effectLst/>
          </p:spPr>
          <p:txBody>
            <a:bodyPr/>
            <a:lstStyle/>
            <a:p>
              <a:endParaRPr lang="en-US"/>
            </a:p>
          </p:txBody>
        </p:sp>
      </p:grpSp>
      <p:grpSp>
        <p:nvGrpSpPr>
          <p:cNvPr id="13329" name="Group 17"/>
          <p:cNvGrpSpPr>
            <a:grpSpLocks/>
          </p:cNvGrpSpPr>
          <p:nvPr/>
        </p:nvGrpSpPr>
        <p:grpSpPr bwMode="auto">
          <a:xfrm>
            <a:off x="2687638" y="3124200"/>
            <a:ext cx="3595687" cy="381000"/>
            <a:chOff x="1693" y="1859"/>
            <a:chExt cx="2265" cy="336"/>
          </a:xfrm>
        </p:grpSpPr>
        <p:sp>
          <p:nvSpPr>
            <p:cNvPr id="13330" name="Line 18"/>
            <p:cNvSpPr>
              <a:spLocks noChangeShapeType="1"/>
            </p:cNvSpPr>
            <p:nvPr/>
          </p:nvSpPr>
          <p:spPr bwMode="auto">
            <a:xfrm>
              <a:off x="3958" y="1859"/>
              <a:ext cx="0" cy="336"/>
            </a:xfrm>
            <a:prstGeom prst="line">
              <a:avLst/>
            </a:prstGeom>
            <a:noFill/>
            <a:ln w="9525">
              <a:solidFill>
                <a:schemeClr val="tx1"/>
              </a:solidFill>
              <a:round/>
              <a:headEnd/>
              <a:tailEnd type="none" w="lg" len="lg"/>
            </a:ln>
            <a:effectLst/>
          </p:spPr>
          <p:txBody>
            <a:bodyPr/>
            <a:lstStyle/>
            <a:p>
              <a:endParaRPr lang="en-US"/>
            </a:p>
          </p:txBody>
        </p:sp>
        <p:sp>
          <p:nvSpPr>
            <p:cNvPr id="13331" name="Line 19"/>
            <p:cNvSpPr>
              <a:spLocks noChangeShapeType="1"/>
            </p:cNvSpPr>
            <p:nvPr/>
          </p:nvSpPr>
          <p:spPr bwMode="auto">
            <a:xfrm flipH="1">
              <a:off x="1693" y="2195"/>
              <a:ext cx="2256" cy="0"/>
            </a:xfrm>
            <a:prstGeom prst="line">
              <a:avLst/>
            </a:prstGeom>
            <a:noFill/>
            <a:ln w="9525">
              <a:solidFill>
                <a:schemeClr val="tx1"/>
              </a:solidFill>
              <a:round/>
              <a:headEnd/>
              <a:tailEnd type="none" w="lg" len="lg"/>
            </a:ln>
            <a:effectLst/>
          </p:spPr>
          <p:txBody>
            <a:bodyPr/>
            <a:lstStyle/>
            <a:p>
              <a:endParaRPr lang="en-US"/>
            </a:p>
          </p:txBody>
        </p:sp>
        <p:sp>
          <p:nvSpPr>
            <p:cNvPr id="13332" name="Line 20"/>
            <p:cNvSpPr>
              <a:spLocks noChangeShapeType="1"/>
            </p:cNvSpPr>
            <p:nvPr/>
          </p:nvSpPr>
          <p:spPr bwMode="auto">
            <a:xfrm flipV="1">
              <a:off x="1693" y="1859"/>
              <a:ext cx="0" cy="336"/>
            </a:xfrm>
            <a:prstGeom prst="line">
              <a:avLst/>
            </a:prstGeom>
            <a:noFill/>
            <a:ln w="9525">
              <a:solidFill>
                <a:schemeClr val="tx1"/>
              </a:solidFill>
              <a:round/>
              <a:headEnd/>
              <a:tailEnd type="arrow" w="lg" len="lg"/>
            </a:ln>
            <a:effectLst/>
          </p:spPr>
          <p:txBody>
            <a:bodyPr/>
            <a:lstStyle/>
            <a:p>
              <a:endParaRPr lang="en-US"/>
            </a:p>
          </p:txBody>
        </p:sp>
      </p:grpSp>
      <p:grpSp>
        <p:nvGrpSpPr>
          <p:cNvPr id="13333" name="Group 21"/>
          <p:cNvGrpSpPr>
            <a:grpSpLocks/>
          </p:cNvGrpSpPr>
          <p:nvPr/>
        </p:nvGrpSpPr>
        <p:grpSpPr bwMode="auto">
          <a:xfrm rot="10800000">
            <a:off x="2687638" y="3962400"/>
            <a:ext cx="3595687" cy="457200"/>
            <a:chOff x="1693" y="1859"/>
            <a:chExt cx="2265" cy="336"/>
          </a:xfrm>
        </p:grpSpPr>
        <p:sp>
          <p:nvSpPr>
            <p:cNvPr id="13334" name="Line 22"/>
            <p:cNvSpPr>
              <a:spLocks noChangeShapeType="1"/>
            </p:cNvSpPr>
            <p:nvPr/>
          </p:nvSpPr>
          <p:spPr bwMode="auto">
            <a:xfrm>
              <a:off x="3958" y="1859"/>
              <a:ext cx="0" cy="336"/>
            </a:xfrm>
            <a:prstGeom prst="line">
              <a:avLst/>
            </a:prstGeom>
            <a:noFill/>
            <a:ln w="9525">
              <a:solidFill>
                <a:schemeClr val="tx1"/>
              </a:solidFill>
              <a:round/>
              <a:headEnd/>
              <a:tailEnd type="none" w="lg" len="lg"/>
            </a:ln>
            <a:effectLst/>
          </p:spPr>
          <p:txBody>
            <a:bodyPr/>
            <a:lstStyle/>
            <a:p>
              <a:endParaRPr lang="en-US"/>
            </a:p>
          </p:txBody>
        </p:sp>
        <p:sp>
          <p:nvSpPr>
            <p:cNvPr id="13335" name="Line 23"/>
            <p:cNvSpPr>
              <a:spLocks noChangeShapeType="1"/>
            </p:cNvSpPr>
            <p:nvPr/>
          </p:nvSpPr>
          <p:spPr bwMode="auto">
            <a:xfrm flipH="1">
              <a:off x="1693" y="2195"/>
              <a:ext cx="2256" cy="0"/>
            </a:xfrm>
            <a:prstGeom prst="line">
              <a:avLst/>
            </a:prstGeom>
            <a:noFill/>
            <a:ln w="9525">
              <a:solidFill>
                <a:schemeClr val="tx1"/>
              </a:solidFill>
              <a:round/>
              <a:headEnd/>
              <a:tailEnd type="none" w="lg" len="lg"/>
            </a:ln>
            <a:effectLst/>
          </p:spPr>
          <p:txBody>
            <a:bodyPr/>
            <a:lstStyle/>
            <a:p>
              <a:endParaRPr lang="en-US"/>
            </a:p>
          </p:txBody>
        </p:sp>
        <p:sp>
          <p:nvSpPr>
            <p:cNvPr id="13336" name="Line 24"/>
            <p:cNvSpPr>
              <a:spLocks noChangeShapeType="1"/>
            </p:cNvSpPr>
            <p:nvPr/>
          </p:nvSpPr>
          <p:spPr bwMode="auto">
            <a:xfrm flipV="1">
              <a:off x="1693" y="1859"/>
              <a:ext cx="0" cy="336"/>
            </a:xfrm>
            <a:prstGeom prst="line">
              <a:avLst/>
            </a:prstGeom>
            <a:noFill/>
            <a:ln w="9525">
              <a:solidFill>
                <a:schemeClr val="tx1"/>
              </a:solidFill>
              <a:round/>
              <a:headEnd/>
              <a:tailEnd type="arrow" w="lg" len="lg"/>
            </a:ln>
            <a:effectLst/>
          </p:spPr>
          <p:txBody>
            <a:bodyPr/>
            <a:lstStyle/>
            <a:p>
              <a:endParaRPr lang="en-US"/>
            </a:p>
          </p:txBody>
        </p:sp>
      </p:grpSp>
      <p:sp>
        <p:nvSpPr>
          <p:cNvPr id="13337" name="Line 25"/>
          <p:cNvSpPr>
            <a:spLocks noChangeShapeType="1"/>
          </p:cNvSpPr>
          <p:nvPr/>
        </p:nvSpPr>
        <p:spPr bwMode="auto">
          <a:xfrm flipH="1">
            <a:off x="1525588" y="4932363"/>
            <a:ext cx="457200" cy="0"/>
          </a:xfrm>
          <a:prstGeom prst="line">
            <a:avLst/>
          </a:prstGeom>
          <a:noFill/>
          <a:ln w="9525">
            <a:solidFill>
              <a:schemeClr val="tx1"/>
            </a:solidFill>
            <a:round/>
            <a:headEnd/>
            <a:tailEnd type="none" w="lg" len="lg"/>
          </a:ln>
          <a:effectLst/>
        </p:spPr>
        <p:txBody>
          <a:bodyPr/>
          <a:lstStyle/>
          <a:p>
            <a:endParaRPr lang="en-US"/>
          </a:p>
        </p:txBody>
      </p:sp>
      <p:sp>
        <p:nvSpPr>
          <p:cNvPr id="13338" name="Line 26"/>
          <p:cNvSpPr>
            <a:spLocks noChangeShapeType="1"/>
          </p:cNvSpPr>
          <p:nvPr/>
        </p:nvSpPr>
        <p:spPr bwMode="auto">
          <a:xfrm flipV="1">
            <a:off x="1525588" y="2493963"/>
            <a:ext cx="0" cy="2438400"/>
          </a:xfrm>
          <a:prstGeom prst="line">
            <a:avLst/>
          </a:prstGeom>
          <a:noFill/>
          <a:ln w="9525">
            <a:solidFill>
              <a:schemeClr val="tx1"/>
            </a:solidFill>
            <a:round/>
            <a:headEnd/>
            <a:tailEnd type="arrow" w="lg" len="lg"/>
          </a:ln>
          <a:effectLst/>
        </p:spPr>
        <p:txBody>
          <a:bodyPr/>
          <a:lstStyle/>
          <a:p>
            <a:endParaRPr lang="en-US"/>
          </a:p>
        </p:txBody>
      </p:sp>
      <p:grpSp>
        <p:nvGrpSpPr>
          <p:cNvPr id="13339" name="Group 27"/>
          <p:cNvGrpSpPr>
            <a:grpSpLocks/>
          </p:cNvGrpSpPr>
          <p:nvPr/>
        </p:nvGrpSpPr>
        <p:grpSpPr bwMode="auto">
          <a:xfrm rot="10800000">
            <a:off x="7010400" y="2500313"/>
            <a:ext cx="457200" cy="2438400"/>
            <a:chOff x="3216" y="1440"/>
            <a:chExt cx="288" cy="1536"/>
          </a:xfrm>
        </p:grpSpPr>
        <p:sp>
          <p:nvSpPr>
            <p:cNvPr id="13340" name="Line 28"/>
            <p:cNvSpPr>
              <a:spLocks noChangeShapeType="1"/>
            </p:cNvSpPr>
            <p:nvPr/>
          </p:nvSpPr>
          <p:spPr bwMode="auto">
            <a:xfrm flipH="1">
              <a:off x="3216" y="2976"/>
              <a:ext cx="288" cy="0"/>
            </a:xfrm>
            <a:prstGeom prst="line">
              <a:avLst/>
            </a:prstGeom>
            <a:noFill/>
            <a:ln w="9525">
              <a:solidFill>
                <a:schemeClr val="tx1"/>
              </a:solidFill>
              <a:round/>
              <a:headEnd/>
              <a:tailEnd type="none" w="lg" len="lg"/>
            </a:ln>
            <a:effectLst/>
          </p:spPr>
          <p:txBody>
            <a:bodyPr/>
            <a:lstStyle/>
            <a:p>
              <a:endParaRPr lang="en-US"/>
            </a:p>
          </p:txBody>
        </p:sp>
        <p:sp>
          <p:nvSpPr>
            <p:cNvPr id="13341" name="Line 29"/>
            <p:cNvSpPr>
              <a:spLocks noChangeShapeType="1"/>
            </p:cNvSpPr>
            <p:nvPr/>
          </p:nvSpPr>
          <p:spPr bwMode="auto">
            <a:xfrm flipV="1">
              <a:off x="3216" y="1440"/>
              <a:ext cx="0" cy="1536"/>
            </a:xfrm>
            <a:prstGeom prst="line">
              <a:avLst/>
            </a:prstGeom>
            <a:noFill/>
            <a:ln w="9525">
              <a:solidFill>
                <a:schemeClr val="tx1"/>
              </a:solidFill>
              <a:round/>
              <a:headEnd/>
              <a:tailEnd type="none" w="lg" len="lg"/>
            </a:ln>
            <a:effectLst/>
          </p:spPr>
          <p:txBody>
            <a:bodyPr/>
            <a:lstStyle/>
            <a:p>
              <a:endParaRPr lang="en-US"/>
            </a:p>
          </p:txBody>
        </p:sp>
        <p:sp>
          <p:nvSpPr>
            <p:cNvPr id="13342" name="Line 30"/>
            <p:cNvSpPr>
              <a:spLocks noChangeShapeType="1"/>
            </p:cNvSpPr>
            <p:nvPr/>
          </p:nvSpPr>
          <p:spPr bwMode="auto">
            <a:xfrm>
              <a:off x="3216" y="1440"/>
              <a:ext cx="288" cy="0"/>
            </a:xfrm>
            <a:prstGeom prst="line">
              <a:avLst/>
            </a:prstGeom>
            <a:noFill/>
            <a:ln w="9525">
              <a:solidFill>
                <a:schemeClr val="tx1"/>
              </a:solidFill>
              <a:round/>
              <a:headEnd/>
              <a:tailEnd type="arrow" w="lg" len="lg"/>
            </a:ln>
            <a:effectLst/>
          </p:spPr>
          <p:txBody>
            <a:bodyPr/>
            <a:lstStyle/>
            <a:p>
              <a:endParaRPr lang="en-US"/>
            </a:p>
          </p:txBody>
        </p:sp>
      </p:grpSp>
      <p:sp>
        <p:nvSpPr>
          <p:cNvPr id="13343" name="Text Box 31"/>
          <p:cNvSpPr txBox="1">
            <a:spLocks noChangeArrowheads="1"/>
          </p:cNvSpPr>
          <p:nvPr/>
        </p:nvSpPr>
        <p:spPr bwMode="auto">
          <a:xfrm>
            <a:off x="4114800" y="1309688"/>
            <a:ext cx="533400" cy="457200"/>
          </a:xfrm>
          <a:prstGeom prst="rect">
            <a:avLst/>
          </a:prstGeom>
          <a:noFill/>
          <a:ln w="9525">
            <a:noFill/>
            <a:miter lim="800000"/>
            <a:headEnd/>
            <a:tailEnd type="none" w="lg" len="lg"/>
          </a:ln>
          <a:effectLst/>
        </p:spPr>
        <p:txBody>
          <a:bodyPr>
            <a:spAutoFit/>
          </a:bodyPr>
          <a:lstStyle/>
          <a:p>
            <a:pPr>
              <a:spcBef>
                <a:spcPct val="50000"/>
              </a:spcBef>
            </a:pPr>
            <a:r>
              <a:rPr lang="en-US"/>
              <a:t>a</a:t>
            </a:r>
          </a:p>
        </p:txBody>
      </p:sp>
      <p:sp>
        <p:nvSpPr>
          <p:cNvPr id="13344" name="Text Box 32"/>
          <p:cNvSpPr txBox="1">
            <a:spLocks noChangeArrowheads="1"/>
          </p:cNvSpPr>
          <p:nvPr/>
        </p:nvSpPr>
        <p:spPr bwMode="auto">
          <a:xfrm>
            <a:off x="4267200" y="5618163"/>
            <a:ext cx="533400" cy="457200"/>
          </a:xfrm>
          <a:prstGeom prst="rect">
            <a:avLst/>
          </a:prstGeom>
          <a:noFill/>
          <a:ln w="9525">
            <a:noFill/>
            <a:miter lim="800000"/>
            <a:headEnd/>
            <a:tailEnd type="none" w="lg" len="lg"/>
          </a:ln>
          <a:effectLst/>
        </p:spPr>
        <p:txBody>
          <a:bodyPr>
            <a:spAutoFit/>
          </a:bodyPr>
          <a:lstStyle/>
          <a:p>
            <a:pPr>
              <a:spcBef>
                <a:spcPct val="50000"/>
              </a:spcBef>
            </a:pPr>
            <a:r>
              <a:rPr lang="en-US"/>
              <a:t>a</a:t>
            </a:r>
          </a:p>
        </p:txBody>
      </p:sp>
      <p:sp>
        <p:nvSpPr>
          <p:cNvPr id="13345" name="Text Box 33"/>
          <p:cNvSpPr txBox="1">
            <a:spLocks noChangeArrowheads="1"/>
          </p:cNvSpPr>
          <p:nvPr/>
        </p:nvSpPr>
        <p:spPr bwMode="auto">
          <a:xfrm>
            <a:off x="4267200" y="3144838"/>
            <a:ext cx="533400" cy="457200"/>
          </a:xfrm>
          <a:prstGeom prst="rect">
            <a:avLst/>
          </a:prstGeom>
          <a:noFill/>
          <a:ln w="9525">
            <a:noFill/>
            <a:miter lim="800000"/>
            <a:headEnd/>
            <a:tailEnd type="none" w="lg" len="lg"/>
          </a:ln>
          <a:effectLst/>
        </p:spPr>
        <p:txBody>
          <a:bodyPr>
            <a:spAutoFit/>
          </a:bodyPr>
          <a:lstStyle/>
          <a:p>
            <a:pPr>
              <a:spcBef>
                <a:spcPct val="50000"/>
              </a:spcBef>
            </a:pPr>
            <a:r>
              <a:rPr lang="en-US"/>
              <a:t>a</a:t>
            </a:r>
          </a:p>
        </p:txBody>
      </p:sp>
      <p:sp>
        <p:nvSpPr>
          <p:cNvPr id="13346" name="Text Box 34"/>
          <p:cNvSpPr txBox="1">
            <a:spLocks noChangeArrowheads="1"/>
          </p:cNvSpPr>
          <p:nvPr/>
        </p:nvSpPr>
        <p:spPr bwMode="auto">
          <a:xfrm>
            <a:off x="4252913" y="3587750"/>
            <a:ext cx="533400" cy="457200"/>
          </a:xfrm>
          <a:prstGeom prst="rect">
            <a:avLst/>
          </a:prstGeom>
          <a:noFill/>
          <a:ln w="9525">
            <a:noFill/>
            <a:miter lim="800000"/>
            <a:headEnd/>
            <a:tailEnd type="none" w="lg" len="lg"/>
          </a:ln>
          <a:effectLst/>
        </p:spPr>
        <p:txBody>
          <a:bodyPr>
            <a:spAutoFit/>
          </a:bodyPr>
          <a:lstStyle/>
          <a:p>
            <a:pPr>
              <a:spcBef>
                <a:spcPct val="50000"/>
              </a:spcBef>
            </a:pPr>
            <a:r>
              <a:rPr lang="en-US"/>
              <a:t>a</a:t>
            </a:r>
          </a:p>
        </p:txBody>
      </p:sp>
      <p:sp>
        <p:nvSpPr>
          <p:cNvPr id="13347" name="Text Box 35"/>
          <p:cNvSpPr txBox="1">
            <a:spLocks noChangeArrowheads="1"/>
          </p:cNvSpPr>
          <p:nvPr/>
        </p:nvSpPr>
        <p:spPr bwMode="auto">
          <a:xfrm>
            <a:off x="1484313" y="3317875"/>
            <a:ext cx="533400" cy="457200"/>
          </a:xfrm>
          <a:prstGeom prst="rect">
            <a:avLst/>
          </a:prstGeom>
          <a:noFill/>
          <a:ln w="9525">
            <a:noFill/>
            <a:miter lim="800000"/>
            <a:headEnd/>
            <a:tailEnd type="none" w="lg" len="lg"/>
          </a:ln>
          <a:effectLst/>
        </p:spPr>
        <p:txBody>
          <a:bodyPr>
            <a:spAutoFit/>
          </a:bodyPr>
          <a:lstStyle/>
          <a:p>
            <a:pPr>
              <a:spcBef>
                <a:spcPct val="50000"/>
              </a:spcBef>
            </a:pPr>
            <a:r>
              <a:rPr lang="en-US"/>
              <a:t>b</a:t>
            </a:r>
          </a:p>
        </p:txBody>
      </p:sp>
      <p:sp>
        <p:nvSpPr>
          <p:cNvPr id="13348" name="Text Box 36"/>
          <p:cNvSpPr txBox="1">
            <a:spLocks noChangeArrowheads="1"/>
          </p:cNvSpPr>
          <p:nvPr/>
        </p:nvSpPr>
        <p:spPr bwMode="auto">
          <a:xfrm>
            <a:off x="3636963" y="3449638"/>
            <a:ext cx="533400" cy="457200"/>
          </a:xfrm>
          <a:prstGeom prst="rect">
            <a:avLst/>
          </a:prstGeom>
          <a:noFill/>
          <a:ln w="9525">
            <a:noFill/>
            <a:miter lim="800000"/>
            <a:headEnd/>
            <a:tailEnd type="none" w="lg" len="lg"/>
          </a:ln>
          <a:effectLst/>
        </p:spPr>
        <p:txBody>
          <a:bodyPr>
            <a:spAutoFit/>
          </a:bodyPr>
          <a:lstStyle/>
          <a:p>
            <a:pPr>
              <a:spcBef>
                <a:spcPct val="50000"/>
              </a:spcBef>
            </a:pPr>
            <a:r>
              <a:rPr lang="en-US"/>
              <a:t>b</a:t>
            </a:r>
          </a:p>
        </p:txBody>
      </p:sp>
      <p:sp>
        <p:nvSpPr>
          <p:cNvPr id="13349" name="Text Box 37"/>
          <p:cNvSpPr txBox="1">
            <a:spLocks noChangeArrowheads="1"/>
          </p:cNvSpPr>
          <p:nvPr/>
        </p:nvSpPr>
        <p:spPr bwMode="auto">
          <a:xfrm>
            <a:off x="5049838" y="3470275"/>
            <a:ext cx="533400" cy="457200"/>
          </a:xfrm>
          <a:prstGeom prst="rect">
            <a:avLst/>
          </a:prstGeom>
          <a:noFill/>
          <a:ln w="9525">
            <a:noFill/>
            <a:miter lim="800000"/>
            <a:headEnd/>
            <a:tailEnd type="none" w="lg" len="lg"/>
          </a:ln>
          <a:effectLst/>
        </p:spPr>
        <p:txBody>
          <a:bodyPr>
            <a:spAutoFit/>
          </a:bodyPr>
          <a:lstStyle/>
          <a:p>
            <a:pPr>
              <a:spcBef>
                <a:spcPct val="50000"/>
              </a:spcBef>
            </a:pPr>
            <a:r>
              <a:rPr lang="en-US"/>
              <a:t>b</a:t>
            </a:r>
          </a:p>
        </p:txBody>
      </p:sp>
      <p:sp>
        <p:nvSpPr>
          <p:cNvPr id="13350" name="Text Box 38"/>
          <p:cNvSpPr txBox="1">
            <a:spLocks noChangeArrowheads="1"/>
          </p:cNvSpPr>
          <p:nvPr/>
        </p:nvSpPr>
        <p:spPr bwMode="auto">
          <a:xfrm>
            <a:off x="7224713" y="3429000"/>
            <a:ext cx="533400" cy="457200"/>
          </a:xfrm>
          <a:prstGeom prst="rect">
            <a:avLst/>
          </a:prstGeom>
          <a:noFill/>
          <a:ln w="9525">
            <a:noFill/>
            <a:miter lim="800000"/>
            <a:headEnd/>
            <a:tailEnd type="none" w="lg" len="lg"/>
          </a:ln>
          <a:effectLst/>
        </p:spPr>
        <p:txBody>
          <a:bodyPr>
            <a:spAutoFit/>
          </a:bodyPr>
          <a:lstStyle/>
          <a:p>
            <a:pPr>
              <a:spcBef>
                <a:spcPct val="50000"/>
              </a:spcBef>
            </a:pPr>
            <a:r>
              <a:rPr lang="en-US"/>
              <a:t>b</a:t>
            </a:r>
          </a:p>
        </p:txBody>
      </p:sp>
      <p:sp>
        <p:nvSpPr>
          <p:cNvPr id="13351" name="Text Box 39"/>
          <p:cNvSpPr txBox="1">
            <a:spLocks noChangeArrowheads="1"/>
          </p:cNvSpPr>
          <p:nvPr/>
        </p:nvSpPr>
        <p:spPr bwMode="auto">
          <a:xfrm>
            <a:off x="1682750" y="1295400"/>
            <a:ext cx="533400" cy="457200"/>
          </a:xfrm>
          <a:prstGeom prst="rect">
            <a:avLst/>
          </a:prstGeom>
          <a:noFill/>
          <a:ln w="9525">
            <a:noFill/>
            <a:miter lim="800000"/>
            <a:headEnd/>
            <a:tailEnd type="none" w="lg" len="lg"/>
          </a:ln>
          <a:effectLst/>
        </p:spPr>
        <p:txBody>
          <a:bodyPr>
            <a:spAutoFit/>
          </a:bodyPr>
          <a:lstStyle/>
          <a:p>
            <a:pPr>
              <a:spcBef>
                <a:spcPct val="50000"/>
              </a:spcBef>
            </a:pPr>
            <a:r>
              <a:rPr lang="en-US" dirty="0" smtClean="0">
                <a:latin typeface="Arial" charset="0"/>
                <a:cs typeface="Arial" charset="0"/>
              </a:rPr>
              <a:t>∆</a:t>
            </a:r>
            <a:endParaRPr lang="en-US" dirty="0"/>
          </a:p>
        </p:txBody>
      </p:sp>
      <p:sp>
        <p:nvSpPr>
          <p:cNvPr id="13352" name="Text Box 40"/>
          <p:cNvSpPr txBox="1">
            <a:spLocks noChangeArrowheads="1"/>
          </p:cNvSpPr>
          <p:nvPr/>
        </p:nvSpPr>
        <p:spPr bwMode="auto">
          <a:xfrm>
            <a:off x="1208088" y="5424488"/>
            <a:ext cx="533400" cy="457200"/>
          </a:xfrm>
          <a:prstGeom prst="rect">
            <a:avLst/>
          </a:prstGeom>
          <a:noFill/>
          <a:ln w="9525">
            <a:noFill/>
            <a:miter lim="800000"/>
            <a:headEnd/>
            <a:tailEnd type="none" w="lg" len="lg"/>
          </a:ln>
          <a:effectLst/>
        </p:spPr>
        <p:txBody>
          <a:bodyPr>
            <a:spAutoFit/>
          </a:bodyPr>
          <a:lstStyle/>
          <a:p>
            <a:pPr>
              <a:spcBef>
                <a:spcPct val="50000"/>
              </a:spcBef>
            </a:pPr>
            <a:r>
              <a:rPr lang="en-US" dirty="0" smtClean="0">
                <a:latin typeface="Arial" charset="0"/>
                <a:cs typeface="Arial" charset="0"/>
              </a:rPr>
              <a:t>∆</a:t>
            </a:r>
            <a:endParaRPr lang="en-US" dirty="0"/>
          </a:p>
        </p:txBody>
      </p:sp>
      <p:sp>
        <p:nvSpPr>
          <p:cNvPr id="13353" name="Text Box 41"/>
          <p:cNvSpPr txBox="1">
            <a:spLocks noChangeArrowheads="1"/>
          </p:cNvSpPr>
          <p:nvPr/>
        </p:nvSpPr>
        <p:spPr bwMode="auto">
          <a:xfrm>
            <a:off x="6884988" y="5651500"/>
            <a:ext cx="533400" cy="457200"/>
          </a:xfrm>
          <a:prstGeom prst="rect">
            <a:avLst/>
          </a:prstGeom>
          <a:noFill/>
          <a:ln w="9525">
            <a:noFill/>
            <a:miter lim="800000"/>
            <a:headEnd/>
            <a:tailEnd type="none" w="lg" len="lg"/>
          </a:ln>
          <a:effectLst/>
        </p:spPr>
        <p:txBody>
          <a:bodyPr>
            <a:spAutoFit/>
          </a:bodyPr>
          <a:lstStyle/>
          <a:p>
            <a:pPr>
              <a:spcBef>
                <a:spcPct val="50000"/>
              </a:spcBef>
            </a:pPr>
            <a:r>
              <a:rPr lang="en-US" dirty="0" smtClean="0">
                <a:latin typeface="Arial" charset="0"/>
                <a:cs typeface="Arial" charset="0"/>
              </a:rPr>
              <a:t>∆</a:t>
            </a:r>
            <a:endParaRPr lang="en-US" dirty="0"/>
          </a:p>
        </p:txBody>
      </p:sp>
      <p:sp>
        <p:nvSpPr>
          <p:cNvPr id="13354" name="AutoShape 42"/>
          <p:cNvSpPr>
            <a:spLocks noChangeArrowheads="1"/>
          </p:cNvSpPr>
          <p:nvPr/>
        </p:nvSpPr>
        <p:spPr bwMode="auto">
          <a:xfrm>
            <a:off x="1982788" y="4403725"/>
            <a:ext cx="1466850" cy="1123950"/>
          </a:xfrm>
          <a:prstGeom prst="flowChartDecision">
            <a:avLst/>
          </a:prstGeom>
          <a:noFill/>
          <a:ln w="9525">
            <a:solidFill>
              <a:schemeClr val="tx1"/>
            </a:solidFill>
            <a:miter lim="800000"/>
            <a:headEnd/>
            <a:tailEnd type="none" w="lg" len="lg"/>
          </a:ln>
          <a:effectLst/>
        </p:spPr>
        <p:txBody>
          <a:bodyPr wrap="none" anchor="ctr"/>
          <a:lstStyle/>
          <a:p>
            <a:pPr algn="ctr"/>
            <a:r>
              <a:rPr lang="en-US" b="1"/>
              <a:t>READ</a:t>
            </a:r>
            <a:r>
              <a:rPr lang="en-US" b="1" baseline="-30000"/>
              <a:t>4</a:t>
            </a:r>
          </a:p>
        </p:txBody>
      </p:sp>
      <p:sp>
        <p:nvSpPr>
          <p:cNvPr id="13355" name="AutoShape 43"/>
          <p:cNvSpPr>
            <a:spLocks noChangeArrowheads="1"/>
          </p:cNvSpPr>
          <p:nvPr/>
        </p:nvSpPr>
        <p:spPr bwMode="auto">
          <a:xfrm>
            <a:off x="1962150" y="1924050"/>
            <a:ext cx="1466850" cy="1123950"/>
          </a:xfrm>
          <a:prstGeom prst="flowChartDecision">
            <a:avLst/>
          </a:prstGeom>
          <a:noFill/>
          <a:ln w="9525">
            <a:solidFill>
              <a:schemeClr val="tx1"/>
            </a:solidFill>
            <a:miter lim="800000"/>
            <a:headEnd/>
            <a:tailEnd type="none" w="lg" len="lg"/>
          </a:ln>
          <a:effectLst/>
        </p:spPr>
        <p:txBody>
          <a:bodyPr wrap="none" anchor="ctr"/>
          <a:lstStyle/>
          <a:p>
            <a:pPr algn="ctr"/>
            <a:r>
              <a:rPr lang="en-US" b="1"/>
              <a:t>READ</a:t>
            </a:r>
            <a:r>
              <a:rPr lang="en-US" b="1" baseline="-30000"/>
              <a:t>1</a:t>
            </a:r>
          </a:p>
        </p:txBody>
      </p:sp>
      <p:sp>
        <p:nvSpPr>
          <p:cNvPr id="13356" name="AutoShape 44"/>
          <p:cNvSpPr>
            <a:spLocks noChangeArrowheads="1"/>
          </p:cNvSpPr>
          <p:nvPr/>
        </p:nvSpPr>
        <p:spPr bwMode="auto">
          <a:xfrm>
            <a:off x="5543550" y="1979613"/>
            <a:ext cx="1466850" cy="1123950"/>
          </a:xfrm>
          <a:prstGeom prst="flowChartDecision">
            <a:avLst/>
          </a:prstGeom>
          <a:noFill/>
          <a:ln w="9525">
            <a:solidFill>
              <a:schemeClr val="tx1"/>
            </a:solidFill>
            <a:miter lim="800000"/>
            <a:headEnd/>
            <a:tailEnd type="none" w="lg" len="lg"/>
          </a:ln>
          <a:effectLst/>
        </p:spPr>
        <p:txBody>
          <a:bodyPr wrap="none" anchor="ctr"/>
          <a:lstStyle/>
          <a:p>
            <a:pPr algn="ctr"/>
            <a:r>
              <a:rPr lang="en-US" b="1"/>
              <a:t>READ</a:t>
            </a:r>
            <a:r>
              <a:rPr lang="en-US" b="1" baseline="-30000"/>
              <a:t>2</a:t>
            </a:r>
          </a:p>
        </p:txBody>
      </p:sp>
      <p:sp>
        <p:nvSpPr>
          <p:cNvPr id="13357" name="AutoShape 45"/>
          <p:cNvSpPr>
            <a:spLocks noChangeArrowheads="1"/>
          </p:cNvSpPr>
          <p:nvPr/>
        </p:nvSpPr>
        <p:spPr bwMode="auto">
          <a:xfrm>
            <a:off x="5578475" y="4383088"/>
            <a:ext cx="1466850" cy="1123950"/>
          </a:xfrm>
          <a:prstGeom prst="flowChartDecision">
            <a:avLst/>
          </a:prstGeom>
          <a:noFill/>
          <a:ln w="9525">
            <a:solidFill>
              <a:schemeClr val="tx1"/>
            </a:solidFill>
            <a:miter lim="800000"/>
            <a:headEnd/>
            <a:tailEnd type="none" w="lg" len="lg"/>
          </a:ln>
          <a:effectLst/>
        </p:spPr>
        <p:txBody>
          <a:bodyPr wrap="none" anchor="ctr"/>
          <a:lstStyle/>
          <a:p>
            <a:pPr algn="ctr"/>
            <a:r>
              <a:rPr lang="en-US" b="1"/>
              <a:t>READ</a:t>
            </a:r>
            <a:r>
              <a:rPr lang="en-US" b="1" baseline="-30000"/>
              <a:t>3</a:t>
            </a:r>
          </a:p>
        </p:txBody>
      </p:sp>
      <p:sp>
        <p:nvSpPr>
          <p:cNvPr id="13358" name="Line 46"/>
          <p:cNvSpPr>
            <a:spLocks noChangeShapeType="1"/>
          </p:cNvSpPr>
          <p:nvPr/>
        </p:nvSpPr>
        <p:spPr bwMode="auto">
          <a:xfrm>
            <a:off x="2701925" y="1447800"/>
            <a:ext cx="0" cy="457200"/>
          </a:xfrm>
          <a:prstGeom prst="line">
            <a:avLst/>
          </a:prstGeom>
          <a:noFill/>
          <a:ln w="9525">
            <a:solidFill>
              <a:schemeClr val="tx1"/>
            </a:solidFill>
            <a:round/>
            <a:headEnd/>
            <a:tailEnd type="none" w="lg" len="lg"/>
          </a:ln>
          <a:effectLst/>
        </p:spPr>
        <p:txBody>
          <a:bodyPr/>
          <a:lstStyle/>
          <a:p>
            <a:endParaRPr lang="en-US"/>
          </a:p>
        </p:txBody>
      </p:sp>
      <p:sp>
        <p:nvSpPr>
          <p:cNvPr id="13359" name="Text Box 47"/>
          <p:cNvSpPr txBox="1">
            <a:spLocks noChangeArrowheads="1"/>
          </p:cNvSpPr>
          <p:nvPr/>
        </p:nvSpPr>
        <p:spPr bwMode="auto">
          <a:xfrm>
            <a:off x="61913" y="2305050"/>
            <a:ext cx="1157287" cy="396875"/>
          </a:xfrm>
          <a:prstGeom prst="rect">
            <a:avLst/>
          </a:prstGeom>
          <a:noFill/>
          <a:ln w="9525">
            <a:noFill/>
            <a:miter lim="800000"/>
            <a:headEnd/>
            <a:tailEnd type="none" w="lg" len="lg"/>
          </a:ln>
          <a:effectLst/>
        </p:spPr>
        <p:txBody>
          <a:bodyPr>
            <a:spAutoFit/>
          </a:bodyPr>
          <a:lstStyle/>
          <a:p>
            <a:pPr algn="ctr">
              <a:spcBef>
                <a:spcPct val="50000"/>
              </a:spcBef>
            </a:pPr>
            <a:r>
              <a:rPr lang="en-US" sz="2000" b="1"/>
              <a:t>START</a:t>
            </a:r>
          </a:p>
        </p:txBody>
      </p:sp>
      <p:sp>
        <p:nvSpPr>
          <p:cNvPr id="13360" name="AutoShape 48"/>
          <p:cNvSpPr>
            <a:spLocks noChangeArrowheads="1"/>
          </p:cNvSpPr>
          <p:nvPr/>
        </p:nvSpPr>
        <p:spPr bwMode="auto">
          <a:xfrm>
            <a:off x="-11113" y="2357438"/>
            <a:ext cx="1230313" cy="260350"/>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13361" name="Line 49"/>
          <p:cNvSpPr>
            <a:spLocks noChangeShapeType="1"/>
          </p:cNvSpPr>
          <p:nvPr/>
        </p:nvSpPr>
        <p:spPr bwMode="auto">
          <a:xfrm>
            <a:off x="1184275" y="2473325"/>
            <a:ext cx="838200" cy="0"/>
          </a:xfrm>
          <a:prstGeom prst="line">
            <a:avLst/>
          </a:prstGeom>
          <a:noFill/>
          <a:ln w="9525">
            <a:solidFill>
              <a:schemeClr val="tx1"/>
            </a:solidFill>
            <a:round/>
            <a:headEnd/>
            <a:tailEnd type="arrow" w="lg" len="lg"/>
          </a:ln>
          <a:effectLst/>
        </p:spPr>
        <p:txBody>
          <a:bodyPr/>
          <a:lstStyle/>
          <a:p>
            <a:endParaRPr lang="en-US"/>
          </a:p>
        </p:txBody>
      </p:sp>
      <p:sp>
        <p:nvSpPr>
          <p:cNvPr id="13362" name="AutoShape 50"/>
          <p:cNvSpPr>
            <a:spLocks noChangeArrowheads="1"/>
          </p:cNvSpPr>
          <p:nvPr/>
        </p:nvSpPr>
        <p:spPr bwMode="auto">
          <a:xfrm>
            <a:off x="750888" y="6091238"/>
            <a:ext cx="1230312" cy="260350"/>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13363" name="Line 51"/>
          <p:cNvSpPr>
            <a:spLocks noChangeShapeType="1"/>
          </p:cNvSpPr>
          <p:nvPr/>
        </p:nvSpPr>
        <p:spPr bwMode="auto">
          <a:xfrm flipH="1">
            <a:off x="1377950" y="4953000"/>
            <a:ext cx="609600" cy="1143000"/>
          </a:xfrm>
          <a:prstGeom prst="line">
            <a:avLst/>
          </a:prstGeom>
          <a:noFill/>
          <a:ln w="9525">
            <a:solidFill>
              <a:schemeClr val="tx1"/>
            </a:solidFill>
            <a:round/>
            <a:headEnd/>
            <a:tailEnd type="arrow" w="lg" len="lg"/>
          </a:ln>
          <a:effectLst/>
        </p:spPr>
        <p:txBody>
          <a:bodyPr/>
          <a:lstStyle/>
          <a:p>
            <a:endParaRPr lang="en-US"/>
          </a:p>
        </p:txBody>
      </p:sp>
      <p:sp>
        <p:nvSpPr>
          <p:cNvPr id="13364" name="AutoShape 52"/>
          <p:cNvSpPr>
            <a:spLocks noChangeArrowheads="1"/>
          </p:cNvSpPr>
          <p:nvPr/>
        </p:nvSpPr>
        <p:spPr bwMode="auto">
          <a:xfrm>
            <a:off x="6934200" y="6453188"/>
            <a:ext cx="1230313" cy="260350"/>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13365" name="Line 53"/>
          <p:cNvSpPr>
            <a:spLocks noChangeShapeType="1"/>
          </p:cNvSpPr>
          <p:nvPr/>
        </p:nvSpPr>
        <p:spPr bwMode="auto">
          <a:xfrm>
            <a:off x="6248400" y="5486400"/>
            <a:ext cx="1371600" cy="990600"/>
          </a:xfrm>
          <a:prstGeom prst="line">
            <a:avLst/>
          </a:prstGeom>
          <a:noFill/>
          <a:ln w="9525">
            <a:solidFill>
              <a:schemeClr val="tx1"/>
            </a:solidFill>
            <a:round/>
            <a:headEnd/>
            <a:tailEnd type="arrow" w="lg" len="lg"/>
          </a:ln>
          <a:effectLst/>
        </p:spPr>
        <p:txBody>
          <a:bodyPr/>
          <a:lstStyle/>
          <a:p>
            <a:endParaRPr lang="en-US"/>
          </a:p>
        </p:txBody>
      </p:sp>
      <p:sp>
        <p:nvSpPr>
          <p:cNvPr id="13366" name="Text Box 54"/>
          <p:cNvSpPr txBox="1">
            <a:spLocks noChangeArrowheads="1"/>
          </p:cNvSpPr>
          <p:nvPr/>
        </p:nvSpPr>
        <p:spPr bwMode="auto">
          <a:xfrm>
            <a:off x="720725" y="798513"/>
            <a:ext cx="1450975" cy="396875"/>
          </a:xfrm>
          <a:prstGeom prst="rect">
            <a:avLst/>
          </a:prstGeom>
          <a:noFill/>
          <a:ln w="9525">
            <a:noFill/>
            <a:miter lim="800000"/>
            <a:headEnd/>
            <a:tailEnd type="none" w="lg" len="lg"/>
          </a:ln>
          <a:effectLst/>
        </p:spPr>
        <p:txBody>
          <a:bodyPr>
            <a:spAutoFit/>
          </a:bodyPr>
          <a:lstStyle/>
          <a:p>
            <a:pPr algn="ctr">
              <a:spcBef>
                <a:spcPct val="50000"/>
              </a:spcBef>
            </a:pPr>
            <a:r>
              <a:rPr lang="en-US" sz="2000" b="1"/>
              <a:t>ACCEPT</a:t>
            </a:r>
          </a:p>
        </p:txBody>
      </p:sp>
      <p:sp>
        <p:nvSpPr>
          <p:cNvPr id="13367" name="AutoShape 55"/>
          <p:cNvSpPr>
            <a:spLocks noChangeArrowheads="1"/>
          </p:cNvSpPr>
          <p:nvPr/>
        </p:nvSpPr>
        <p:spPr bwMode="auto">
          <a:xfrm>
            <a:off x="838200" y="869950"/>
            <a:ext cx="1230313" cy="260350"/>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13368" name="Line 56"/>
          <p:cNvSpPr>
            <a:spLocks noChangeShapeType="1"/>
          </p:cNvSpPr>
          <p:nvPr/>
        </p:nvSpPr>
        <p:spPr bwMode="auto">
          <a:xfrm flipH="1" flipV="1">
            <a:off x="1447800" y="1143000"/>
            <a:ext cx="1295400" cy="762000"/>
          </a:xfrm>
          <a:prstGeom prst="line">
            <a:avLst/>
          </a:prstGeom>
          <a:noFill/>
          <a:ln w="9525">
            <a:solidFill>
              <a:schemeClr val="tx1"/>
            </a:solidFill>
            <a:round/>
            <a:headEnd/>
            <a:tailEnd type="arrow" w="lg" len="lg"/>
          </a:ln>
          <a:effectLst/>
        </p:spPr>
        <p:txBody>
          <a:bodyPr/>
          <a:lstStyle/>
          <a:p>
            <a:endParaRPr lang="en-US"/>
          </a:p>
        </p:txBody>
      </p:sp>
      <p:sp>
        <p:nvSpPr>
          <p:cNvPr id="13369" name="Text Box 57"/>
          <p:cNvSpPr txBox="1">
            <a:spLocks noChangeArrowheads="1"/>
          </p:cNvSpPr>
          <p:nvPr/>
        </p:nvSpPr>
        <p:spPr bwMode="auto">
          <a:xfrm>
            <a:off x="7148513" y="742950"/>
            <a:ext cx="1309687" cy="396875"/>
          </a:xfrm>
          <a:prstGeom prst="rect">
            <a:avLst/>
          </a:prstGeom>
          <a:noFill/>
          <a:ln w="9525">
            <a:noFill/>
            <a:miter lim="800000"/>
            <a:headEnd/>
            <a:tailEnd type="none" w="lg" len="lg"/>
          </a:ln>
          <a:effectLst/>
        </p:spPr>
        <p:txBody>
          <a:bodyPr>
            <a:spAutoFit/>
          </a:bodyPr>
          <a:lstStyle/>
          <a:p>
            <a:pPr algn="ctr">
              <a:spcBef>
                <a:spcPct val="50000"/>
              </a:spcBef>
            </a:pPr>
            <a:r>
              <a:rPr lang="en-US" sz="2000" b="1"/>
              <a:t>REJECT</a:t>
            </a:r>
          </a:p>
        </p:txBody>
      </p:sp>
      <p:sp>
        <p:nvSpPr>
          <p:cNvPr id="13370" name="AutoShape 58"/>
          <p:cNvSpPr>
            <a:spLocks noChangeArrowheads="1"/>
          </p:cNvSpPr>
          <p:nvPr/>
        </p:nvSpPr>
        <p:spPr bwMode="auto">
          <a:xfrm>
            <a:off x="7151688" y="814388"/>
            <a:ext cx="1230312" cy="260350"/>
          </a:xfrm>
          <a:prstGeom prst="flowChartTerminator">
            <a:avLst/>
          </a:prstGeom>
          <a:noFill/>
          <a:ln w="9525">
            <a:solidFill>
              <a:schemeClr val="tx1"/>
            </a:solidFill>
            <a:miter lim="800000"/>
            <a:headEnd/>
            <a:tailEnd type="none" w="lg" len="lg"/>
          </a:ln>
          <a:effectLst/>
        </p:spPr>
        <p:txBody>
          <a:bodyPr wrap="none" anchor="ctr"/>
          <a:lstStyle/>
          <a:p>
            <a:endParaRPr lang="en-US"/>
          </a:p>
        </p:txBody>
      </p:sp>
      <p:sp>
        <p:nvSpPr>
          <p:cNvPr id="13371" name="Line 59"/>
          <p:cNvSpPr>
            <a:spLocks noChangeShapeType="1"/>
          </p:cNvSpPr>
          <p:nvPr/>
        </p:nvSpPr>
        <p:spPr bwMode="auto">
          <a:xfrm flipV="1">
            <a:off x="7010400" y="1066800"/>
            <a:ext cx="685800" cy="1447800"/>
          </a:xfrm>
          <a:prstGeom prst="line">
            <a:avLst/>
          </a:prstGeom>
          <a:noFill/>
          <a:ln w="9525">
            <a:solidFill>
              <a:schemeClr val="tx1"/>
            </a:solidFill>
            <a:round/>
            <a:headEnd/>
            <a:tailEnd type="arrow" w="lg" len="lg"/>
          </a:ln>
          <a:effectLst/>
        </p:spPr>
        <p:txBody>
          <a:bodyPr/>
          <a:lstStyle/>
          <a:p>
            <a:endParaRPr lang="en-US"/>
          </a:p>
        </p:txBody>
      </p:sp>
      <p:sp>
        <p:nvSpPr>
          <p:cNvPr id="13372" name="Text Box 60"/>
          <p:cNvSpPr txBox="1">
            <a:spLocks noChangeArrowheads="1"/>
          </p:cNvSpPr>
          <p:nvPr/>
        </p:nvSpPr>
        <p:spPr bwMode="auto">
          <a:xfrm>
            <a:off x="7335838" y="1447800"/>
            <a:ext cx="533400" cy="457200"/>
          </a:xfrm>
          <a:prstGeom prst="rect">
            <a:avLst/>
          </a:prstGeom>
          <a:noFill/>
          <a:ln w="9525">
            <a:noFill/>
            <a:miter lim="800000"/>
            <a:headEnd/>
            <a:tailEnd type="none" w="lg" len="lg"/>
          </a:ln>
          <a:effectLst/>
        </p:spPr>
        <p:txBody>
          <a:bodyPr>
            <a:spAutoFit/>
          </a:bodyPr>
          <a:lstStyle/>
          <a:p>
            <a:pPr>
              <a:spcBef>
                <a:spcPct val="50000"/>
              </a:spcBef>
            </a:pPr>
            <a:r>
              <a:rPr lang="en-US" dirty="0" smtClean="0">
                <a:latin typeface="Arial" charset="0"/>
                <a:cs typeface="Arial" charset="0"/>
              </a:rPr>
              <a:t>∆</a:t>
            </a:r>
            <a:endParaRPr lang="en-US" dirty="0"/>
          </a:p>
        </p:txBody>
      </p:sp>
      <p:sp>
        <p:nvSpPr>
          <p:cNvPr id="13373" name="Text Box 61"/>
          <p:cNvSpPr txBox="1">
            <a:spLocks noChangeArrowheads="1"/>
          </p:cNvSpPr>
          <p:nvPr/>
        </p:nvSpPr>
        <p:spPr bwMode="auto">
          <a:xfrm>
            <a:off x="742950" y="6022975"/>
            <a:ext cx="1309688" cy="396875"/>
          </a:xfrm>
          <a:prstGeom prst="rect">
            <a:avLst/>
          </a:prstGeom>
          <a:noFill/>
          <a:ln w="9525">
            <a:noFill/>
            <a:miter lim="800000"/>
            <a:headEnd/>
            <a:tailEnd type="none" w="lg" len="lg"/>
          </a:ln>
          <a:effectLst/>
        </p:spPr>
        <p:txBody>
          <a:bodyPr>
            <a:spAutoFit/>
          </a:bodyPr>
          <a:lstStyle/>
          <a:p>
            <a:pPr algn="ctr">
              <a:spcBef>
                <a:spcPct val="50000"/>
              </a:spcBef>
            </a:pPr>
            <a:r>
              <a:rPr lang="en-US" sz="2000" b="1"/>
              <a:t>REJECT</a:t>
            </a:r>
          </a:p>
        </p:txBody>
      </p:sp>
      <p:sp>
        <p:nvSpPr>
          <p:cNvPr id="13374" name="Text Box 62"/>
          <p:cNvSpPr txBox="1">
            <a:spLocks noChangeArrowheads="1"/>
          </p:cNvSpPr>
          <p:nvPr/>
        </p:nvSpPr>
        <p:spPr bwMode="auto">
          <a:xfrm>
            <a:off x="6953250" y="6403975"/>
            <a:ext cx="1309688" cy="396875"/>
          </a:xfrm>
          <a:prstGeom prst="rect">
            <a:avLst/>
          </a:prstGeom>
          <a:noFill/>
          <a:ln w="9525">
            <a:noFill/>
            <a:miter lim="800000"/>
            <a:headEnd/>
            <a:tailEnd type="none" w="lg" len="lg"/>
          </a:ln>
          <a:effectLst/>
        </p:spPr>
        <p:txBody>
          <a:bodyPr>
            <a:spAutoFit/>
          </a:bodyPr>
          <a:lstStyle/>
          <a:p>
            <a:pPr algn="ctr">
              <a:spcBef>
                <a:spcPct val="50000"/>
              </a:spcBef>
            </a:pPr>
            <a:r>
              <a:rPr lang="en-US" sz="2000" b="1"/>
              <a:t>REJECT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Nondeterministic PDA</a:t>
            </a:r>
          </a:p>
        </p:txBody>
      </p:sp>
      <p:sp>
        <p:nvSpPr>
          <p:cNvPr id="15363" name="Rectangle 3"/>
          <p:cNvSpPr>
            <a:spLocks noGrp="1" noChangeArrowheads="1"/>
          </p:cNvSpPr>
          <p:nvPr>
            <p:ph type="body" idx="1"/>
          </p:nvPr>
        </p:nvSpPr>
        <p:spPr/>
        <p:txBody>
          <a:bodyPr/>
          <a:lstStyle/>
          <a:p>
            <a:pPr>
              <a:lnSpc>
                <a:spcPct val="90000"/>
              </a:lnSpc>
              <a:buFontTx/>
              <a:buNone/>
            </a:pPr>
            <a:r>
              <a:rPr lang="en-US" sz="3000"/>
              <a:t>	Like TGs and NFAs, if in a PDA there are more than one outgoing edges at READ or POP states with one label, then it creates nondeterminism and the PDA is called nondeterministic PDA. </a:t>
            </a:r>
          </a:p>
          <a:p>
            <a:pPr>
              <a:lnSpc>
                <a:spcPct val="90000"/>
              </a:lnSpc>
              <a:buFontTx/>
              <a:buNone/>
            </a:pPr>
            <a:r>
              <a:rPr lang="en-US" sz="3000"/>
              <a:t>	In nondeterministic PDA no edge is labeled by string of terminals or nonterminals, like that can be observed in TGs. Also if there is no edge for any letter to be read from the TAPE, the machine crashes and the string is rejected.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4642CC14B3AE408FD2222842AD493B" ma:contentTypeVersion="3" ma:contentTypeDescription="Create a new document." ma:contentTypeScope="" ma:versionID="5069558d2ca139d6ad6501c901da8250">
  <xsd:schema xmlns:xsd="http://www.w3.org/2001/XMLSchema" xmlns:xs="http://www.w3.org/2001/XMLSchema" xmlns:p="http://schemas.microsoft.com/office/2006/metadata/properties" xmlns:ns2="e8e0bd34-5a05-4959-9713-b387cac3636e" targetNamespace="http://schemas.microsoft.com/office/2006/metadata/properties" ma:root="true" ma:fieldsID="2cadfcc6334f8b1244e31cac4a9f3d87" ns2:_="">
    <xsd:import namespace="e8e0bd34-5a05-4959-9713-b387cac3636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0bd34-5a05-4959-9713-b387cac36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0D8F6B-3AEB-42B6-BB5F-98884A19226E}"/>
</file>

<file path=customXml/itemProps2.xml><?xml version="1.0" encoding="utf-8"?>
<ds:datastoreItem xmlns:ds="http://schemas.openxmlformats.org/officeDocument/2006/customXml" ds:itemID="{58281373-A8FA-446E-B2D0-1A70A3511403}"/>
</file>

<file path=customXml/itemProps3.xml><?xml version="1.0" encoding="utf-8"?>
<ds:datastoreItem xmlns:ds="http://schemas.openxmlformats.org/officeDocument/2006/customXml" ds:itemID="{EBF845F4-B0E3-446A-ADAA-C052CA7D5C06}"/>
</file>

<file path=docProps/app.xml><?xml version="1.0" encoding="utf-8"?>
<Properties xmlns="http://schemas.openxmlformats.org/officeDocument/2006/extended-properties" xmlns:vt="http://schemas.openxmlformats.org/officeDocument/2006/docPropsVTypes">
  <TotalTime>5</TotalTime>
  <Words>645</Words>
  <Application>Microsoft Office PowerPoint</Application>
  <PresentationFormat>On-screen Show (4:3)</PresentationFormat>
  <Paragraphs>320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Recap lecture 37</vt:lpstr>
      <vt:lpstr>Slide 2</vt:lpstr>
      <vt:lpstr>Slide 3</vt:lpstr>
      <vt:lpstr>Slide 4</vt:lpstr>
      <vt:lpstr>Note</vt:lpstr>
      <vt:lpstr>Slide 6</vt:lpstr>
      <vt:lpstr>Example</vt:lpstr>
      <vt:lpstr>Example continued …</vt:lpstr>
      <vt:lpstr>Nondeterministic PDA</vt:lpstr>
      <vt:lpstr>Nondeterministic PDA  continued …</vt:lpstr>
      <vt:lpstr>Slide 11</vt:lpstr>
      <vt:lpstr>Nondeterministic PDA  continued …</vt:lpstr>
      <vt:lpstr>PUSHDOWN AUTOMATON (PDA)</vt:lpstr>
      <vt:lpstr>PDA Continued  ...</vt:lpstr>
      <vt:lpstr>PDA Continued  ...</vt:lpstr>
      <vt:lpstr>Slide 16</vt:lpstr>
      <vt:lpstr>Slide 17</vt:lpstr>
      <vt:lpstr>Slide 18</vt:lpstr>
      <vt:lpstr>Slide 19</vt:lpstr>
      <vt:lpstr>Note</vt:lpstr>
      <vt:lpstr>Summing Up</vt:lpstr>
    </vt:vector>
  </TitlesOfParts>
  <Company>VU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Administrator</cp:lastModifiedBy>
  <cp:revision>6</cp:revision>
  <dcterms:created xsi:type="dcterms:W3CDTF">2003-06-30T15:28:28Z</dcterms:created>
  <dcterms:modified xsi:type="dcterms:W3CDTF">2020-05-21T23:28:23Z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0x0101006B4642CC14B3AE408FD2222842AD493B</vt:lpwstr>
  </property>
</Properties>
</file>