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59143-3239-4471-82B0-B5A4180C478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A0EFA1F-0376-4628-9142-0301248EEF31}">
      <dgm:prSet phldrT="[Text]"/>
      <dgm:spPr/>
      <dgm:t>
        <a:bodyPr/>
        <a:lstStyle/>
        <a:p>
          <a:r>
            <a:rPr lang="en-US" dirty="0" smtClean="0"/>
            <a:t>Numerical Techniques for Solving PDE</a:t>
          </a:r>
          <a:endParaRPr lang="en-US" dirty="0"/>
        </a:p>
      </dgm:t>
    </dgm:pt>
    <dgm:pt modelId="{ECA57432-9389-4755-8880-F293E455F4B2}" type="parTrans" cxnId="{36169099-9097-45E2-9578-B568FBCD491D}">
      <dgm:prSet/>
      <dgm:spPr/>
      <dgm:t>
        <a:bodyPr/>
        <a:lstStyle/>
        <a:p>
          <a:endParaRPr lang="en-US"/>
        </a:p>
      </dgm:t>
    </dgm:pt>
    <dgm:pt modelId="{D4F3A65D-B8A9-4C00-A05C-331622E74F6C}" type="sibTrans" cxnId="{36169099-9097-45E2-9578-B568FBCD491D}">
      <dgm:prSet/>
      <dgm:spPr/>
      <dgm:t>
        <a:bodyPr/>
        <a:lstStyle/>
        <a:p>
          <a:endParaRPr lang="en-US"/>
        </a:p>
      </dgm:t>
    </dgm:pt>
    <dgm:pt modelId="{6437AC20-5A80-4B06-9B54-BBF9C8FA626B}">
      <dgm:prSet phldrT="[Text]"/>
      <dgm:spPr/>
      <dgm:t>
        <a:bodyPr/>
        <a:lstStyle/>
        <a:p>
          <a:r>
            <a:rPr lang="en-US" dirty="0" smtClean="0"/>
            <a:t>Implementation, Scope and Importance of Numerical Methods</a:t>
          </a:r>
          <a:endParaRPr lang="en-US" dirty="0"/>
        </a:p>
      </dgm:t>
    </dgm:pt>
    <dgm:pt modelId="{C63D96C4-7F4B-48F6-917B-AB6035ACA2B0}" type="parTrans" cxnId="{4054E982-7F10-4158-BE36-8CE912D28A75}">
      <dgm:prSet/>
      <dgm:spPr/>
      <dgm:t>
        <a:bodyPr/>
        <a:lstStyle/>
        <a:p>
          <a:endParaRPr lang="en-US"/>
        </a:p>
      </dgm:t>
    </dgm:pt>
    <dgm:pt modelId="{AA498AF9-8F9C-4411-907A-EF80E89B5090}" type="sibTrans" cxnId="{4054E982-7F10-4158-BE36-8CE912D28A75}">
      <dgm:prSet/>
      <dgm:spPr/>
      <dgm:t>
        <a:bodyPr/>
        <a:lstStyle/>
        <a:p>
          <a:endParaRPr lang="en-US"/>
        </a:p>
      </dgm:t>
    </dgm:pt>
    <dgm:pt modelId="{62B445BE-82A0-402D-A7BF-2B23999378F8}">
      <dgm:prSet phldrT="[Text]"/>
      <dgm:spPr/>
      <dgm:t>
        <a:bodyPr/>
        <a:lstStyle/>
        <a:p>
          <a:r>
            <a:rPr lang="en-US" dirty="0" smtClean="0"/>
            <a:t>Comparison of Different Methods</a:t>
          </a:r>
          <a:endParaRPr lang="en-US" dirty="0"/>
        </a:p>
      </dgm:t>
    </dgm:pt>
    <dgm:pt modelId="{5984ADB1-AA7D-4D99-B343-E1249CCEC5B3}" type="parTrans" cxnId="{C2B7CBA3-C980-495B-8BE7-D4605A07FCD2}">
      <dgm:prSet/>
      <dgm:spPr/>
      <dgm:t>
        <a:bodyPr/>
        <a:lstStyle/>
        <a:p>
          <a:endParaRPr lang="en-US"/>
        </a:p>
      </dgm:t>
    </dgm:pt>
    <dgm:pt modelId="{6D3514E2-720D-4C74-A464-AC3606F79C02}" type="sibTrans" cxnId="{C2B7CBA3-C980-495B-8BE7-D4605A07FCD2}">
      <dgm:prSet/>
      <dgm:spPr/>
      <dgm:t>
        <a:bodyPr/>
        <a:lstStyle/>
        <a:p>
          <a:endParaRPr lang="en-US"/>
        </a:p>
      </dgm:t>
    </dgm:pt>
    <dgm:pt modelId="{8988CB7B-E051-4DF7-BC96-53C45E7B2990}" type="pres">
      <dgm:prSet presAssocID="{DD059143-3239-4471-82B0-B5A4180C4780}" presName="linear" presStyleCnt="0">
        <dgm:presLayoutVars>
          <dgm:dir/>
          <dgm:animLvl val="lvl"/>
          <dgm:resizeHandles val="exact"/>
        </dgm:presLayoutVars>
      </dgm:prSet>
      <dgm:spPr/>
      <dgm:t>
        <a:bodyPr/>
        <a:lstStyle/>
        <a:p>
          <a:endParaRPr lang="en-US"/>
        </a:p>
      </dgm:t>
    </dgm:pt>
    <dgm:pt modelId="{4152B404-6427-4DA4-824A-3581724ED474}" type="pres">
      <dgm:prSet presAssocID="{CA0EFA1F-0376-4628-9142-0301248EEF31}" presName="parentLin" presStyleCnt="0"/>
      <dgm:spPr/>
    </dgm:pt>
    <dgm:pt modelId="{9B9B1880-21F6-4AFC-AD47-C8B1B49F2BD8}" type="pres">
      <dgm:prSet presAssocID="{CA0EFA1F-0376-4628-9142-0301248EEF31}" presName="parentLeftMargin" presStyleLbl="node1" presStyleIdx="0" presStyleCnt="3"/>
      <dgm:spPr/>
      <dgm:t>
        <a:bodyPr/>
        <a:lstStyle/>
        <a:p>
          <a:endParaRPr lang="en-US"/>
        </a:p>
      </dgm:t>
    </dgm:pt>
    <dgm:pt modelId="{123C5C28-1D06-4DE4-8783-61F3253A6763}" type="pres">
      <dgm:prSet presAssocID="{CA0EFA1F-0376-4628-9142-0301248EEF31}" presName="parentText" presStyleLbl="node1" presStyleIdx="0" presStyleCnt="3">
        <dgm:presLayoutVars>
          <dgm:chMax val="0"/>
          <dgm:bulletEnabled val="1"/>
        </dgm:presLayoutVars>
      </dgm:prSet>
      <dgm:spPr/>
      <dgm:t>
        <a:bodyPr/>
        <a:lstStyle/>
        <a:p>
          <a:endParaRPr lang="en-US"/>
        </a:p>
      </dgm:t>
    </dgm:pt>
    <dgm:pt modelId="{59E30855-B6B8-4B7F-B409-42C7DD282945}" type="pres">
      <dgm:prSet presAssocID="{CA0EFA1F-0376-4628-9142-0301248EEF31}" presName="negativeSpace" presStyleCnt="0"/>
      <dgm:spPr/>
    </dgm:pt>
    <dgm:pt modelId="{386AD869-BF01-4CC1-A800-EE1D7282FB1C}" type="pres">
      <dgm:prSet presAssocID="{CA0EFA1F-0376-4628-9142-0301248EEF31}" presName="childText" presStyleLbl="conFgAcc1" presStyleIdx="0" presStyleCnt="3">
        <dgm:presLayoutVars>
          <dgm:bulletEnabled val="1"/>
        </dgm:presLayoutVars>
      </dgm:prSet>
      <dgm:spPr/>
    </dgm:pt>
    <dgm:pt modelId="{B1AA3F02-E0DC-4737-83EA-537C4FD6B969}" type="pres">
      <dgm:prSet presAssocID="{D4F3A65D-B8A9-4C00-A05C-331622E74F6C}" presName="spaceBetweenRectangles" presStyleCnt="0"/>
      <dgm:spPr/>
    </dgm:pt>
    <dgm:pt modelId="{1FCA3F0C-674A-43D7-861B-96BEDD484227}" type="pres">
      <dgm:prSet presAssocID="{6437AC20-5A80-4B06-9B54-BBF9C8FA626B}" presName="parentLin" presStyleCnt="0"/>
      <dgm:spPr/>
    </dgm:pt>
    <dgm:pt modelId="{7EA79FEB-3BF3-406D-89A2-D11A16F3ADC1}" type="pres">
      <dgm:prSet presAssocID="{6437AC20-5A80-4B06-9B54-BBF9C8FA626B}" presName="parentLeftMargin" presStyleLbl="node1" presStyleIdx="0" presStyleCnt="3"/>
      <dgm:spPr/>
      <dgm:t>
        <a:bodyPr/>
        <a:lstStyle/>
        <a:p>
          <a:endParaRPr lang="en-US"/>
        </a:p>
      </dgm:t>
    </dgm:pt>
    <dgm:pt modelId="{94EB46CE-373C-4394-A0DE-296A0E51BCAF}" type="pres">
      <dgm:prSet presAssocID="{6437AC20-5A80-4B06-9B54-BBF9C8FA626B}" presName="parentText" presStyleLbl="node1" presStyleIdx="1" presStyleCnt="3">
        <dgm:presLayoutVars>
          <dgm:chMax val="0"/>
          <dgm:bulletEnabled val="1"/>
        </dgm:presLayoutVars>
      </dgm:prSet>
      <dgm:spPr/>
      <dgm:t>
        <a:bodyPr/>
        <a:lstStyle/>
        <a:p>
          <a:endParaRPr lang="en-US"/>
        </a:p>
      </dgm:t>
    </dgm:pt>
    <dgm:pt modelId="{5E285492-A17B-435D-8651-49E526768FD2}" type="pres">
      <dgm:prSet presAssocID="{6437AC20-5A80-4B06-9B54-BBF9C8FA626B}" presName="negativeSpace" presStyleCnt="0"/>
      <dgm:spPr/>
    </dgm:pt>
    <dgm:pt modelId="{D121D968-8FC6-43CA-9D97-398A1F96D3A1}" type="pres">
      <dgm:prSet presAssocID="{6437AC20-5A80-4B06-9B54-BBF9C8FA626B}" presName="childText" presStyleLbl="conFgAcc1" presStyleIdx="1" presStyleCnt="3">
        <dgm:presLayoutVars>
          <dgm:bulletEnabled val="1"/>
        </dgm:presLayoutVars>
      </dgm:prSet>
      <dgm:spPr/>
    </dgm:pt>
    <dgm:pt modelId="{AB313CDA-C53F-4E59-BAA2-C4E1EAFD8226}" type="pres">
      <dgm:prSet presAssocID="{AA498AF9-8F9C-4411-907A-EF80E89B5090}" presName="spaceBetweenRectangles" presStyleCnt="0"/>
      <dgm:spPr/>
    </dgm:pt>
    <dgm:pt modelId="{313FCE80-956B-4F3E-ADF3-B916999CBD32}" type="pres">
      <dgm:prSet presAssocID="{62B445BE-82A0-402D-A7BF-2B23999378F8}" presName="parentLin" presStyleCnt="0"/>
      <dgm:spPr/>
    </dgm:pt>
    <dgm:pt modelId="{ED657902-935B-4D41-BC3A-CDD9A2B3C425}" type="pres">
      <dgm:prSet presAssocID="{62B445BE-82A0-402D-A7BF-2B23999378F8}" presName="parentLeftMargin" presStyleLbl="node1" presStyleIdx="1" presStyleCnt="3"/>
      <dgm:spPr/>
      <dgm:t>
        <a:bodyPr/>
        <a:lstStyle/>
        <a:p>
          <a:endParaRPr lang="en-US"/>
        </a:p>
      </dgm:t>
    </dgm:pt>
    <dgm:pt modelId="{F90125B8-A4FF-4C7D-AFDF-CF1159294246}" type="pres">
      <dgm:prSet presAssocID="{62B445BE-82A0-402D-A7BF-2B23999378F8}" presName="parentText" presStyleLbl="node1" presStyleIdx="2" presStyleCnt="3">
        <dgm:presLayoutVars>
          <dgm:chMax val="0"/>
          <dgm:bulletEnabled val="1"/>
        </dgm:presLayoutVars>
      </dgm:prSet>
      <dgm:spPr/>
      <dgm:t>
        <a:bodyPr/>
        <a:lstStyle/>
        <a:p>
          <a:endParaRPr lang="en-US"/>
        </a:p>
      </dgm:t>
    </dgm:pt>
    <dgm:pt modelId="{3A6FE4B1-4E94-4C41-BD9E-61659A4CCC87}" type="pres">
      <dgm:prSet presAssocID="{62B445BE-82A0-402D-A7BF-2B23999378F8}" presName="negativeSpace" presStyleCnt="0"/>
      <dgm:spPr/>
    </dgm:pt>
    <dgm:pt modelId="{A14B77F1-FA8B-458F-98ED-FC5E1A57D022}" type="pres">
      <dgm:prSet presAssocID="{62B445BE-82A0-402D-A7BF-2B23999378F8}" presName="childText" presStyleLbl="conFgAcc1" presStyleIdx="2" presStyleCnt="3">
        <dgm:presLayoutVars>
          <dgm:bulletEnabled val="1"/>
        </dgm:presLayoutVars>
      </dgm:prSet>
      <dgm:spPr/>
    </dgm:pt>
  </dgm:ptLst>
  <dgm:cxnLst>
    <dgm:cxn modelId="{18E0BF9A-93EC-4C8F-9673-7F398E76E1E3}" type="presOf" srcId="{62B445BE-82A0-402D-A7BF-2B23999378F8}" destId="{F90125B8-A4FF-4C7D-AFDF-CF1159294246}" srcOrd="1" destOrd="0" presId="urn:microsoft.com/office/officeart/2005/8/layout/list1"/>
    <dgm:cxn modelId="{98893F6D-CFAD-412F-96A6-557FBEB73986}" type="presOf" srcId="{DD059143-3239-4471-82B0-B5A4180C4780}" destId="{8988CB7B-E051-4DF7-BC96-53C45E7B2990}" srcOrd="0" destOrd="0" presId="urn:microsoft.com/office/officeart/2005/8/layout/list1"/>
    <dgm:cxn modelId="{4054E982-7F10-4158-BE36-8CE912D28A75}" srcId="{DD059143-3239-4471-82B0-B5A4180C4780}" destId="{6437AC20-5A80-4B06-9B54-BBF9C8FA626B}" srcOrd="1" destOrd="0" parTransId="{C63D96C4-7F4B-48F6-917B-AB6035ACA2B0}" sibTransId="{AA498AF9-8F9C-4411-907A-EF80E89B5090}"/>
    <dgm:cxn modelId="{407A921A-CB7C-4B75-BDF8-574D43D568C2}" type="presOf" srcId="{6437AC20-5A80-4B06-9B54-BBF9C8FA626B}" destId="{94EB46CE-373C-4394-A0DE-296A0E51BCAF}" srcOrd="1" destOrd="0" presId="urn:microsoft.com/office/officeart/2005/8/layout/list1"/>
    <dgm:cxn modelId="{C2B7CBA3-C980-495B-8BE7-D4605A07FCD2}" srcId="{DD059143-3239-4471-82B0-B5A4180C4780}" destId="{62B445BE-82A0-402D-A7BF-2B23999378F8}" srcOrd="2" destOrd="0" parTransId="{5984ADB1-AA7D-4D99-B343-E1249CCEC5B3}" sibTransId="{6D3514E2-720D-4C74-A464-AC3606F79C02}"/>
    <dgm:cxn modelId="{041436C9-5335-41D9-B0F4-E4D313953462}" type="presOf" srcId="{CA0EFA1F-0376-4628-9142-0301248EEF31}" destId="{123C5C28-1D06-4DE4-8783-61F3253A6763}" srcOrd="1" destOrd="0" presId="urn:microsoft.com/office/officeart/2005/8/layout/list1"/>
    <dgm:cxn modelId="{FDE91B36-8EE6-4A7B-8984-C7BEBCB6EAD3}" type="presOf" srcId="{CA0EFA1F-0376-4628-9142-0301248EEF31}" destId="{9B9B1880-21F6-4AFC-AD47-C8B1B49F2BD8}" srcOrd="0" destOrd="0" presId="urn:microsoft.com/office/officeart/2005/8/layout/list1"/>
    <dgm:cxn modelId="{4CA872C4-2EC5-4778-A681-B14803220109}" type="presOf" srcId="{6437AC20-5A80-4B06-9B54-BBF9C8FA626B}" destId="{7EA79FEB-3BF3-406D-89A2-D11A16F3ADC1}" srcOrd="0" destOrd="0" presId="urn:microsoft.com/office/officeart/2005/8/layout/list1"/>
    <dgm:cxn modelId="{316EC57A-0ED0-45C7-8E29-DB0446C4D1DE}" type="presOf" srcId="{62B445BE-82A0-402D-A7BF-2B23999378F8}" destId="{ED657902-935B-4D41-BC3A-CDD9A2B3C425}" srcOrd="0" destOrd="0" presId="urn:microsoft.com/office/officeart/2005/8/layout/list1"/>
    <dgm:cxn modelId="{36169099-9097-45E2-9578-B568FBCD491D}" srcId="{DD059143-3239-4471-82B0-B5A4180C4780}" destId="{CA0EFA1F-0376-4628-9142-0301248EEF31}" srcOrd="0" destOrd="0" parTransId="{ECA57432-9389-4755-8880-F293E455F4B2}" sibTransId="{D4F3A65D-B8A9-4C00-A05C-331622E74F6C}"/>
    <dgm:cxn modelId="{B2954C00-2F17-4045-8CF8-7960BC142B0A}" type="presParOf" srcId="{8988CB7B-E051-4DF7-BC96-53C45E7B2990}" destId="{4152B404-6427-4DA4-824A-3581724ED474}" srcOrd="0" destOrd="0" presId="urn:microsoft.com/office/officeart/2005/8/layout/list1"/>
    <dgm:cxn modelId="{40A544E1-FE49-4520-9E8F-E061B6780DF8}" type="presParOf" srcId="{4152B404-6427-4DA4-824A-3581724ED474}" destId="{9B9B1880-21F6-4AFC-AD47-C8B1B49F2BD8}" srcOrd="0" destOrd="0" presId="urn:microsoft.com/office/officeart/2005/8/layout/list1"/>
    <dgm:cxn modelId="{668487DC-5716-4032-BED7-A62D9CC01D8D}" type="presParOf" srcId="{4152B404-6427-4DA4-824A-3581724ED474}" destId="{123C5C28-1D06-4DE4-8783-61F3253A6763}" srcOrd="1" destOrd="0" presId="urn:microsoft.com/office/officeart/2005/8/layout/list1"/>
    <dgm:cxn modelId="{F235BB2D-2918-49C8-AD62-F6EB69FB7DF4}" type="presParOf" srcId="{8988CB7B-E051-4DF7-BC96-53C45E7B2990}" destId="{59E30855-B6B8-4B7F-B409-42C7DD282945}" srcOrd="1" destOrd="0" presId="urn:microsoft.com/office/officeart/2005/8/layout/list1"/>
    <dgm:cxn modelId="{1D99513E-7942-4C4A-8D9B-B11130CEA18B}" type="presParOf" srcId="{8988CB7B-E051-4DF7-BC96-53C45E7B2990}" destId="{386AD869-BF01-4CC1-A800-EE1D7282FB1C}" srcOrd="2" destOrd="0" presId="urn:microsoft.com/office/officeart/2005/8/layout/list1"/>
    <dgm:cxn modelId="{C5136B05-FC84-43FA-9CAD-88B800D31BF6}" type="presParOf" srcId="{8988CB7B-E051-4DF7-BC96-53C45E7B2990}" destId="{B1AA3F02-E0DC-4737-83EA-537C4FD6B969}" srcOrd="3" destOrd="0" presId="urn:microsoft.com/office/officeart/2005/8/layout/list1"/>
    <dgm:cxn modelId="{5F428A73-4441-4132-AEF4-11B48B68976E}" type="presParOf" srcId="{8988CB7B-E051-4DF7-BC96-53C45E7B2990}" destId="{1FCA3F0C-674A-43D7-861B-96BEDD484227}" srcOrd="4" destOrd="0" presId="urn:microsoft.com/office/officeart/2005/8/layout/list1"/>
    <dgm:cxn modelId="{6435316D-23FA-4F05-98A7-0F580CFC9637}" type="presParOf" srcId="{1FCA3F0C-674A-43D7-861B-96BEDD484227}" destId="{7EA79FEB-3BF3-406D-89A2-D11A16F3ADC1}" srcOrd="0" destOrd="0" presId="urn:microsoft.com/office/officeart/2005/8/layout/list1"/>
    <dgm:cxn modelId="{113E2B95-1370-40A2-844F-D5C8985A0E6B}" type="presParOf" srcId="{1FCA3F0C-674A-43D7-861B-96BEDD484227}" destId="{94EB46CE-373C-4394-A0DE-296A0E51BCAF}" srcOrd="1" destOrd="0" presId="urn:microsoft.com/office/officeart/2005/8/layout/list1"/>
    <dgm:cxn modelId="{CF16B6C5-493A-495B-A9F9-DCF62A9CE0EC}" type="presParOf" srcId="{8988CB7B-E051-4DF7-BC96-53C45E7B2990}" destId="{5E285492-A17B-435D-8651-49E526768FD2}" srcOrd="5" destOrd="0" presId="urn:microsoft.com/office/officeart/2005/8/layout/list1"/>
    <dgm:cxn modelId="{67C9C5F2-A595-4C55-B174-959BC1B14B3C}" type="presParOf" srcId="{8988CB7B-E051-4DF7-BC96-53C45E7B2990}" destId="{D121D968-8FC6-43CA-9D97-398A1F96D3A1}" srcOrd="6" destOrd="0" presId="urn:microsoft.com/office/officeart/2005/8/layout/list1"/>
    <dgm:cxn modelId="{D2B3986F-EC19-4784-9A55-3019B6579581}" type="presParOf" srcId="{8988CB7B-E051-4DF7-BC96-53C45E7B2990}" destId="{AB313CDA-C53F-4E59-BAA2-C4E1EAFD8226}" srcOrd="7" destOrd="0" presId="urn:microsoft.com/office/officeart/2005/8/layout/list1"/>
    <dgm:cxn modelId="{58701B75-08EE-4BFF-AE37-1C208B05EC55}" type="presParOf" srcId="{8988CB7B-E051-4DF7-BC96-53C45E7B2990}" destId="{313FCE80-956B-4F3E-ADF3-B916999CBD32}" srcOrd="8" destOrd="0" presId="urn:microsoft.com/office/officeart/2005/8/layout/list1"/>
    <dgm:cxn modelId="{ADC037EC-186D-434E-9E6C-5B1631E09D34}" type="presParOf" srcId="{313FCE80-956B-4F3E-ADF3-B916999CBD32}" destId="{ED657902-935B-4D41-BC3A-CDD9A2B3C425}" srcOrd="0" destOrd="0" presId="urn:microsoft.com/office/officeart/2005/8/layout/list1"/>
    <dgm:cxn modelId="{744D1B6F-3D12-4755-8B64-738343946740}" type="presParOf" srcId="{313FCE80-956B-4F3E-ADF3-B916999CBD32}" destId="{F90125B8-A4FF-4C7D-AFDF-CF1159294246}" srcOrd="1" destOrd="0" presId="urn:microsoft.com/office/officeart/2005/8/layout/list1"/>
    <dgm:cxn modelId="{0B02A4D8-D940-4E17-9F5D-4FFB9BB9D08A}" type="presParOf" srcId="{8988CB7B-E051-4DF7-BC96-53C45E7B2990}" destId="{3A6FE4B1-4E94-4C41-BD9E-61659A4CCC87}" srcOrd="9" destOrd="0" presId="urn:microsoft.com/office/officeart/2005/8/layout/list1"/>
    <dgm:cxn modelId="{994CEB08-6694-4D98-B5F2-843EB4D02482}" type="presParOf" srcId="{8988CB7B-E051-4DF7-BC96-53C45E7B2990}" destId="{A14B77F1-FA8B-458F-98ED-FC5E1A57D02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AD869-BF01-4CC1-A800-EE1D7282FB1C}">
      <dsp:nvSpPr>
        <dsp:cNvPr id="0" name=""/>
        <dsp:cNvSpPr/>
      </dsp:nvSpPr>
      <dsp:spPr>
        <a:xfrm>
          <a:off x="0" y="1857499"/>
          <a:ext cx="77724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3C5C28-1D06-4DE4-8783-61F3253A6763}">
      <dsp:nvSpPr>
        <dsp:cNvPr id="0" name=""/>
        <dsp:cNvSpPr/>
      </dsp:nvSpPr>
      <dsp:spPr>
        <a:xfrm>
          <a:off x="388620" y="1636099"/>
          <a:ext cx="544068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666750">
            <a:lnSpc>
              <a:spcPct val="90000"/>
            </a:lnSpc>
            <a:spcBef>
              <a:spcPct val="0"/>
            </a:spcBef>
            <a:spcAft>
              <a:spcPct val="35000"/>
            </a:spcAft>
          </a:pPr>
          <a:r>
            <a:rPr lang="en-US" sz="1500" kern="1200" dirty="0" smtClean="0"/>
            <a:t>Numerical Techniques for Solving PDE</a:t>
          </a:r>
          <a:endParaRPr lang="en-US" sz="1500" kern="1200" dirty="0"/>
        </a:p>
      </dsp:txBody>
      <dsp:txXfrm>
        <a:off x="410236" y="1657715"/>
        <a:ext cx="5397448" cy="399568"/>
      </dsp:txXfrm>
    </dsp:sp>
    <dsp:sp modelId="{D121D968-8FC6-43CA-9D97-398A1F96D3A1}">
      <dsp:nvSpPr>
        <dsp:cNvPr id="0" name=""/>
        <dsp:cNvSpPr/>
      </dsp:nvSpPr>
      <dsp:spPr>
        <a:xfrm>
          <a:off x="0" y="2537899"/>
          <a:ext cx="77724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EB46CE-373C-4394-A0DE-296A0E51BCAF}">
      <dsp:nvSpPr>
        <dsp:cNvPr id="0" name=""/>
        <dsp:cNvSpPr/>
      </dsp:nvSpPr>
      <dsp:spPr>
        <a:xfrm>
          <a:off x="388620" y="2316499"/>
          <a:ext cx="544068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666750">
            <a:lnSpc>
              <a:spcPct val="90000"/>
            </a:lnSpc>
            <a:spcBef>
              <a:spcPct val="0"/>
            </a:spcBef>
            <a:spcAft>
              <a:spcPct val="35000"/>
            </a:spcAft>
          </a:pPr>
          <a:r>
            <a:rPr lang="en-US" sz="1500" kern="1200" dirty="0" smtClean="0"/>
            <a:t>Implementation, Scope and Importance of Numerical Methods</a:t>
          </a:r>
          <a:endParaRPr lang="en-US" sz="1500" kern="1200" dirty="0"/>
        </a:p>
      </dsp:txBody>
      <dsp:txXfrm>
        <a:off x="410236" y="2338115"/>
        <a:ext cx="5397448" cy="399568"/>
      </dsp:txXfrm>
    </dsp:sp>
    <dsp:sp modelId="{A14B77F1-FA8B-458F-98ED-FC5E1A57D022}">
      <dsp:nvSpPr>
        <dsp:cNvPr id="0" name=""/>
        <dsp:cNvSpPr/>
      </dsp:nvSpPr>
      <dsp:spPr>
        <a:xfrm>
          <a:off x="0" y="3218299"/>
          <a:ext cx="77724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0125B8-A4FF-4C7D-AFDF-CF1159294246}">
      <dsp:nvSpPr>
        <dsp:cNvPr id="0" name=""/>
        <dsp:cNvSpPr/>
      </dsp:nvSpPr>
      <dsp:spPr>
        <a:xfrm>
          <a:off x="388620" y="2996899"/>
          <a:ext cx="544068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666750">
            <a:lnSpc>
              <a:spcPct val="90000"/>
            </a:lnSpc>
            <a:spcBef>
              <a:spcPct val="0"/>
            </a:spcBef>
            <a:spcAft>
              <a:spcPct val="35000"/>
            </a:spcAft>
          </a:pPr>
          <a:r>
            <a:rPr lang="en-US" sz="1500" kern="1200" dirty="0" smtClean="0"/>
            <a:t>Comparison of Different Methods</a:t>
          </a:r>
          <a:endParaRPr lang="en-US" sz="1500" kern="1200" dirty="0"/>
        </a:p>
      </dsp:txBody>
      <dsp:txXfrm>
        <a:off x="410236" y="3018515"/>
        <a:ext cx="539744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E6ED22-84D6-4707-937D-90E9FC9AFFAE}"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BB594-FFB7-4133-A9B1-76F2A84F900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E6ED22-84D6-4707-937D-90E9FC9AFFAE}"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BB594-FFB7-4133-A9B1-76F2A84F900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E6ED22-84D6-4707-937D-90E9FC9AFFAE}"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BB594-FFB7-4133-A9B1-76F2A84F900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E6ED22-84D6-4707-937D-90E9FC9AFFAE}"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BB594-FFB7-4133-A9B1-76F2A84F900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E6ED22-84D6-4707-937D-90E9FC9AFFAE}" type="datetimeFigureOut">
              <a:rPr lang="en-US" smtClean="0"/>
              <a:t>5/14/2018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BB594-FFB7-4133-A9B1-76F2A84F900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E6ED22-84D6-4707-937D-90E9FC9AFFAE}"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BB594-FFB7-4133-A9B1-76F2A84F900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E6ED22-84D6-4707-937D-90E9FC9AFFAE}" type="datetimeFigureOut">
              <a:rPr lang="en-US" smtClean="0"/>
              <a:t>5/14/2018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DBB594-FFB7-4133-A9B1-76F2A84F900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E6ED22-84D6-4707-937D-90E9FC9AFFAE}" type="datetimeFigureOut">
              <a:rPr lang="en-US" smtClean="0"/>
              <a:t>5/14/2018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DBB594-FFB7-4133-A9B1-76F2A84F900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6ED22-84D6-4707-937D-90E9FC9AFFAE}" type="datetimeFigureOut">
              <a:rPr lang="en-US" smtClean="0"/>
              <a:t>5/14/2018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DBB594-FFB7-4133-A9B1-76F2A84F900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E6ED22-84D6-4707-937D-90E9FC9AFFAE}" type="datetimeFigureOut">
              <a:rPr lang="en-US" smtClean="0"/>
              <a:t>5/14/2018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BB594-FFB7-4133-A9B1-76F2A84F900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E6ED22-84D6-4707-937D-90E9FC9AFFAE}" type="datetimeFigureOut">
              <a:rPr lang="en-US" smtClean="0"/>
              <a:t>5/14/2018</a:t>
            </a:fld>
            <a:endParaRPr lang="en-US"/>
          </a:p>
        </p:txBody>
      </p:sp>
      <p:sp>
        <p:nvSpPr>
          <p:cNvPr id="9" name="Slide Number Placeholder 8"/>
          <p:cNvSpPr>
            <a:spLocks noGrp="1"/>
          </p:cNvSpPr>
          <p:nvPr>
            <p:ph type="sldNum" sz="quarter" idx="11"/>
          </p:nvPr>
        </p:nvSpPr>
        <p:spPr/>
        <p:txBody>
          <a:bodyPr/>
          <a:lstStyle/>
          <a:p>
            <a:fld id="{BEDBB594-FFB7-4133-A9B1-76F2A84F900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EDBB594-FFB7-4133-A9B1-76F2A84F900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7E6ED22-84D6-4707-937D-90E9FC9AFFAE}" type="datetimeFigureOut">
              <a:rPr lang="en-US" smtClean="0"/>
              <a:t>5/14/2018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Predefined Process 9"/>
          <p:cNvSpPr/>
          <p:nvPr/>
        </p:nvSpPr>
        <p:spPr>
          <a:xfrm>
            <a:off x="2133600" y="3810000"/>
            <a:ext cx="3810000" cy="6858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edefined Process 10"/>
          <p:cNvSpPr/>
          <p:nvPr/>
        </p:nvSpPr>
        <p:spPr>
          <a:xfrm>
            <a:off x="2133600" y="4876800"/>
            <a:ext cx="3810000" cy="6858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 y="3539836"/>
            <a:ext cx="7772400" cy="1981200"/>
          </a:xfrm>
        </p:spPr>
        <p:txBody>
          <a:bodyPr/>
          <a:lstStyle/>
          <a:p>
            <a:pPr algn="ctr"/>
            <a:r>
              <a:rPr lang="en-US" sz="36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2016-CS-122</a:t>
            </a:r>
            <a:r>
              <a:rPr lang="en-US" sz="3600" dirty="0" smtClean="0"/>
              <a:t/>
            </a:r>
            <a:br>
              <a:rPr lang="en-US" sz="3600" dirty="0" smtClean="0"/>
            </a:br>
            <a:r>
              <a:rPr lang="en-US" sz="3600" dirty="0" smtClean="0"/>
              <a:t/>
            </a:r>
            <a:br>
              <a:rPr lang="en-US" sz="3600" dirty="0" smtClean="0"/>
            </a:br>
            <a:r>
              <a:rPr lang="en-US" sz="36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2016-CS-109</a:t>
            </a:r>
            <a:endParaRPr lang="en-US" sz="3600"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Horizontal Scroll 6"/>
          <p:cNvSpPr/>
          <p:nvPr/>
        </p:nvSpPr>
        <p:spPr>
          <a:xfrm>
            <a:off x="685800" y="2209800"/>
            <a:ext cx="7239000" cy="15240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533400" y="2286000"/>
            <a:ext cx="7772400" cy="1219200"/>
          </a:xfrm>
          <a:prstGeom prst="rect">
            <a:avLst/>
          </a:prstGeom>
        </p:spPr>
        <p:txBody>
          <a:bodyPr vert="horz" lIns="91440" tIns="45720" rIns="91440" bIns="45720" rtlCol="0" anchor="b">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pPr algn="ctr"/>
            <a:r>
              <a:rPr lang="en-US" sz="36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Numerical Methods for Partial differential equations</a:t>
            </a:r>
            <a:endParaRPr lang="en-US" sz="3600"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589971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4800" y="381000"/>
            <a:ext cx="3810000" cy="10668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Report Demo</a:t>
            </a:r>
            <a:endParaRPr lang="en-US"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447800"/>
            <a:ext cx="3820677" cy="5200980"/>
          </a:xfrm>
        </p:spPr>
      </p:pic>
    </p:spTree>
    <p:extLst>
      <p:ext uri="{BB962C8B-B14F-4D97-AF65-F5344CB8AC3E}">
        <p14:creationId xmlns:p14="http://schemas.microsoft.com/office/powerpoint/2010/main" val="3157541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p:cNvSpPr/>
          <p:nvPr/>
        </p:nvSpPr>
        <p:spPr>
          <a:xfrm>
            <a:off x="2133600" y="2971800"/>
            <a:ext cx="4267200" cy="10668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0" y="2895600"/>
            <a:ext cx="7620000" cy="1143000"/>
          </a:xfrm>
        </p:spPr>
        <p:txBody>
          <a:bodyPr/>
          <a:lstStyle/>
          <a:p>
            <a:r>
              <a:rPr lang="en-US"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Any Questions?</a:t>
            </a:r>
            <a:endParaRPr lang="en-US"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4056313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p:cNvSpPr/>
          <p:nvPr/>
        </p:nvSpPr>
        <p:spPr>
          <a:xfrm>
            <a:off x="304800" y="381000"/>
            <a:ext cx="2438400" cy="10668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Agenda</a:t>
            </a:r>
            <a:endParaRPr lang="en-US" dirty="0"/>
          </a:p>
        </p:txBody>
      </p:sp>
      <p:graphicFrame>
        <p:nvGraphicFramePr>
          <p:cNvPr id="4" name="Diagram 3"/>
          <p:cNvGraphicFramePr/>
          <p:nvPr>
            <p:extLst>
              <p:ext uri="{D42A27DB-BD31-4B8C-83A1-F6EECF244321}">
                <p14:modId xmlns:p14="http://schemas.microsoft.com/office/powerpoint/2010/main" val="3186685915"/>
              </p:ext>
            </p:extLst>
          </p:nvPr>
        </p:nvGraphicFramePr>
        <p:xfrm>
          <a:off x="381000" y="1397000"/>
          <a:ext cx="7772400" cy="52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9394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4800" y="381000"/>
            <a:ext cx="5257800" cy="10668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5105400" cy="1143000"/>
          </a:xfrm>
        </p:spPr>
        <p:txBody>
          <a:bodyPr/>
          <a:lstStyle/>
          <a:p>
            <a:r>
              <a:rPr lang="en-US"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Problem Statement</a:t>
            </a:r>
            <a:endParaRPr lang="en-US"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Content Placeholder 2"/>
          <p:cNvSpPr>
            <a:spLocks noGrp="1"/>
          </p:cNvSpPr>
          <p:nvPr>
            <p:ph idx="1"/>
          </p:nvPr>
        </p:nvSpPr>
        <p:spPr>
          <a:xfrm>
            <a:off x="457200" y="1828800"/>
            <a:ext cx="7620000" cy="4800600"/>
          </a:xfrm>
        </p:spPr>
        <p:txBody>
          <a:bodyPr>
            <a:normAutofit/>
          </a:bodyPr>
          <a:lstStyle/>
          <a:p>
            <a:r>
              <a:rPr lang="en-US" sz="2800" dirty="0" smtClean="0"/>
              <a:t>In Real world, there are many mathematical problems that cannot be solved analytically. Calculations are difficult and time consuming on each step. So, Numerical Methods provide us a Numerical approximation to that problem. These methods are useful because approximations can be made easily by using a computational machine. </a:t>
            </a:r>
            <a:endParaRPr lang="en-US" sz="2800" dirty="0"/>
          </a:p>
        </p:txBody>
      </p:sp>
    </p:spTree>
    <p:extLst>
      <p:ext uri="{BB962C8B-B14F-4D97-AF65-F5344CB8AC3E}">
        <p14:creationId xmlns:p14="http://schemas.microsoft.com/office/powerpoint/2010/main" val="465046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orizontal Scroll 5"/>
          <p:cNvSpPr/>
          <p:nvPr/>
        </p:nvSpPr>
        <p:spPr>
          <a:xfrm>
            <a:off x="304800" y="381000"/>
            <a:ext cx="3810000" cy="10668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Methodology</a:t>
            </a:r>
            <a:endParaRPr lang="en-US"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Content Placeholder 2"/>
          <p:cNvSpPr>
            <a:spLocks noGrp="1"/>
          </p:cNvSpPr>
          <p:nvPr>
            <p:ph idx="1"/>
          </p:nvPr>
        </p:nvSpPr>
        <p:spPr/>
        <p:txBody>
          <a:bodyPr/>
          <a:lstStyle/>
          <a:p>
            <a:pPr marL="114300" indent="0">
              <a:buNone/>
            </a:pPr>
            <a:r>
              <a:rPr lang="en-US" sz="2800" dirty="0"/>
              <a:t>There are two methods we discussed so far for solving Partial differential equations</a:t>
            </a:r>
          </a:p>
          <a:p>
            <a:r>
              <a:rPr lang="en-US" sz="2800" dirty="0"/>
              <a:t>Finite Difference Method</a:t>
            </a:r>
          </a:p>
          <a:p>
            <a:pPr lvl="1"/>
            <a:r>
              <a:rPr lang="en-US" sz="2800" dirty="0"/>
              <a:t>Forward Euler method (or Explicit Method)</a:t>
            </a:r>
          </a:p>
          <a:p>
            <a:pPr lvl="1"/>
            <a:r>
              <a:rPr lang="en-US" sz="2800" dirty="0"/>
              <a:t>Forward Euler method (or Implicit Method)</a:t>
            </a:r>
          </a:p>
          <a:p>
            <a:pPr lvl="1"/>
            <a:r>
              <a:rPr lang="en-US" sz="2800" dirty="0"/>
              <a:t>Crank–Nicolson method</a:t>
            </a:r>
          </a:p>
          <a:p>
            <a:r>
              <a:rPr lang="en-US" sz="2800" dirty="0"/>
              <a:t>Finite Element Method</a:t>
            </a:r>
          </a:p>
          <a:p>
            <a:pPr lvl="1"/>
            <a:r>
              <a:rPr lang="en-US" sz="2800" dirty="0" err="1"/>
              <a:t>Galerkin</a:t>
            </a:r>
            <a:r>
              <a:rPr lang="en-US" sz="2800" dirty="0"/>
              <a:t> method</a:t>
            </a:r>
          </a:p>
          <a:p>
            <a:endParaRPr lang="en-US" dirty="0"/>
          </a:p>
        </p:txBody>
      </p:sp>
    </p:spTree>
    <p:extLst>
      <p:ext uri="{BB962C8B-B14F-4D97-AF65-F5344CB8AC3E}">
        <p14:creationId xmlns:p14="http://schemas.microsoft.com/office/powerpoint/2010/main" val="2545793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4800" y="381000"/>
            <a:ext cx="6705600" cy="10668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pc="0" dirty="0">
                <a:ln w="18415" cmpd="sng">
                  <a:solidFill>
                    <a:srgbClr val="FFFFFF"/>
                  </a:solidFill>
                  <a:prstDash val="solid"/>
                </a:ln>
                <a:solidFill>
                  <a:srgbClr val="FFFFFF"/>
                </a:solidFill>
                <a:effectLst>
                  <a:outerShdw blurRad="63500" dir="3600000" algn="tl" rotWithShape="0">
                    <a:srgbClr val="000000">
                      <a:alpha val="70000"/>
                    </a:srgbClr>
                  </a:outerShdw>
                </a:effectLst>
              </a:rPr>
              <a:t>Finite Difference Method</a:t>
            </a:r>
          </a:p>
        </p:txBody>
      </p:sp>
      <p:sp>
        <p:nvSpPr>
          <p:cNvPr id="3" name="Content Placeholder 2"/>
          <p:cNvSpPr>
            <a:spLocks noGrp="1"/>
          </p:cNvSpPr>
          <p:nvPr>
            <p:ph idx="1"/>
          </p:nvPr>
        </p:nvSpPr>
        <p:spPr/>
        <p:txBody>
          <a:bodyPr>
            <a:normAutofit/>
          </a:bodyPr>
          <a:lstStyle/>
          <a:p>
            <a:r>
              <a:rPr lang="en-US" sz="3200" dirty="0" smtClean="0"/>
              <a:t>The core idea of the finite-difference method is to replace continuous derivatives with so-called difference formulas that involve only the discrete values associated with positions on the mesh</a:t>
            </a:r>
            <a:endParaRPr lang="en-US" sz="2800" dirty="0"/>
          </a:p>
        </p:txBody>
      </p:sp>
    </p:spTree>
    <p:extLst>
      <p:ext uri="{BB962C8B-B14F-4D97-AF65-F5344CB8AC3E}">
        <p14:creationId xmlns:p14="http://schemas.microsoft.com/office/powerpoint/2010/main" val="1285045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4800" y="381000"/>
            <a:ext cx="6705600" cy="10668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pc="0" dirty="0">
                <a:ln w="18415" cmpd="sng">
                  <a:solidFill>
                    <a:srgbClr val="FFFFFF"/>
                  </a:solidFill>
                  <a:prstDash val="solid"/>
                </a:ln>
                <a:solidFill>
                  <a:srgbClr val="FFFFFF"/>
                </a:solidFill>
                <a:effectLst>
                  <a:outerShdw blurRad="63500" dir="3600000" algn="tl" rotWithShape="0">
                    <a:srgbClr val="000000">
                      <a:alpha val="70000"/>
                    </a:srgbClr>
                  </a:outerShdw>
                </a:effectLst>
              </a:rPr>
              <a:t>Finite </a:t>
            </a:r>
            <a:r>
              <a:rPr lang="en-US"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Element </a:t>
            </a:r>
            <a:r>
              <a:rPr lang="en-US" spc="0" dirty="0">
                <a:ln w="18415" cmpd="sng">
                  <a:solidFill>
                    <a:srgbClr val="FFFFFF"/>
                  </a:solidFill>
                  <a:prstDash val="solid"/>
                </a:ln>
                <a:solidFill>
                  <a:srgbClr val="FFFFFF"/>
                </a:solidFill>
                <a:effectLst>
                  <a:outerShdw blurRad="63500" dir="3600000" algn="tl" rotWithShape="0">
                    <a:srgbClr val="000000">
                      <a:alpha val="70000"/>
                    </a:srgbClr>
                  </a:outerShdw>
                </a:effectLst>
              </a:rPr>
              <a:t>Method</a:t>
            </a:r>
            <a:endParaRPr lang="en-US" dirty="0"/>
          </a:p>
        </p:txBody>
      </p:sp>
      <p:sp>
        <p:nvSpPr>
          <p:cNvPr id="3" name="Content Placeholder 2"/>
          <p:cNvSpPr>
            <a:spLocks noGrp="1"/>
          </p:cNvSpPr>
          <p:nvPr>
            <p:ph idx="1"/>
          </p:nvPr>
        </p:nvSpPr>
        <p:spPr/>
        <p:txBody>
          <a:bodyPr/>
          <a:lstStyle/>
          <a:p>
            <a:r>
              <a:rPr lang="en-US" sz="2800" dirty="0"/>
              <a:t>Finite Element Method techniques include</a:t>
            </a:r>
          </a:p>
          <a:p>
            <a:pPr marL="868680" lvl="1" indent="-457200">
              <a:buFont typeface="+mj-lt"/>
              <a:buAutoNum type="arabicPeriod"/>
            </a:pPr>
            <a:r>
              <a:rPr lang="en-US" sz="2400" dirty="0"/>
              <a:t>Dividing the domain of the problem into a collection of subdomains, with each subdomain represented by a set of element equations to the original problem</a:t>
            </a:r>
          </a:p>
          <a:p>
            <a:pPr marL="868680" lvl="1" indent="-457200">
              <a:buFont typeface="+mj-lt"/>
              <a:buAutoNum type="arabicPeriod"/>
            </a:pPr>
            <a:r>
              <a:rPr lang="en-US" sz="2400" dirty="0"/>
              <a:t>systematically recombining all sets of element equations into a global system of equations for the final calculation. The global system of equations has known solution techniques, and can be calculated from the initial values of the original problem to obtain a numerical answer</a:t>
            </a:r>
            <a:r>
              <a:rPr lang="en-US" sz="2400" dirty="0" smtClean="0"/>
              <a:t>.</a:t>
            </a:r>
            <a:endParaRPr lang="en-US" sz="2400" dirty="0"/>
          </a:p>
        </p:txBody>
      </p:sp>
    </p:spTree>
    <p:extLst>
      <p:ext uri="{BB962C8B-B14F-4D97-AF65-F5344CB8AC3E}">
        <p14:creationId xmlns:p14="http://schemas.microsoft.com/office/powerpoint/2010/main" val="4017686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p:cNvSpPr/>
          <p:nvPr/>
        </p:nvSpPr>
        <p:spPr>
          <a:xfrm>
            <a:off x="304800" y="381000"/>
            <a:ext cx="6705600" cy="10668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Comparison Table</a:t>
            </a:r>
            <a:endParaRPr lang="en-US"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2196679592"/>
              </p:ext>
            </p:extLst>
          </p:nvPr>
        </p:nvGraphicFramePr>
        <p:xfrm>
          <a:off x="304800" y="1828800"/>
          <a:ext cx="7772400" cy="4577080"/>
        </p:xfrm>
        <a:graphic>
          <a:graphicData uri="http://schemas.openxmlformats.org/drawingml/2006/table">
            <a:tbl>
              <a:tblPr firstRow="1" bandRow="1">
                <a:tableStyleId>{5C22544A-7EE6-4342-B048-85BDC9FD1C3A}</a:tableStyleId>
              </a:tblPr>
              <a:tblGrid>
                <a:gridCol w="2286000"/>
                <a:gridCol w="2895600"/>
                <a:gridCol w="2590800"/>
              </a:tblGrid>
              <a:tr h="370840">
                <a:tc>
                  <a:txBody>
                    <a:bodyPr/>
                    <a:lstStyle/>
                    <a:p>
                      <a:r>
                        <a:rPr lang="en-US" dirty="0" smtClean="0"/>
                        <a:t>Property</a:t>
                      </a:r>
                      <a:endParaRPr lang="en-US" dirty="0"/>
                    </a:p>
                  </a:txBody>
                  <a:tcPr/>
                </a:tc>
                <a:tc>
                  <a:txBody>
                    <a:bodyPr/>
                    <a:lstStyle/>
                    <a:p>
                      <a:pPr algn="ctr"/>
                      <a:r>
                        <a:rPr lang="en-US" dirty="0" smtClean="0"/>
                        <a:t>Finite Difference</a:t>
                      </a:r>
                      <a:r>
                        <a:rPr lang="en-US" baseline="0" dirty="0" smtClean="0"/>
                        <a:t> Method</a:t>
                      </a:r>
                      <a:endParaRPr lang="en-US" dirty="0"/>
                    </a:p>
                  </a:txBody>
                  <a:tcPr/>
                </a:tc>
                <a:tc>
                  <a:txBody>
                    <a:bodyPr/>
                    <a:lstStyle/>
                    <a:p>
                      <a:pPr algn="ctr"/>
                      <a:r>
                        <a:rPr lang="en-US" dirty="0" smtClean="0"/>
                        <a:t>Finite Element Method</a:t>
                      </a:r>
                      <a:endParaRPr lang="en-US" dirty="0"/>
                    </a:p>
                  </a:txBody>
                  <a:tcPr/>
                </a:tc>
              </a:tr>
              <a:tr h="370840">
                <a:tc>
                  <a:txBody>
                    <a:bodyPr/>
                    <a:lstStyle/>
                    <a:p>
                      <a:pPr algn="ctr"/>
                      <a:r>
                        <a:rPr lang="en-US" dirty="0" smtClean="0"/>
                        <a:t>CALCULATIONS</a:t>
                      </a:r>
                      <a:endParaRPr lang="en-US" dirty="0"/>
                    </a:p>
                  </a:txBody>
                  <a:tcPr/>
                </a:tc>
                <a:tc>
                  <a:txBody>
                    <a:bodyPr/>
                    <a:lstStyle/>
                    <a:p>
                      <a:r>
                        <a:rPr lang="en-US" sz="1800" kern="1200" dirty="0" smtClean="0">
                          <a:solidFill>
                            <a:schemeClr val="dk1"/>
                          </a:solidFill>
                          <a:effectLst/>
                          <a:latin typeface="+mn-lt"/>
                          <a:ea typeface="+mn-ea"/>
                          <a:cs typeface="+mn-cs"/>
                        </a:rPr>
                        <a:t>Small amount of calculations in each step</a:t>
                      </a:r>
                      <a:endParaRPr lang="en-US" dirty="0"/>
                    </a:p>
                  </a:txBody>
                  <a:tcPr/>
                </a:tc>
                <a:tc>
                  <a:txBody>
                    <a:bodyPr/>
                    <a:lstStyle/>
                    <a:p>
                      <a:r>
                        <a:rPr lang="en-US" dirty="0" smtClean="0"/>
                        <a:t>Large amount of calculations in each step</a:t>
                      </a:r>
                      <a:endParaRPr lang="en-US" dirty="0"/>
                    </a:p>
                  </a:txBody>
                  <a:tcPr/>
                </a:tc>
              </a:tr>
              <a:tr h="370840">
                <a:tc>
                  <a:txBody>
                    <a:bodyPr/>
                    <a:lstStyle/>
                    <a:p>
                      <a:pPr algn="ctr"/>
                      <a:r>
                        <a:rPr lang="en-US" dirty="0" smtClean="0"/>
                        <a:t>MEMORY REQUIREMENT</a:t>
                      </a:r>
                      <a:endParaRPr lang="en-US" dirty="0"/>
                    </a:p>
                  </a:txBody>
                  <a:tcPr/>
                </a:tc>
                <a:tc>
                  <a:txBody>
                    <a:bodyPr/>
                    <a:lstStyle/>
                    <a:p>
                      <a:r>
                        <a:rPr lang="en-US" dirty="0" smtClean="0"/>
                        <a:t>No large memory requirement so no large matrices are formed</a:t>
                      </a:r>
                      <a:endParaRPr lang="en-US" dirty="0"/>
                    </a:p>
                  </a:txBody>
                  <a:tcPr/>
                </a:tc>
                <a:tc>
                  <a:txBody>
                    <a:bodyPr/>
                    <a:lstStyle/>
                    <a:p>
                      <a:r>
                        <a:rPr lang="en-US" dirty="0" smtClean="0"/>
                        <a:t>Large memory requirement for storage of stiffness matrices</a:t>
                      </a:r>
                      <a:endParaRPr lang="en-US" dirty="0"/>
                    </a:p>
                  </a:txBody>
                  <a:tcPr/>
                </a:tc>
              </a:tr>
              <a:tr h="370840">
                <a:tc>
                  <a:txBody>
                    <a:bodyPr/>
                    <a:lstStyle/>
                    <a:p>
                      <a:pPr algn="ctr"/>
                      <a:r>
                        <a:rPr lang="en-US" dirty="0" smtClean="0"/>
                        <a:t>ACCURACY</a:t>
                      </a:r>
                      <a:endParaRPr lang="en-US" dirty="0"/>
                    </a:p>
                  </a:txBody>
                  <a:tcPr/>
                </a:tc>
                <a:tc>
                  <a:txBody>
                    <a:bodyPr/>
                    <a:lstStyle/>
                    <a:p>
                      <a:r>
                        <a:rPr lang="en-US" dirty="0" smtClean="0"/>
                        <a:t>Requires more calculations and memory but highly accurate</a:t>
                      </a:r>
                      <a:endParaRPr lang="en-US" dirty="0"/>
                    </a:p>
                  </a:txBody>
                  <a:tcPr/>
                </a:tc>
                <a:tc>
                  <a:txBody>
                    <a:bodyPr/>
                    <a:lstStyle/>
                    <a:p>
                      <a:r>
                        <a:rPr lang="en-US" dirty="0" smtClean="0"/>
                        <a:t>Requires </a:t>
                      </a:r>
                      <a:r>
                        <a:rPr lang="en-US" dirty="0" smtClean="0"/>
                        <a:t>less calculations </a:t>
                      </a:r>
                      <a:r>
                        <a:rPr lang="en-US" dirty="0" smtClean="0"/>
                        <a:t>and memory but </a:t>
                      </a:r>
                      <a:r>
                        <a:rPr lang="en-US" dirty="0" smtClean="0"/>
                        <a:t>relatively </a:t>
                      </a:r>
                      <a:r>
                        <a:rPr lang="en-US" smtClean="0"/>
                        <a:t>low accuracy</a:t>
                      </a:r>
                      <a:endParaRPr lang="en-US" dirty="0"/>
                    </a:p>
                  </a:txBody>
                  <a:tcPr/>
                </a:tc>
              </a:tr>
              <a:tr h="370840">
                <a:tc>
                  <a:txBody>
                    <a:bodyPr/>
                    <a:lstStyle/>
                    <a:p>
                      <a:pPr algn="ctr"/>
                      <a:r>
                        <a:rPr lang="en-US" dirty="0" smtClean="0"/>
                        <a:t>DISCRETIZATION</a:t>
                      </a:r>
                    </a:p>
                    <a:p>
                      <a:pPr algn="ctr"/>
                      <a:r>
                        <a:rPr lang="en-US" dirty="0" smtClean="0"/>
                        <a:t>CRITERIA</a:t>
                      </a:r>
                      <a:endParaRPr lang="en-US" dirty="0"/>
                    </a:p>
                  </a:txBody>
                  <a:tcPr/>
                </a:tc>
                <a:tc>
                  <a:txBody>
                    <a:bodyPr/>
                    <a:lstStyle/>
                    <a:p>
                      <a:r>
                        <a:rPr lang="en-US" dirty="0" smtClean="0"/>
                        <a:t>Discretization is based upon the differential form of the PDE to be solved. Each derivative is replaced with an approximate difference formula</a:t>
                      </a:r>
                      <a:endParaRPr lang="en-US" dirty="0"/>
                    </a:p>
                  </a:txBody>
                  <a:tcPr/>
                </a:tc>
                <a:tc>
                  <a:txBody>
                    <a:bodyPr/>
                    <a:lstStyle/>
                    <a:p>
                      <a:r>
                        <a:rPr lang="en-US" dirty="0" smtClean="0"/>
                        <a:t>Discretization is based upon a piecewise representation of the solution in terms of specified basis functions.</a:t>
                      </a:r>
                      <a:endParaRPr lang="en-US" dirty="0"/>
                    </a:p>
                  </a:txBody>
                  <a:tcPr/>
                </a:tc>
              </a:tr>
            </a:tbl>
          </a:graphicData>
        </a:graphic>
      </p:graphicFrame>
    </p:spTree>
    <p:extLst>
      <p:ext uri="{BB962C8B-B14F-4D97-AF65-F5344CB8AC3E}">
        <p14:creationId xmlns:p14="http://schemas.microsoft.com/office/powerpoint/2010/main" val="699480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orizontal Scroll 8"/>
          <p:cNvSpPr/>
          <p:nvPr/>
        </p:nvSpPr>
        <p:spPr>
          <a:xfrm>
            <a:off x="304800" y="381000"/>
            <a:ext cx="4114800" cy="10668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Error Analysis</a:t>
            </a:r>
            <a:endParaRPr lang="en-US"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Content Placeholder 2"/>
          <p:cNvSpPr>
            <a:spLocks noGrp="1"/>
          </p:cNvSpPr>
          <p:nvPr>
            <p:ph idx="1"/>
          </p:nvPr>
        </p:nvSpPr>
        <p:spPr/>
        <p:txBody>
          <a:bodyPr/>
          <a:lstStyle/>
          <a:p>
            <a:r>
              <a:rPr lang="en-US" dirty="0" smtClean="0"/>
              <a:t>Errors </a:t>
            </a:r>
            <a:r>
              <a:rPr lang="en-US" dirty="0"/>
              <a:t>depend on mesh spacing and time </a:t>
            </a:r>
            <a:r>
              <a:rPr lang="en-US" dirty="0" smtClean="0"/>
              <a:t>step</a:t>
            </a:r>
          </a:p>
          <a:p>
            <a:pPr marL="114300" indent="0">
              <a:buNone/>
            </a:pPr>
            <a:r>
              <a:rPr lang="en-US" dirty="0"/>
              <a:t> </a:t>
            </a:r>
            <a:r>
              <a:rPr lang="en-US" dirty="0" smtClean="0"/>
              <a:t>   </a:t>
            </a:r>
            <a:r>
              <a:rPr lang="en-US" dirty="0"/>
              <a:t>Consider a Taylor series </a:t>
            </a:r>
            <a:r>
              <a:rPr lang="en-US" dirty="0" smtClean="0"/>
              <a:t>expansion </a:t>
            </a:r>
            <a:r>
              <a:rPr lang="el-GR" i="1" dirty="0"/>
              <a:t>φ</a:t>
            </a:r>
            <a:r>
              <a:rPr lang="el-GR" dirty="0"/>
              <a:t>(</a:t>
            </a:r>
            <a:r>
              <a:rPr lang="en-US" i="1" dirty="0"/>
              <a:t>x</a:t>
            </a:r>
            <a:r>
              <a:rPr lang="en-US" dirty="0" smtClean="0"/>
              <a:t>) </a:t>
            </a:r>
            <a:r>
              <a:rPr lang="en-US" dirty="0"/>
              <a:t>about the point </a:t>
            </a:r>
            <a:r>
              <a:rPr lang="en-US" i="1" dirty="0" smtClean="0"/>
              <a:t>xi</a:t>
            </a:r>
          </a:p>
          <a:p>
            <a:pPr marL="114300" indent="0">
              <a:buNone/>
            </a:pPr>
            <a:endParaRPr lang="en-US" i="1" dirty="0"/>
          </a:p>
          <a:p>
            <a:pPr marL="114300" indent="0">
              <a:buNone/>
            </a:pPr>
            <a:endParaRPr lang="en-US" i="1" dirty="0" smtClean="0"/>
          </a:p>
          <a:p>
            <a:pPr marL="114300" indent="0">
              <a:buNone/>
            </a:pPr>
            <a:r>
              <a:rPr lang="en-US" dirty="0" smtClean="0"/>
              <a:t>Solve </a:t>
            </a:r>
            <a:r>
              <a:rPr lang="en-US" dirty="0"/>
              <a:t>for (</a:t>
            </a:r>
            <a:r>
              <a:rPr lang="en-US" i="1" dirty="0"/>
              <a:t>∂</a:t>
            </a:r>
            <a:r>
              <a:rPr lang="el-GR" i="1" dirty="0"/>
              <a:t>φ/∂</a:t>
            </a:r>
            <a:r>
              <a:rPr lang="en-US" i="1" dirty="0" smtClean="0"/>
              <a:t>x</a:t>
            </a:r>
            <a:r>
              <a:rPr lang="en-US" dirty="0" smtClean="0"/>
              <a:t>)</a:t>
            </a:r>
            <a:r>
              <a:rPr lang="en-US" i="1" dirty="0" smtClean="0"/>
              <a:t>xi</a:t>
            </a:r>
          </a:p>
          <a:p>
            <a:pPr marL="114300" indent="0">
              <a:buNone/>
            </a:pPr>
            <a:endParaRPr lang="en-US" i="1" dirty="0" smtClean="0"/>
          </a:p>
          <a:p>
            <a:pPr marL="114300" indent="0">
              <a:buNone/>
            </a:pPr>
            <a:endParaRPr lang="en-US" dirty="0" smtClean="0"/>
          </a:p>
          <a:p>
            <a:pPr marL="114300" indent="0">
              <a:buNone/>
            </a:pPr>
            <a:r>
              <a:rPr lang="en-US" dirty="0" smtClean="0"/>
              <a:t>The term on the right hand side of above Equation is called the truncation error of the finite difference </a:t>
            </a:r>
            <a:r>
              <a:rPr lang="en-US" dirty="0"/>
              <a:t>approximation. </a:t>
            </a:r>
            <a:r>
              <a:rPr lang="en-US" dirty="0" smtClean="0"/>
              <a:t>The </a:t>
            </a:r>
            <a:r>
              <a:rPr lang="en-US" dirty="0"/>
              <a:t>“big O” notation can be used to express the dependence of the truncation error on the mesh spacing</a:t>
            </a:r>
            <a:r>
              <a:rPr lang="en-US" dirty="0" smtClean="0"/>
              <a:t>.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890" y="2523490"/>
            <a:ext cx="4963218" cy="58110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944" y="3754582"/>
            <a:ext cx="3115110" cy="60015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2787" y="5791200"/>
            <a:ext cx="2505425" cy="704948"/>
          </a:xfrm>
          <a:prstGeom prst="rect">
            <a:avLst/>
          </a:prstGeom>
        </p:spPr>
      </p:pic>
    </p:spTree>
    <p:extLst>
      <p:ext uri="{BB962C8B-B14F-4D97-AF65-F5344CB8AC3E}">
        <p14:creationId xmlns:p14="http://schemas.microsoft.com/office/powerpoint/2010/main" val="2926334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304800" y="381000"/>
            <a:ext cx="2514600" cy="10668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Results</a:t>
            </a:r>
            <a:endParaRPr lang="en-US"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55" y="2514600"/>
            <a:ext cx="7620000" cy="3160196"/>
          </a:xfrm>
        </p:spPr>
      </p:pic>
    </p:spTree>
    <p:extLst>
      <p:ext uri="{BB962C8B-B14F-4D97-AF65-F5344CB8AC3E}">
        <p14:creationId xmlns:p14="http://schemas.microsoft.com/office/powerpoint/2010/main" val="2647439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87</TotalTime>
  <Words>416</Words>
  <Application>Microsoft Office PowerPoint</Application>
  <PresentationFormat>On-screen Show (4:3)</PresentationFormat>
  <Paragraphs>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2016-CS-122  2016-CS-109</vt:lpstr>
      <vt:lpstr>Agenda</vt:lpstr>
      <vt:lpstr>Problem Statement</vt:lpstr>
      <vt:lpstr>Methodology</vt:lpstr>
      <vt:lpstr>Finite Difference Method</vt:lpstr>
      <vt:lpstr>Finite Element Method</vt:lpstr>
      <vt:lpstr>Comparison Table</vt:lpstr>
      <vt:lpstr>Error Analysis</vt:lpstr>
      <vt:lpstr>Results</vt:lpstr>
      <vt:lpstr>Report Demo</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2016-CS-122 2016-CS-109</dc:title>
  <dc:creator>Waris</dc:creator>
  <cp:lastModifiedBy>Waris</cp:lastModifiedBy>
  <cp:revision>9</cp:revision>
  <dcterms:created xsi:type="dcterms:W3CDTF">2018-05-13T10:55:13Z</dcterms:created>
  <dcterms:modified xsi:type="dcterms:W3CDTF">2018-05-14T08:37:25Z</dcterms:modified>
</cp:coreProperties>
</file>