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81" r:id="rId2"/>
  </p:sldMasterIdLst>
  <p:notesMasterIdLst>
    <p:notesMasterId r:id="rId51"/>
  </p:notesMasterIdLst>
  <p:handoutMasterIdLst>
    <p:handoutMasterId r:id="rId52"/>
  </p:handoutMasterIdLst>
  <p:sldIdLst>
    <p:sldId id="339" r:id="rId3"/>
    <p:sldId id="334" r:id="rId4"/>
    <p:sldId id="335" r:id="rId5"/>
    <p:sldId id="337" r:id="rId6"/>
    <p:sldId id="260" r:id="rId7"/>
    <p:sldId id="340" r:id="rId8"/>
    <p:sldId id="261" r:id="rId9"/>
    <p:sldId id="262" r:id="rId10"/>
    <p:sldId id="264" r:id="rId11"/>
    <p:sldId id="259" r:id="rId12"/>
    <p:sldId id="266" r:id="rId13"/>
    <p:sldId id="281" r:id="rId14"/>
    <p:sldId id="267" r:id="rId15"/>
    <p:sldId id="280" r:id="rId16"/>
    <p:sldId id="277" r:id="rId17"/>
    <p:sldId id="278" r:id="rId18"/>
    <p:sldId id="282" r:id="rId19"/>
    <p:sldId id="283" r:id="rId20"/>
    <p:sldId id="284" r:id="rId21"/>
    <p:sldId id="285" r:id="rId22"/>
    <p:sldId id="286" r:id="rId23"/>
    <p:sldId id="342" r:id="rId24"/>
    <p:sldId id="343" r:id="rId25"/>
    <p:sldId id="344" r:id="rId26"/>
    <p:sldId id="297" r:id="rId27"/>
    <p:sldId id="345" r:id="rId28"/>
    <p:sldId id="346" r:id="rId29"/>
    <p:sldId id="347" r:id="rId30"/>
    <p:sldId id="348" r:id="rId31"/>
    <p:sldId id="357" r:id="rId32"/>
    <p:sldId id="358" r:id="rId33"/>
    <p:sldId id="298" r:id="rId34"/>
    <p:sldId id="352" r:id="rId35"/>
    <p:sldId id="353" r:id="rId36"/>
    <p:sldId id="354" r:id="rId37"/>
    <p:sldId id="355" r:id="rId38"/>
    <p:sldId id="341" r:id="rId39"/>
    <p:sldId id="288" r:id="rId40"/>
    <p:sldId id="289" r:id="rId41"/>
    <p:sldId id="290" r:id="rId42"/>
    <p:sldId id="291" r:id="rId43"/>
    <p:sldId id="292" r:id="rId44"/>
    <p:sldId id="293" r:id="rId45"/>
    <p:sldId id="294" r:id="rId46"/>
    <p:sldId id="295" r:id="rId47"/>
    <p:sldId id="359" r:id="rId48"/>
    <p:sldId id="360" r:id="rId49"/>
    <p:sldId id="332" r:id="rId50"/>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97FF"/>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242" y="-9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C3C4CC6A-EC2B-4705-A661-5E87F9F3FFB9}" type="datetimeFigureOut">
              <a:rPr lang="en-US" smtClean="0"/>
              <a:t>5/3/2019</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AC48C4F7-8598-42AD-9082-AF34DC6677CA}" type="slidenum">
              <a:rPr lang="en-US" smtClean="0"/>
              <a:t>‹#›</a:t>
            </a:fld>
            <a:endParaRPr lang="en-US"/>
          </a:p>
        </p:txBody>
      </p:sp>
    </p:spTree>
    <p:extLst>
      <p:ext uri="{BB962C8B-B14F-4D97-AF65-F5344CB8AC3E}">
        <p14:creationId xmlns:p14="http://schemas.microsoft.com/office/powerpoint/2010/main" val="350794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01E5619E-C509-440D-86CE-1A2788F8EB08}" type="datetimeFigureOut">
              <a:rPr lang="en-US" smtClean="0"/>
              <a:t>5/3/2019</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CC10F829-833D-4AE4-A91C-0187BD04123E}" type="slidenum">
              <a:rPr lang="en-US" smtClean="0"/>
              <a:t>‹#›</a:t>
            </a:fld>
            <a:endParaRPr lang="en-US"/>
          </a:p>
        </p:txBody>
      </p:sp>
    </p:spTree>
    <p:extLst>
      <p:ext uri="{BB962C8B-B14F-4D97-AF65-F5344CB8AC3E}">
        <p14:creationId xmlns:p14="http://schemas.microsoft.com/office/powerpoint/2010/main" val="3065048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3887115"/>
            <a:ext cx="8246070" cy="1317320"/>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059785" y="5261460"/>
            <a:ext cx="7940660" cy="1068935"/>
          </a:xfrm>
        </p:spPr>
        <p:txBody>
          <a:bodyPr>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1701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017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855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3152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solidFill>
                <a:prstClr val="black">
                  <a:tint val="75000"/>
                </a:prstClr>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60134B2-7B3E-4385-80EB-83A4EF3B2BB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5952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476250"/>
            <a:ext cx="6781800" cy="127635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399078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76400" y="476250"/>
            <a:ext cx="6781800" cy="127635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2688672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3887115"/>
            <a:ext cx="8246070" cy="1317320"/>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059785" y="5261460"/>
            <a:ext cx="7940660" cy="1068935"/>
          </a:xfrm>
        </p:spPr>
        <p:txBody>
          <a:bodyPr>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64537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2054655"/>
            <a:ext cx="8229600" cy="3918803"/>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472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4" y="527605"/>
            <a:ext cx="6871725" cy="763525"/>
          </a:xfrm>
        </p:spPr>
        <p:txBody>
          <a:bodyPr>
            <a:normAutofit/>
          </a:bodyPr>
          <a:lstStyle>
            <a:lvl1pPr algn="l">
              <a:defRPr sz="3600">
                <a:solidFill>
                  <a:schemeClr val="accent3">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54375" y="1443835"/>
            <a:ext cx="6871725" cy="4275740"/>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1938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4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2054655"/>
            <a:ext cx="8229600" cy="3918803"/>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08628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3577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188317"/>
            <a:ext cx="4040188" cy="639762"/>
          </a:xfrm>
        </p:spPr>
        <p:txBody>
          <a:bodyPr anchor="b"/>
          <a:lstStyle>
            <a:lvl1pPr marL="0" indent="0">
              <a:buNone/>
              <a:defRPr sz="2400" b="1">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818180"/>
            <a:ext cx="4040188"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2188317"/>
            <a:ext cx="4041775" cy="639762"/>
          </a:xfrm>
        </p:spPr>
        <p:txBody>
          <a:bodyPr anchor="b"/>
          <a:lstStyle>
            <a:lvl1pPr marL="0" indent="0">
              <a:buNone/>
              <a:defRPr sz="2400" b="1">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818180"/>
            <a:ext cx="4041775"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1112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7879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476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9155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361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73772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13981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solidFill>
                <a:prstClr val="black">
                  <a:tint val="75000"/>
                </a:prstClr>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60134B2-7B3E-4385-80EB-83A4EF3B2BB4}"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05865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476250"/>
            <a:ext cx="6781800" cy="127635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353850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4" y="527605"/>
            <a:ext cx="6871725" cy="763525"/>
          </a:xfrm>
        </p:spPr>
        <p:txBody>
          <a:bodyPr>
            <a:normAutofit/>
          </a:bodyPr>
          <a:lstStyle>
            <a:lvl1pPr algn="l">
              <a:defRPr sz="3600">
                <a:solidFill>
                  <a:schemeClr val="accent3">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54375" y="1443835"/>
            <a:ext cx="6871725" cy="4275740"/>
          </a:xfrm>
        </p:spPr>
        <p:txBody>
          <a:bodyPr/>
          <a:lstStyle>
            <a:lvl1pPr>
              <a:defRPr sz="2800">
                <a:solidFill>
                  <a:schemeClr val="accent3">
                    <a:lumMod val="50000"/>
                  </a:schemeClr>
                </a:solidFill>
              </a:defRPr>
            </a:lvl1pPr>
            <a:lvl2pPr>
              <a:defRPr>
                <a:solidFill>
                  <a:schemeClr val="accent3">
                    <a:lumMod val="50000"/>
                  </a:schemeClr>
                </a:solidFill>
              </a:defRPr>
            </a:lvl2pPr>
            <a:lvl3pPr>
              <a:defRPr>
                <a:solidFill>
                  <a:schemeClr val="accent3">
                    <a:lumMod val="50000"/>
                  </a:schemeClr>
                </a:solidFill>
              </a:defRPr>
            </a:lvl3pPr>
            <a:lvl4pPr>
              <a:defRPr>
                <a:solidFill>
                  <a:schemeClr val="accent3">
                    <a:lumMod val="50000"/>
                  </a:schemeClr>
                </a:solidFill>
              </a:defRPr>
            </a:lvl4pPr>
            <a:lvl5pPr>
              <a:defRPr>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9001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76400" y="476250"/>
            <a:ext cx="6781800" cy="127635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121251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645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681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188317"/>
            <a:ext cx="4040188" cy="639762"/>
          </a:xfrm>
        </p:spPr>
        <p:txBody>
          <a:bodyPr anchor="b"/>
          <a:lstStyle>
            <a:lvl1pPr marL="0" indent="0">
              <a:buNone/>
              <a:defRPr sz="2400" b="1">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818180"/>
            <a:ext cx="4040188"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2188317"/>
            <a:ext cx="4041775" cy="639762"/>
          </a:xfrm>
        </p:spPr>
        <p:txBody>
          <a:bodyPr anchor="b"/>
          <a:lstStyle>
            <a:lvl1pPr marL="0" indent="0">
              <a:buNone/>
              <a:defRPr sz="2400" b="1">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818180"/>
            <a:ext cx="4041775" cy="3035058"/>
          </a:xfrm>
        </p:spPr>
        <p:txBody>
          <a:bodyPr/>
          <a:lstStyle>
            <a:lvl1pPr>
              <a:defRPr sz="2400">
                <a:solidFill>
                  <a:schemeClr val="accent3">
                    <a:lumMod val="50000"/>
                  </a:schemeClr>
                </a:solidFill>
              </a:defRPr>
            </a:lvl1pPr>
            <a:lvl2pPr>
              <a:defRPr sz="2000">
                <a:solidFill>
                  <a:schemeClr val="accent3">
                    <a:lumMod val="50000"/>
                  </a:schemeClr>
                </a:solidFill>
              </a:defRPr>
            </a:lvl2pPr>
            <a:lvl3pPr>
              <a:defRPr sz="1800">
                <a:solidFill>
                  <a:schemeClr val="accent3">
                    <a:lumMod val="50000"/>
                  </a:schemeClr>
                </a:solidFill>
              </a:defRPr>
            </a:lvl3pPr>
            <a:lvl4pPr>
              <a:defRPr sz="1600">
                <a:solidFill>
                  <a:schemeClr val="accent3">
                    <a:lumMod val="50000"/>
                  </a:schemeClr>
                </a:solidFill>
              </a:defRPr>
            </a:lvl4pPr>
            <a:lvl5pPr>
              <a:defRPr sz="1600">
                <a:solidFill>
                  <a:schemeClr val="accent3">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691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58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652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720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472267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5/3/2019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133225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887115"/>
            <a:ext cx="8246070" cy="1317320"/>
          </a:xfrm>
        </p:spPr>
        <p:txBody>
          <a:bodyPr/>
          <a:lstStyle/>
          <a:p>
            <a:r>
              <a:rPr lang="en-US" b="1" dirty="0" smtClean="0">
                <a:latin typeface="Times New Roman" pitchFamily="18" charset="0"/>
                <a:cs typeface="Times New Roman" pitchFamily="18" charset="0"/>
              </a:rPr>
              <a:t>Time Value of Money</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Capital Budgeting Techniques</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448965" y="5261460"/>
            <a:ext cx="7940660" cy="1068935"/>
          </a:xfrm>
        </p:spPr>
        <p:txBody>
          <a:bodyPr>
            <a:normAutofit/>
          </a:bodyPr>
          <a:lstStyle/>
          <a:p>
            <a:r>
              <a:rPr lang="en-US" sz="4400" b="1" dirty="0" smtClean="0">
                <a:latin typeface="Times New Roman" pitchFamily="18" charset="0"/>
                <a:cs typeface="Times New Roman" pitchFamily="18" charset="0"/>
              </a:rPr>
              <a:t>Miss. Maryam </a:t>
            </a:r>
            <a:r>
              <a:rPr lang="en-US" sz="4400" b="1" dirty="0" err="1" smtClean="0">
                <a:latin typeface="Times New Roman" pitchFamily="18" charset="0"/>
                <a:cs typeface="Times New Roman" pitchFamily="18" charset="0"/>
              </a:rPr>
              <a:t>Farooq</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2852813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Simple interest</a:t>
            </a:r>
            <a:endParaRPr lang="en-US" dirty="0"/>
          </a:p>
        </p:txBody>
      </p:sp>
      <p:sp>
        <p:nvSpPr>
          <p:cNvPr id="5" name="Content Placeholder 4"/>
          <p:cNvSpPr>
            <a:spLocks noGrp="1"/>
          </p:cNvSpPr>
          <p:nvPr>
            <p:ph idx="1"/>
          </p:nvPr>
        </p:nvSpPr>
        <p:spPr/>
        <p:txBody>
          <a:bodyPr/>
          <a:lstStyle/>
          <a:p>
            <a:pPr>
              <a:buFont typeface="Monotype Sorts" pitchFamily="2" charset="2"/>
              <a:buNone/>
            </a:pPr>
            <a:r>
              <a:rPr lang="en-US" u="sng" dirty="0">
                <a:effectLst>
                  <a:outerShdw blurRad="38100" dist="38100" dir="2700000" algn="tl">
                    <a:srgbClr val="C0C0C0"/>
                  </a:outerShdw>
                </a:effectLst>
              </a:rPr>
              <a:t>Formula</a:t>
            </a:r>
            <a:r>
              <a:rPr lang="en-US" dirty="0"/>
              <a:t>		SI = P</a:t>
            </a:r>
            <a:r>
              <a:rPr lang="en-US" baseline="-25000" dirty="0"/>
              <a:t>0</a:t>
            </a:r>
            <a:r>
              <a:rPr lang="en-US" dirty="0"/>
              <a:t>(i)(n)</a:t>
            </a:r>
            <a:r>
              <a:rPr lang="en-US" sz="3200" dirty="0"/>
              <a:t>	</a:t>
            </a:r>
          </a:p>
          <a:p>
            <a:pPr lvl="1">
              <a:buFont typeface="Monotype Sorts" pitchFamily="2" charset="2"/>
              <a:buNone/>
            </a:pPr>
            <a:r>
              <a:rPr lang="en-US" dirty="0"/>
              <a:t>	SI:	Simple Interest</a:t>
            </a:r>
          </a:p>
          <a:p>
            <a:pPr lvl="1">
              <a:buFont typeface="Monotype Sorts" pitchFamily="2" charset="2"/>
              <a:buNone/>
            </a:pPr>
            <a:r>
              <a:rPr lang="en-US" dirty="0"/>
              <a:t>	P</a:t>
            </a:r>
            <a:r>
              <a:rPr lang="en-US" baseline="-25000" dirty="0"/>
              <a:t>0</a:t>
            </a:r>
            <a:r>
              <a:rPr lang="en-US" dirty="0"/>
              <a:t>:	Deposit today (t=0)</a:t>
            </a:r>
          </a:p>
          <a:p>
            <a:pPr lvl="1">
              <a:buFont typeface="Monotype Sorts" pitchFamily="2" charset="2"/>
              <a:buNone/>
            </a:pPr>
            <a:r>
              <a:rPr lang="en-US" dirty="0"/>
              <a:t>	i:	Interest Rate per Period</a:t>
            </a:r>
          </a:p>
          <a:p>
            <a:pPr lvl="1">
              <a:buFont typeface="Monotype Sorts" pitchFamily="2" charset="2"/>
              <a:buNone/>
            </a:pPr>
            <a:r>
              <a:rPr lang="en-US" dirty="0"/>
              <a:t>	n:	Number of Time Periods</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327"/>
            <a:ext cx="8229600" cy="584623"/>
          </a:xfrm>
        </p:spPr>
        <p:txBody>
          <a:bodyPr>
            <a:normAutofit fontScale="90000"/>
          </a:bodyPr>
          <a:lstStyle/>
          <a:p>
            <a:pPr algn="l"/>
            <a:r>
              <a:rPr lang="en-US" b="1" dirty="0" smtClean="0">
                <a:solidFill>
                  <a:schemeClr val="bg1"/>
                </a:solidFill>
              </a:rPr>
              <a:t>Example </a:t>
            </a:r>
            <a:endParaRPr lang="en-US" b="1" dirty="0">
              <a:solidFill>
                <a:schemeClr val="bg1"/>
              </a:solidFill>
            </a:endParaRPr>
          </a:p>
        </p:txBody>
      </p:sp>
      <p:sp>
        <p:nvSpPr>
          <p:cNvPr id="11267" name="Rectangle 3"/>
          <p:cNvSpPr>
            <a:spLocks noGrp="1" noChangeArrowheads="1"/>
          </p:cNvSpPr>
          <p:nvPr>
            <p:ph sz="half" idx="1"/>
          </p:nvPr>
        </p:nvSpPr>
        <p:spPr>
          <a:xfrm>
            <a:off x="609600" y="4191000"/>
            <a:ext cx="7848600" cy="2438400"/>
          </a:xfrm>
          <a:noFill/>
          <a:ln/>
        </p:spPr>
        <p:txBody>
          <a:bodyPr/>
          <a:lstStyle/>
          <a:p>
            <a:pPr marL="0" indent="0">
              <a:spcAft>
                <a:spcPct val="75000"/>
              </a:spcAft>
              <a:buNone/>
            </a:pPr>
            <a:r>
              <a:rPr lang="en-US" sz="3600" dirty="0" smtClean="0">
                <a:solidFill>
                  <a:schemeClr val="accent3">
                    <a:lumMod val="50000"/>
                  </a:schemeClr>
                </a:solidFill>
              </a:rPr>
              <a:t>	SI = </a:t>
            </a:r>
            <a:r>
              <a:rPr lang="en-US" sz="3600" dirty="0">
                <a:solidFill>
                  <a:schemeClr val="accent3">
                    <a:lumMod val="50000"/>
                  </a:schemeClr>
                </a:solidFill>
              </a:rPr>
              <a:t>P</a:t>
            </a:r>
            <a:r>
              <a:rPr lang="en-US" sz="3600" baseline="-25000" dirty="0">
                <a:solidFill>
                  <a:schemeClr val="accent3">
                    <a:lumMod val="50000"/>
                  </a:schemeClr>
                </a:solidFill>
              </a:rPr>
              <a:t>0</a:t>
            </a:r>
            <a:r>
              <a:rPr lang="en-US" sz="3600" dirty="0">
                <a:solidFill>
                  <a:schemeClr val="accent3">
                    <a:lumMod val="50000"/>
                  </a:schemeClr>
                </a:solidFill>
              </a:rPr>
              <a:t>(i)(n)						= $1,000(.07)(2)					= </a:t>
            </a:r>
            <a:r>
              <a:rPr lang="en-US" sz="3600" dirty="0">
                <a:solidFill>
                  <a:schemeClr val="accent3">
                    <a:lumMod val="50000"/>
                  </a:schemeClr>
                </a:solidFill>
                <a:effectLst>
                  <a:outerShdw blurRad="38100" dist="38100" dir="2700000" algn="tl">
                    <a:srgbClr val="C0C0C0"/>
                  </a:outerShdw>
                </a:effectLst>
              </a:rPr>
              <a:t>$140</a:t>
            </a:r>
          </a:p>
        </p:txBody>
      </p:sp>
      <p:sp>
        <p:nvSpPr>
          <p:cNvPr id="11270" name="Rectangle 6"/>
          <p:cNvSpPr>
            <a:spLocks noGrp="1" noChangeArrowheads="1"/>
          </p:cNvSpPr>
          <p:nvPr>
            <p:ph sz="half" idx="2"/>
          </p:nvPr>
        </p:nvSpPr>
        <p:spPr>
          <a:xfrm>
            <a:off x="685800" y="2360064"/>
            <a:ext cx="8229600" cy="1754735"/>
          </a:xfrm>
          <a:noFill/>
          <a:ln/>
        </p:spPr>
        <p:txBody>
          <a:bodyPr>
            <a:normAutofit fontScale="92500" lnSpcReduction="10000"/>
          </a:bodyPr>
          <a:lstStyle/>
          <a:p>
            <a:pPr lvl="0"/>
            <a:r>
              <a:rPr lang="en-US" sz="3200" dirty="0">
                <a:solidFill>
                  <a:prstClr val="black"/>
                </a:solidFill>
              </a:rPr>
              <a:t>Assume that you deposit </a:t>
            </a:r>
            <a:r>
              <a:rPr lang="en-US" sz="3200" dirty="0">
                <a:solidFill>
                  <a:srgbClr val="42B200"/>
                </a:solidFill>
              </a:rPr>
              <a:t>$1,000</a:t>
            </a:r>
            <a:r>
              <a:rPr lang="en-US" sz="3200" dirty="0">
                <a:solidFill>
                  <a:prstClr val="black"/>
                </a:solidFill>
              </a:rPr>
              <a:t> in an account earning </a:t>
            </a:r>
            <a:r>
              <a:rPr lang="en-US" sz="3200" dirty="0">
                <a:solidFill>
                  <a:srgbClr val="C277FF"/>
                </a:solidFill>
              </a:rPr>
              <a:t>7%</a:t>
            </a:r>
            <a:r>
              <a:rPr lang="en-US" sz="3200" dirty="0">
                <a:solidFill>
                  <a:prstClr val="black"/>
                </a:solidFill>
              </a:rPr>
              <a:t> simple interest for </a:t>
            </a:r>
            <a:r>
              <a:rPr lang="en-US" sz="3200" dirty="0">
                <a:solidFill>
                  <a:srgbClr val="1F497D"/>
                </a:solidFill>
              </a:rPr>
              <a:t>2</a:t>
            </a:r>
            <a:r>
              <a:rPr lang="en-US" sz="3200" dirty="0">
                <a:solidFill>
                  <a:prstClr val="black"/>
                </a:solidFill>
              </a:rPr>
              <a:t> years.  </a:t>
            </a:r>
            <a:r>
              <a:rPr lang="en-US" sz="3200" i="1" dirty="0">
                <a:solidFill>
                  <a:prstClr val="black"/>
                </a:solidFill>
              </a:rPr>
              <a:t>What is the accumulated </a:t>
            </a:r>
            <a:r>
              <a:rPr lang="en-US" sz="3200" i="1" dirty="0">
                <a:solidFill>
                  <a:srgbClr val="0000FF"/>
                </a:solidFill>
              </a:rPr>
              <a:t>interest</a:t>
            </a:r>
            <a:r>
              <a:rPr lang="en-US" sz="3200" i="1" dirty="0">
                <a:solidFill>
                  <a:prstClr val="black"/>
                </a:solidFill>
              </a:rPr>
              <a:t> at the end of the 2nd year?</a:t>
            </a:r>
          </a:p>
        </p:txBody>
      </p:sp>
    </p:spTree>
    <p:extLst>
      <p:ext uri="{BB962C8B-B14F-4D97-AF65-F5344CB8AC3E}">
        <p14:creationId xmlns:p14="http://schemas.microsoft.com/office/powerpoint/2010/main" val="33447893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1068936"/>
          </a:xfrm>
        </p:spPr>
        <p:txBody>
          <a:bodyPr>
            <a:normAutofit/>
          </a:bodyPr>
          <a:lstStyle/>
          <a:p>
            <a:r>
              <a:rPr lang="en-US" b="1" dirty="0" smtClean="0">
                <a:solidFill>
                  <a:schemeClr val="bg1"/>
                </a:solidFill>
              </a:rPr>
              <a:t>Present and Future Value</a:t>
            </a:r>
            <a:endParaRPr lang="en-US" b="1" dirty="0">
              <a:solidFill>
                <a:schemeClr val="bg1"/>
              </a:solidFill>
            </a:endParaRPr>
          </a:p>
        </p:txBody>
      </p:sp>
      <p:sp>
        <p:nvSpPr>
          <p:cNvPr id="3" name="Content Placeholder 2"/>
          <p:cNvSpPr>
            <a:spLocks noGrp="1"/>
          </p:cNvSpPr>
          <p:nvPr>
            <p:ph sz="half" idx="1"/>
          </p:nvPr>
        </p:nvSpPr>
        <p:spPr>
          <a:xfrm>
            <a:off x="457200" y="2207360"/>
            <a:ext cx="4038600" cy="3918803"/>
          </a:xfrm>
        </p:spPr>
        <p:txBody>
          <a:bodyPr>
            <a:normAutofit/>
          </a:bodyPr>
          <a:lstStyle/>
          <a:p>
            <a:r>
              <a:rPr lang="en-US" u="sng" dirty="0">
                <a:solidFill>
                  <a:schemeClr val="accent3">
                    <a:lumMod val="50000"/>
                  </a:schemeClr>
                </a:solidFill>
                <a:effectLst>
                  <a:outerShdw blurRad="38100" dist="38100" dir="2700000" algn="tl">
                    <a:srgbClr val="C0C0C0"/>
                  </a:outerShdw>
                </a:effectLst>
              </a:rPr>
              <a:t>Present Value</a:t>
            </a:r>
            <a:r>
              <a:rPr lang="en-US" dirty="0">
                <a:solidFill>
                  <a:schemeClr val="accent3">
                    <a:lumMod val="50000"/>
                  </a:schemeClr>
                </a:solidFill>
                <a:effectLst>
                  <a:outerShdw blurRad="38100" dist="38100" dir="2700000" algn="tl">
                    <a:srgbClr val="C0C0C0"/>
                  </a:outerShdw>
                </a:effectLst>
              </a:rPr>
              <a:t> </a:t>
            </a:r>
            <a:r>
              <a:rPr lang="en-US" dirty="0">
                <a:solidFill>
                  <a:schemeClr val="accent3">
                    <a:lumMod val="50000"/>
                  </a:schemeClr>
                </a:solidFill>
              </a:rPr>
              <a:t>is the current value of a future amount of money, or a series of payments, evaluated at a given interest rate.</a:t>
            </a:r>
          </a:p>
        </p:txBody>
      </p:sp>
      <p:sp>
        <p:nvSpPr>
          <p:cNvPr id="4" name="Content Placeholder 3"/>
          <p:cNvSpPr>
            <a:spLocks noGrp="1"/>
          </p:cNvSpPr>
          <p:nvPr>
            <p:ph sz="half" idx="2"/>
          </p:nvPr>
        </p:nvSpPr>
        <p:spPr>
          <a:xfrm>
            <a:off x="4648200" y="2207360"/>
            <a:ext cx="4038600" cy="3918803"/>
          </a:xfrm>
        </p:spPr>
        <p:txBody>
          <a:bodyPr>
            <a:normAutofit/>
          </a:bodyPr>
          <a:lstStyle/>
          <a:p>
            <a:r>
              <a:rPr lang="en-US" u="sng" dirty="0" smtClean="0">
                <a:solidFill>
                  <a:schemeClr val="accent3">
                    <a:lumMod val="50000"/>
                  </a:schemeClr>
                </a:solidFill>
                <a:effectLst>
                  <a:outerShdw blurRad="38100" dist="38100" dir="2700000" algn="tl">
                    <a:srgbClr val="C0C0C0"/>
                  </a:outerShdw>
                </a:effectLst>
              </a:rPr>
              <a:t>Future </a:t>
            </a:r>
            <a:r>
              <a:rPr lang="en-US" u="sng" dirty="0">
                <a:solidFill>
                  <a:schemeClr val="accent3">
                    <a:lumMod val="50000"/>
                  </a:schemeClr>
                </a:solidFill>
                <a:effectLst>
                  <a:outerShdw blurRad="38100" dist="38100" dir="2700000" algn="tl">
                    <a:srgbClr val="C0C0C0"/>
                  </a:outerShdw>
                </a:effectLst>
              </a:rPr>
              <a:t>Value</a:t>
            </a:r>
            <a:r>
              <a:rPr lang="en-US" dirty="0">
                <a:solidFill>
                  <a:schemeClr val="accent3">
                    <a:lumMod val="50000"/>
                  </a:schemeClr>
                </a:solidFill>
                <a:effectLst>
                  <a:outerShdw blurRad="38100" dist="38100" dir="2700000" algn="tl">
                    <a:srgbClr val="C0C0C0"/>
                  </a:outerShdw>
                </a:effectLst>
              </a:rPr>
              <a:t> </a:t>
            </a:r>
            <a:r>
              <a:rPr lang="en-US" dirty="0">
                <a:solidFill>
                  <a:schemeClr val="accent3">
                    <a:lumMod val="50000"/>
                  </a:schemeClr>
                </a:solidFill>
              </a:rPr>
              <a:t>is the value at some future time of a present amount of money, or a series of payments, evaluated at a given interest rate.</a:t>
            </a:r>
          </a:p>
          <a:p>
            <a:pPr marL="0" indent="0">
              <a:buNone/>
            </a:pPr>
            <a:endParaRPr lang="en-US" dirty="0"/>
          </a:p>
        </p:txBody>
      </p:sp>
    </p:spTree>
    <p:extLst>
      <p:ext uri="{BB962C8B-B14F-4D97-AF65-F5344CB8AC3E}">
        <p14:creationId xmlns:p14="http://schemas.microsoft.com/office/powerpoint/2010/main" val="1343837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228600" y="833015"/>
            <a:ext cx="8610600" cy="1066800"/>
          </a:xfrm>
        </p:spPr>
        <p:txBody>
          <a:bodyPr/>
          <a:lstStyle/>
          <a:p>
            <a:pPr algn="l"/>
            <a:r>
              <a:rPr lang="en-US" b="1" dirty="0" smtClean="0">
                <a:solidFill>
                  <a:schemeClr val="bg1"/>
                </a:solidFill>
              </a:rPr>
              <a:t>Simple interest</a:t>
            </a:r>
            <a:endParaRPr lang="en-US" b="1" dirty="0">
              <a:solidFill>
                <a:schemeClr val="bg1"/>
              </a:solidFill>
            </a:endParaRPr>
          </a:p>
        </p:txBody>
      </p:sp>
      <p:sp>
        <p:nvSpPr>
          <p:cNvPr id="12291" name="Rectangle 3"/>
          <p:cNvSpPr>
            <a:spLocks noGrp="1" noChangeArrowheads="1"/>
          </p:cNvSpPr>
          <p:nvPr>
            <p:ph sz="half" idx="1"/>
          </p:nvPr>
        </p:nvSpPr>
        <p:spPr>
          <a:xfrm>
            <a:off x="601670" y="2818180"/>
            <a:ext cx="8305800" cy="1144525"/>
          </a:xfrm>
          <a:noFill/>
          <a:ln/>
        </p:spPr>
        <p:txBody>
          <a:bodyPr>
            <a:normAutofit fontScale="92500" lnSpcReduction="20000"/>
          </a:bodyPr>
          <a:lstStyle/>
          <a:p>
            <a:pPr>
              <a:buFont typeface="Monotype Sorts" pitchFamily="2" charset="2"/>
              <a:buNone/>
            </a:pPr>
            <a:r>
              <a:rPr lang="en-US" sz="3000" i="1" dirty="0">
                <a:solidFill>
                  <a:schemeClr val="accent3">
                    <a:lumMod val="50000"/>
                  </a:schemeClr>
                </a:solidFill>
              </a:rPr>
              <a:t>			</a:t>
            </a:r>
            <a:r>
              <a:rPr lang="en-US" sz="3000" i="1" dirty="0">
                <a:solidFill>
                  <a:schemeClr val="accent3">
                    <a:lumMod val="50000"/>
                  </a:schemeClr>
                </a:solidFill>
                <a:effectLst>
                  <a:outerShdw blurRad="38100" dist="38100" dir="2700000" algn="tl">
                    <a:srgbClr val="C0C0C0"/>
                  </a:outerShdw>
                </a:effectLst>
              </a:rPr>
              <a:t>FV</a:t>
            </a:r>
            <a:r>
              <a:rPr lang="en-US" sz="3000" i="1" dirty="0">
                <a:solidFill>
                  <a:schemeClr val="accent3">
                    <a:lumMod val="50000"/>
                  </a:schemeClr>
                </a:solidFill>
              </a:rPr>
              <a:t> 	= P</a:t>
            </a:r>
            <a:r>
              <a:rPr lang="en-US" sz="3000" i="1" baseline="-25000" dirty="0">
                <a:solidFill>
                  <a:schemeClr val="accent3">
                    <a:lumMod val="50000"/>
                  </a:schemeClr>
                </a:solidFill>
              </a:rPr>
              <a:t>0</a:t>
            </a:r>
            <a:r>
              <a:rPr lang="en-US" sz="3000" i="1" dirty="0">
                <a:solidFill>
                  <a:schemeClr val="accent3">
                    <a:lumMod val="50000"/>
                  </a:schemeClr>
                </a:solidFill>
              </a:rPr>
              <a:t> + SI 							= $1,000 + $140					= </a:t>
            </a:r>
            <a:r>
              <a:rPr lang="en-US" sz="3000" i="1" dirty="0">
                <a:solidFill>
                  <a:schemeClr val="accent3">
                    <a:lumMod val="50000"/>
                  </a:schemeClr>
                </a:solidFill>
                <a:effectLst>
                  <a:outerShdw blurRad="38100" dist="38100" dir="2700000" algn="tl">
                    <a:srgbClr val="C0C0C0"/>
                  </a:outerShdw>
                </a:effectLst>
              </a:rPr>
              <a:t>$</a:t>
            </a:r>
            <a:r>
              <a:rPr lang="en-US" sz="3000" i="1" dirty="0" smtClean="0">
                <a:solidFill>
                  <a:schemeClr val="accent3">
                    <a:lumMod val="50000"/>
                  </a:schemeClr>
                </a:solidFill>
                <a:effectLst>
                  <a:outerShdw blurRad="38100" dist="38100" dir="2700000" algn="tl">
                    <a:srgbClr val="C0C0C0"/>
                  </a:outerShdw>
                </a:effectLst>
              </a:rPr>
              <a:t>1,140</a:t>
            </a:r>
          </a:p>
          <a:p>
            <a:pPr>
              <a:buFont typeface="Monotype Sorts" pitchFamily="2" charset="2"/>
              <a:buNone/>
            </a:pPr>
            <a:endParaRPr lang="en-US" sz="3000" i="1" dirty="0">
              <a:solidFill>
                <a:schemeClr val="accent3">
                  <a:lumMod val="50000"/>
                </a:schemeClr>
              </a:solidFill>
              <a:effectLst>
                <a:outerShdw blurRad="38100" dist="38100" dir="2700000" algn="tl">
                  <a:srgbClr val="C0C0C0"/>
                </a:outerShdw>
              </a:effectLst>
            </a:endParaRPr>
          </a:p>
        </p:txBody>
      </p:sp>
      <p:sp>
        <p:nvSpPr>
          <p:cNvPr id="12294" name="Rectangle 6"/>
          <p:cNvSpPr>
            <a:spLocks noGrp="1" noChangeArrowheads="1"/>
          </p:cNvSpPr>
          <p:nvPr>
            <p:ph sz="half" idx="2"/>
          </p:nvPr>
        </p:nvSpPr>
        <p:spPr>
          <a:xfrm>
            <a:off x="685800" y="2360065"/>
            <a:ext cx="8229600" cy="610820"/>
          </a:xfrm>
          <a:noFill/>
          <a:ln/>
        </p:spPr>
        <p:txBody>
          <a:bodyPr/>
          <a:lstStyle/>
          <a:p>
            <a:r>
              <a:rPr lang="en-US" sz="3200" dirty="0">
                <a:solidFill>
                  <a:schemeClr val="accent3">
                    <a:lumMod val="50000"/>
                  </a:schemeClr>
                </a:solidFill>
              </a:rPr>
              <a:t>What is the </a:t>
            </a:r>
            <a:r>
              <a:rPr lang="en-US" sz="3200" dirty="0">
                <a:solidFill>
                  <a:schemeClr val="accent3">
                    <a:lumMod val="50000"/>
                  </a:schemeClr>
                </a:solidFill>
                <a:effectLst>
                  <a:outerShdw blurRad="38100" dist="38100" dir="2700000" algn="tl">
                    <a:srgbClr val="C0C0C0"/>
                  </a:outerShdw>
                </a:effectLst>
              </a:rPr>
              <a:t>Future Value </a:t>
            </a:r>
            <a:r>
              <a:rPr lang="en-US" sz="3200" dirty="0">
                <a:solidFill>
                  <a:schemeClr val="accent3">
                    <a:lumMod val="50000"/>
                  </a:schemeClr>
                </a:solidFill>
              </a:rPr>
              <a:t>(</a:t>
            </a:r>
            <a:r>
              <a:rPr lang="en-US" sz="3200" dirty="0">
                <a:solidFill>
                  <a:schemeClr val="accent3">
                    <a:lumMod val="50000"/>
                  </a:schemeClr>
                </a:solidFill>
                <a:effectLst>
                  <a:outerShdw blurRad="38100" dist="38100" dir="2700000" algn="tl">
                    <a:srgbClr val="C0C0C0"/>
                  </a:outerShdw>
                </a:effectLst>
              </a:rPr>
              <a:t>FV</a:t>
            </a:r>
            <a:r>
              <a:rPr lang="en-US" sz="3200" dirty="0">
                <a:solidFill>
                  <a:schemeClr val="accent3">
                    <a:lumMod val="50000"/>
                  </a:schemeClr>
                </a:solidFill>
              </a:rPr>
              <a:t>) of the deposit?</a:t>
            </a:r>
          </a:p>
        </p:txBody>
      </p:sp>
      <p:sp>
        <p:nvSpPr>
          <p:cNvPr id="7" name="Rectangle 3"/>
          <p:cNvSpPr txBox="1">
            <a:spLocks noChangeArrowheads="1"/>
          </p:cNvSpPr>
          <p:nvPr/>
        </p:nvSpPr>
        <p:spPr>
          <a:xfrm>
            <a:off x="915010" y="4803345"/>
            <a:ext cx="5947565" cy="1832460"/>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Font typeface="Monotype Sorts" pitchFamily="2" charset="2"/>
              <a:buNone/>
            </a:pPr>
            <a:r>
              <a:rPr lang="en-US" sz="3000" i="1" dirty="0" smtClean="0">
                <a:solidFill>
                  <a:schemeClr val="accent3">
                    <a:lumMod val="50000"/>
                  </a:schemeClr>
                </a:solidFill>
              </a:rPr>
              <a:t>The Present Value is simply the $1,000 you originally deposited. That is the value today!</a:t>
            </a:r>
            <a:endParaRPr lang="en-US" sz="3000" dirty="0">
              <a:solidFill>
                <a:schemeClr val="accent3">
                  <a:lumMod val="50000"/>
                </a:schemeClr>
              </a:solidFill>
            </a:endParaRPr>
          </a:p>
        </p:txBody>
      </p:sp>
      <p:sp>
        <p:nvSpPr>
          <p:cNvPr id="8" name="Rectangle 6"/>
          <p:cNvSpPr txBox="1">
            <a:spLocks noChangeArrowheads="1"/>
          </p:cNvSpPr>
          <p:nvPr/>
        </p:nvSpPr>
        <p:spPr>
          <a:xfrm>
            <a:off x="685800" y="4039820"/>
            <a:ext cx="8229600" cy="757121"/>
          </a:xfrm>
          <a:prstGeom prst="rect">
            <a:avLst/>
          </a:prstGeom>
          <a:noFill/>
          <a:ln/>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3200" dirty="0" smtClean="0">
                <a:solidFill>
                  <a:schemeClr val="accent3">
                    <a:lumMod val="50000"/>
                  </a:schemeClr>
                </a:solidFill>
              </a:rPr>
              <a:t>What is the </a:t>
            </a:r>
            <a:r>
              <a:rPr lang="en-US" sz="3200" dirty="0" smtClean="0">
                <a:solidFill>
                  <a:schemeClr val="accent3">
                    <a:lumMod val="50000"/>
                  </a:schemeClr>
                </a:solidFill>
                <a:effectLst>
                  <a:outerShdw blurRad="38100" dist="38100" dir="2700000" algn="tl">
                    <a:srgbClr val="C0C0C0"/>
                  </a:outerShdw>
                </a:effectLst>
              </a:rPr>
              <a:t>Present Value </a:t>
            </a:r>
            <a:r>
              <a:rPr lang="en-US" sz="3200" dirty="0" smtClean="0">
                <a:solidFill>
                  <a:schemeClr val="accent3">
                    <a:lumMod val="50000"/>
                  </a:schemeClr>
                </a:solidFill>
              </a:rPr>
              <a:t>(</a:t>
            </a:r>
            <a:r>
              <a:rPr lang="en-US" sz="3200" dirty="0" smtClean="0">
                <a:solidFill>
                  <a:schemeClr val="accent3">
                    <a:lumMod val="50000"/>
                  </a:schemeClr>
                </a:solidFill>
                <a:effectLst>
                  <a:outerShdw blurRad="38100" dist="38100" dir="2700000" algn="tl">
                    <a:srgbClr val="C0C0C0"/>
                  </a:outerShdw>
                </a:effectLst>
              </a:rPr>
              <a:t>PV</a:t>
            </a:r>
            <a:r>
              <a:rPr lang="en-US" sz="3200" dirty="0" smtClean="0">
                <a:solidFill>
                  <a:schemeClr val="accent3">
                    <a:lumMod val="50000"/>
                  </a:schemeClr>
                </a:solidFill>
              </a:rPr>
              <a:t>) of the previous problem?</a:t>
            </a:r>
            <a:endParaRPr lang="en-US" sz="3200" dirty="0">
              <a:solidFill>
                <a:schemeClr val="accent3">
                  <a:lumMod val="50000"/>
                </a:schemeClr>
              </a:solidFill>
            </a:endParaRPr>
          </a:p>
        </p:txBody>
      </p:sp>
    </p:spTree>
    <p:extLst>
      <p:ext uri="{BB962C8B-B14F-4D97-AF65-F5344CB8AC3E}">
        <p14:creationId xmlns:p14="http://schemas.microsoft.com/office/powerpoint/2010/main" val="10888756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P spid="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228600" y="833015"/>
            <a:ext cx="8610600" cy="1066800"/>
          </a:xfrm>
        </p:spPr>
        <p:txBody>
          <a:bodyPr/>
          <a:lstStyle/>
          <a:p>
            <a:r>
              <a:rPr lang="en-US" b="1" dirty="0"/>
              <a:t>Compound Interest</a:t>
            </a:r>
          </a:p>
        </p:txBody>
      </p:sp>
      <p:sp>
        <p:nvSpPr>
          <p:cNvPr id="505861" name="Text Box 5"/>
          <p:cNvSpPr txBox="1">
            <a:spLocks noChangeArrowheads="1"/>
          </p:cNvSpPr>
          <p:nvPr/>
        </p:nvSpPr>
        <p:spPr bwMode="auto">
          <a:xfrm>
            <a:off x="685800" y="2351782"/>
            <a:ext cx="7620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dirty="0">
                <a:solidFill>
                  <a:schemeClr val="accent3">
                    <a:lumMod val="50000"/>
                  </a:schemeClr>
                </a:solidFill>
              </a:rPr>
              <a:t>Interest paid on principal plus interest is called </a:t>
            </a:r>
            <a:r>
              <a:rPr lang="en-US" sz="3200" i="1" dirty="0">
                <a:solidFill>
                  <a:schemeClr val="accent3">
                    <a:lumMod val="50000"/>
                  </a:schemeClr>
                </a:solidFill>
              </a:rPr>
              <a:t>compound interest</a:t>
            </a:r>
            <a:r>
              <a:rPr lang="en-US" sz="3200" dirty="0">
                <a:solidFill>
                  <a:schemeClr val="accent3">
                    <a:lumMod val="50000"/>
                  </a:schemeClr>
                </a:solidFill>
              </a:rPr>
              <a:t>.  </a:t>
            </a:r>
            <a:endParaRPr lang="en-US" sz="3200" dirty="0" smtClean="0">
              <a:solidFill>
                <a:schemeClr val="accent3">
                  <a:lumMod val="50000"/>
                </a:schemeClr>
              </a:solidFill>
            </a:endParaRPr>
          </a:p>
          <a:p>
            <a:pPr>
              <a:spcBef>
                <a:spcPct val="50000"/>
              </a:spcBef>
            </a:pPr>
            <a:endParaRPr lang="en-US" sz="3200" dirty="0"/>
          </a:p>
        </p:txBody>
      </p:sp>
      <p:graphicFrame>
        <p:nvGraphicFramePr>
          <p:cNvPr id="2" name="Object 1"/>
          <p:cNvGraphicFramePr>
            <a:graphicFrameLocks/>
          </p:cNvGraphicFramePr>
          <p:nvPr>
            <p:extLst>
              <p:ext uri="{D42A27DB-BD31-4B8C-83A1-F6EECF244321}">
                <p14:modId xmlns:p14="http://schemas.microsoft.com/office/powerpoint/2010/main" val="1251767637"/>
              </p:ext>
            </p:extLst>
          </p:nvPr>
        </p:nvGraphicFramePr>
        <p:xfrm>
          <a:off x="2281425" y="4039820"/>
          <a:ext cx="4275740" cy="1832460"/>
        </p:xfrm>
        <a:graphic>
          <a:graphicData uri="http://schemas.openxmlformats.org/presentationml/2006/ole">
            <mc:AlternateContent xmlns:mc="http://schemas.openxmlformats.org/markup-compatibility/2006">
              <mc:Choice xmlns:v="urn:schemas-microsoft-com:vml" Requires="v">
                <p:oleObj spid="_x0000_s7460" name="Equation" r:id="rId3" imgW="1130040" imgH="711000" progId="Equation.3">
                  <p:embed/>
                </p:oleObj>
              </mc:Choice>
              <mc:Fallback>
                <p:oleObj name="Equation" r:id="rId3" imgW="1130040" imgH="711000" progId="Equation.3">
                  <p:embed/>
                  <p:pic>
                    <p:nvPicPr>
                      <p:cNvPr id="0" name="Object 6"/>
                      <p:cNvPicPr>
                        <a:picLocks noChangeArrowheads="1"/>
                      </p:cNvPicPr>
                      <p:nvPr/>
                    </p:nvPicPr>
                    <p:blipFill>
                      <a:blip r:embed="rId4"/>
                      <a:srcRect/>
                      <a:stretch>
                        <a:fillRect/>
                      </a:stretch>
                    </p:blipFill>
                    <p:spPr bwMode="auto">
                      <a:xfrm>
                        <a:off x="2281425" y="4039820"/>
                        <a:ext cx="4275740" cy="1832460"/>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991953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43555" y="985720"/>
            <a:ext cx="7177135" cy="1068935"/>
          </a:xfrm>
        </p:spPr>
        <p:txBody>
          <a:bodyPr rtlCol="0">
            <a:normAutofit fontScale="90000"/>
          </a:bodyPr>
          <a:lstStyle/>
          <a:p>
            <a:pPr eaLnBrk="1" fontAlgn="auto" hangingPunct="1">
              <a:spcAft>
                <a:spcPts val="0"/>
              </a:spcAft>
              <a:defRPr/>
            </a:pPr>
            <a:r>
              <a:rPr lang="en-US" b="1" dirty="0">
                <a:ea typeface="+mj-ea"/>
                <a:cs typeface="+mj-cs"/>
              </a:rPr>
              <a:t>Simple Interest and Compound Interest</a:t>
            </a:r>
          </a:p>
        </p:txBody>
      </p:sp>
      <p:sp>
        <p:nvSpPr>
          <p:cNvPr id="29698" name="Content Placeholder 2"/>
          <p:cNvSpPr>
            <a:spLocks noGrp="1"/>
          </p:cNvSpPr>
          <p:nvPr>
            <p:ph idx="1"/>
          </p:nvPr>
        </p:nvSpPr>
        <p:spPr>
          <a:xfrm>
            <a:off x="448965" y="2970885"/>
            <a:ext cx="8229600" cy="3002573"/>
          </a:xfrm>
        </p:spPr>
        <p:txBody>
          <a:bodyPr>
            <a:normAutofit/>
          </a:bodyPr>
          <a:lstStyle/>
          <a:p>
            <a:pPr eaLnBrk="1" hangingPunct="1">
              <a:buFont typeface="Wingdings" pitchFamily="2" charset="2"/>
              <a:buChar char="q"/>
            </a:pPr>
            <a:r>
              <a:rPr lang="en-US" u="sng" dirty="0" smtClean="0">
                <a:ea typeface="ＭＳ Ｐゴシック" charset="-128"/>
              </a:rPr>
              <a:t>Example </a:t>
            </a:r>
            <a:r>
              <a:rPr lang="en-US" dirty="0" smtClean="0">
                <a:ea typeface="ＭＳ Ｐゴシック" charset="-128"/>
              </a:rPr>
              <a:t>: Suppose that you deposit $500 in your savings account that earns 5% annual interest. How much will you have in your account after two years using (a) simple interest and (b) compound interest?</a:t>
            </a:r>
          </a:p>
          <a:p>
            <a:pPr lvl="1" eaLnBrk="1" hangingPunct="1">
              <a:buFont typeface="Wingdings" pitchFamily="2" charset="2"/>
              <a:buChar char="q"/>
            </a:pPr>
            <a:endParaRPr lang="en-US" dirty="0" smtClean="0">
              <a:ea typeface="ＭＳ Ｐゴシック" charset="-128"/>
            </a:endParaRPr>
          </a:p>
          <a:p>
            <a:pPr lvl="1" eaLnBrk="1" hangingPunct="1">
              <a:buFontTx/>
              <a:buNone/>
            </a:pPr>
            <a:endParaRPr lang="en-US" dirty="0" smtClean="0">
              <a:ea typeface="ＭＳ Ｐゴシック" charset="-128"/>
            </a:endParaRPr>
          </a:p>
        </p:txBody>
      </p:sp>
      <p:sp>
        <p:nvSpPr>
          <p:cNvPr id="3" name="Slide Number Placeholder 2"/>
          <p:cNvSpPr>
            <a:spLocks noGrp="1"/>
          </p:cNvSpPr>
          <p:nvPr>
            <p:ph type="sldNum" sz="quarter" idx="12"/>
          </p:nvPr>
        </p:nvSpPr>
        <p:spPr/>
        <p:txBody>
          <a:bodyPr/>
          <a:lstStyle>
            <a:lvl1pPr eaLnBrk="0" hangingPunct="0">
              <a:defRPr sz="2400">
                <a:solidFill>
                  <a:schemeClr val="tx1"/>
                </a:solidFill>
                <a:latin typeface="Tahoma" pitchFamily="34" charset="0"/>
                <a:ea typeface="ＭＳ Ｐゴシック" charset="-128"/>
              </a:defRPr>
            </a:lvl1pPr>
            <a:lvl2pPr marL="742950" indent="-285750" eaLnBrk="0" hangingPunct="0">
              <a:defRPr sz="2400">
                <a:solidFill>
                  <a:schemeClr val="tx1"/>
                </a:solidFill>
                <a:latin typeface="Tahoma" pitchFamily="34" charset="0"/>
                <a:ea typeface="ＭＳ Ｐゴシック" charset="-128"/>
              </a:defRPr>
            </a:lvl2pPr>
            <a:lvl3pPr marL="1143000" indent="-228600" eaLnBrk="0" hangingPunct="0">
              <a:defRPr sz="2400">
                <a:solidFill>
                  <a:schemeClr val="tx1"/>
                </a:solidFill>
                <a:latin typeface="Tahoma" pitchFamily="34" charset="0"/>
                <a:ea typeface="ＭＳ Ｐゴシック" charset="-128"/>
              </a:defRPr>
            </a:lvl3pPr>
            <a:lvl4pPr marL="1600200" indent="-228600" eaLnBrk="0" hangingPunct="0">
              <a:defRPr sz="2400">
                <a:solidFill>
                  <a:schemeClr val="tx1"/>
                </a:solidFill>
                <a:latin typeface="Tahoma" pitchFamily="34" charset="0"/>
                <a:ea typeface="ＭＳ Ｐゴシック" charset="-128"/>
              </a:defRPr>
            </a:lvl4pPr>
            <a:lvl5pPr marL="2057400" indent="-228600" eaLnBrk="0" hangingPunct="0">
              <a:defRPr sz="2400">
                <a:solidFill>
                  <a:schemeClr val="tx1"/>
                </a:solidFill>
                <a:latin typeface="Tahoma"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FCF871EE-6670-4DAD-A90A-99212290E018}" type="slidenum">
              <a:rPr lang="en-US" sz="1100">
                <a:solidFill>
                  <a:srgbClr val="A6A6A6"/>
                </a:solidFill>
              </a:rPr>
              <a:pPr eaLnBrk="1" hangingPunct="1"/>
              <a:t>15</a:t>
            </a:fld>
            <a:endParaRPr lang="en-US" sz="1100">
              <a:solidFill>
                <a:srgbClr val="A6A6A6"/>
              </a:solidFill>
            </a:endParaRPr>
          </a:p>
        </p:txBody>
      </p:sp>
    </p:spTree>
    <p:extLst>
      <p:ext uri="{BB962C8B-B14F-4D97-AF65-F5344CB8AC3E}">
        <p14:creationId xmlns:p14="http://schemas.microsoft.com/office/powerpoint/2010/main" val="711999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a:p>
        </p:txBody>
      </p:sp>
      <p:sp>
        <p:nvSpPr>
          <p:cNvPr id="17411" name="Content Placeholder 2"/>
          <p:cNvSpPr>
            <a:spLocks noGrp="1"/>
          </p:cNvSpPr>
          <p:nvPr>
            <p:ph idx="1"/>
          </p:nvPr>
        </p:nvSpPr>
        <p:spPr>
          <a:xfrm>
            <a:off x="448965" y="2360065"/>
            <a:ext cx="8229600" cy="3613393"/>
          </a:xfrm>
        </p:spPr>
        <p:txBody>
          <a:bodyPr>
            <a:normAutofit/>
          </a:bodyPr>
          <a:lstStyle/>
          <a:p>
            <a:pPr eaLnBrk="1" hangingPunct="1">
              <a:lnSpc>
                <a:spcPct val="80000"/>
              </a:lnSpc>
              <a:buFont typeface="Wingdings" pitchFamily="2" charset="2"/>
              <a:buChar char="Ø"/>
            </a:pPr>
            <a:r>
              <a:rPr lang="en-US" sz="2000" u="sng" dirty="0" smtClean="0">
                <a:ea typeface="ＭＳ Ｐゴシック" charset="-128"/>
              </a:rPr>
              <a:t>Simple Interest</a:t>
            </a:r>
          </a:p>
          <a:p>
            <a:pPr lvl="1" eaLnBrk="1" hangingPunct="1">
              <a:lnSpc>
                <a:spcPct val="80000"/>
              </a:lnSpc>
              <a:buFont typeface="Wingdings" pitchFamily="2" charset="2"/>
              <a:buChar char="Ø"/>
            </a:pPr>
            <a:r>
              <a:rPr lang="en-US" sz="1900" dirty="0" smtClean="0">
                <a:ea typeface="ＭＳ Ｐゴシック" charset="-128"/>
              </a:rPr>
              <a:t>Interest earned = 5% of $500 = .05×500 = $25 per year</a:t>
            </a:r>
          </a:p>
          <a:p>
            <a:pPr lvl="1" eaLnBrk="1" hangingPunct="1">
              <a:lnSpc>
                <a:spcPct val="80000"/>
              </a:lnSpc>
              <a:buFont typeface="Wingdings" pitchFamily="2" charset="2"/>
              <a:buChar char="Ø"/>
            </a:pPr>
            <a:r>
              <a:rPr lang="en-US" sz="1900" dirty="0" smtClean="0">
                <a:ea typeface="ＭＳ Ｐゴシック" charset="-128"/>
              </a:rPr>
              <a:t>Total interest earned = $25×2 = $50</a:t>
            </a:r>
          </a:p>
          <a:p>
            <a:pPr lvl="1" eaLnBrk="1" hangingPunct="1">
              <a:lnSpc>
                <a:spcPct val="80000"/>
              </a:lnSpc>
              <a:buFont typeface="Wingdings" pitchFamily="2" charset="2"/>
              <a:buChar char="Ø"/>
            </a:pPr>
            <a:r>
              <a:rPr lang="en-US" sz="1900" dirty="0" smtClean="0">
                <a:ea typeface="ＭＳ Ｐゴシック" charset="-128"/>
              </a:rPr>
              <a:t>Balance in your savings account:</a:t>
            </a:r>
          </a:p>
          <a:p>
            <a:pPr lvl="1" eaLnBrk="1" hangingPunct="1">
              <a:lnSpc>
                <a:spcPct val="80000"/>
              </a:lnSpc>
              <a:buFont typeface="Wingdings 2" pitchFamily="18" charset="2"/>
              <a:buNone/>
            </a:pPr>
            <a:r>
              <a:rPr lang="en-US" sz="1900" dirty="0" smtClean="0">
                <a:ea typeface="ＭＳ Ｐゴシック" charset="-128"/>
              </a:rPr>
              <a:t>       = Principal + accumulated interest </a:t>
            </a:r>
          </a:p>
          <a:p>
            <a:pPr marL="685800" lvl="2" indent="0" eaLnBrk="1" hangingPunct="1">
              <a:lnSpc>
                <a:spcPct val="80000"/>
              </a:lnSpc>
              <a:buFont typeface="Wingdings 2" pitchFamily="18" charset="2"/>
              <a:buNone/>
            </a:pPr>
            <a:r>
              <a:rPr lang="en-US" sz="1700" dirty="0" smtClean="0">
                <a:ea typeface="ＭＳ Ｐゴシック" charset="-128"/>
              </a:rPr>
              <a:t> = $500 + $50 = </a:t>
            </a:r>
            <a:r>
              <a:rPr lang="en-US" sz="1700" b="1" dirty="0" smtClean="0">
                <a:ea typeface="ＭＳ Ｐゴシック" charset="-128"/>
              </a:rPr>
              <a:t>$550</a:t>
            </a:r>
          </a:p>
          <a:p>
            <a:pPr eaLnBrk="1" hangingPunct="1">
              <a:lnSpc>
                <a:spcPct val="80000"/>
              </a:lnSpc>
              <a:buFont typeface="Wingdings" pitchFamily="2" charset="2"/>
              <a:buChar char="Ø"/>
            </a:pPr>
            <a:r>
              <a:rPr lang="en-US" sz="2000" u="sng" dirty="0" smtClean="0">
                <a:ea typeface="ＭＳ Ｐゴシック" charset="-128"/>
              </a:rPr>
              <a:t>Compound interest</a:t>
            </a:r>
            <a:r>
              <a:rPr lang="en-US" sz="2000" dirty="0" smtClean="0">
                <a:ea typeface="ＭＳ Ｐゴシック" charset="-128"/>
              </a:rPr>
              <a:t> (assuming compounding once a year)</a:t>
            </a:r>
          </a:p>
          <a:p>
            <a:pPr lvl="1" eaLnBrk="1" hangingPunct="1">
              <a:lnSpc>
                <a:spcPct val="80000"/>
              </a:lnSpc>
              <a:buFont typeface="Wingdings" pitchFamily="2" charset="2"/>
              <a:buChar char="Ø"/>
            </a:pPr>
            <a:r>
              <a:rPr lang="en-US" sz="1900" dirty="0" smtClean="0">
                <a:ea typeface="ＭＳ Ｐゴシック" charset="-128"/>
              </a:rPr>
              <a:t>Interest earned in Year 1 = 5% of $500 = $25</a:t>
            </a:r>
          </a:p>
          <a:p>
            <a:pPr lvl="1" eaLnBrk="1" hangingPunct="1">
              <a:lnSpc>
                <a:spcPct val="80000"/>
              </a:lnSpc>
              <a:buFont typeface="Wingdings" pitchFamily="2" charset="2"/>
              <a:buChar char="Ø"/>
            </a:pPr>
            <a:r>
              <a:rPr lang="en-US" sz="1900" dirty="0" smtClean="0">
                <a:ea typeface="ＭＳ Ｐゴシック" charset="-128"/>
              </a:rPr>
              <a:t>Interest earned in  Year 2 = 5% of ($500 + accumulated interest) </a:t>
            </a:r>
          </a:p>
          <a:p>
            <a:pPr marL="685800" lvl="2" indent="0" eaLnBrk="1" hangingPunct="1">
              <a:lnSpc>
                <a:spcPct val="80000"/>
              </a:lnSpc>
              <a:buFont typeface="Wingdings 2" pitchFamily="18" charset="2"/>
              <a:buNone/>
            </a:pPr>
            <a:r>
              <a:rPr lang="en-US" sz="1700" dirty="0" smtClean="0">
                <a:ea typeface="ＭＳ Ｐゴシック" charset="-128"/>
              </a:rPr>
              <a:t>                                                          = 5% of ($500 + 25) = .05×525 = $26.25</a:t>
            </a:r>
          </a:p>
          <a:p>
            <a:pPr lvl="1" eaLnBrk="1" hangingPunct="1">
              <a:lnSpc>
                <a:spcPct val="80000"/>
              </a:lnSpc>
              <a:buFont typeface="Wingdings" pitchFamily="2" charset="2"/>
              <a:buChar char="Ø"/>
            </a:pPr>
            <a:r>
              <a:rPr lang="en-US" sz="1900" dirty="0" smtClean="0">
                <a:ea typeface="ＭＳ Ｐゴシック" charset="-128"/>
              </a:rPr>
              <a:t>Balance in your savings account:</a:t>
            </a:r>
          </a:p>
          <a:p>
            <a:pPr marL="685800" lvl="2" indent="0" eaLnBrk="1" hangingPunct="1">
              <a:lnSpc>
                <a:spcPct val="80000"/>
              </a:lnSpc>
              <a:buFont typeface="Wingdings 2" pitchFamily="18" charset="2"/>
              <a:buNone/>
            </a:pPr>
            <a:r>
              <a:rPr lang="en-US" sz="1700" dirty="0" smtClean="0">
                <a:ea typeface="ＭＳ Ｐゴシック" charset="-128"/>
              </a:rPr>
              <a:t> = Principal + interest earned = $500 + $25 + $26.25 = </a:t>
            </a:r>
            <a:r>
              <a:rPr lang="en-US" sz="1700" b="1" dirty="0" smtClean="0">
                <a:ea typeface="ＭＳ Ｐゴシック" charset="-128"/>
              </a:rPr>
              <a:t>$551.25</a:t>
            </a:r>
          </a:p>
        </p:txBody>
      </p:sp>
      <p:sp>
        <p:nvSpPr>
          <p:cNvPr id="3" name="Slide Number Placeholder 2"/>
          <p:cNvSpPr>
            <a:spLocks noGrp="1"/>
          </p:cNvSpPr>
          <p:nvPr>
            <p:ph type="sldNum" sz="quarter" idx="12"/>
          </p:nvPr>
        </p:nvSpPr>
        <p:spPr/>
        <p:txBody>
          <a:bodyPr/>
          <a:lstStyle>
            <a:lvl1pPr eaLnBrk="0" hangingPunct="0">
              <a:defRPr sz="2400">
                <a:solidFill>
                  <a:schemeClr val="tx1"/>
                </a:solidFill>
                <a:latin typeface="Tahoma" pitchFamily="34" charset="0"/>
                <a:ea typeface="ＭＳ Ｐゴシック" charset="-128"/>
              </a:defRPr>
            </a:lvl1pPr>
            <a:lvl2pPr marL="742950" indent="-285750" eaLnBrk="0" hangingPunct="0">
              <a:defRPr sz="2400">
                <a:solidFill>
                  <a:schemeClr val="tx1"/>
                </a:solidFill>
                <a:latin typeface="Tahoma" pitchFamily="34" charset="0"/>
                <a:ea typeface="ＭＳ Ｐゴシック" charset="-128"/>
              </a:defRPr>
            </a:lvl2pPr>
            <a:lvl3pPr marL="1143000" indent="-228600" eaLnBrk="0" hangingPunct="0">
              <a:defRPr sz="2400">
                <a:solidFill>
                  <a:schemeClr val="tx1"/>
                </a:solidFill>
                <a:latin typeface="Tahoma" pitchFamily="34" charset="0"/>
                <a:ea typeface="ＭＳ Ｐゴシック" charset="-128"/>
              </a:defRPr>
            </a:lvl3pPr>
            <a:lvl4pPr marL="1600200" indent="-228600" eaLnBrk="0" hangingPunct="0">
              <a:defRPr sz="2400">
                <a:solidFill>
                  <a:schemeClr val="tx1"/>
                </a:solidFill>
                <a:latin typeface="Tahoma" pitchFamily="34" charset="0"/>
                <a:ea typeface="ＭＳ Ｐゴシック" charset="-128"/>
              </a:defRPr>
            </a:lvl4pPr>
            <a:lvl5pPr marL="2057400" indent="-228600" eaLnBrk="0" hangingPunct="0">
              <a:defRPr sz="2400">
                <a:solidFill>
                  <a:schemeClr val="tx1"/>
                </a:solidFill>
                <a:latin typeface="Tahoma"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Tahoma"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Tahoma"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Tahoma"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4B89F78F-DEAD-4E10-B50E-E81392AF7E46}" type="slidenum">
              <a:rPr lang="en-US" sz="1100">
                <a:solidFill>
                  <a:srgbClr val="A6A6A6"/>
                </a:solidFill>
              </a:rPr>
              <a:pPr eaLnBrk="1" hangingPunct="1"/>
              <a:t>16</a:t>
            </a:fld>
            <a:endParaRPr lang="en-US" sz="1100">
              <a:solidFill>
                <a:srgbClr val="A6A6A6"/>
              </a:solidFill>
            </a:endParaRPr>
          </a:p>
        </p:txBody>
      </p:sp>
    </p:spTree>
    <p:extLst>
      <p:ext uri="{BB962C8B-B14F-4D97-AF65-F5344CB8AC3E}">
        <p14:creationId xmlns:p14="http://schemas.microsoft.com/office/powerpoint/2010/main" val="3310030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a:t>Example of PV of a Lump Sum</a:t>
            </a:r>
          </a:p>
        </p:txBody>
      </p:sp>
      <p:sp>
        <p:nvSpPr>
          <p:cNvPr id="38915" name="Rectangle 3"/>
          <p:cNvSpPr>
            <a:spLocks noGrp="1" noChangeArrowheads="1"/>
          </p:cNvSpPr>
          <p:nvPr>
            <p:ph idx="1"/>
          </p:nvPr>
        </p:nvSpPr>
        <p:spPr>
          <a:xfrm>
            <a:off x="448965" y="2360065"/>
            <a:ext cx="8229600" cy="3613393"/>
          </a:xfrm>
        </p:spPr>
        <p:txBody>
          <a:bodyPr>
            <a:normAutofit fontScale="92500" lnSpcReduction="20000"/>
          </a:bodyPr>
          <a:lstStyle/>
          <a:p>
            <a:pPr marL="609600" indent="-609600">
              <a:lnSpc>
                <a:spcPct val="90000"/>
              </a:lnSpc>
            </a:pPr>
            <a:r>
              <a:rPr lang="en-US" sz="2200" dirty="0"/>
              <a:t>How much would $100 received five years from now be worth today if the current interest rate is 10%?</a:t>
            </a:r>
          </a:p>
          <a:p>
            <a:pPr marL="609600" indent="-609600">
              <a:lnSpc>
                <a:spcPct val="90000"/>
              </a:lnSpc>
              <a:buFont typeface="Wingdings" pitchFamily="2" charset="2"/>
              <a:buAutoNum type="arabicPeriod"/>
            </a:pPr>
            <a:r>
              <a:rPr lang="en-US" sz="2200" dirty="0"/>
              <a:t>Draw a timeline</a:t>
            </a:r>
          </a:p>
          <a:p>
            <a:pPr marL="609600" indent="-609600">
              <a:lnSpc>
                <a:spcPct val="90000"/>
              </a:lnSpc>
              <a:buFont typeface="Wingdings" pitchFamily="2" charset="2"/>
              <a:buNone/>
            </a:pPr>
            <a:endParaRPr lang="en-US" sz="2200" dirty="0"/>
          </a:p>
          <a:p>
            <a:pPr marL="609600" indent="-609600">
              <a:lnSpc>
                <a:spcPct val="90000"/>
              </a:lnSpc>
              <a:buFont typeface="Wingdings" pitchFamily="2" charset="2"/>
              <a:buNone/>
            </a:pPr>
            <a:endParaRPr lang="en-US" sz="2200" dirty="0"/>
          </a:p>
          <a:p>
            <a:pPr marL="609600" indent="-609600">
              <a:lnSpc>
                <a:spcPct val="90000"/>
              </a:lnSpc>
              <a:buFont typeface="Wingdings" pitchFamily="2" charset="2"/>
              <a:buNone/>
            </a:pPr>
            <a:endParaRPr lang="en-US" sz="2200" dirty="0"/>
          </a:p>
          <a:p>
            <a:pPr marL="609600" indent="-609600">
              <a:lnSpc>
                <a:spcPct val="90000"/>
              </a:lnSpc>
              <a:buFont typeface="Wingdings" pitchFamily="2" charset="2"/>
              <a:buNone/>
            </a:pPr>
            <a:endParaRPr lang="en-US" sz="2200" dirty="0"/>
          </a:p>
          <a:p>
            <a:pPr marL="609600" indent="-609600">
              <a:lnSpc>
                <a:spcPct val="90000"/>
              </a:lnSpc>
              <a:buFont typeface="Wingdings" pitchFamily="2" charset="2"/>
              <a:buNone/>
            </a:pPr>
            <a:endParaRPr lang="en-US" sz="2200" dirty="0"/>
          </a:p>
          <a:p>
            <a:pPr marL="609600" indent="-609600">
              <a:lnSpc>
                <a:spcPct val="90000"/>
              </a:lnSpc>
              <a:buFont typeface="Wingdings" pitchFamily="2" charset="2"/>
              <a:buNone/>
            </a:pPr>
            <a:r>
              <a:rPr lang="en-US" sz="2200" dirty="0"/>
              <a:t>The arrow represents the flow of money and the</a:t>
            </a:r>
          </a:p>
          <a:p>
            <a:pPr marL="609600" indent="-609600">
              <a:lnSpc>
                <a:spcPct val="90000"/>
              </a:lnSpc>
              <a:buFont typeface="Wingdings" pitchFamily="2" charset="2"/>
              <a:buNone/>
            </a:pPr>
            <a:r>
              <a:rPr lang="en-US" sz="2200" dirty="0"/>
              <a:t>numbers under the timeline represent the time period.</a:t>
            </a:r>
          </a:p>
          <a:p>
            <a:pPr marL="609600" indent="-609600">
              <a:lnSpc>
                <a:spcPct val="90000"/>
              </a:lnSpc>
              <a:buFont typeface="Wingdings" pitchFamily="2" charset="2"/>
              <a:buNone/>
            </a:pPr>
            <a:endParaRPr lang="en-US" sz="2200" dirty="0"/>
          </a:p>
          <a:p>
            <a:pPr marL="609600" indent="-609600">
              <a:lnSpc>
                <a:spcPct val="90000"/>
              </a:lnSpc>
              <a:buFont typeface="Wingdings" pitchFamily="2" charset="2"/>
              <a:buNone/>
            </a:pPr>
            <a:r>
              <a:rPr lang="en-US" sz="2200" dirty="0"/>
              <a:t>Note that time period zero is today.</a:t>
            </a:r>
          </a:p>
        </p:txBody>
      </p:sp>
      <p:sp>
        <p:nvSpPr>
          <p:cNvPr id="21" name="Slide Number Placeholder 20"/>
          <p:cNvSpPr>
            <a:spLocks noGrp="1"/>
          </p:cNvSpPr>
          <p:nvPr>
            <p:ph type="sldNum" sz="quarter" idx="12"/>
          </p:nvPr>
        </p:nvSpPr>
        <p:spPr/>
        <p:txBody>
          <a:bodyPr/>
          <a:lstStyle/>
          <a:p>
            <a:fld id="{104256CA-9200-4CF9-8A22-A8F5A7E587F7}" type="slidenum">
              <a:rPr lang="en-US"/>
              <a:pPr/>
              <a:t>17</a:t>
            </a:fld>
            <a:endParaRPr lang="en-US"/>
          </a:p>
        </p:txBody>
      </p:sp>
      <p:sp>
        <p:nvSpPr>
          <p:cNvPr id="38916" name="Line 4"/>
          <p:cNvSpPr>
            <a:spLocks noChangeShapeType="1"/>
          </p:cNvSpPr>
          <p:nvPr/>
        </p:nvSpPr>
        <p:spPr bwMode="auto">
          <a:xfrm>
            <a:off x="1600200" y="3886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7" name="Line 5"/>
          <p:cNvSpPr>
            <a:spLocks noChangeShapeType="1"/>
          </p:cNvSpPr>
          <p:nvPr/>
        </p:nvSpPr>
        <p:spPr bwMode="auto">
          <a:xfrm>
            <a:off x="1600200" y="4114800"/>
            <a:ext cx="518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9" name="Line 7"/>
          <p:cNvSpPr>
            <a:spLocks noChangeShapeType="1"/>
          </p:cNvSpPr>
          <p:nvPr/>
        </p:nvSpPr>
        <p:spPr bwMode="auto">
          <a:xfrm>
            <a:off x="6781800" y="3886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1" name="Line 9"/>
          <p:cNvSpPr>
            <a:spLocks noChangeShapeType="1"/>
          </p:cNvSpPr>
          <p:nvPr/>
        </p:nvSpPr>
        <p:spPr bwMode="auto">
          <a:xfrm>
            <a:off x="2514600" y="396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2" name="Line 10"/>
          <p:cNvSpPr>
            <a:spLocks noChangeShapeType="1"/>
          </p:cNvSpPr>
          <p:nvPr/>
        </p:nvSpPr>
        <p:spPr bwMode="auto">
          <a:xfrm flipH="1">
            <a:off x="3581400" y="396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3" name="Line 11"/>
          <p:cNvSpPr>
            <a:spLocks noChangeShapeType="1"/>
          </p:cNvSpPr>
          <p:nvPr/>
        </p:nvSpPr>
        <p:spPr bwMode="auto">
          <a:xfrm>
            <a:off x="4648200" y="396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4" name="Line 12"/>
          <p:cNvSpPr>
            <a:spLocks noChangeShapeType="1"/>
          </p:cNvSpPr>
          <p:nvPr/>
        </p:nvSpPr>
        <p:spPr bwMode="auto">
          <a:xfrm flipH="1">
            <a:off x="5791200" y="396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5" name="Text Box 13"/>
          <p:cNvSpPr txBox="1">
            <a:spLocks noChangeArrowheads="1"/>
          </p:cNvSpPr>
          <p:nvPr/>
        </p:nvSpPr>
        <p:spPr bwMode="auto">
          <a:xfrm>
            <a:off x="1447800" y="4267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rPr>
              <a:t>0</a:t>
            </a:r>
          </a:p>
        </p:txBody>
      </p:sp>
      <p:sp>
        <p:nvSpPr>
          <p:cNvPr id="38926" name="Text Box 14"/>
          <p:cNvSpPr txBox="1">
            <a:spLocks noChangeArrowheads="1"/>
          </p:cNvSpPr>
          <p:nvPr/>
        </p:nvSpPr>
        <p:spPr bwMode="auto">
          <a:xfrm>
            <a:off x="2362200" y="4267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rPr>
              <a:t>1</a:t>
            </a:r>
          </a:p>
        </p:txBody>
      </p:sp>
      <p:sp>
        <p:nvSpPr>
          <p:cNvPr id="38927" name="Text Box 15"/>
          <p:cNvSpPr txBox="1">
            <a:spLocks noChangeArrowheads="1"/>
          </p:cNvSpPr>
          <p:nvPr/>
        </p:nvSpPr>
        <p:spPr bwMode="auto">
          <a:xfrm>
            <a:off x="3429000"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rPr>
              <a:t>2</a:t>
            </a:r>
          </a:p>
        </p:txBody>
      </p:sp>
      <p:sp>
        <p:nvSpPr>
          <p:cNvPr id="38928" name="Text Box 16"/>
          <p:cNvSpPr txBox="1">
            <a:spLocks noChangeArrowheads="1"/>
          </p:cNvSpPr>
          <p:nvPr/>
        </p:nvSpPr>
        <p:spPr bwMode="auto">
          <a:xfrm>
            <a:off x="4495800" y="4267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rPr>
              <a:t>3</a:t>
            </a:r>
          </a:p>
        </p:txBody>
      </p:sp>
      <p:sp>
        <p:nvSpPr>
          <p:cNvPr id="38929" name="Text Box 17"/>
          <p:cNvSpPr txBox="1">
            <a:spLocks noChangeArrowheads="1"/>
          </p:cNvSpPr>
          <p:nvPr/>
        </p:nvSpPr>
        <p:spPr bwMode="auto">
          <a:xfrm>
            <a:off x="5638800" y="4267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rPr>
              <a:t>4</a:t>
            </a:r>
          </a:p>
        </p:txBody>
      </p:sp>
      <p:sp>
        <p:nvSpPr>
          <p:cNvPr id="38930" name="Text Box 18"/>
          <p:cNvSpPr txBox="1">
            <a:spLocks noChangeArrowheads="1"/>
          </p:cNvSpPr>
          <p:nvPr/>
        </p:nvSpPr>
        <p:spPr bwMode="auto">
          <a:xfrm>
            <a:off x="6629400"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rPr>
              <a:t>5</a:t>
            </a:r>
          </a:p>
        </p:txBody>
      </p:sp>
      <p:sp>
        <p:nvSpPr>
          <p:cNvPr id="38932" name="Text Box 20"/>
          <p:cNvSpPr txBox="1">
            <a:spLocks noChangeArrowheads="1"/>
          </p:cNvSpPr>
          <p:nvPr/>
        </p:nvSpPr>
        <p:spPr bwMode="auto">
          <a:xfrm>
            <a:off x="6324600" y="3429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rPr>
              <a:t>$100</a:t>
            </a:r>
          </a:p>
        </p:txBody>
      </p:sp>
      <p:sp>
        <p:nvSpPr>
          <p:cNvPr id="38933" name="Text Box 21"/>
          <p:cNvSpPr txBox="1">
            <a:spLocks noChangeArrowheads="1"/>
          </p:cNvSpPr>
          <p:nvPr/>
        </p:nvSpPr>
        <p:spPr bwMode="auto">
          <a:xfrm>
            <a:off x="1447800" y="34290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rPr>
              <a:t>?</a:t>
            </a:r>
          </a:p>
        </p:txBody>
      </p:sp>
      <p:sp>
        <p:nvSpPr>
          <p:cNvPr id="38934" name="Line 22"/>
          <p:cNvSpPr>
            <a:spLocks noChangeShapeType="1"/>
          </p:cNvSpPr>
          <p:nvPr/>
        </p:nvSpPr>
        <p:spPr bwMode="auto">
          <a:xfrm flipH="1">
            <a:off x="1905000" y="3657600"/>
            <a:ext cx="4419600" cy="0"/>
          </a:xfrm>
          <a:prstGeom prst="line">
            <a:avLst/>
          </a:prstGeom>
          <a:noFill/>
          <a:ln w="254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35" name="Text Box 23"/>
          <p:cNvSpPr txBox="1">
            <a:spLocks noChangeArrowheads="1"/>
          </p:cNvSpPr>
          <p:nvPr/>
        </p:nvSpPr>
        <p:spPr bwMode="auto">
          <a:xfrm>
            <a:off x="3352800" y="32004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rPr>
              <a:t>i = 10%</a:t>
            </a:r>
          </a:p>
        </p:txBody>
      </p:sp>
    </p:spTree>
    <p:extLst>
      <p:ext uri="{BB962C8B-B14F-4D97-AF65-F5344CB8AC3E}">
        <p14:creationId xmlns:p14="http://schemas.microsoft.com/office/powerpoint/2010/main" val="612204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a:noFill/>
          <a:ln/>
        </p:spPr>
        <p:txBody>
          <a:bodyPr>
            <a:normAutofit fontScale="90000"/>
          </a:bodyPr>
          <a:lstStyle/>
          <a:p>
            <a:r>
              <a:rPr lang="en-US"/>
              <a:t>Example of PV of a Lump Sum</a:t>
            </a:r>
          </a:p>
        </p:txBody>
      </p:sp>
      <p:sp>
        <p:nvSpPr>
          <p:cNvPr id="39939" name="Rectangle 3"/>
          <p:cNvSpPr>
            <a:spLocks noGrp="1" noChangeArrowheads="1"/>
          </p:cNvSpPr>
          <p:nvPr>
            <p:ph idx="1"/>
          </p:nvPr>
        </p:nvSpPr>
        <p:spPr>
          <a:xfrm>
            <a:off x="685800" y="2512770"/>
            <a:ext cx="7772400" cy="3430829"/>
          </a:xfrm>
        </p:spPr>
        <p:txBody>
          <a:bodyPr>
            <a:normAutofit/>
          </a:bodyPr>
          <a:lstStyle/>
          <a:p>
            <a:pPr marL="609600" indent="-609600">
              <a:lnSpc>
                <a:spcPct val="90000"/>
              </a:lnSpc>
              <a:buFont typeface="Wingdings" pitchFamily="2" charset="2"/>
              <a:buAutoNum type="arabicPeriod" startAt="2"/>
            </a:pPr>
            <a:r>
              <a:rPr lang="en-US" sz="2000" dirty="0"/>
              <a:t>Write out the formula using symbols:</a:t>
            </a:r>
          </a:p>
          <a:p>
            <a:pPr marL="609600" indent="-609600">
              <a:lnSpc>
                <a:spcPct val="90000"/>
              </a:lnSpc>
              <a:buFont typeface="Wingdings" pitchFamily="2" charset="2"/>
              <a:buNone/>
            </a:pPr>
            <a:r>
              <a:rPr lang="en-US" sz="2000" dirty="0"/>
              <a:t>PV = </a:t>
            </a:r>
            <a:r>
              <a:rPr lang="en-US" sz="2000" dirty="0" smtClean="0"/>
              <a:t>FV/ </a:t>
            </a:r>
            <a:r>
              <a:rPr lang="en-US" sz="2000" dirty="0"/>
              <a:t>(</a:t>
            </a:r>
            <a:r>
              <a:rPr lang="en-US" sz="2000" dirty="0" smtClean="0"/>
              <a:t>1+r)</a:t>
            </a:r>
            <a:r>
              <a:rPr lang="en-US" sz="2000" baseline="30000" dirty="0"/>
              <a:t>n</a:t>
            </a:r>
          </a:p>
          <a:p>
            <a:pPr marL="990600" lvl="1" indent="-533400">
              <a:lnSpc>
                <a:spcPct val="90000"/>
              </a:lnSpc>
              <a:buFont typeface="Wingdings" pitchFamily="2" charset="2"/>
              <a:buNone/>
            </a:pPr>
            <a:endParaRPr lang="en-US" sz="2000" baseline="30000" dirty="0"/>
          </a:p>
          <a:p>
            <a:pPr marL="609600" indent="-609600">
              <a:lnSpc>
                <a:spcPct val="90000"/>
              </a:lnSpc>
              <a:buFont typeface="Wingdings" pitchFamily="2" charset="2"/>
              <a:buAutoNum type="arabicPeriod" startAt="3"/>
            </a:pPr>
            <a:r>
              <a:rPr lang="en-US" sz="2000" dirty="0"/>
              <a:t>Insert the appropriate numbers:</a:t>
            </a:r>
          </a:p>
          <a:p>
            <a:pPr marL="609600" indent="-609600">
              <a:lnSpc>
                <a:spcPct val="90000"/>
              </a:lnSpc>
              <a:buFont typeface="Wingdings" pitchFamily="2" charset="2"/>
              <a:buNone/>
            </a:pPr>
            <a:r>
              <a:rPr lang="en-US" sz="2000" dirty="0"/>
              <a:t>PV = 100 / (1 + .1)</a:t>
            </a:r>
            <a:r>
              <a:rPr lang="en-US" sz="2000" baseline="30000" dirty="0"/>
              <a:t>5</a:t>
            </a:r>
          </a:p>
          <a:p>
            <a:pPr marL="609600" indent="-609600">
              <a:lnSpc>
                <a:spcPct val="90000"/>
              </a:lnSpc>
              <a:buFont typeface="Wingdings" pitchFamily="2" charset="2"/>
              <a:buNone/>
            </a:pPr>
            <a:endParaRPr lang="en-US" sz="2000" baseline="30000" dirty="0"/>
          </a:p>
          <a:p>
            <a:pPr marL="609600" indent="-609600">
              <a:lnSpc>
                <a:spcPct val="90000"/>
              </a:lnSpc>
              <a:buFont typeface="Wingdings" pitchFamily="2" charset="2"/>
              <a:buAutoNum type="arabicPeriod" startAt="4"/>
            </a:pPr>
            <a:r>
              <a:rPr lang="en-US" sz="2000" dirty="0"/>
              <a:t>Solve the formula:</a:t>
            </a:r>
          </a:p>
          <a:p>
            <a:pPr marL="609600" indent="-609600">
              <a:lnSpc>
                <a:spcPct val="90000"/>
              </a:lnSpc>
              <a:buFont typeface="Wingdings" pitchFamily="2" charset="2"/>
              <a:buNone/>
            </a:pPr>
            <a:r>
              <a:rPr lang="en-US" sz="2000" dirty="0"/>
              <a:t>PV = $</a:t>
            </a:r>
            <a:r>
              <a:rPr lang="en-US" sz="2000" dirty="0" smtClean="0"/>
              <a:t>62.09</a:t>
            </a:r>
            <a:endParaRPr lang="en-US" sz="2000" dirty="0"/>
          </a:p>
        </p:txBody>
      </p:sp>
      <p:sp>
        <p:nvSpPr>
          <p:cNvPr id="4" name="Slide Number Placeholder 3"/>
          <p:cNvSpPr>
            <a:spLocks noGrp="1"/>
          </p:cNvSpPr>
          <p:nvPr>
            <p:ph type="sldNum" sz="quarter" idx="12"/>
          </p:nvPr>
        </p:nvSpPr>
        <p:spPr/>
        <p:txBody>
          <a:bodyPr/>
          <a:lstStyle/>
          <a:p>
            <a:fld id="{A701AC15-3798-4A3B-9C6F-BB6AB729ADEE}" type="slidenum">
              <a:rPr lang="en-US"/>
              <a:pPr/>
              <a:t>18</a:t>
            </a:fld>
            <a:endParaRPr lang="en-US"/>
          </a:p>
        </p:txBody>
      </p:sp>
    </p:spTree>
    <p:extLst>
      <p:ext uri="{BB962C8B-B14F-4D97-AF65-F5344CB8AC3E}">
        <p14:creationId xmlns:p14="http://schemas.microsoft.com/office/powerpoint/2010/main" val="2047520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t>Future Value of a Lump Sum</a:t>
            </a:r>
          </a:p>
        </p:txBody>
      </p:sp>
      <p:sp>
        <p:nvSpPr>
          <p:cNvPr id="40963" name="Rectangle 3"/>
          <p:cNvSpPr>
            <a:spLocks noGrp="1" noChangeArrowheads="1"/>
          </p:cNvSpPr>
          <p:nvPr>
            <p:ph idx="1"/>
          </p:nvPr>
        </p:nvSpPr>
        <p:spPr>
          <a:xfrm>
            <a:off x="448965" y="2512770"/>
            <a:ext cx="8229600" cy="3460688"/>
          </a:xfrm>
        </p:spPr>
        <p:txBody>
          <a:bodyPr/>
          <a:lstStyle/>
          <a:p>
            <a:pPr>
              <a:lnSpc>
                <a:spcPct val="90000"/>
              </a:lnSpc>
            </a:pPr>
            <a:r>
              <a:rPr lang="en-US" dirty="0"/>
              <a:t>You can think of future value as the opposite of present value</a:t>
            </a:r>
          </a:p>
          <a:p>
            <a:pPr>
              <a:lnSpc>
                <a:spcPct val="90000"/>
              </a:lnSpc>
            </a:pPr>
            <a:r>
              <a:rPr lang="en-US" dirty="0"/>
              <a:t>Future value determines the amount that a sum of money invested today will grow to in a given period of time </a:t>
            </a:r>
          </a:p>
          <a:p>
            <a:pPr>
              <a:lnSpc>
                <a:spcPct val="90000"/>
              </a:lnSpc>
            </a:pPr>
            <a:r>
              <a:rPr lang="en-US" dirty="0"/>
              <a:t>The process of finding a future value is called “compounding” (</a:t>
            </a:r>
            <a:r>
              <a:rPr lang="en-US" i="1" dirty="0"/>
              <a:t>hint: it gets larger</a:t>
            </a:r>
            <a:r>
              <a:rPr lang="en-US" dirty="0"/>
              <a:t>)</a:t>
            </a:r>
          </a:p>
        </p:txBody>
      </p:sp>
      <p:sp>
        <p:nvSpPr>
          <p:cNvPr id="4" name="Slide Number Placeholder 3"/>
          <p:cNvSpPr>
            <a:spLocks noGrp="1"/>
          </p:cNvSpPr>
          <p:nvPr>
            <p:ph type="sldNum" sz="quarter" idx="12"/>
          </p:nvPr>
        </p:nvSpPr>
        <p:spPr/>
        <p:txBody>
          <a:bodyPr/>
          <a:lstStyle/>
          <a:p>
            <a:fld id="{ED11804F-3DE8-4843-BE49-37A38DD722DD}" type="slidenum">
              <a:rPr lang="en-US"/>
              <a:pPr/>
              <a:t>19</a:t>
            </a:fld>
            <a:endParaRPr lang="en-US"/>
          </a:p>
        </p:txBody>
      </p:sp>
    </p:spTree>
    <p:extLst>
      <p:ext uri="{BB962C8B-B14F-4D97-AF65-F5344CB8AC3E}">
        <p14:creationId xmlns:p14="http://schemas.microsoft.com/office/powerpoint/2010/main" val="240431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3"/>
          <p:cNvSpPr>
            <a:spLocks noGrp="1" noChangeArrowheads="1"/>
          </p:cNvSpPr>
          <p:nvPr>
            <p:ph type="title"/>
          </p:nvPr>
        </p:nvSpPr>
        <p:spPr>
          <a:xfrm>
            <a:off x="143555" y="876300"/>
            <a:ext cx="7329840" cy="1331060"/>
          </a:xfrm>
          <a:noFill/>
          <a:ln/>
        </p:spPr>
        <p:txBody>
          <a:bodyPr/>
          <a:lstStyle/>
          <a:p>
            <a:r>
              <a:rPr lang="en-US" b="1" dirty="0"/>
              <a:t>After </a:t>
            </a:r>
            <a:r>
              <a:rPr lang="en-US" b="1" dirty="0" smtClean="0"/>
              <a:t>studying, </a:t>
            </a:r>
            <a:r>
              <a:rPr lang="en-US" b="1" dirty="0"/>
              <a:t>you should be able to:</a:t>
            </a:r>
          </a:p>
        </p:txBody>
      </p:sp>
      <p:sp>
        <p:nvSpPr>
          <p:cNvPr id="105476" name="Rectangle 4"/>
          <p:cNvSpPr>
            <a:spLocks noGrp="1" noChangeArrowheads="1"/>
          </p:cNvSpPr>
          <p:nvPr>
            <p:ph idx="1"/>
          </p:nvPr>
        </p:nvSpPr>
        <p:spPr>
          <a:xfrm>
            <a:off x="381000" y="2360064"/>
            <a:ext cx="8458200" cy="4345535"/>
          </a:xfrm>
          <a:noFill/>
          <a:ln/>
        </p:spPr>
        <p:txBody>
          <a:bodyPr/>
          <a:lstStyle/>
          <a:p>
            <a:pPr marL="400050" indent="-400050" algn="just">
              <a:lnSpc>
                <a:spcPct val="150000"/>
              </a:lnSpc>
              <a:buFont typeface="Monotype Sorts" charset="2"/>
              <a:buAutoNum type="arabicPeriod"/>
            </a:pPr>
            <a:r>
              <a:rPr lang="en-US" sz="2000" dirty="0">
                <a:latin typeface="Times New Roman" pitchFamily="18" charset="0"/>
                <a:cs typeface="Times New Roman" pitchFamily="18" charset="0"/>
              </a:rPr>
              <a:t>Understand what is meant by "the time value of money." </a:t>
            </a:r>
          </a:p>
          <a:p>
            <a:pPr marL="400050" indent="-400050" algn="just">
              <a:lnSpc>
                <a:spcPct val="150000"/>
              </a:lnSpc>
              <a:buFont typeface="Monotype Sorts" charset="2"/>
              <a:buAutoNum type="arabicPeriod"/>
            </a:pPr>
            <a:r>
              <a:rPr lang="en-US" sz="2000" dirty="0">
                <a:latin typeface="Times New Roman" pitchFamily="18" charset="0"/>
                <a:cs typeface="Times New Roman" pitchFamily="18" charset="0"/>
              </a:rPr>
              <a:t>Understand the relationship between present and future value.</a:t>
            </a:r>
          </a:p>
          <a:p>
            <a:pPr marL="400050" indent="-400050" algn="just">
              <a:lnSpc>
                <a:spcPct val="150000"/>
              </a:lnSpc>
              <a:buFont typeface="Monotype Sorts" charset="2"/>
              <a:buAutoNum type="arabicPeriod"/>
            </a:pPr>
            <a:r>
              <a:rPr lang="en-US" sz="2000" dirty="0">
                <a:latin typeface="Times New Roman" pitchFamily="18" charset="0"/>
                <a:cs typeface="Times New Roman" pitchFamily="18" charset="0"/>
              </a:rPr>
              <a:t>Describe how the interest rate can be used to adjust the value of cash flows – both forward and backward – to a single point in time. </a:t>
            </a:r>
          </a:p>
          <a:p>
            <a:pPr marL="400050" indent="-400050" algn="just">
              <a:lnSpc>
                <a:spcPct val="150000"/>
              </a:lnSpc>
              <a:buFont typeface="Monotype Sorts" charset="2"/>
              <a:buAutoNum type="arabicPeriod"/>
            </a:pPr>
            <a:r>
              <a:rPr lang="en-US" sz="2000" dirty="0">
                <a:latin typeface="Times New Roman" pitchFamily="18" charset="0"/>
                <a:cs typeface="Times New Roman" pitchFamily="18" charset="0"/>
              </a:rPr>
              <a:t>Calculate both the future and present value of: (a) an amount invested today; (b) a stream of equal cash flows (an annuity); and (c) a stream of mixed cash flows. </a:t>
            </a:r>
          </a:p>
          <a:p>
            <a:pPr marL="400050" indent="-400050" algn="just">
              <a:lnSpc>
                <a:spcPct val="150000"/>
              </a:lnSpc>
              <a:buFont typeface="Monotype Sorts" charset="2"/>
              <a:buAutoNum type="arabicPeriod"/>
            </a:pPr>
            <a:r>
              <a:rPr lang="en-US" sz="2000" dirty="0">
                <a:latin typeface="Times New Roman" pitchFamily="18" charset="0"/>
                <a:cs typeface="Times New Roman" pitchFamily="18" charset="0"/>
              </a:rPr>
              <a:t>Distinguish between an “ordinary annuity” and an “annuity due.” </a:t>
            </a:r>
          </a:p>
        </p:txBody>
      </p:sp>
    </p:spTree>
    <p:extLst>
      <p:ext uri="{BB962C8B-B14F-4D97-AF65-F5344CB8AC3E}">
        <p14:creationId xmlns:p14="http://schemas.microsoft.com/office/powerpoint/2010/main" val="28734104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t>Example of FV of a Lump Sum</a:t>
            </a:r>
          </a:p>
        </p:txBody>
      </p:sp>
      <p:sp>
        <p:nvSpPr>
          <p:cNvPr id="41987" name="Rectangle 3"/>
          <p:cNvSpPr>
            <a:spLocks noGrp="1" noChangeArrowheads="1"/>
          </p:cNvSpPr>
          <p:nvPr>
            <p:ph idx="1"/>
          </p:nvPr>
        </p:nvSpPr>
        <p:spPr>
          <a:xfrm>
            <a:off x="448965" y="2207361"/>
            <a:ext cx="8229600" cy="3766098"/>
          </a:xfrm>
        </p:spPr>
        <p:txBody>
          <a:bodyPr/>
          <a:lstStyle/>
          <a:p>
            <a:pPr marL="609600" indent="-609600"/>
            <a:r>
              <a:rPr lang="en-US" sz="2200" dirty="0"/>
              <a:t>How much money will you have in 5 years if you invest $100 today at a 10% rate of return?</a:t>
            </a:r>
          </a:p>
          <a:p>
            <a:pPr marL="609600" indent="-609600">
              <a:buFont typeface="Wingdings" pitchFamily="2" charset="2"/>
              <a:buAutoNum type="arabicPeriod"/>
            </a:pPr>
            <a:r>
              <a:rPr lang="en-US" sz="2200" dirty="0"/>
              <a:t>Draw a timeline</a:t>
            </a:r>
          </a:p>
          <a:p>
            <a:pPr marL="609600" indent="-609600">
              <a:buFont typeface="Wingdings" pitchFamily="2" charset="2"/>
              <a:buNone/>
            </a:pPr>
            <a:endParaRPr lang="en-US" sz="2200" dirty="0"/>
          </a:p>
          <a:p>
            <a:pPr marL="609600" indent="-609600">
              <a:buFont typeface="Wingdings" pitchFamily="2" charset="2"/>
              <a:buNone/>
            </a:pPr>
            <a:endParaRPr lang="en-US" sz="2200" dirty="0"/>
          </a:p>
          <a:p>
            <a:pPr marL="609600" indent="-609600">
              <a:buFont typeface="Wingdings" pitchFamily="2" charset="2"/>
              <a:buNone/>
            </a:pPr>
            <a:endParaRPr lang="en-US" sz="2200" dirty="0"/>
          </a:p>
          <a:p>
            <a:pPr marL="609600" indent="-609600">
              <a:buFont typeface="Wingdings" pitchFamily="2" charset="2"/>
              <a:buNone/>
            </a:pPr>
            <a:endParaRPr lang="en-US" sz="2200" dirty="0"/>
          </a:p>
          <a:p>
            <a:pPr marL="609600" indent="-609600">
              <a:buFont typeface="Wingdings" pitchFamily="2" charset="2"/>
              <a:buAutoNum type="arabicPeriod" startAt="2"/>
            </a:pPr>
            <a:r>
              <a:rPr lang="en-US" sz="2200" dirty="0"/>
              <a:t>Write out the formula using symbols:</a:t>
            </a:r>
          </a:p>
          <a:p>
            <a:pPr marL="609600" indent="-609600">
              <a:buFont typeface="Wingdings" pitchFamily="2" charset="2"/>
              <a:buNone/>
            </a:pPr>
            <a:r>
              <a:rPr lang="en-US" sz="2200" dirty="0" err="1"/>
              <a:t>FV</a:t>
            </a:r>
            <a:r>
              <a:rPr lang="en-US" sz="2200" baseline="-25000" dirty="0" err="1"/>
              <a:t>t</a:t>
            </a:r>
            <a:r>
              <a:rPr lang="en-US" sz="2200" dirty="0"/>
              <a:t> = </a:t>
            </a:r>
            <a:r>
              <a:rPr lang="en-US" sz="2200" dirty="0" err="1" smtClean="0"/>
              <a:t>pv</a:t>
            </a:r>
            <a:r>
              <a:rPr lang="en-US" sz="2200" dirty="0" smtClean="0"/>
              <a:t> </a:t>
            </a:r>
            <a:r>
              <a:rPr lang="en-US" sz="2200" dirty="0"/>
              <a:t>* (</a:t>
            </a:r>
            <a:r>
              <a:rPr lang="en-US" sz="2200" dirty="0" smtClean="0"/>
              <a:t>1+i)</a:t>
            </a:r>
            <a:r>
              <a:rPr lang="en-US" sz="2200" baseline="30000" dirty="0"/>
              <a:t>n</a:t>
            </a:r>
          </a:p>
          <a:p>
            <a:pPr marL="609600" indent="-609600">
              <a:buFont typeface="Wingdings" pitchFamily="2" charset="2"/>
              <a:buNone/>
            </a:pPr>
            <a:endParaRPr lang="en-US" sz="2200" dirty="0"/>
          </a:p>
        </p:txBody>
      </p:sp>
      <p:sp>
        <p:nvSpPr>
          <p:cNvPr id="21" name="Slide Number Placeholder 20"/>
          <p:cNvSpPr>
            <a:spLocks noGrp="1"/>
          </p:cNvSpPr>
          <p:nvPr>
            <p:ph type="sldNum" sz="quarter" idx="12"/>
          </p:nvPr>
        </p:nvSpPr>
        <p:spPr/>
        <p:txBody>
          <a:bodyPr/>
          <a:lstStyle/>
          <a:p>
            <a:fld id="{7A8BE97E-2E4F-4469-9947-ED79B858B410}" type="slidenum">
              <a:rPr lang="en-US"/>
              <a:pPr/>
              <a:t>20</a:t>
            </a:fld>
            <a:endParaRPr lang="en-US"/>
          </a:p>
        </p:txBody>
      </p:sp>
      <p:sp>
        <p:nvSpPr>
          <p:cNvPr id="41988" name="Line 4"/>
          <p:cNvSpPr>
            <a:spLocks noChangeShapeType="1"/>
          </p:cNvSpPr>
          <p:nvPr/>
        </p:nvSpPr>
        <p:spPr bwMode="auto">
          <a:xfrm>
            <a:off x="1676400" y="3898710"/>
            <a:ext cx="480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989" name="Line 5"/>
          <p:cNvSpPr>
            <a:spLocks noChangeShapeType="1"/>
          </p:cNvSpPr>
          <p:nvPr/>
        </p:nvSpPr>
        <p:spPr bwMode="auto">
          <a:xfrm>
            <a:off x="1676400" y="3733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990" name="Line 6"/>
          <p:cNvSpPr>
            <a:spLocks noChangeShapeType="1"/>
          </p:cNvSpPr>
          <p:nvPr/>
        </p:nvSpPr>
        <p:spPr bwMode="auto">
          <a:xfrm>
            <a:off x="6477000" y="3733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991" name="Line 7"/>
          <p:cNvSpPr>
            <a:spLocks noChangeShapeType="1"/>
          </p:cNvSpPr>
          <p:nvPr/>
        </p:nvSpPr>
        <p:spPr bwMode="auto">
          <a:xfrm>
            <a:off x="2590800" y="3733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992" name="Line 8"/>
          <p:cNvSpPr>
            <a:spLocks noChangeShapeType="1"/>
          </p:cNvSpPr>
          <p:nvPr/>
        </p:nvSpPr>
        <p:spPr bwMode="auto">
          <a:xfrm>
            <a:off x="3581400" y="3733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993" name="Text Box 9"/>
          <p:cNvSpPr txBox="1">
            <a:spLocks noChangeArrowheads="1"/>
          </p:cNvSpPr>
          <p:nvPr/>
        </p:nvSpPr>
        <p:spPr bwMode="auto">
          <a:xfrm>
            <a:off x="1524000" y="4114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0</a:t>
            </a:r>
          </a:p>
        </p:txBody>
      </p:sp>
      <p:sp>
        <p:nvSpPr>
          <p:cNvPr id="41994" name="Text Box 10"/>
          <p:cNvSpPr txBox="1">
            <a:spLocks noChangeArrowheads="1"/>
          </p:cNvSpPr>
          <p:nvPr/>
        </p:nvSpPr>
        <p:spPr bwMode="auto">
          <a:xfrm>
            <a:off x="2438400" y="41148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1</a:t>
            </a:r>
          </a:p>
        </p:txBody>
      </p:sp>
      <p:sp>
        <p:nvSpPr>
          <p:cNvPr id="41995" name="Text Box 11"/>
          <p:cNvSpPr txBox="1">
            <a:spLocks noChangeArrowheads="1"/>
          </p:cNvSpPr>
          <p:nvPr/>
        </p:nvSpPr>
        <p:spPr bwMode="auto">
          <a:xfrm>
            <a:off x="3429000" y="4114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2</a:t>
            </a:r>
          </a:p>
        </p:txBody>
      </p:sp>
      <p:sp>
        <p:nvSpPr>
          <p:cNvPr id="41996" name="Text Box 12"/>
          <p:cNvSpPr txBox="1">
            <a:spLocks noChangeArrowheads="1"/>
          </p:cNvSpPr>
          <p:nvPr/>
        </p:nvSpPr>
        <p:spPr bwMode="auto">
          <a:xfrm>
            <a:off x="4419600" y="4114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3</a:t>
            </a:r>
          </a:p>
        </p:txBody>
      </p:sp>
      <p:sp>
        <p:nvSpPr>
          <p:cNvPr id="41997" name="Text Box 13"/>
          <p:cNvSpPr txBox="1">
            <a:spLocks noChangeArrowheads="1"/>
          </p:cNvSpPr>
          <p:nvPr/>
        </p:nvSpPr>
        <p:spPr bwMode="auto">
          <a:xfrm>
            <a:off x="1295400" y="3276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effectLst>
                  <a:outerShdw blurRad="38100" dist="38100" dir="2700000" algn="tl">
                    <a:srgbClr val="000000"/>
                  </a:outerShdw>
                </a:effectLst>
              </a:rPr>
              <a:t>$100</a:t>
            </a:r>
          </a:p>
        </p:txBody>
      </p:sp>
      <p:sp>
        <p:nvSpPr>
          <p:cNvPr id="41998" name="Text Box 14"/>
          <p:cNvSpPr txBox="1">
            <a:spLocks noChangeArrowheads="1"/>
          </p:cNvSpPr>
          <p:nvPr/>
        </p:nvSpPr>
        <p:spPr bwMode="auto">
          <a:xfrm>
            <a:off x="6324600" y="3276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a:t>
            </a:r>
          </a:p>
        </p:txBody>
      </p:sp>
      <p:sp>
        <p:nvSpPr>
          <p:cNvPr id="41999" name="Line 15"/>
          <p:cNvSpPr>
            <a:spLocks noChangeShapeType="1"/>
          </p:cNvSpPr>
          <p:nvPr/>
        </p:nvSpPr>
        <p:spPr bwMode="auto">
          <a:xfrm>
            <a:off x="2057400" y="3505200"/>
            <a:ext cx="4191000" cy="0"/>
          </a:xfrm>
          <a:prstGeom prst="line">
            <a:avLst/>
          </a:prstGeom>
          <a:noFill/>
          <a:ln w="254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00" name="Text Box 16"/>
          <p:cNvSpPr txBox="1">
            <a:spLocks noChangeArrowheads="1"/>
          </p:cNvSpPr>
          <p:nvPr/>
        </p:nvSpPr>
        <p:spPr bwMode="auto">
          <a:xfrm>
            <a:off x="3886200" y="3048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i = 10%</a:t>
            </a:r>
          </a:p>
        </p:txBody>
      </p:sp>
      <p:sp>
        <p:nvSpPr>
          <p:cNvPr id="42001" name="Line 17"/>
          <p:cNvSpPr>
            <a:spLocks noChangeShapeType="1"/>
          </p:cNvSpPr>
          <p:nvPr/>
        </p:nvSpPr>
        <p:spPr bwMode="auto">
          <a:xfrm>
            <a:off x="4572000" y="3733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02" name="Line 18"/>
          <p:cNvSpPr>
            <a:spLocks noChangeShapeType="1"/>
          </p:cNvSpPr>
          <p:nvPr/>
        </p:nvSpPr>
        <p:spPr bwMode="auto">
          <a:xfrm>
            <a:off x="5562600" y="3733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03" name="Text Box 19"/>
          <p:cNvSpPr txBox="1">
            <a:spLocks noChangeArrowheads="1"/>
          </p:cNvSpPr>
          <p:nvPr/>
        </p:nvSpPr>
        <p:spPr bwMode="auto">
          <a:xfrm>
            <a:off x="5410200" y="4114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4</a:t>
            </a:r>
          </a:p>
        </p:txBody>
      </p:sp>
      <p:sp>
        <p:nvSpPr>
          <p:cNvPr id="42004" name="Text Box 20"/>
          <p:cNvSpPr txBox="1">
            <a:spLocks noChangeArrowheads="1"/>
          </p:cNvSpPr>
          <p:nvPr/>
        </p:nvSpPr>
        <p:spPr bwMode="auto">
          <a:xfrm>
            <a:off x="6324600" y="4114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effectLst>
                  <a:outerShdw blurRad="38100" dist="38100" dir="2700000" algn="tl">
                    <a:srgbClr val="000000"/>
                  </a:outerShdw>
                </a:effectLst>
              </a:rPr>
              <a:t>5</a:t>
            </a:r>
          </a:p>
        </p:txBody>
      </p:sp>
    </p:spTree>
    <p:extLst>
      <p:ext uri="{BB962C8B-B14F-4D97-AF65-F5344CB8AC3E}">
        <p14:creationId xmlns:p14="http://schemas.microsoft.com/office/powerpoint/2010/main" val="53447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t>Example of FV of a Lump Sum</a:t>
            </a:r>
          </a:p>
        </p:txBody>
      </p:sp>
      <p:sp>
        <p:nvSpPr>
          <p:cNvPr id="43011" name="Rectangle 3"/>
          <p:cNvSpPr>
            <a:spLocks noGrp="1" noChangeArrowheads="1"/>
          </p:cNvSpPr>
          <p:nvPr>
            <p:ph idx="1"/>
          </p:nvPr>
        </p:nvSpPr>
        <p:spPr>
          <a:xfrm>
            <a:off x="448965" y="2360065"/>
            <a:ext cx="8229600" cy="3613393"/>
          </a:xfrm>
        </p:spPr>
        <p:txBody>
          <a:bodyPr>
            <a:normAutofit lnSpcReduction="10000"/>
          </a:bodyPr>
          <a:lstStyle/>
          <a:p>
            <a:pPr marL="609600" indent="-609600">
              <a:buFont typeface="Wingdings" pitchFamily="2" charset="2"/>
              <a:buAutoNum type="arabicPeriod" startAt="3"/>
            </a:pPr>
            <a:r>
              <a:rPr lang="en-US" sz="2200" dirty="0"/>
              <a:t>Substitute the numbers into the formula:</a:t>
            </a:r>
          </a:p>
          <a:p>
            <a:pPr marL="609600" indent="-609600">
              <a:buFont typeface="Wingdings" pitchFamily="2" charset="2"/>
              <a:buNone/>
            </a:pPr>
            <a:r>
              <a:rPr lang="en-US" sz="2200" dirty="0"/>
              <a:t>FV = $100 * (1+.1)</a:t>
            </a:r>
            <a:r>
              <a:rPr lang="en-US" sz="2200" baseline="30000" dirty="0"/>
              <a:t>5</a:t>
            </a:r>
          </a:p>
          <a:p>
            <a:pPr marL="609600" indent="-609600">
              <a:buFont typeface="Wingdings" pitchFamily="2" charset="2"/>
              <a:buAutoNum type="arabicPeriod" startAt="4"/>
            </a:pPr>
            <a:r>
              <a:rPr lang="en-US" sz="2200" dirty="0"/>
              <a:t>Solve for the future value:</a:t>
            </a:r>
          </a:p>
          <a:p>
            <a:pPr marL="609600" indent="-609600">
              <a:buFont typeface="Wingdings" pitchFamily="2" charset="2"/>
              <a:buNone/>
            </a:pPr>
            <a:r>
              <a:rPr lang="en-US" sz="2200" dirty="0"/>
              <a:t>FV = $</a:t>
            </a:r>
            <a:r>
              <a:rPr lang="en-US" sz="2200" dirty="0" smtClean="0"/>
              <a:t>161.05</a:t>
            </a:r>
          </a:p>
          <a:p>
            <a:pPr>
              <a:lnSpc>
                <a:spcPct val="80000"/>
              </a:lnSpc>
            </a:pPr>
            <a:r>
              <a:rPr lang="en-US" sz="2400" dirty="0"/>
              <a:t>In both of the examples, note that if you were to perform the opposite operation on the answers (i.e., find the future value of $62.09 or the present value of $161.05) you will end up with your original investment of $100. </a:t>
            </a:r>
          </a:p>
          <a:p>
            <a:pPr>
              <a:lnSpc>
                <a:spcPct val="80000"/>
              </a:lnSpc>
            </a:pPr>
            <a:r>
              <a:rPr lang="en-US" sz="2400" dirty="0"/>
              <a:t>This illustrates how present value and future value concepts are intertwined.  In fact, they are the same equation . . .</a:t>
            </a:r>
          </a:p>
          <a:p>
            <a:pPr lvl="1">
              <a:lnSpc>
                <a:spcPct val="80000"/>
              </a:lnSpc>
            </a:pPr>
            <a:r>
              <a:rPr lang="en-US" sz="2000" dirty="0"/>
              <a:t>Take PV = </a:t>
            </a:r>
            <a:r>
              <a:rPr lang="en-US" sz="2000" dirty="0" err="1"/>
              <a:t>FV</a:t>
            </a:r>
            <a:r>
              <a:rPr lang="en-US" sz="2000" baseline="-25000" dirty="0" err="1"/>
              <a:t>t</a:t>
            </a:r>
            <a:r>
              <a:rPr lang="en-US" sz="2000" baseline="-25000" dirty="0"/>
              <a:t> </a:t>
            </a:r>
            <a:r>
              <a:rPr lang="en-US" sz="2000" dirty="0"/>
              <a:t>/ (1+r)</a:t>
            </a:r>
            <a:r>
              <a:rPr lang="en-US" sz="2000" baseline="30000" dirty="0"/>
              <a:t>t</a:t>
            </a:r>
            <a:r>
              <a:rPr lang="en-US" sz="2000" dirty="0"/>
              <a:t> and solve for </a:t>
            </a:r>
            <a:r>
              <a:rPr lang="en-US" sz="2000" dirty="0" err="1"/>
              <a:t>FV</a:t>
            </a:r>
            <a:r>
              <a:rPr lang="en-US" sz="2000" baseline="-25000" dirty="0" err="1"/>
              <a:t>t</a:t>
            </a:r>
            <a:r>
              <a:rPr lang="en-US" sz="2000" dirty="0"/>
              <a:t>.  You will get </a:t>
            </a:r>
            <a:r>
              <a:rPr lang="en-US" sz="2000" dirty="0" err="1"/>
              <a:t>FV</a:t>
            </a:r>
            <a:r>
              <a:rPr lang="en-US" sz="2000" baseline="-25000" dirty="0" err="1"/>
              <a:t>t</a:t>
            </a:r>
            <a:r>
              <a:rPr lang="en-US" sz="2000" dirty="0"/>
              <a:t> = PV * (1+r)</a:t>
            </a:r>
            <a:r>
              <a:rPr lang="en-US" sz="2000" baseline="30000" dirty="0"/>
              <a:t>t</a:t>
            </a:r>
            <a:r>
              <a:rPr lang="en-US" sz="2000" dirty="0"/>
              <a:t>.</a:t>
            </a:r>
          </a:p>
          <a:p>
            <a:pPr marL="609600" indent="-609600">
              <a:buFont typeface="Wingdings" pitchFamily="2" charset="2"/>
              <a:buNone/>
            </a:pPr>
            <a:endParaRPr lang="en-US" sz="2200" dirty="0"/>
          </a:p>
        </p:txBody>
      </p:sp>
      <p:sp>
        <p:nvSpPr>
          <p:cNvPr id="4" name="Slide Number Placeholder 3"/>
          <p:cNvSpPr>
            <a:spLocks noGrp="1"/>
          </p:cNvSpPr>
          <p:nvPr>
            <p:ph type="sldNum" sz="quarter" idx="12"/>
          </p:nvPr>
        </p:nvSpPr>
        <p:spPr/>
        <p:txBody>
          <a:bodyPr/>
          <a:lstStyle/>
          <a:p>
            <a:fld id="{946905E9-18A7-41AD-89E4-0702652AF657}" type="slidenum">
              <a:rPr lang="en-US"/>
              <a:pPr/>
              <a:t>21</a:t>
            </a:fld>
            <a:endParaRPr lang="en-US"/>
          </a:p>
        </p:txBody>
      </p:sp>
    </p:spTree>
    <p:extLst>
      <p:ext uri="{BB962C8B-B14F-4D97-AF65-F5344CB8AC3E}">
        <p14:creationId xmlns:p14="http://schemas.microsoft.com/office/powerpoint/2010/main" val="1390426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Future Value		</a:t>
            </a:r>
            <a:br>
              <a:rPr lang="en-US" dirty="0"/>
            </a:br>
            <a:r>
              <a:rPr lang="en-US" dirty="0"/>
              <a:t>Single Deposit (Graphic)</a:t>
            </a:r>
          </a:p>
        </p:txBody>
      </p:sp>
      <p:sp>
        <p:nvSpPr>
          <p:cNvPr id="15362" name="Rectangle 2"/>
          <p:cNvSpPr>
            <a:spLocks noGrp="1" noChangeArrowheads="1"/>
          </p:cNvSpPr>
          <p:nvPr>
            <p:ph idx="1"/>
          </p:nvPr>
        </p:nvSpPr>
        <p:spPr>
          <a:noFill/>
          <a:ln/>
        </p:spPr>
        <p:txBody>
          <a:bodyPr/>
          <a:lstStyle/>
          <a:p>
            <a:pPr algn="ctr">
              <a:buFont typeface="Monotype Sorts" charset="2"/>
              <a:buNone/>
            </a:pPr>
            <a:r>
              <a:rPr lang="en-US" dirty="0"/>
              <a:t>	</a:t>
            </a:r>
            <a:endParaRPr lang="en-US" dirty="0" smtClean="0"/>
          </a:p>
          <a:p>
            <a:pPr algn="ctr">
              <a:buFont typeface="Monotype Sorts" charset="2"/>
              <a:buNone/>
            </a:pPr>
            <a:r>
              <a:rPr lang="en-US" sz="3300" dirty="0" smtClean="0"/>
              <a:t>Assume </a:t>
            </a:r>
            <a:r>
              <a:rPr lang="en-US" sz="3300" dirty="0"/>
              <a:t>that you deposit </a:t>
            </a:r>
            <a:r>
              <a:rPr lang="en-US" sz="3300" dirty="0">
                <a:solidFill>
                  <a:srgbClr val="42B200"/>
                </a:solidFill>
                <a:effectLst>
                  <a:outerShdw blurRad="38100" dist="38100" dir="2700000" algn="tl">
                    <a:srgbClr val="C0C0C0"/>
                  </a:outerShdw>
                </a:effectLst>
              </a:rPr>
              <a:t>$1,000</a:t>
            </a:r>
            <a:r>
              <a:rPr lang="en-US" sz="3300" dirty="0"/>
              <a:t> at a compound interest rate of </a:t>
            </a:r>
            <a:r>
              <a:rPr lang="en-US" sz="3300" dirty="0">
                <a:solidFill>
                  <a:srgbClr val="C277FF"/>
                </a:solidFill>
              </a:rPr>
              <a:t>7%</a:t>
            </a:r>
            <a:r>
              <a:rPr lang="en-US" sz="3300" dirty="0"/>
              <a:t> for </a:t>
            </a:r>
            <a:r>
              <a:rPr lang="en-US" sz="3300" dirty="0">
                <a:solidFill>
                  <a:schemeClr val="tx2"/>
                </a:solidFill>
                <a:effectLst>
                  <a:outerShdw blurRad="38100" dist="38100" dir="2700000" algn="tl">
                    <a:srgbClr val="C0C0C0"/>
                  </a:outerShdw>
                </a:effectLst>
              </a:rPr>
              <a:t>2 years</a:t>
            </a:r>
            <a:r>
              <a:rPr lang="en-US" sz="3300" dirty="0"/>
              <a:t>.</a:t>
            </a:r>
          </a:p>
        </p:txBody>
      </p:sp>
      <p:sp>
        <p:nvSpPr>
          <p:cNvPr id="15366" name="Line 6"/>
          <p:cNvSpPr>
            <a:spLocks noChangeShapeType="1"/>
          </p:cNvSpPr>
          <p:nvPr/>
        </p:nvSpPr>
        <p:spPr bwMode="auto">
          <a:xfrm>
            <a:off x="1600200" y="4648200"/>
            <a:ext cx="6019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a:off x="16002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76200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Rectangle 9"/>
          <p:cNvSpPr>
            <a:spLocks noChangeArrowheads="1"/>
          </p:cNvSpPr>
          <p:nvPr/>
        </p:nvSpPr>
        <p:spPr bwMode="auto">
          <a:xfrm>
            <a:off x="1204913" y="3657600"/>
            <a:ext cx="6697347"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3200" b="0" dirty="0">
                <a:solidFill>
                  <a:srgbClr val="000000"/>
                </a:solidFill>
              </a:rPr>
              <a:t>  </a:t>
            </a:r>
            <a:r>
              <a:rPr lang="en-US" b="0" dirty="0">
                <a:solidFill>
                  <a:srgbClr val="000000"/>
                </a:solidFill>
              </a:rPr>
              <a:t>0                </a:t>
            </a:r>
            <a:r>
              <a:rPr lang="en-US" b="0" dirty="0" smtClean="0">
                <a:solidFill>
                  <a:srgbClr val="000000"/>
                </a:solidFill>
              </a:rPr>
              <a:t>                                 </a:t>
            </a:r>
            <a:r>
              <a:rPr lang="en-US" dirty="0" smtClean="0">
                <a:solidFill>
                  <a:srgbClr val="380069"/>
                </a:solidFill>
                <a:effectLst>
                  <a:outerShdw blurRad="38100" dist="38100" dir="2700000" algn="tl">
                    <a:srgbClr val="C0C0C0"/>
                  </a:outerShdw>
                </a:effectLst>
              </a:rPr>
              <a:t>  </a:t>
            </a:r>
            <a:r>
              <a:rPr lang="en-US" dirty="0">
                <a:solidFill>
                  <a:srgbClr val="000000"/>
                </a:solidFill>
              </a:rPr>
              <a:t>1</a:t>
            </a:r>
            <a:r>
              <a:rPr lang="en-US" dirty="0">
                <a:solidFill>
                  <a:srgbClr val="380069"/>
                </a:solidFill>
                <a:effectLst>
                  <a:outerShdw blurRad="38100" dist="38100" dir="2700000" algn="tl">
                    <a:srgbClr val="C0C0C0"/>
                  </a:outerShdw>
                </a:effectLst>
              </a:rPr>
              <a:t>  </a:t>
            </a:r>
            <a:r>
              <a:rPr lang="en-US" b="0" dirty="0">
                <a:solidFill>
                  <a:srgbClr val="000000"/>
                </a:solidFill>
              </a:rPr>
              <a:t>                    </a:t>
            </a:r>
            <a:r>
              <a:rPr lang="en-US" b="0" dirty="0" smtClean="0">
                <a:solidFill>
                  <a:srgbClr val="000000"/>
                </a:solidFill>
              </a:rPr>
              <a:t>                                       </a:t>
            </a:r>
            <a:r>
              <a:rPr lang="en-US" dirty="0" smtClean="0">
                <a:solidFill>
                  <a:schemeClr val="tx2"/>
                </a:solidFill>
                <a:effectLst>
                  <a:outerShdw blurRad="38100" dist="38100" dir="2700000" algn="tl">
                    <a:srgbClr val="C0C0C0"/>
                  </a:outerShdw>
                </a:effectLst>
              </a:rPr>
              <a:t>2</a:t>
            </a:r>
            <a:endParaRPr lang="en-US" dirty="0">
              <a:solidFill>
                <a:schemeClr val="tx2"/>
              </a:solidFill>
              <a:effectLst>
                <a:outerShdw blurRad="38100" dist="38100" dir="2700000" algn="tl">
                  <a:srgbClr val="C0C0C0"/>
                </a:outerShdw>
              </a:effectLst>
            </a:endParaRPr>
          </a:p>
        </p:txBody>
      </p:sp>
      <p:sp>
        <p:nvSpPr>
          <p:cNvPr id="15370" name="Rectangle 10"/>
          <p:cNvSpPr>
            <a:spLocks noChangeArrowheads="1"/>
          </p:cNvSpPr>
          <p:nvPr/>
        </p:nvSpPr>
        <p:spPr bwMode="auto">
          <a:xfrm>
            <a:off x="719138" y="4802188"/>
            <a:ext cx="1735137"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4000">
                <a:solidFill>
                  <a:srgbClr val="42B200"/>
                </a:solidFill>
                <a:effectLst>
                  <a:outerShdw blurRad="38100" dist="38100" dir="2700000" algn="tl">
                    <a:srgbClr val="C0C0C0"/>
                  </a:outerShdw>
                </a:effectLst>
              </a:rPr>
              <a:t>$1,000</a:t>
            </a:r>
          </a:p>
        </p:txBody>
      </p:sp>
      <p:sp>
        <p:nvSpPr>
          <p:cNvPr id="15371" name="Line 11"/>
          <p:cNvSpPr>
            <a:spLocks noChangeShapeType="1"/>
          </p:cNvSpPr>
          <p:nvPr/>
        </p:nvSpPr>
        <p:spPr bwMode="auto">
          <a:xfrm>
            <a:off x="1600200" y="5410200"/>
            <a:ext cx="0" cy="457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Line 12"/>
          <p:cNvSpPr>
            <a:spLocks noChangeShapeType="1"/>
          </p:cNvSpPr>
          <p:nvPr/>
        </p:nvSpPr>
        <p:spPr bwMode="auto">
          <a:xfrm>
            <a:off x="1600200" y="5867400"/>
            <a:ext cx="29718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Rectangle 13"/>
          <p:cNvSpPr>
            <a:spLocks noChangeArrowheads="1"/>
          </p:cNvSpPr>
          <p:nvPr/>
        </p:nvSpPr>
        <p:spPr bwMode="auto">
          <a:xfrm>
            <a:off x="7224713" y="5562600"/>
            <a:ext cx="93503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spcBef>
                <a:spcPct val="20000"/>
              </a:spcBef>
              <a:spcAft>
                <a:spcPct val="20000"/>
              </a:spcAft>
            </a:pPr>
            <a:r>
              <a:rPr lang="en-US">
                <a:solidFill>
                  <a:srgbClr val="D93192"/>
                </a:solidFill>
                <a:effectLst>
                  <a:outerShdw blurRad="38100" dist="38100" dir="2700000" algn="tl">
                    <a:srgbClr val="C0C0C0"/>
                  </a:outerShdw>
                </a:effectLst>
              </a:rPr>
              <a:t>FV</a:t>
            </a:r>
            <a:r>
              <a:rPr lang="en-US" baseline="-25000">
                <a:solidFill>
                  <a:schemeClr val="tx2"/>
                </a:solidFill>
                <a:effectLst>
                  <a:outerShdw blurRad="38100" dist="38100" dir="2700000" algn="tl">
                    <a:srgbClr val="C0C0C0"/>
                  </a:outerShdw>
                </a:effectLst>
              </a:rPr>
              <a:t>2</a:t>
            </a:r>
          </a:p>
        </p:txBody>
      </p:sp>
      <p:sp>
        <p:nvSpPr>
          <p:cNvPr id="15374" name="Rectangle 14"/>
          <p:cNvSpPr>
            <a:spLocks noChangeArrowheads="1"/>
          </p:cNvSpPr>
          <p:nvPr/>
        </p:nvSpPr>
        <p:spPr bwMode="auto">
          <a:xfrm>
            <a:off x="2424113" y="3962400"/>
            <a:ext cx="841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dirty="0">
                <a:solidFill>
                  <a:srgbClr val="C277FF"/>
                </a:solidFill>
              </a:rPr>
              <a:t>7%</a:t>
            </a:r>
          </a:p>
        </p:txBody>
      </p:sp>
      <p:sp>
        <p:nvSpPr>
          <p:cNvPr id="15375" name="Line 15"/>
          <p:cNvSpPr>
            <a:spLocks noChangeShapeType="1"/>
          </p:cNvSpPr>
          <p:nvPr/>
        </p:nvSpPr>
        <p:spPr bwMode="auto">
          <a:xfrm>
            <a:off x="4419295" y="4240357"/>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16"/>
          <p:cNvSpPr>
            <a:spLocks noChangeShapeType="1"/>
          </p:cNvSpPr>
          <p:nvPr/>
        </p:nvSpPr>
        <p:spPr bwMode="auto">
          <a:xfrm>
            <a:off x="4572000" y="5867400"/>
            <a:ext cx="25908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894106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Future Value		</a:t>
            </a:r>
            <a:br>
              <a:rPr lang="en-US" b="1" dirty="0"/>
            </a:br>
            <a:r>
              <a:rPr lang="en-US" b="1" dirty="0"/>
              <a:t>Single Deposit (Formula)</a:t>
            </a:r>
            <a:endParaRPr lang="en-US" dirty="0"/>
          </a:p>
        </p:txBody>
      </p:sp>
      <p:sp>
        <p:nvSpPr>
          <p:cNvPr id="16386" name="Rectangle 2"/>
          <p:cNvSpPr>
            <a:spLocks noGrp="1" noChangeArrowheads="1"/>
          </p:cNvSpPr>
          <p:nvPr>
            <p:ph idx="1"/>
          </p:nvPr>
        </p:nvSpPr>
        <p:spPr>
          <a:noFill/>
          <a:ln/>
        </p:spPr>
        <p:txBody>
          <a:bodyPr>
            <a:normAutofit fontScale="92500" lnSpcReduction="10000"/>
          </a:bodyPr>
          <a:lstStyle/>
          <a:p>
            <a:pPr>
              <a:buFont typeface="Monotype Sorts" charset="2"/>
              <a:buNone/>
            </a:pPr>
            <a:endParaRPr lang="en-US" sz="3200" dirty="0" smtClean="0">
              <a:solidFill>
                <a:srgbClr val="D93192"/>
              </a:solidFill>
              <a:effectLst>
                <a:outerShdw blurRad="38100" dist="38100" dir="2700000" algn="tl">
                  <a:srgbClr val="C0C0C0"/>
                </a:outerShdw>
              </a:effectLst>
            </a:endParaRPr>
          </a:p>
          <a:p>
            <a:pPr>
              <a:buFont typeface="Monotype Sorts" charset="2"/>
              <a:buNone/>
            </a:pPr>
            <a:r>
              <a:rPr lang="en-US" sz="3200" dirty="0" smtClean="0">
                <a:solidFill>
                  <a:srgbClr val="D93192"/>
                </a:solidFill>
                <a:effectLst>
                  <a:outerShdw blurRad="38100" dist="38100" dir="2700000" algn="tl">
                    <a:srgbClr val="C0C0C0"/>
                  </a:outerShdw>
                </a:effectLst>
              </a:rPr>
              <a:t>FV</a:t>
            </a:r>
            <a:r>
              <a:rPr lang="en-US" sz="3200" baseline="-25000" dirty="0" smtClean="0">
                <a:solidFill>
                  <a:schemeClr val="tx2"/>
                </a:solidFill>
                <a:effectLst>
                  <a:outerShdw blurRad="38100" dist="38100" dir="2700000" algn="tl">
                    <a:srgbClr val="C0C0C0"/>
                  </a:outerShdw>
                </a:effectLst>
              </a:rPr>
              <a:t>1</a:t>
            </a:r>
            <a:r>
              <a:rPr lang="en-US" sz="3200" dirty="0" smtClean="0"/>
              <a:t> </a:t>
            </a:r>
            <a:r>
              <a:rPr lang="en-US" sz="3200" dirty="0"/>
              <a:t>	= </a:t>
            </a:r>
            <a:r>
              <a:rPr lang="en-US" sz="3200" dirty="0">
                <a:solidFill>
                  <a:srgbClr val="42B200"/>
                </a:solidFill>
                <a:effectLst>
                  <a:outerShdw blurRad="38100" dist="38100" dir="2700000" algn="tl">
                    <a:srgbClr val="C0C0C0"/>
                  </a:outerShdw>
                </a:effectLst>
              </a:rPr>
              <a:t>P</a:t>
            </a:r>
            <a:r>
              <a:rPr lang="en-US" sz="3200" baseline="-25000" dirty="0">
                <a:solidFill>
                  <a:srgbClr val="42B200"/>
                </a:solidFill>
                <a:effectLst>
                  <a:outerShdw blurRad="38100" dist="38100" dir="2700000" algn="tl">
                    <a:srgbClr val="C0C0C0"/>
                  </a:outerShdw>
                </a:effectLst>
              </a:rPr>
              <a:t>0</a:t>
            </a:r>
            <a:r>
              <a:rPr lang="en-US" sz="3200" dirty="0"/>
              <a:t> (1+</a:t>
            </a:r>
            <a:r>
              <a:rPr lang="en-US" sz="3200" dirty="0">
                <a:solidFill>
                  <a:srgbClr val="C277FF"/>
                </a:solidFill>
              </a:rPr>
              <a:t>i</a:t>
            </a:r>
            <a:r>
              <a:rPr lang="en-US" sz="3200" dirty="0"/>
              <a:t>)</a:t>
            </a:r>
            <a:r>
              <a:rPr lang="en-US" sz="3200" baseline="30000" dirty="0">
                <a:solidFill>
                  <a:schemeClr val="tx2"/>
                </a:solidFill>
              </a:rPr>
              <a:t>1</a:t>
            </a:r>
            <a:r>
              <a:rPr lang="en-US" sz="3200" dirty="0"/>
              <a:t> 		= </a:t>
            </a:r>
            <a:r>
              <a:rPr lang="en-US" sz="3200" dirty="0">
                <a:solidFill>
                  <a:srgbClr val="42B200"/>
                </a:solidFill>
                <a:effectLst>
                  <a:outerShdw blurRad="38100" dist="38100" dir="2700000" algn="tl">
                    <a:srgbClr val="C0C0C0"/>
                  </a:outerShdw>
                </a:effectLst>
              </a:rPr>
              <a:t>$1,000</a:t>
            </a:r>
            <a:r>
              <a:rPr lang="en-US" sz="3200" dirty="0">
                <a:solidFill>
                  <a:srgbClr val="014A01"/>
                </a:solidFill>
                <a:effectLst>
                  <a:outerShdw blurRad="38100" dist="38100" dir="2700000" algn="tl">
                    <a:srgbClr val="C0C0C0"/>
                  </a:outerShdw>
                </a:effectLst>
              </a:rPr>
              <a:t> </a:t>
            </a:r>
            <a:r>
              <a:rPr lang="en-US" sz="3200" dirty="0"/>
              <a:t>(1</a:t>
            </a:r>
            <a:r>
              <a:rPr lang="en-US" sz="3200" dirty="0">
                <a:solidFill>
                  <a:srgbClr val="C277FF"/>
                </a:solidFill>
              </a:rPr>
              <a:t>.07</a:t>
            </a:r>
            <a:r>
              <a:rPr lang="en-US" sz="3200" dirty="0"/>
              <a:t>)					= </a:t>
            </a:r>
            <a:r>
              <a:rPr lang="en-US" sz="3200" dirty="0">
                <a:solidFill>
                  <a:srgbClr val="D93192"/>
                </a:solidFill>
                <a:effectLst>
                  <a:outerShdw blurRad="38100" dist="38100" dir="2700000" algn="tl">
                    <a:srgbClr val="C0C0C0"/>
                  </a:outerShdw>
                </a:effectLst>
              </a:rPr>
              <a:t>$1,070</a:t>
            </a:r>
            <a:endParaRPr lang="en-US" sz="3200" dirty="0"/>
          </a:p>
          <a:p>
            <a:pPr algn="ctr">
              <a:buFont typeface="Monotype Sorts" charset="2"/>
              <a:buNone/>
            </a:pPr>
            <a:r>
              <a:rPr lang="en-US" sz="3200" u="sng" dirty="0"/>
              <a:t>Compound Interest</a:t>
            </a:r>
            <a:endParaRPr lang="en-US" sz="3200" dirty="0"/>
          </a:p>
          <a:p>
            <a:pPr algn="ctr">
              <a:buFont typeface="Monotype Sorts" charset="2"/>
              <a:buNone/>
            </a:pPr>
            <a:r>
              <a:rPr lang="en-US" sz="3200" dirty="0"/>
              <a:t>	You earned $70 interest on your $1,000 deposit over the first year.</a:t>
            </a:r>
          </a:p>
          <a:p>
            <a:pPr algn="ctr">
              <a:buFont typeface="Monotype Sorts" charset="2"/>
              <a:buNone/>
            </a:pPr>
            <a:r>
              <a:rPr lang="en-US" sz="3200" dirty="0"/>
              <a:t>	This is the same amount of interest you would earn under simple interest.</a:t>
            </a:r>
          </a:p>
        </p:txBody>
      </p:sp>
    </p:spTree>
    <p:extLst>
      <p:ext uri="{BB962C8B-B14F-4D97-AF65-F5344CB8AC3E}">
        <p14:creationId xmlns:p14="http://schemas.microsoft.com/office/powerpoint/2010/main" val="7697689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152400" y="2054654"/>
            <a:ext cx="8915400" cy="4650945"/>
          </a:xfrm>
          <a:noFill/>
          <a:ln/>
        </p:spPr>
        <p:txBody>
          <a:bodyPr/>
          <a:lstStyle/>
          <a:p>
            <a:pPr defTabSz="396875">
              <a:buFont typeface="Monotype Sorts" charset="2"/>
              <a:buNone/>
            </a:pPr>
            <a:r>
              <a:rPr lang="en-US" sz="3500" dirty="0">
                <a:solidFill>
                  <a:srgbClr val="D93192"/>
                </a:solidFill>
                <a:effectLst>
                  <a:outerShdw blurRad="38100" dist="38100" dir="2700000" algn="tl">
                    <a:srgbClr val="C0C0C0"/>
                  </a:outerShdw>
                </a:effectLst>
              </a:rPr>
              <a:t>FV</a:t>
            </a:r>
            <a:r>
              <a:rPr lang="en-US" sz="3500" baseline="-25000" dirty="0">
                <a:solidFill>
                  <a:schemeClr val="tx2"/>
                </a:solidFill>
                <a:effectLst>
                  <a:outerShdw blurRad="38100" dist="38100" dir="2700000" algn="tl">
                    <a:srgbClr val="C0C0C0"/>
                  </a:outerShdw>
                </a:effectLst>
              </a:rPr>
              <a:t>1</a:t>
            </a:r>
            <a:r>
              <a:rPr lang="en-US" sz="3500" dirty="0"/>
              <a:t> 	= </a:t>
            </a:r>
            <a:r>
              <a:rPr lang="en-US" sz="3500" dirty="0">
                <a:solidFill>
                  <a:srgbClr val="42B200"/>
                </a:solidFill>
                <a:effectLst>
                  <a:outerShdw blurRad="38100" dist="38100" dir="2700000" algn="tl">
                    <a:srgbClr val="C0C0C0"/>
                  </a:outerShdw>
                </a:effectLst>
              </a:rPr>
              <a:t>P</a:t>
            </a:r>
            <a:r>
              <a:rPr lang="en-US" sz="3500" baseline="-25000" dirty="0">
                <a:solidFill>
                  <a:srgbClr val="42B200"/>
                </a:solidFill>
                <a:effectLst>
                  <a:outerShdw blurRad="38100" dist="38100" dir="2700000" algn="tl">
                    <a:srgbClr val="C0C0C0"/>
                  </a:outerShdw>
                </a:effectLst>
              </a:rPr>
              <a:t>0</a:t>
            </a:r>
            <a:r>
              <a:rPr lang="en-US" sz="3500" dirty="0">
                <a:solidFill>
                  <a:srgbClr val="42B200"/>
                </a:solidFill>
                <a:effectLst>
                  <a:outerShdw blurRad="38100" dist="38100" dir="2700000" algn="tl">
                    <a:srgbClr val="C0C0C0"/>
                  </a:outerShdw>
                </a:effectLst>
              </a:rPr>
              <a:t> </a:t>
            </a:r>
            <a:r>
              <a:rPr lang="en-US" sz="3500" dirty="0"/>
              <a:t>(1+</a:t>
            </a:r>
            <a:r>
              <a:rPr lang="en-US" sz="3500" dirty="0">
                <a:solidFill>
                  <a:srgbClr val="C277FF"/>
                </a:solidFill>
              </a:rPr>
              <a:t>i</a:t>
            </a:r>
            <a:r>
              <a:rPr lang="en-US" sz="3500" dirty="0"/>
              <a:t>)</a:t>
            </a:r>
            <a:r>
              <a:rPr lang="en-US" sz="3500" baseline="30000" dirty="0">
                <a:solidFill>
                  <a:schemeClr val="tx2"/>
                </a:solidFill>
              </a:rPr>
              <a:t>1</a:t>
            </a:r>
            <a:r>
              <a:rPr lang="en-US" sz="3500" dirty="0"/>
              <a:t> 			= </a:t>
            </a:r>
            <a:r>
              <a:rPr lang="en-US" sz="3500" dirty="0">
                <a:solidFill>
                  <a:srgbClr val="42B200"/>
                </a:solidFill>
                <a:effectLst>
                  <a:outerShdw blurRad="38100" dist="38100" dir="2700000" algn="tl">
                    <a:srgbClr val="C0C0C0"/>
                  </a:outerShdw>
                </a:effectLst>
              </a:rPr>
              <a:t>$1,000</a:t>
            </a:r>
            <a:r>
              <a:rPr lang="en-US" sz="3500" dirty="0"/>
              <a:t> (1</a:t>
            </a:r>
            <a:r>
              <a:rPr lang="en-US" sz="3500" dirty="0">
                <a:solidFill>
                  <a:srgbClr val="C277FF"/>
                </a:solidFill>
              </a:rPr>
              <a:t>.07</a:t>
            </a:r>
            <a:r>
              <a:rPr lang="en-US" sz="3500" dirty="0"/>
              <a:t>)			  												= </a:t>
            </a:r>
            <a:r>
              <a:rPr lang="en-US" sz="3500" dirty="0">
                <a:solidFill>
                  <a:srgbClr val="D93192"/>
                </a:solidFill>
                <a:effectLst>
                  <a:outerShdw blurRad="38100" dist="38100" dir="2700000" algn="tl">
                    <a:srgbClr val="C0C0C0"/>
                  </a:outerShdw>
                </a:effectLst>
              </a:rPr>
              <a:t>$1,070</a:t>
            </a:r>
            <a:endParaRPr lang="en-US" sz="3500" dirty="0"/>
          </a:p>
          <a:p>
            <a:pPr defTabSz="396875">
              <a:buFont typeface="Monotype Sorts" charset="2"/>
              <a:buNone/>
            </a:pPr>
            <a:r>
              <a:rPr lang="en-US" sz="3500" dirty="0">
                <a:solidFill>
                  <a:srgbClr val="D93192"/>
                </a:solidFill>
                <a:effectLst>
                  <a:outerShdw blurRad="38100" dist="38100" dir="2700000" algn="tl">
                    <a:srgbClr val="C0C0C0"/>
                  </a:outerShdw>
                </a:effectLst>
              </a:rPr>
              <a:t>FV</a:t>
            </a:r>
            <a:r>
              <a:rPr lang="en-US" sz="3500" baseline="-25000" dirty="0">
                <a:solidFill>
                  <a:schemeClr val="tx2"/>
                </a:solidFill>
                <a:effectLst>
                  <a:outerShdw blurRad="38100" dist="38100" dir="2700000" algn="tl">
                    <a:srgbClr val="C0C0C0"/>
                  </a:outerShdw>
                </a:effectLst>
              </a:rPr>
              <a:t>2</a:t>
            </a:r>
            <a:r>
              <a:rPr lang="en-US" sz="3500" dirty="0"/>
              <a:t> 	= FV</a:t>
            </a:r>
            <a:r>
              <a:rPr lang="en-US" sz="3500" baseline="-25000" dirty="0"/>
              <a:t>1</a:t>
            </a:r>
            <a:r>
              <a:rPr lang="en-US" sz="3500" dirty="0"/>
              <a:t> (1+</a:t>
            </a:r>
            <a:r>
              <a:rPr lang="en-US" sz="3500" dirty="0">
                <a:solidFill>
                  <a:srgbClr val="C277FF"/>
                </a:solidFill>
              </a:rPr>
              <a:t>i</a:t>
            </a:r>
            <a:r>
              <a:rPr lang="en-US" sz="3500" dirty="0"/>
              <a:t>)</a:t>
            </a:r>
            <a:r>
              <a:rPr lang="en-US" sz="3500" baseline="30000" dirty="0">
                <a:solidFill>
                  <a:schemeClr val="tx2"/>
                </a:solidFill>
              </a:rPr>
              <a:t>1</a:t>
            </a:r>
            <a:r>
              <a:rPr lang="en-US" sz="3500" dirty="0"/>
              <a:t> 																= </a:t>
            </a:r>
            <a:r>
              <a:rPr lang="en-US" sz="3500" dirty="0">
                <a:solidFill>
                  <a:srgbClr val="42B200"/>
                </a:solidFill>
                <a:effectLst>
                  <a:outerShdw blurRad="38100" dist="38100" dir="2700000" algn="tl">
                    <a:srgbClr val="C0C0C0"/>
                  </a:outerShdw>
                </a:effectLst>
              </a:rPr>
              <a:t>P</a:t>
            </a:r>
            <a:r>
              <a:rPr lang="en-US" sz="3500" baseline="-25000" dirty="0">
                <a:solidFill>
                  <a:srgbClr val="42B200"/>
                </a:solidFill>
                <a:effectLst>
                  <a:outerShdw blurRad="38100" dist="38100" dir="2700000" algn="tl">
                    <a:srgbClr val="C0C0C0"/>
                  </a:outerShdw>
                </a:effectLst>
              </a:rPr>
              <a:t>0 </a:t>
            </a:r>
            <a:r>
              <a:rPr lang="en-US" sz="3500" dirty="0"/>
              <a:t>(1+</a:t>
            </a:r>
            <a:r>
              <a:rPr lang="en-US" sz="3500" dirty="0">
                <a:solidFill>
                  <a:srgbClr val="C277FF"/>
                </a:solidFill>
              </a:rPr>
              <a:t>i</a:t>
            </a:r>
            <a:r>
              <a:rPr lang="en-US" sz="3500" dirty="0"/>
              <a:t>)(1+</a:t>
            </a:r>
            <a:r>
              <a:rPr lang="en-US" sz="3500" dirty="0">
                <a:solidFill>
                  <a:srgbClr val="C277FF"/>
                </a:solidFill>
              </a:rPr>
              <a:t>i</a:t>
            </a:r>
            <a:r>
              <a:rPr lang="en-US" sz="3500" dirty="0"/>
              <a:t>) 	= </a:t>
            </a:r>
            <a:r>
              <a:rPr lang="en-US" sz="3500" dirty="0">
                <a:solidFill>
                  <a:srgbClr val="42B200"/>
                </a:solidFill>
                <a:effectLst>
                  <a:outerShdw blurRad="38100" dist="38100" dir="2700000" algn="tl">
                    <a:srgbClr val="C0C0C0"/>
                  </a:outerShdw>
                </a:effectLst>
              </a:rPr>
              <a:t>$1,000</a:t>
            </a:r>
            <a:r>
              <a:rPr lang="en-US" sz="3500" dirty="0"/>
              <a:t>(1</a:t>
            </a:r>
            <a:r>
              <a:rPr lang="en-US" sz="3500" dirty="0">
                <a:solidFill>
                  <a:srgbClr val="C277FF"/>
                </a:solidFill>
              </a:rPr>
              <a:t>.07</a:t>
            </a:r>
            <a:r>
              <a:rPr lang="en-US" sz="3500" dirty="0"/>
              <a:t>)(1</a:t>
            </a:r>
            <a:r>
              <a:rPr lang="en-US" sz="3500" dirty="0">
                <a:solidFill>
                  <a:srgbClr val="C277FF"/>
                </a:solidFill>
              </a:rPr>
              <a:t>.07</a:t>
            </a:r>
            <a:r>
              <a:rPr lang="en-US" sz="3500" dirty="0"/>
              <a:t>)				= </a:t>
            </a:r>
            <a:r>
              <a:rPr lang="en-US" sz="3500" dirty="0">
                <a:solidFill>
                  <a:srgbClr val="42B200"/>
                </a:solidFill>
                <a:effectLst>
                  <a:outerShdw blurRad="38100" dist="38100" dir="2700000" algn="tl">
                    <a:srgbClr val="C0C0C0"/>
                  </a:outerShdw>
                </a:effectLst>
              </a:rPr>
              <a:t>P</a:t>
            </a:r>
            <a:r>
              <a:rPr lang="en-US" sz="3500" baseline="-25000" dirty="0">
                <a:solidFill>
                  <a:srgbClr val="42B200"/>
                </a:solidFill>
                <a:effectLst>
                  <a:outerShdw blurRad="38100" dist="38100" dir="2700000" algn="tl">
                    <a:srgbClr val="C0C0C0"/>
                  </a:outerShdw>
                </a:effectLst>
              </a:rPr>
              <a:t>0</a:t>
            </a:r>
            <a:r>
              <a:rPr lang="en-US" sz="3500" baseline="-25000" dirty="0">
                <a:solidFill>
                  <a:srgbClr val="014A01"/>
                </a:solidFill>
              </a:rPr>
              <a:t> </a:t>
            </a:r>
            <a:r>
              <a:rPr lang="en-US" sz="3500" dirty="0"/>
              <a:t>(1+</a:t>
            </a:r>
            <a:r>
              <a:rPr lang="en-US" sz="3500" dirty="0">
                <a:solidFill>
                  <a:srgbClr val="C277FF"/>
                </a:solidFill>
              </a:rPr>
              <a:t>i</a:t>
            </a:r>
            <a:r>
              <a:rPr lang="en-US" sz="3500" dirty="0"/>
              <a:t>)</a:t>
            </a:r>
            <a:r>
              <a:rPr lang="en-US" sz="3500" baseline="30000" dirty="0">
                <a:solidFill>
                  <a:schemeClr val="tx2"/>
                </a:solidFill>
              </a:rPr>
              <a:t>2</a:t>
            </a:r>
            <a:r>
              <a:rPr lang="en-US" sz="3500" dirty="0"/>
              <a:t>			= </a:t>
            </a:r>
            <a:r>
              <a:rPr lang="en-US" sz="3500" dirty="0">
                <a:solidFill>
                  <a:srgbClr val="42B200"/>
                </a:solidFill>
                <a:effectLst>
                  <a:outerShdw blurRad="38100" dist="38100" dir="2700000" algn="tl">
                    <a:srgbClr val="C0C0C0"/>
                  </a:outerShdw>
                </a:effectLst>
              </a:rPr>
              <a:t>$1,000</a:t>
            </a:r>
            <a:r>
              <a:rPr lang="en-US" sz="3500" dirty="0"/>
              <a:t>(1</a:t>
            </a:r>
            <a:r>
              <a:rPr lang="en-US" sz="3500" dirty="0">
                <a:solidFill>
                  <a:srgbClr val="C277FF"/>
                </a:solidFill>
              </a:rPr>
              <a:t>.07</a:t>
            </a:r>
            <a:r>
              <a:rPr lang="en-US" sz="3500" dirty="0"/>
              <a:t>)</a:t>
            </a:r>
            <a:r>
              <a:rPr lang="en-US" sz="3500" baseline="30000" dirty="0">
                <a:solidFill>
                  <a:schemeClr val="tx2"/>
                </a:solidFill>
              </a:rPr>
              <a:t>2</a:t>
            </a:r>
            <a:r>
              <a:rPr lang="en-US" sz="3500" dirty="0"/>
              <a:t>															= </a:t>
            </a:r>
            <a:r>
              <a:rPr lang="en-US" sz="3500" dirty="0">
                <a:solidFill>
                  <a:srgbClr val="D93192"/>
                </a:solidFill>
                <a:effectLst>
                  <a:outerShdw blurRad="38100" dist="38100" dir="2700000" algn="tl">
                    <a:srgbClr val="C0C0C0"/>
                  </a:outerShdw>
                </a:effectLst>
              </a:rPr>
              <a:t>$1,144.90</a:t>
            </a:r>
            <a:endParaRPr lang="en-US" sz="3500" dirty="0">
              <a:solidFill>
                <a:srgbClr val="A75151"/>
              </a:solidFill>
              <a:effectLst>
                <a:outerShdw blurRad="38100" dist="38100" dir="2700000" algn="tl">
                  <a:srgbClr val="C0C0C0"/>
                </a:outerShdw>
              </a:effectLst>
            </a:endParaRPr>
          </a:p>
          <a:p>
            <a:pPr algn="ctr" defTabSz="396875">
              <a:buFont typeface="Monotype Sorts" charset="2"/>
              <a:buNone/>
            </a:pPr>
            <a:r>
              <a:rPr lang="en-US" sz="3200" dirty="0"/>
              <a:t>You earned an </a:t>
            </a:r>
            <a:r>
              <a:rPr lang="en-US" sz="3200" i="1" dirty="0"/>
              <a:t>EXTRA</a:t>
            </a:r>
            <a:r>
              <a:rPr lang="en-US" sz="3200" dirty="0"/>
              <a:t> </a:t>
            </a:r>
            <a:r>
              <a:rPr lang="en-US" sz="3200" i="1" dirty="0">
                <a:solidFill>
                  <a:srgbClr val="D93192"/>
                </a:solidFill>
                <a:effectLst>
                  <a:outerShdw blurRad="38100" dist="38100" dir="2700000" algn="tl">
                    <a:srgbClr val="C0C0C0"/>
                  </a:outerShdw>
                </a:effectLst>
              </a:rPr>
              <a:t>$4.90</a:t>
            </a:r>
            <a:r>
              <a:rPr lang="en-US" sz="3200" dirty="0"/>
              <a:t> in Year 2 with compound over simple interest. </a:t>
            </a:r>
          </a:p>
        </p:txBody>
      </p:sp>
      <p:sp>
        <p:nvSpPr>
          <p:cNvPr id="17413" name="Line 5"/>
          <p:cNvSpPr>
            <a:spLocks noChangeShapeType="1"/>
          </p:cNvSpPr>
          <p:nvPr/>
        </p:nvSpPr>
        <p:spPr bwMode="auto">
          <a:xfrm>
            <a:off x="838200" y="2590800"/>
            <a:ext cx="1219200" cy="609600"/>
          </a:xfrm>
          <a:prstGeom prst="line">
            <a:avLst/>
          </a:prstGeom>
          <a:noFill/>
          <a:ln w="12700">
            <a:solidFill>
              <a:srgbClr val="A7515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Line 6"/>
          <p:cNvSpPr>
            <a:spLocks noChangeShapeType="1"/>
          </p:cNvSpPr>
          <p:nvPr/>
        </p:nvSpPr>
        <p:spPr bwMode="auto">
          <a:xfrm flipH="1">
            <a:off x="2667000" y="3200400"/>
            <a:ext cx="36576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3366721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1066800" y="2360064"/>
            <a:ext cx="7848600" cy="4193135"/>
          </a:xfrm>
          <a:noFill/>
          <a:ln/>
        </p:spPr>
        <p:txBody>
          <a:bodyPr/>
          <a:lstStyle/>
          <a:p>
            <a:pPr>
              <a:buFont typeface="Monotype Sorts" pitchFamily="2" charset="2"/>
              <a:buNone/>
            </a:pPr>
            <a:r>
              <a:rPr lang="en-US" dirty="0">
                <a:solidFill>
                  <a:srgbClr val="A75151"/>
                </a:solidFill>
                <a:effectLst>
                  <a:outerShdw blurRad="38100" dist="38100" dir="2700000" algn="tl">
                    <a:srgbClr val="C0C0C0"/>
                  </a:outerShdw>
                </a:effectLst>
              </a:rPr>
              <a:t> 		</a:t>
            </a:r>
            <a:r>
              <a:rPr lang="en-US" dirty="0">
                <a:effectLst>
                  <a:outerShdw blurRad="38100" dist="38100" dir="2700000" algn="tl">
                    <a:srgbClr val="C0C0C0"/>
                  </a:outerShdw>
                </a:effectLst>
              </a:rPr>
              <a:t>FV</a:t>
            </a:r>
            <a:r>
              <a:rPr lang="en-US" baseline="-25000" dirty="0">
                <a:effectLst>
                  <a:outerShdw blurRad="38100" dist="38100" dir="2700000" algn="tl">
                    <a:srgbClr val="C0C0C0"/>
                  </a:outerShdw>
                </a:effectLst>
              </a:rPr>
              <a:t>1</a:t>
            </a:r>
            <a:r>
              <a:rPr lang="en-US" dirty="0"/>
              <a:t> 	= P</a:t>
            </a:r>
            <a:r>
              <a:rPr lang="en-US" baseline="-25000" dirty="0"/>
              <a:t>0</a:t>
            </a:r>
            <a:r>
              <a:rPr lang="en-US" dirty="0"/>
              <a:t>(1+i)</a:t>
            </a:r>
            <a:r>
              <a:rPr lang="en-US" baseline="30000" dirty="0"/>
              <a:t>1</a:t>
            </a:r>
            <a:endParaRPr lang="en-US" dirty="0"/>
          </a:p>
          <a:p>
            <a:pPr>
              <a:buFont typeface="Monotype Sorts" pitchFamily="2" charset="2"/>
              <a:buNone/>
            </a:pPr>
            <a:r>
              <a:rPr lang="en-US" dirty="0">
                <a:effectLst>
                  <a:outerShdw blurRad="38100" dist="38100" dir="2700000" algn="tl">
                    <a:srgbClr val="C0C0C0"/>
                  </a:outerShdw>
                </a:effectLst>
              </a:rPr>
              <a:t>		FV</a:t>
            </a:r>
            <a:r>
              <a:rPr lang="en-US" baseline="-25000" dirty="0">
                <a:effectLst>
                  <a:outerShdw blurRad="38100" dist="38100" dir="2700000" algn="tl">
                    <a:srgbClr val="C0C0C0"/>
                  </a:outerShdw>
                </a:effectLst>
              </a:rPr>
              <a:t>2</a:t>
            </a:r>
            <a:r>
              <a:rPr lang="en-US" dirty="0"/>
              <a:t> 	= P</a:t>
            </a:r>
            <a:r>
              <a:rPr lang="en-US" baseline="-25000" dirty="0"/>
              <a:t>0</a:t>
            </a:r>
            <a:r>
              <a:rPr lang="en-US" dirty="0"/>
              <a:t>(1+i)</a:t>
            </a:r>
            <a:r>
              <a:rPr lang="en-US" baseline="30000" dirty="0"/>
              <a:t>2</a:t>
            </a:r>
            <a:endParaRPr lang="en-US" sz="800" baseline="30000" dirty="0"/>
          </a:p>
          <a:p>
            <a:pPr>
              <a:buFont typeface="Monotype Sorts" pitchFamily="2" charset="2"/>
              <a:buNone/>
            </a:pPr>
            <a:endParaRPr lang="en-US" sz="800" dirty="0"/>
          </a:p>
          <a:p>
            <a:pPr>
              <a:buFont typeface="Monotype Sorts" pitchFamily="2" charset="2"/>
              <a:buNone/>
            </a:pPr>
            <a:endParaRPr lang="en-US" sz="1800" dirty="0"/>
          </a:p>
          <a:p>
            <a:pPr>
              <a:buFont typeface="Monotype Sorts" pitchFamily="2" charset="2"/>
              <a:buNone/>
            </a:pPr>
            <a:r>
              <a:rPr lang="en-US" dirty="0"/>
              <a:t>General </a:t>
            </a:r>
            <a:r>
              <a:rPr lang="en-US" dirty="0">
                <a:effectLst>
                  <a:outerShdw blurRad="38100" dist="38100" dir="2700000" algn="tl">
                    <a:srgbClr val="C0C0C0"/>
                  </a:outerShdw>
                </a:effectLst>
              </a:rPr>
              <a:t>Future Value </a:t>
            </a:r>
            <a:r>
              <a:rPr lang="en-US" dirty="0"/>
              <a:t>Formula:</a:t>
            </a:r>
            <a:endParaRPr lang="en-US" dirty="0">
              <a:effectLst>
                <a:outerShdw blurRad="38100" dist="38100" dir="2700000" algn="tl">
                  <a:srgbClr val="C0C0C0"/>
                </a:outerShdw>
              </a:effectLst>
            </a:endParaRPr>
          </a:p>
          <a:p>
            <a:pPr>
              <a:buFont typeface="Monotype Sorts" pitchFamily="2" charset="2"/>
              <a:buNone/>
            </a:pP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FV</a:t>
            </a:r>
            <a:r>
              <a:rPr lang="en-US" baseline="-25000" dirty="0" err="1">
                <a:effectLst>
                  <a:outerShdw blurRad="38100" dist="38100" dir="2700000" algn="tl">
                    <a:srgbClr val="C0C0C0"/>
                  </a:outerShdw>
                </a:effectLst>
              </a:rPr>
              <a:t>n</a:t>
            </a:r>
            <a:r>
              <a:rPr lang="en-US" dirty="0"/>
              <a:t> 	= P</a:t>
            </a:r>
            <a:r>
              <a:rPr lang="en-US" baseline="-25000" dirty="0"/>
              <a:t>0</a:t>
            </a:r>
            <a:r>
              <a:rPr lang="en-US" dirty="0"/>
              <a:t> (1+i)</a:t>
            </a:r>
            <a:r>
              <a:rPr lang="en-US" baseline="30000" dirty="0"/>
              <a:t>n</a:t>
            </a:r>
            <a:r>
              <a:rPr lang="en-US" dirty="0"/>
              <a:t>  </a:t>
            </a:r>
          </a:p>
          <a:p>
            <a:pPr>
              <a:buFont typeface="Monotype Sorts" pitchFamily="2" charset="2"/>
              <a:buNone/>
            </a:pPr>
            <a:r>
              <a:rPr lang="en-US" dirty="0"/>
              <a:t>or  	</a:t>
            </a:r>
            <a:r>
              <a:rPr lang="en-US" dirty="0" err="1">
                <a:effectLst>
                  <a:outerShdw blurRad="38100" dist="38100" dir="2700000" algn="tl">
                    <a:srgbClr val="C0C0C0"/>
                  </a:outerShdw>
                </a:effectLst>
              </a:rPr>
              <a:t>FV</a:t>
            </a:r>
            <a:r>
              <a:rPr lang="en-US" baseline="-25000" dirty="0" err="1">
                <a:effectLst>
                  <a:outerShdw blurRad="38100" dist="38100" dir="2700000" algn="tl">
                    <a:srgbClr val="C0C0C0"/>
                  </a:outerShdw>
                </a:effectLst>
              </a:rPr>
              <a:t>n</a:t>
            </a:r>
            <a:r>
              <a:rPr lang="en-US" dirty="0"/>
              <a:t> = P</a:t>
            </a:r>
            <a:r>
              <a:rPr lang="en-US" baseline="-25000" dirty="0"/>
              <a:t>0</a:t>
            </a:r>
            <a:r>
              <a:rPr lang="en-US" dirty="0"/>
              <a:t> (</a:t>
            </a:r>
            <a:r>
              <a:rPr lang="en-US" dirty="0" err="1">
                <a:effectLst>
                  <a:outerShdw blurRad="38100" dist="38100" dir="2700000" algn="tl">
                    <a:srgbClr val="C0C0C0"/>
                  </a:outerShdw>
                </a:effectLst>
              </a:rPr>
              <a:t>FVIF</a:t>
            </a:r>
            <a:r>
              <a:rPr lang="en-US" baseline="-25000" dirty="0" err="1"/>
              <a:t>i,n</a:t>
            </a:r>
            <a:r>
              <a:rPr lang="en-US" dirty="0"/>
              <a:t>) -- </a:t>
            </a:r>
            <a:r>
              <a:rPr lang="en-US" i="1" dirty="0">
                <a:effectLst>
                  <a:outerShdw blurRad="38100" dist="38100" dir="2700000" algn="tl">
                    <a:srgbClr val="C0C0C0"/>
                  </a:outerShdw>
                </a:effectLst>
              </a:rPr>
              <a:t>See Table I</a:t>
            </a:r>
          </a:p>
        </p:txBody>
      </p:sp>
      <p:sp>
        <p:nvSpPr>
          <p:cNvPr id="18438" name="Rectangle 6"/>
          <p:cNvSpPr>
            <a:spLocks noChangeArrowheads="1"/>
          </p:cNvSpPr>
          <p:nvPr/>
        </p:nvSpPr>
        <p:spPr bwMode="auto">
          <a:xfrm>
            <a:off x="3027363" y="3397250"/>
            <a:ext cx="7064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dirty="0">
                <a:solidFill>
                  <a:srgbClr val="000000"/>
                </a:solidFill>
              </a:rPr>
              <a:t>etc.</a:t>
            </a:r>
          </a:p>
        </p:txBody>
      </p:sp>
      <p:sp>
        <p:nvSpPr>
          <p:cNvPr id="7" name="Rectangle 6"/>
          <p:cNvSpPr>
            <a:spLocks noChangeArrowheads="1"/>
          </p:cNvSpPr>
          <p:nvPr/>
        </p:nvSpPr>
        <p:spPr bwMode="auto">
          <a:xfrm>
            <a:off x="448965" y="1139410"/>
            <a:ext cx="5344675"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sz="2800" b="1" dirty="0" smtClean="0">
                <a:solidFill>
                  <a:schemeClr val="bg1"/>
                </a:solidFill>
              </a:rPr>
              <a:t>General FV formula ,  using the table</a:t>
            </a:r>
            <a:endParaRPr lang="en-US" sz="2800" b="1" dirty="0">
              <a:solidFill>
                <a:schemeClr val="bg1"/>
              </a:solidFill>
            </a:endParaRPr>
          </a:p>
        </p:txBody>
      </p:sp>
    </p:spTree>
    <p:extLst>
      <p:ext uri="{BB962C8B-B14F-4D97-AF65-F5344CB8AC3E}">
        <p14:creationId xmlns:p14="http://schemas.microsoft.com/office/powerpoint/2010/main" val="187279192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33400" y="2054654"/>
            <a:ext cx="8229600" cy="122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10000"/>
              </a:spcBef>
            </a:pPr>
            <a:r>
              <a:rPr lang="en-US" sz="4000" dirty="0" err="1" smtClean="0">
                <a:solidFill>
                  <a:schemeClr val="hlink"/>
                </a:solidFill>
                <a:effectLst>
                  <a:outerShdw blurRad="38100" dist="38100" dir="2700000" algn="tl">
                    <a:srgbClr val="C0C0C0"/>
                  </a:outerShdw>
                </a:effectLst>
              </a:rPr>
              <a:t>FVIF</a:t>
            </a:r>
            <a:r>
              <a:rPr lang="en-US" sz="4000" baseline="-25000" dirty="0" err="1" smtClean="0">
                <a:solidFill>
                  <a:srgbClr val="C277FF"/>
                </a:solidFill>
              </a:rPr>
              <a:t>i</a:t>
            </a:r>
            <a:r>
              <a:rPr lang="en-US" sz="4000" baseline="-25000" dirty="0" err="1" smtClean="0">
                <a:solidFill>
                  <a:srgbClr val="000000"/>
                </a:solidFill>
              </a:rPr>
              <a:t>,</a:t>
            </a:r>
            <a:r>
              <a:rPr lang="en-US" sz="4000" baseline="-25000" dirty="0" err="1" smtClean="0">
                <a:solidFill>
                  <a:schemeClr val="tx2"/>
                </a:solidFill>
              </a:rPr>
              <a:t>n</a:t>
            </a:r>
            <a:r>
              <a:rPr lang="en-US" sz="4000" baseline="-25000" dirty="0" smtClean="0">
                <a:solidFill>
                  <a:srgbClr val="000000"/>
                </a:solidFill>
              </a:rPr>
              <a:t> </a:t>
            </a:r>
            <a:r>
              <a:rPr lang="en-US" dirty="0">
                <a:solidFill>
                  <a:srgbClr val="000000"/>
                </a:solidFill>
              </a:rPr>
              <a:t>is found on Table I </a:t>
            </a:r>
            <a:r>
              <a:rPr lang="en-US" dirty="0" smtClean="0">
                <a:solidFill>
                  <a:srgbClr val="000000"/>
                </a:solidFill>
              </a:rPr>
              <a:t> at </a:t>
            </a:r>
            <a:r>
              <a:rPr lang="en-US" dirty="0">
                <a:solidFill>
                  <a:srgbClr val="000000"/>
                </a:solidFill>
              </a:rPr>
              <a:t>the end of the book.</a:t>
            </a:r>
          </a:p>
        </p:txBody>
      </p:sp>
      <p:graphicFrame>
        <p:nvGraphicFramePr>
          <p:cNvPr id="19461" name="Object 5">
            <a:hlinkClick r:id="" action="ppaction://ole?verb=0"/>
          </p:cNvPr>
          <p:cNvGraphicFramePr>
            <a:graphicFrameLocks noGrp="1"/>
          </p:cNvGraphicFramePr>
          <p:nvPr>
            <p:ph type="tbl" idx="1"/>
          </p:nvPr>
        </p:nvGraphicFramePr>
        <p:xfrm>
          <a:off x="838200" y="3349625"/>
          <a:ext cx="7964488" cy="3370263"/>
        </p:xfrm>
        <a:graphic>
          <a:graphicData uri="http://schemas.openxmlformats.org/presentationml/2006/ole">
            <mc:AlternateContent xmlns:mc="http://schemas.openxmlformats.org/markup-compatibility/2006">
              <mc:Choice xmlns:v="urn:schemas-microsoft-com:vml" Requires="v">
                <p:oleObj spid="_x0000_s21517" name="Document" r:id="rId3" imgW="8100720" imgH="3354120" progId="Word.Document.6">
                  <p:embed/>
                </p:oleObj>
              </mc:Choice>
              <mc:Fallback>
                <p:oleObj name="Document" r:id="rId3" imgW="8100720" imgH="3354120"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49625"/>
                        <a:ext cx="7964488" cy="33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Line 6"/>
          <p:cNvSpPr>
            <a:spLocks noChangeShapeType="1"/>
          </p:cNvSpPr>
          <p:nvPr/>
        </p:nvSpPr>
        <p:spPr bwMode="auto">
          <a:xfrm>
            <a:off x="1066800" y="3886200"/>
            <a:ext cx="7086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a:off x="2743200" y="3429000"/>
            <a:ext cx="0" cy="31242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1066800" y="44196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1066800" y="6019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p:cNvSpPr>
            <a:spLocks noChangeShapeType="1"/>
          </p:cNvSpPr>
          <p:nvPr/>
        </p:nvSpPr>
        <p:spPr bwMode="auto">
          <a:xfrm>
            <a:off x="1054100" y="5511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p:cNvSpPr>
            <a:spLocks noChangeShapeType="1"/>
          </p:cNvSpPr>
          <p:nvPr/>
        </p:nvSpPr>
        <p:spPr bwMode="auto">
          <a:xfrm>
            <a:off x="1066800" y="49657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Line 12"/>
          <p:cNvSpPr>
            <a:spLocks noChangeShapeType="1"/>
          </p:cNvSpPr>
          <p:nvPr/>
        </p:nvSpPr>
        <p:spPr bwMode="auto">
          <a:xfrm>
            <a:off x="47244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Line 13"/>
          <p:cNvSpPr>
            <a:spLocks noChangeShapeType="1"/>
          </p:cNvSpPr>
          <p:nvPr/>
        </p:nvSpPr>
        <p:spPr bwMode="auto">
          <a:xfrm>
            <a:off x="66294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Rectangle 3"/>
          <p:cNvSpPr/>
          <p:nvPr/>
        </p:nvSpPr>
        <p:spPr>
          <a:xfrm>
            <a:off x="754375" y="1291130"/>
            <a:ext cx="5875025" cy="523220"/>
          </a:xfrm>
          <a:prstGeom prst="rect">
            <a:avLst/>
          </a:prstGeom>
        </p:spPr>
        <p:txBody>
          <a:bodyPr wrap="square">
            <a:spAutoFit/>
          </a:bodyPr>
          <a:lstStyle/>
          <a:p>
            <a:r>
              <a:rPr lang="en-US" sz="2800" b="1" dirty="0">
                <a:solidFill>
                  <a:schemeClr val="bg1"/>
                </a:solidFill>
              </a:rPr>
              <a:t>Valuation Using Table I</a:t>
            </a:r>
            <a:endParaRPr lang="en-US" sz="2800" dirty="0">
              <a:solidFill>
                <a:schemeClr val="bg1"/>
              </a:solidFill>
            </a:endParaRPr>
          </a:p>
        </p:txBody>
      </p:sp>
    </p:spTree>
    <p:extLst>
      <p:ext uri="{BB962C8B-B14F-4D97-AF65-F5344CB8AC3E}">
        <p14:creationId xmlns:p14="http://schemas.microsoft.com/office/powerpoint/2010/main" val="357167770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2054654"/>
            <a:ext cx="7620000" cy="122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l">
              <a:spcBef>
                <a:spcPct val="20000"/>
              </a:spcBef>
              <a:spcAft>
                <a:spcPct val="20000"/>
              </a:spcAft>
            </a:pPr>
            <a:r>
              <a:rPr lang="en-US" dirty="0">
                <a:solidFill>
                  <a:srgbClr val="A75151"/>
                </a:solidFill>
                <a:effectLst>
                  <a:outerShdw blurRad="38100" dist="38100" dir="2700000" algn="tl">
                    <a:srgbClr val="C0C0C0"/>
                  </a:outerShdw>
                </a:effectLst>
              </a:rPr>
              <a:t>	</a:t>
            </a:r>
            <a:r>
              <a:rPr lang="en-US" sz="3400" dirty="0" smtClean="0">
                <a:solidFill>
                  <a:srgbClr val="D93192"/>
                </a:solidFill>
                <a:effectLst>
                  <a:outerShdw blurRad="38100" dist="38100" dir="2700000" algn="tl">
                    <a:srgbClr val="C0C0C0"/>
                  </a:outerShdw>
                </a:effectLst>
              </a:rPr>
              <a:t>FV</a:t>
            </a:r>
            <a:r>
              <a:rPr lang="en-US" sz="3400" baseline="-25000" dirty="0" smtClean="0">
                <a:solidFill>
                  <a:schemeClr val="tx2"/>
                </a:solidFill>
                <a:effectLst>
                  <a:outerShdw blurRad="38100" dist="38100" dir="2700000" algn="tl">
                    <a:srgbClr val="C0C0C0"/>
                  </a:outerShdw>
                </a:effectLst>
              </a:rPr>
              <a:t>2</a:t>
            </a:r>
            <a:r>
              <a:rPr lang="en-US" sz="3400" dirty="0" smtClean="0">
                <a:solidFill>
                  <a:srgbClr val="000000"/>
                </a:solidFill>
              </a:rPr>
              <a:t> </a:t>
            </a:r>
            <a:r>
              <a:rPr lang="en-US" sz="3400" dirty="0">
                <a:solidFill>
                  <a:srgbClr val="000000"/>
                </a:solidFill>
              </a:rPr>
              <a:t>	=</a:t>
            </a:r>
            <a:r>
              <a:rPr lang="en-US" sz="3400" dirty="0">
                <a:solidFill>
                  <a:srgbClr val="42B200"/>
                </a:solidFill>
              </a:rPr>
              <a:t> $1,000 </a:t>
            </a:r>
            <a:r>
              <a:rPr lang="en-US" sz="3400" dirty="0">
                <a:solidFill>
                  <a:srgbClr val="000000"/>
                </a:solidFill>
              </a:rPr>
              <a:t>(</a:t>
            </a:r>
            <a:r>
              <a:rPr lang="en-US" sz="3400" dirty="0">
                <a:solidFill>
                  <a:schemeClr val="hlink"/>
                </a:solidFill>
                <a:effectLst>
                  <a:outerShdw blurRad="38100" dist="38100" dir="2700000" algn="tl">
                    <a:srgbClr val="C0C0C0"/>
                  </a:outerShdw>
                </a:effectLst>
              </a:rPr>
              <a:t>FVIF</a:t>
            </a:r>
            <a:r>
              <a:rPr lang="en-US" sz="3400" baseline="-25000" dirty="0">
                <a:solidFill>
                  <a:srgbClr val="C277FF"/>
                </a:solidFill>
              </a:rPr>
              <a:t>7%</a:t>
            </a:r>
            <a:r>
              <a:rPr lang="en-US" sz="3400" baseline="-25000" dirty="0">
                <a:solidFill>
                  <a:srgbClr val="000000"/>
                </a:solidFill>
              </a:rPr>
              <a:t>,</a:t>
            </a:r>
            <a:r>
              <a:rPr lang="en-US" sz="3400" baseline="-25000" dirty="0">
                <a:solidFill>
                  <a:schemeClr val="tx2"/>
                </a:solidFill>
              </a:rPr>
              <a:t>2</a:t>
            </a:r>
            <a:r>
              <a:rPr lang="en-US" sz="3400" dirty="0">
                <a:solidFill>
                  <a:srgbClr val="000000"/>
                </a:solidFill>
              </a:rPr>
              <a:t>)				= </a:t>
            </a:r>
            <a:r>
              <a:rPr lang="en-US" sz="3400" dirty="0">
                <a:solidFill>
                  <a:srgbClr val="42B200"/>
                </a:solidFill>
              </a:rPr>
              <a:t>$1,000</a:t>
            </a:r>
            <a:r>
              <a:rPr lang="en-US" sz="3400" dirty="0">
                <a:solidFill>
                  <a:srgbClr val="000000"/>
                </a:solidFill>
              </a:rPr>
              <a:t> (</a:t>
            </a:r>
            <a:r>
              <a:rPr lang="en-US" sz="3400" dirty="0">
                <a:solidFill>
                  <a:schemeClr val="hlink"/>
                </a:solidFill>
              </a:rPr>
              <a:t>1.145</a:t>
            </a:r>
            <a:r>
              <a:rPr lang="en-US" sz="3400" dirty="0">
                <a:solidFill>
                  <a:srgbClr val="000000"/>
                </a:solidFill>
              </a:rPr>
              <a:t>)					= </a:t>
            </a:r>
            <a:r>
              <a:rPr lang="en-US" sz="3400" dirty="0">
                <a:solidFill>
                  <a:srgbClr val="D93192"/>
                </a:solidFill>
                <a:effectLst>
                  <a:outerShdw blurRad="38100" dist="38100" dir="2700000" algn="tl">
                    <a:srgbClr val="C0C0C0"/>
                  </a:outerShdw>
                </a:effectLst>
              </a:rPr>
              <a:t>$1,145</a:t>
            </a:r>
            <a:r>
              <a:rPr lang="en-US" sz="3400" dirty="0">
                <a:solidFill>
                  <a:srgbClr val="000000"/>
                </a:solidFill>
              </a:rPr>
              <a:t>  </a:t>
            </a:r>
            <a:r>
              <a:rPr lang="en-US" sz="2800" dirty="0">
                <a:solidFill>
                  <a:srgbClr val="000000"/>
                </a:solidFill>
              </a:rPr>
              <a:t>[Due to Rounding]</a:t>
            </a:r>
          </a:p>
        </p:txBody>
      </p:sp>
      <p:graphicFrame>
        <p:nvGraphicFramePr>
          <p:cNvPr id="20486" name="Object 6">
            <a:hlinkClick r:id="" action="ppaction://ole?verb=0"/>
          </p:cNvPr>
          <p:cNvGraphicFramePr>
            <a:graphicFrameLocks noGrp="1"/>
          </p:cNvGraphicFramePr>
          <p:nvPr>
            <p:ph type="tbl" idx="1"/>
            <p:extLst>
              <p:ext uri="{D42A27DB-BD31-4B8C-83A1-F6EECF244321}">
                <p14:modId xmlns:p14="http://schemas.microsoft.com/office/powerpoint/2010/main" val="3870230185"/>
              </p:ext>
            </p:extLst>
          </p:nvPr>
        </p:nvGraphicFramePr>
        <p:xfrm>
          <a:off x="1066800" y="3581705"/>
          <a:ext cx="7507288" cy="3041345"/>
        </p:xfrm>
        <a:graphic>
          <a:graphicData uri="http://schemas.openxmlformats.org/presentationml/2006/ole">
            <mc:AlternateContent xmlns:mc="http://schemas.openxmlformats.org/markup-compatibility/2006">
              <mc:Choice xmlns:v="urn:schemas-microsoft-com:vml" Requires="v">
                <p:oleObj spid="_x0000_s22541" name="Document" r:id="rId3" imgW="8100720" imgH="3354120" progId="Word.Document.6">
                  <p:embed/>
                </p:oleObj>
              </mc:Choice>
              <mc:Fallback>
                <p:oleObj name="Document" r:id="rId3" imgW="8100720" imgH="3354120"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581705"/>
                        <a:ext cx="7507288" cy="3041345"/>
                      </a:xfrm>
                      <a:prstGeom prst="rect">
                        <a:avLst/>
                      </a:prstGeom>
                      <a:noFill/>
                      <a:ln>
                        <a:noFill/>
                      </a:ln>
                      <a:effectLst/>
                      <a:extLst/>
                    </p:spPr>
                  </p:pic>
                </p:oleObj>
              </mc:Fallback>
            </mc:AlternateContent>
          </a:graphicData>
        </a:graphic>
      </p:graphicFrame>
      <p:sp>
        <p:nvSpPr>
          <p:cNvPr id="20487" name="Line 7"/>
          <p:cNvSpPr>
            <a:spLocks noChangeShapeType="1"/>
          </p:cNvSpPr>
          <p:nvPr/>
        </p:nvSpPr>
        <p:spPr bwMode="auto">
          <a:xfrm>
            <a:off x="1066800" y="4039820"/>
            <a:ext cx="7086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8"/>
          <p:cNvSpPr>
            <a:spLocks noChangeShapeType="1"/>
          </p:cNvSpPr>
          <p:nvPr/>
        </p:nvSpPr>
        <p:spPr bwMode="auto">
          <a:xfrm>
            <a:off x="2819400" y="3734410"/>
            <a:ext cx="0" cy="281879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9"/>
          <p:cNvSpPr>
            <a:spLocks noChangeShapeType="1"/>
          </p:cNvSpPr>
          <p:nvPr/>
        </p:nvSpPr>
        <p:spPr bwMode="auto">
          <a:xfrm>
            <a:off x="1066800" y="4495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p:cNvSpPr>
            <a:spLocks noChangeShapeType="1"/>
          </p:cNvSpPr>
          <p:nvPr/>
        </p:nvSpPr>
        <p:spPr bwMode="auto">
          <a:xfrm>
            <a:off x="1066800" y="6019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Line 11"/>
          <p:cNvSpPr>
            <a:spLocks noChangeShapeType="1"/>
          </p:cNvSpPr>
          <p:nvPr/>
        </p:nvSpPr>
        <p:spPr bwMode="auto">
          <a:xfrm>
            <a:off x="1054100" y="5511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Line 12"/>
          <p:cNvSpPr>
            <a:spLocks noChangeShapeType="1"/>
          </p:cNvSpPr>
          <p:nvPr/>
        </p:nvSpPr>
        <p:spPr bwMode="auto">
          <a:xfrm>
            <a:off x="1066800" y="49657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3" name="Line 13"/>
          <p:cNvSpPr>
            <a:spLocks noChangeShapeType="1"/>
          </p:cNvSpPr>
          <p:nvPr/>
        </p:nvSpPr>
        <p:spPr bwMode="auto">
          <a:xfrm>
            <a:off x="4724400" y="3734410"/>
            <a:ext cx="0" cy="281879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Line 14"/>
          <p:cNvSpPr>
            <a:spLocks noChangeShapeType="1"/>
          </p:cNvSpPr>
          <p:nvPr/>
        </p:nvSpPr>
        <p:spPr bwMode="auto">
          <a:xfrm>
            <a:off x="6553200" y="3734410"/>
            <a:ext cx="0" cy="281879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754375" y="1291130"/>
            <a:ext cx="5497380" cy="523220"/>
          </a:xfrm>
          <a:prstGeom prst="rect">
            <a:avLst/>
          </a:prstGeom>
        </p:spPr>
        <p:txBody>
          <a:bodyPr wrap="square">
            <a:spAutoFit/>
          </a:bodyPr>
          <a:lstStyle/>
          <a:p>
            <a:r>
              <a:rPr lang="en-US" sz="2800" b="1" dirty="0">
                <a:solidFill>
                  <a:schemeClr val="bg1"/>
                </a:solidFill>
              </a:rPr>
              <a:t>Using Future Value Tables</a:t>
            </a:r>
          </a:p>
        </p:txBody>
      </p:sp>
    </p:spTree>
    <p:extLst>
      <p:ext uri="{BB962C8B-B14F-4D97-AF65-F5344CB8AC3E}">
        <p14:creationId xmlns:p14="http://schemas.microsoft.com/office/powerpoint/2010/main" val="87739701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52400" y="2054654"/>
            <a:ext cx="8991600" cy="1602945"/>
          </a:xfrm>
          <a:noFill/>
          <a:ln/>
        </p:spPr>
        <p:txBody>
          <a:bodyPr/>
          <a:lstStyle/>
          <a:p>
            <a:pPr>
              <a:buFont typeface="Monotype Sorts" charset="2"/>
              <a:buNone/>
            </a:pPr>
            <a:r>
              <a:rPr lang="en-US" sz="4000" dirty="0"/>
              <a:t>	</a:t>
            </a:r>
            <a:r>
              <a:rPr lang="en-US" sz="2800" dirty="0"/>
              <a:t>Julie Miller wants to know how large her deposit of </a:t>
            </a:r>
            <a:r>
              <a:rPr lang="en-US" sz="2800" dirty="0">
                <a:solidFill>
                  <a:srgbClr val="42B200"/>
                </a:solidFill>
                <a:effectLst>
                  <a:outerShdw blurRad="38100" dist="38100" dir="2700000" algn="tl">
                    <a:srgbClr val="C0C0C0"/>
                  </a:outerShdw>
                </a:effectLst>
              </a:rPr>
              <a:t>$10,000</a:t>
            </a:r>
            <a:r>
              <a:rPr lang="en-US" sz="2800" dirty="0"/>
              <a:t> today will become at a compound annual interest rate of </a:t>
            </a:r>
            <a:r>
              <a:rPr lang="en-US" sz="2800" dirty="0">
                <a:solidFill>
                  <a:srgbClr val="C277FF"/>
                </a:solidFill>
              </a:rPr>
              <a:t>10%</a:t>
            </a:r>
            <a:r>
              <a:rPr lang="en-US" sz="2800" dirty="0"/>
              <a:t> for </a:t>
            </a:r>
            <a:r>
              <a:rPr lang="en-US" sz="2800" dirty="0">
                <a:solidFill>
                  <a:schemeClr val="tx2"/>
                </a:solidFill>
                <a:effectLst>
                  <a:outerShdw blurRad="38100" dist="38100" dir="2700000" algn="tl">
                    <a:srgbClr val="C0C0C0"/>
                  </a:outerShdw>
                </a:effectLst>
              </a:rPr>
              <a:t>5 years</a:t>
            </a:r>
            <a:r>
              <a:rPr lang="en-US" sz="2800" dirty="0"/>
              <a:t>.</a:t>
            </a:r>
          </a:p>
        </p:txBody>
      </p:sp>
      <p:sp>
        <p:nvSpPr>
          <p:cNvPr id="21510" name="Line 6"/>
          <p:cNvSpPr>
            <a:spLocks noChangeShapeType="1"/>
          </p:cNvSpPr>
          <p:nvPr/>
        </p:nvSpPr>
        <p:spPr bwMode="auto">
          <a:xfrm>
            <a:off x="1600200" y="4648200"/>
            <a:ext cx="6172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a:off x="16002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77724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Rectangle 9"/>
          <p:cNvSpPr>
            <a:spLocks noChangeArrowheads="1"/>
          </p:cNvSpPr>
          <p:nvPr/>
        </p:nvSpPr>
        <p:spPr bwMode="auto">
          <a:xfrm>
            <a:off x="1128713" y="3657600"/>
            <a:ext cx="6822381"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3200" b="0" dirty="0">
                <a:solidFill>
                  <a:srgbClr val="000000"/>
                </a:solidFill>
              </a:rPr>
              <a:t>  </a:t>
            </a:r>
            <a:r>
              <a:rPr lang="en-US" b="0" dirty="0">
                <a:solidFill>
                  <a:srgbClr val="000000"/>
                </a:solidFill>
              </a:rPr>
              <a:t>0      </a:t>
            </a:r>
            <a:r>
              <a:rPr lang="en-US" b="0" dirty="0" smtClean="0">
                <a:solidFill>
                  <a:srgbClr val="000000"/>
                </a:solidFill>
              </a:rPr>
              <a:t>	             1                       </a:t>
            </a:r>
            <a:r>
              <a:rPr lang="en-US" b="0" dirty="0">
                <a:solidFill>
                  <a:srgbClr val="000000"/>
                </a:solidFill>
              </a:rPr>
              <a:t>2        </a:t>
            </a:r>
            <a:r>
              <a:rPr lang="en-US" b="0" dirty="0" smtClean="0">
                <a:solidFill>
                  <a:srgbClr val="000000"/>
                </a:solidFill>
              </a:rPr>
              <a:t>              3                     4                   </a:t>
            </a:r>
            <a:r>
              <a:rPr lang="en-US" dirty="0" smtClean="0">
                <a:solidFill>
                  <a:schemeClr val="tx2"/>
                </a:solidFill>
                <a:effectLst>
                  <a:outerShdw blurRad="38100" dist="38100" dir="2700000" algn="tl">
                    <a:srgbClr val="C0C0C0"/>
                  </a:outerShdw>
                </a:effectLst>
              </a:rPr>
              <a:t>5</a:t>
            </a:r>
            <a:endParaRPr lang="en-US" dirty="0">
              <a:solidFill>
                <a:schemeClr val="tx2"/>
              </a:solidFill>
              <a:effectLst>
                <a:outerShdw blurRad="38100" dist="38100" dir="2700000" algn="tl">
                  <a:srgbClr val="C0C0C0"/>
                </a:outerShdw>
              </a:effectLst>
            </a:endParaRPr>
          </a:p>
        </p:txBody>
      </p:sp>
      <p:sp>
        <p:nvSpPr>
          <p:cNvPr id="21514" name="Rectangle 10"/>
          <p:cNvSpPr>
            <a:spLocks noChangeArrowheads="1"/>
          </p:cNvSpPr>
          <p:nvPr/>
        </p:nvSpPr>
        <p:spPr bwMode="auto">
          <a:xfrm>
            <a:off x="747713" y="4848225"/>
            <a:ext cx="164623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3200">
                <a:solidFill>
                  <a:srgbClr val="42B200"/>
                </a:solidFill>
                <a:effectLst>
                  <a:outerShdw blurRad="38100" dist="38100" dir="2700000" algn="tl">
                    <a:srgbClr val="C0C0C0"/>
                  </a:outerShdw>
                </a:effectLst>
              </a:rPr>
              <a:t>$10,000</a:t>
            </a:r>
          </a:p>
        </p:txBody>
      </p:sp>
      <p:sp>
        <p:nvSpPr>
          <p:cNvPr id="21515" name="Line 11"/>
          <p:cNvSpPr>
            <a:spLocks noChangeShapeType="1"/>
          </p:cNvSpPr>
          <p:nvPr/>
        </p:nvSpPr>
        <p:spPr bwMode="auto">
          <a:xfrm>
            <a:off x="1600200" y="5410200"/>
            <a:ext cx="0" cy="457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Line 12"/>
          <p:cNvSpPr>
            <a:spLocks noChangeShapeType="1"/>
          </p:cNvSpPr>
          <p:nvPr/>
        </p:nvSpPr>
        <p:spPr bwMode="auto">
          <a:xfrm>
            <a:off x="1600200" y="5867400"/>
            <a:ext cx="12192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Rectangle 13"/>
          <p:cNvSpPr>
            <a:spLocks noChangeArrowheads="1"/>
          </p:cNvSpPr>
          <p:nvPr/>
        </p:nvSpPr>
        <p:spPr bwMode="auto">
          <a:xfrm>
            <a:off x="7377113" y="5562600"/>
            <a:ext cx="93503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spcBef>
                <a:spcPct val="20000"/>
              </a:spcBef>
              <a:spcAft>
                <a:spcPct val="20000"/>
              </a:spcAft>
            </a:pPr>
            <a:r>
              <a:rPr lang="en-US">
                <a:solidFill>
                  <a:srgbClr val="D93192"/>
                </a:solidFill>
                <a:effectLst>
                  <a:outerShdw blurRad="38100" dist="38100" dir="2700000" algn="tl">
                    <a:srgbClr val="C0C0C0"/>
                  </a:outerShdw>
                </a:effectLst>
              </a:rPr>
              <a:t>FV</a:t>
            </a:r>
            <a:r>
              <a:rPr lang="en-US" baseline="-25000">
                <a:solidFill>
                  <a:schemeClr val="tx2"/>
                </a:solidFill>
                <a:effectLst>
                  <a:outerShdw blurRad="38100" dist="38100" dir="2700000" algn="tl">
                    <a:srgbClr val="C0C0C0"/>
                  </a:outerShdw>
                </a:effectLst>
              </a:rPr>
              <a:t>5</a:t>
            </a:r>
          </a:p>
        </p:txBody>
      </p:sp>
      <p:sp>
        <p:nvSpPr>
          <p:cNvPr id="21518" name="Rectangle 14"/>
          <p:cNvSpPr>
            <a:spLocks noChangeArrowheads="1"/>
          </p:cNvSpPr>
          <p:nvPr/>
        </p:nvSpPr>
        <p:spPr bwMode="auto">
          <a:xfrm>
            <a:off x="1738313" y="4162425"/>
            <a:ext cx="9937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3200">
                <a:solidFill>
                  <a:srgbClr val="C277FF"/>
                </a:solidFill>
              </a:rPr>
              <a:t>10%</a:t>
            </a:r>
          </a:p>
        </p:txBody>
      </p:sp>
      <p:sp>
        <p:nvSpPr>
          <p:cNvPr id="21519" name="Line 15"/>
          <p:cNvSpPr>
            <a:spLocks noChangeShapeType="1"/>
          </p:cNvSpPr>
          <p:nvPr/>
        </p:nvSpPr>
        <p:spPr bwMode="auto">
          <a:xfrm>
            <a:off x="28194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0" name="Line 16"/>
          <p:cNvSpPr>
            <a:spLocks noChangeShapeType="1"/>
          </p:cNvSpPr>
          <p:nvPr/>
        </p:nvSpPr>
        <p:spPr bwMode="auto">
          <a:xfrm>
            <a:off x="41148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Line 17"/>
          <p:cNvSpPr>
            <a:spLocks noChangeShapeType="1"/>
          </p:cNvSpPr>
          <p:nvPr/>
        </p:nvSpPr>
        <p:spPr bwMode="auto">
          <a:xfrm>
            <a:off x="54102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18"/>
          <p:cNvSpPr>
            <a:spLocks noChangeShapeType="1"/>
          </p:cNvSpPr>
          <p:nvPr/>
        </p:nvSpPr>
        <p:spPr bwMode="auto">
          <a:xfrm>
            <a:off x="66294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3" name="Line 19"/>
          <p:cNvSpPr>
            <a:spLocks noChangeShapeType="1"/>
          </p:cNvSpPr>
          <p:nvPr/>
        </p:nvSpPr>
        <p:spPr bwMode="auto">
          <a:xfrm>
            <a:off x="2819400" y="54864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Line 20"/>
          <p:cNvSpPr>
            <a:spLocks noChangeShapeType="1"/>
          </p:cNvSpPr>
          <p:nvPr/>
        </p:nvSpPr>
        <p:spPr bwMode="auto">
          <a:xfrm>
            <a:off x="4114800" y="54864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5" name="Line 21"/>
          <p:cNvSpPr>
            <a:spLocks noChangeShapeType="1"/>
          </p:cNvSpPr>
          <p:nvPr/>
        </p:nvSpPr>
        <p:spPr bwMode="auto">
          <a:xfrm>
            <a:off x="5410200" y="54864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6" name="Line 22"/>
          <p:cNvSpPr>
            <a:spLocks noChangeShapeType="1"/>
          </p:cNvSpPr>
          <p:nvPr/>
        </p:nvSpPr>
        <p:spPr bwMode="auto">
          <a:xfrm>
            <a:off x="6629400" y="54864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Line 23"/>
          <p:cNvSpPr>
            <a:spLocks noChangeShapeType="1"/>
          </p:cNvSpPr>
          <p:nvPr/>
        </p:nvSpPr>
        <p:spPr bwMode="auto">
          <a:xfrm>
            <a:off x="2819400" y="5867400"/>
            <a:ext cx="12954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Line 24"/>
          <p:cNvSpPr>
            <a:spLocks noChangeShapeType="1"/>
          </p:cNvSpPr>
          <p:nvPr/>
        </p:nvSpPr>
        <p:spPr bwMode="auto">
          <a:xfrm>
            <a:off x="4114800" y="5867400"/>
            <a:ext cx="12954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9" name="Line 25"/>
          <p:cNvSpPr>
            <a:spLocks noChangeShapeType="1"/>
          </p:cNvSpPr>
          <p:nvPr/>
        </p:nvSpPr>
        <p:spPr bwMode="auto">
          <a:xfrm>
            <a:off x="5410200" y="5867400"/>
            <a:ext cx="12192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0" name="Line 26"/>
          <p:cNvSpPr>
            <a:spLocks noChangeShapeType="1"/>
          </p:cNvSpPr>
          <p:nvPr/>
        </p:nvSpPr>
        <p:spPr bwMode="auto">
          <a:xfrm>
            <a:off x="6629400" y="5867400"/>
            <a:ext cx="8382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626808" y="1151447"/>
            <a:ext cx="3164456" cy="584775"/>
          </a:xfrm>
          <a:prstGeom prst="rect">
            <a:avLst/>
          </a:prstGeom>
        </p:spPr>
        <p:txBody>
          <a:bodyPr wrap="none">
            <a:spAutoFit/>
          </a:bodyPr>
          <a:lstStyle/>
          <a:p>
            <a:r>
              <a:rPr lang="en-US" sz="3200" b="1" dirty="0" smtClean="0">
                <a:solidFill>
                  <a:schemeClr val="bg1"/>
                </a:solidFill>
              </a:rPr>
              <a:t>Problem </a:t>
            </a:r>
            <a:r>
              <a:rPr lang="en-US" sz="3200" b="1" dirty="0">
                <a:solidFill>
                  <a:schemeClr val="bg1"/>
                </a:solidFill>
              </a:rPr>
              <a:t>Example</a:t>
            </a:r>
          </a:p>
        </p:txBody>
      </p:sp>
    </p:spTree>
    <p:extLst>
      <p:ext uri="{BB962C8B-B14F-4D97-AF65-F5344CB8AC3E}">
        <p14:creationId xmlns:p14="http://schemas.microsoft.com/office/powerpoint/2010/main" val="265719988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09600" y="4345230"/>
            <a:ext cx="8458200" cy="1979370"/>
          </a:xfrm>
          <a:noFill/>
          <a:ln/>
        </p:spPr>
        <p:txBody>
          <a:bodyPr>
            <a:normAutofit lnSpcReduction="10000"/>
          </a:bodyPr>
          <a:lstStyle/>
          <a:p>
            <a:r>
              <a:rPr lang="en-US" sz="3200" dirty="0"/>
              <a:t>Calculation based on Table I:			</a:t>
            </a:r>
            <a:r>
              <a:rPr lang="en-US" sz="3200" dirty="0">
                <a:solidFill>
                  <a:srgbClr val="A75151"/>
                </a:solidFill>
                <a:effectLst>
                  <a:outerShdw blurRad="38100" dist="38100" dir="2700000" algn="tl">
                    <a:srgbClr val="C0C0C0"/>
                  </a:outerShdw>
                </a:effectLst>
              </a:rPr>
              <a:t>	</a:t>
            </a:r>
            <a:r>
              <a:rPr lang="en-US" sz="3200" dirty="0">
                <a:solidFill>
                  <a:srgbClr val="D93192"/>
                </a:solidFill>
                <a:effectLst>
                  <a:outerShdw blurRad="38100" dist="38100" dir="2700000" algn="tl">
                    <a:srgbClr val="C0C0C0"/>
                  </a:outerShdw>
                </a:effectLst>
              </a:rPr>
              <a:t>FV</a:t>
            </a:r>
            <a:r>
              <a:rPr lang="en-US" sz="3200" baseline="-25000" dirty="0">
                <a:solidFill>
                  <a:schemeClr val="tx2"/>
                </a:solidFill>
                <a:effectLst>
                  <a:outerShdw blurRad="38100" dist="38100" dir="2700000" algn="tl">
                    <a:srgbClr val="C0C0C0"/>
                  </a:outerShdw>
                </a:effectLst>
              </a:rPr>
              <a:t>5</a:t>
            </a:r>
            <a:r>
              <a:rPr lang="en-US" sz="2800" dirty="0"/>
              <a:t> 	</a:t>
            </a:r>
            <a:r>
              <a:rPr lang="en-US" sz="3200" dirty="0"/>
              <a:t>= </a:t>
            </a:r>
            <a:r>
              <a:rPr lang="en-US" sz="3200" dirty="0">
                <a:solidFill>
                  <a:srgbClr val="42B200"/>
                </a:solidFill>
              </a:rPr>
              <a:t>$10,000</a:t>
            </a:r>
            <a:r>
              <a:rPr lang="en-US" sz="3200" dirty="0">
                <a:solidFill>
                  <a:srgbClr val="014A01"/>
                </a:solidFill>
              </a:rPr>
              <a:t> </a:t>
            </a:r>
            <a:r>
              <a:rPr lang="en-US" sz="3200" dirty="0"/>
              <a:t>(</a:t>
            </a:r>
            <a:r>
              <a:rPr lang="en-US" sz="3200" dirty="0">
                <a:solidFill>
                  <a:schemeClr val="hlink"/>
                </a:solidFill>
                <a:effectLst>
                  <a:outerShdw blurRad="38100" dist="38100" dir="2700000" algn="tl">
                    <a:srgbClr val="C0C0C0"/>
                  </a:outerShdw>
                </a:effectLst>
              </a:rPr>
              <a:t>FVIF</a:t>
            </a:r>
            <a:r>
              <a:rPr lang="en-US" sz="3200" baseline="-25000" dirty="0">
                <a:solidFill>
                  <a:srgbClr val="C277FF"/>
                </a:solidFill>
              </a:rPr>
              <a:t>10%</a:t>
            </a:r>
            <a:r>
              <a:rPr lang="en-US" sz="3200" baseline="-25000" dirty="0"/>
              <a:t>, </a:t>
            </a:r>
            <a:r>
              <a:rPr lang="en-US" sz="3200" baseline="-25000" dirty="0">
                <a:solidFill>
                  <a:schemeClr val="tx2"/>
                </a:solidFill>
              </a:rPr>
              <a:t>5</a:t>
            </a:r>
            <a:r>
              <a:rPr lang="en-US" sz="3200" dirty="0"/>
              <a:t>)</a:t>
            </a:r>
            <a:r>
              <a:rPr lang="en-US" sz="2800" dirty="0"/>
              <a:t>					</a:t>
            </a:r>
            <a:r>
              <a:rPr lang="en-US" sz="3200" dirty="0"/>
              <a:t>= </a:t>
            </a:r>
            <a:r>
              <a:rPr lang="en-US" sz="3200" dirty="0">
                <a:solidFill>
                  <a:srgbClr val="42B200"/>
                </a:solidFill>
              </a:rPr>
              <a:t>$10,000</a:t>
            </a:r>
            <a:r>
              <a:rPr lang="en-US" sz="3200" dirty="0">
                <a:solidFill>
                  <a:srgbClr val="014A01"/>
                </a:solidFill>
              </a:rPr>
              <a:t> </a:t>
            </a:r>
            <a:r>
              <a:rPr lang="en-US" sz="3200" dirty="0"/>
              <a:t>(1.611)						= </a:t>
            </a:r>
            <a:r>
              <a:rPr lang="en-US" sz="3200" dirty="0">
                <a:solidFill>
                  <a:srgbClr val="D93192"/>
                </a:solidFill>
                <a:effectLst>
                  <a:outerShdw blurRad="38100" dist="38100" dir="2700000" algn="tl">
                    <a:srgbClr val="C0C0C0"/>
                  </a:outerShdw>
                </a:effectLst>
              </a:rPr>
              <a:t>$16,110</a:t>
            </a:r>
            <a:r>
              <a:rPr lang="en-US" sz="2400" dirty="0"/>
              <a:t>	   [</a:t>
            </a:r>
            <a:r>
              <a:rPr lang="en-US" sz="2400" i="1" dirty="0"/>
              <a:t>Due to Rounding</a:t>
            </a:r>
            <a:r>
              <a:rPr lang="en-US" sz="2400" dirty="0"/>
              <a:t>]</a:t>
            </a:r>
          </a:p>
        </p:txBody>
      </p:sp>
      <p:sp>
        <p:nvSpPr>
          <p:cNvPr id="22534" name="Rectangle 6"/>
          <p:cNvSpPr>
            <a:spLocks noChangeArrowheads="1"/>
          </p:cNvSpPr>
          <p:nvPr/>
        </p:nvSpPr>
        <p:spPr bwMode="auto">
          <a:xfrm>
            <a:off x="152400" y="2054654"/>
            <a:ext cx="8839200" cy="198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914400" indent="-457200" algn="l">
              <a:spcBef>
                <a:spcPct val="20000"/>
              </a:spcBef>
              <a:spcAft>
                <a:spcPct val="20000"/>
              </a:spcAft>
              <a:buClr>
                <a:schemeClr val="tx2"/>
              </a:buClr>
              <a:buSzPct val="75000"/>
              <a:buFont typeface="Monotype Sorts" charset="2"/>
              <a:buChar char="u"/>
            </a:pPr>
            <a:r>
              <a:rPr lang="en-US" sz="3200" dirty="0">
                <a:solidFill>
                  <a:srgbClr val="000000"/>
                </a:solidFill>
              </a:rPr>
              <a:t>Calculation based on general formula</a:t>
            </a:r>
            <a:r>
              <a:rPr lang="en-US" sz="3200" dirty="0" smtClean="0">
                <a:solidFill>
                  <a:srgbClr val="000000"/>
                </a:solidFill>
              </a:rPr>
              <a:t>:</a:t>
            </a:r>
          </a:p>
          <a:p>
            <a:pPr marL="914400" indent="-457200" algn="l">
              <a:spcBef>
                <a:spcPct val="20000"/>
              </a:spcBef>
              <a:spcAft>
                <a:spcPct val="20000"/>
              </a:spcAft>
              <a:buClr>
                <a:schemeClr val="tx2"/>
              </a:buClr>
              <a:buSzPct val="75000"/>
              <a:buFont typeface="Monotype Sorts" charset="2"/>
              <a:buChar char="u"/>
            </a:pPr>
            <a:r>
              <a:rPr lang="en-US" sz="2800" dirty="0">
                <a:solidFill>
                  <a:srgbClr val="000000"/>
                </a:solidFill>
              </a:rPr>
              <a:t>	</a:t>
            </a:r>
            <a:r>
              <a:rPr lang="en-US" sz="3200" dirty="0" err="1">
                <a:solidFill>
                  <a:srgbClr val="D93192"/>
                </a:solidFill>
                <a:effectLst>
                  <a:outerShdw blurRad="38100" dist="38100" dir="2700000" algn="tl">
                    <a:srgbClr val="C0C0C0"/>
                  </a:outerShdw>
                </a:effectLst>
              </a:rPr>
              <a:t>FV</a:t>
            </a:r>
            <a:r>
              <a:rPr lang="en-US" sz="3200" baseline="-25000" dirty="0" err="1">
                <a:solidFill>
                  <a:schemeClr val="tx2"/>
                </a:solidFill>
                <a:effectLst>
                  <a:outerShdw blurRad="38100" dist="38100" dir="2700000" algn="tl">
                    <a:srgbClr val="C0C0C0"/>
                  </a:outerShdw>
                </a:effectLst>
              </a:rPr>
              <a:t>n</a:t>
            </a:r>
            <a:r>
              <a:rPr lang="en-US" sz="3200" dirty="0">
                <a:solidFill>
                  <a:srgbClr val="000000"/>
                </a:solidFill>
              </a:rPr>
              <a:t> 	= </a:t>
            </a:r>
            <a:r>
              <a:rPr lang="en-US" sz="3200" dirty="0">
                <a:solidFill>
                  <a:srgbClr val="42B200"/>
                </a:solidFill>
              </a:rPr>
              <a:t>P</a:t>
            </a:r>
            <a:r>
              <a:rPr lang="en-US" sz="3200" baseline="-25000" dirty="0">
                <a:solidFill>
                  <a:srgbClr val="42B200"/>
                </a:solidFill>
              </a:rPr>
              <a:t>0</a:t>
            </a:r>
            <a:r>
              <a:rPr lang="en-US" sz="3200" dirty="0">
                <a:solidFill>
                  <a:srgbClr val="000000"/>
                </a:solidFill>
              </a:rPr>
              <a:t> (1+</a:t>
            </a:r>
            <a:r>
              <a:rPr lang="en-US" sz="3200" dirty="0">
                <a:solidFill>
                  <a:srgbClr val="C277FF"/>
                </a:solidFill>
              </a:rPr>
              <a:t>i</a:t>
            </a:r>
            <a:r>
              <a:rPr lang="en-US" sz="3200" dirty="0">
                <a:solidFill>
                  <a:srgbClr val="000000"/>
                </a:solidFill>
              </a:rPr>
              <a:t>)</a:t>
            </a:r>
            <a:r>
              <a:rPr lang="en-US" sz="3200" baseline="30000" dirty="0">
                <a:solidFill>
                  <a:schemeClr val="tx2"/>
                </a:solidFill>
              </a:rPr>
              <a:t>n</a:t>
            </a:r>
            <a:r>
              <a:rPr lang="en-US" sz="3200" dirty="0">
                <a:solidFill>
                  <a:srgbClr val="000000"/>
                </a:solidFill>
              </a:rPr>
              <a:t> 				</a:t>
            </a:r>
            <a:r>
              <a:rPr lang="en-US" sz="3200" dirty="0">
                <a:solidFill>
                  <a:srgbClr val="A75151"/>
                </a:solidFill>
                <a:effectLst>
                  <a:outerShdw blurRad="38100" dist="38100" dir="2700000" algn="tl">
                    <a:srgbClr val="C0C0C0"/>
                  </a:outerShdw>
                </a:effectLst>
              </a:rPr>
              <a:t>	</a:t>
            </a:r>
            <a:r>
              <a:rPr lang="en-US" sz="3200" dirty="0">
                <a:solidFill>
                  <a:srgbClr val="D93192"/>
                </a:solidFill>
                <a:effectLst>
                  <a:outerShdw blurRad="38100" dist="38100" dir="2700000" algn="tl">
                    <a:srgbClr val="C0C0C0"/>
                  </a:outerShdw>
                </a:effectLst>
              </a:rPr>
              <a:t>FV</a:t>
            </a:r>
            <a:r>
              <a:rPr lang="en-US" sz="3200" baseline="-25000" dirty="0">
                <a:solidFill>
                  <a:schemeClr val="tx2"/>
                </a:solidFill>
                <a:effectLst>
                  <a:outerShdw blurRad="38100" dist="38100" dir="2700000" algn="tl">
                    <a:srgbClr val="C0C0C0"/>
                  </a:outerShdw>
                </a:effectLst>
              </a:rPr>
              <a:t>5</a:t>
            </a:r>
            <a:r>
              <a:rPr lang="en-US" sz="2800" dirty="0">
                <a:solidFill>
                  <a:srgbClr val="000000"/>
                </a:solidFill>
              </a:rPr>
              <a:t> 	</a:t>
            </a:r>
            <a:r>
              <a:rPr lang="en-US" sz="3200" dirty="0">
                <a:solidFill>
                  <a:srgbClr val="000000"/>
                </a:solidFill>
              </a:rPr>
              <a:t>= </a:t>
            </a:r>
            <a:r>
              <a:rPr lang="en-US" sz="3200" dirty="0">
                <a:solidFill>
                  <a:srgbClr val="42B200"/>
                </a:solidFill>
              </a:rPr>
              <a:t>$10,000</a:t>
            </a:r>
            <a:r>
              <a:rPr lang="en-US" sz="3200" dirty="0">
                <a:solidFill>
                  <a:srgbClr val="000000"/>
                </a:solidFill>
              </a:rPr>
              <a:t> (1+</a:t>
            </a:r>
            <a:r>
              <a:rPr lang="en-US" sz="3200" dirty="0">
                <a:solidFill>
                  <a:srgbClr val="380069"/>
                </a:solidFill>
              </a:rPr>
              <a:t> 0</a:t>
            </a:r>
            <a:r>
              <a:rPr lang="en-US" sz="3200" dirty="0">
                <a:solidFill>
                  <a:srgbClr val="C277FF"/>
                </a:solidFill>
              </a:rPr>
              <a:t>.10</a:t>
            </a:r>
            <a:r>
              <a:rPr lang="en-US" sz="3200" dirty="0">
                <a:solidFill>
                  <a:srgbClr val="000000"/>
                </a:solidFill>
              </a:rPr>
              <a:t>)</a:t>
            </a:r>
            <a:r>
              <a:rPr lang="en-US" baseline="30000" dirty="0">
                <a:solidFill>
                  <a:schemeClr val="tx2"/>
                </a:solidFill>
              </a:rPr>
              <a:t>5</a:t>
            </a:r>
            <a:r>
              <a:rPr lang="en-US" sz="3200" dirty="0">
                <a:solidFill>
                  <a:srgbClr val="000000"/>
                </a:solidFill>
              </a:rPr>
              <a:t>				= </a:t>
            </a:r>
            <a:r>
              <a:rPr lang="en-US" sz="3200" dirty="0">
                <a:solidFill>
                  <a:srgbClr val="D93192"/>
                </a:solidFill>
                <a:effectLst>
                  <a:outerShdw blurRad="38100" dist="38100" dir="2700000" algn="tl">
                    <a:srgbClr val="C0C0C0"/>
                  </a:outerShdw>
                </a:effectLst>
              </a:rPr>
              <a:t>$16,105.10</a:t>
            </a:r>
          </a:p>
        </p:txBody>
      </p:sp>
      <p:sp>
        <p:nvSpPr>
          <p:cNvPr id="2" name="Rectangle 1"/>
          <p:cNvSpPr/>
          <p:nvPr/>
        </p:nvSpPr>
        <p:spPr>
          <a:xfrm>
            <a:off x="754375" y="1443835"/>
            <a:ext cx="5802790" cy="584775"/>
          </a:xfrm>
          <a:prstGeom prst="rect">
            <a:avLst/>
          </a:prstGeom>
        </p:spPr>
        <p:txBody>
          <a:bodyPr wrap="square">
            <a:spAutoFit/>
          </a:bodyPr>
          <a:lstStyle/>
          <a:p>
            <a:r>
              <a:rPr lang="en-US" sz="3200" b="1" dirty="0">
                <a:solidFill>
                  <a:schemeClr val="bg1"/>
                </a:solidFill>
              </a:rPr>
              <a:t>Story Problem Solution</a:t>
            </a:r>
          </a:p>
        </p:txBody>
      </p:sp>
    </p:spTree>
    <p:extLst>
      <p:ext uri="{BB962C8B-B14F-4D97-AF65-F5344CB8AC3E}">
        <p14:creationId xmlns:p14="http://schemas.microsoft.com/office/powerpoint/2010/main" val="6602109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wipe(left)">
                                      <p:cBhvr>
                                        <p:cTn id="7" dur="500"/>
                                        <p:tgtEl>
                                          <p:spTgt spid="225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2512770"/>
            <a:ext cx="8229600" cy="3460688"/>
          </a:xfrm>
        </p:spPr>
        <p:txBody>
          <a:bodyPr/>
          <a:lstStyle/>
          <a:p>
            <a:pPr marL="450850" indent="-450850"/>
            <a:r>
              <a:rPr lang="en-US" b="1" dirty="0">
                <a:latin typeface="Times New Roman" pitchFamily="18" charset="0"/>
                <a:cs typeface="Times New Roman" pitchFamily="18" charset="0"/>
              </a:rPr>
              <a:t>The most important concept in finance</a:t>
            </a:r>
          </a:p>
          <a:p>
            <a:pPr marL="450850" indent="-450850"/>
            <a:r>
              <a:rPr lang="en-US" b="1" dirty="0">
                <a:latin typeface="Times New Roman" pitchFamily="18" charset="0"/>
                <a:cs typeface="Times New Roman" pitchFamily="18" charset="0"/>
              </a:rPr>
              <a:t>Used in nearly every financial decision</a:t>
            </a:r>
          </a:p>
          <a:p>
            <a:pPr marL="860425" lvl="1" indent="-225425"/>
            <a:r>
              <a:rPr lang="en-US" b="1" dirty="0">
                <a:latin typeface="Times New Roman" pitchFamily="18" charset="0"/>
                <a:cs typeface="Times New Roman" pitchFamily="18" charset="0"/>
              </a:rPr>
              <a:t>Business decisions</a:t>
            </a:r>
          </a:p>
          <a:p>
            <a:pPr marL="860425" lvl="1" indent="-225425"/>
            <a:r>
              <a:rPr lang="en-US" b="1" dirty="0">
                <a:latin typeface="Times New Roman" pitchFamily="18" charset="0"/>
                <a:cs typeface="Times New Roman" pitchFamily="18" charset="0"/>
              </a:rPr>
              <a:t>Personal finance decisions</a:t>
            </a:r>
          </a:p>
          <a:p>
            <a:endParaRPr lang="en-US" dirty="0"/>
          </a:p>
        </p:txBody>
      </p:sp>
    </p:spTree>
    <p:extLst>
      <p:ext uri="{BB962C8B-B14F-4D97-AF65-F5344CB8AC3E}">
        <p14:creationId xmlns:p14="http://schemas.microsoft.com/office/powerpoint/2010/main" val="1301502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381000" y="2207360"/>
            <a:ext cx="8458200" cy="1450240"/>
          </a:xfrm>
          <a:noFill/>
          <a:ln/>
        </p:spPr>
        <p:txBody>
          <a:bodyPr>
            <a:normAutofit fontScale="85000" lnSpcReduction="20000"/>
          </a:bodyPr>
          <a:lstStyle/>
          <a:p>
            <a:pPr marL="0" indent="0">
              <a:lnSpc>
                <a:spcPct val="90000"/>
              </a:lnSpc>
              <a:buFont typeface="Monotype Sorts" charset="2"/>
              <a:buNone/>
            </a:pPr>
            <a:endParaRPr lang="en-US" sz="3200" dirty="0" smtClean="0"/>
          </a:p>
          <a:p>
            <a:pPr marL="0" indent="0">
              <a:lnSpc>
                <a:spcPct val="90000"/>
              </a:lnSpc>
              <a:buFont typeface="Monotype Sorts" charset="2"/>
              <a:buNone/>
            </a:pPr>
            <a:r>
              <a:rPr lang="en-US" sz="3200" dirty="0" smtClean="0"/>
              <a:t>Assume </a:t>
            </a:r>
            <a:r>
              <a:rPr lang="en-US" sz="3200" dirty="0"/>
              <a:t>that you need </a:t>
            </a:r>
            <a:r>
              <a:rPr lang="en-US" sz="3200" dirty="0">
                <a:solidFill>
                  <a:srgbClr val="D93192"/>
                </a:solidFill>
                <a:effectLst>
                  <a:outerShdw blurRad="38100" dist="38100" dir="2700000" algn="tl">
                    <a:srgbClr val="C0C0C0"/>
                  </a:outerShdw>
                </a:effectLst>
              </a:rPr>
              <a:t>$1,000</a:t>
            </a:r>
            <a:r>
              <a:rPr lang="en-US" sz="3200" dirty="0">
                <a:solidFill>
                  <a:srgbClr val="014A01"/>
                </a:solidFill>
                <a:effectLst>
                  <a:outerShdw blurRad="38100" dist="38100" dir="2700000" algn="tl">
                    <a:srgbClr val="C0C0C0"/>
                  </a:outerShdw>
                </a:effectLst>
              </a:rPr>
              <a:t> </a:t>
            </a:r>
            <a:r>
              <a:rPr lang="en-US" sz="3200" dirty="0"/>
              <a:t>in </a:t>
            </a:r>
            <a:r>
              <a:rPr lang="en-US" sz="3200" dirty="0">
                <a:solidFill>
                  <a:schemeClr val="tx2"/>
                </a:solidFill>
                <a:effectLst>
                  <a:outerShdw blurRad="38100" dist="38100" dir="2700000" algn="tl">
                    <a:srgbClr val="C0C0C0"/>
                  </a:outerShdw>
                </a:effectLst>
              </a:rPr>
              <a:t>2 years.</a:t>
            </a:r>
            <a:r>
              <a:rPr lang="en-US" sz="3200" dirty="0"/>
              <a:t>  Let’s examine the process to determine how much you need to deposit today at a discount rate of </a:t>
            </a:r>
            <a:r>
              <a:rPr lang="en-US" sz="3200" dirty="0">
                <a:solidFill>
                  <a:srgbClr val="C277FF"/>
                </a:solidFill>
              </a:rPr>
              <a:t>7% </a:t>
            </a:r>
            <a:r>
              <a:rPr lang="en-US" sz="3200" dirty="0"/>
              <a:t>compounded annually.</a:t>
            </a:r>
          </a:p>
        </p:txBody>
      </p:sp>
      <p:sp>
        <p:nvSpPr>
          <p:cNvPr id="25605" name="Line 5"/>
          <p:cNvSpPr>
            <a:spLocks noChangeShapeType="1"/>
          </p:cNvSpPr>
          <p:nvPr/>
        </p:nvSpPr>
        <p:spPr bwMode="auto">
          <a:xfrm>
            <a:off x="1600200" y="4648200"/>
            <a:ext cx="6019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6" name="Line 6"/>
          <p:cNvSpPr>
            <a:spLocks noChangeShapeType="1"/>
          </p:cNvSpPr>
          <p:nvPr/>
        </p:nvSpPr>
        <p:spPr bwMode="auto">
          <a:xfrm>
            <a:off x="16002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Line 7"/>
          <p:cNvSpPr>
            <a:spLocks noChangeShapeType="1"/>
          </p:cNvSpPr>
          <p:nvPr/>
        </p:nvSpPr>
        <p:spPr bwMode="auto">
          <a:xfrm>
            <a:off x="76200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Rectangle 8"/>
          <p:cNvSpPr>
            <a:spLocks noChangeArrowheads="1"/>
          </p:cNvSpPr>
          <p:nvPr/>
        </p:nvSpPr>
        <p:spPr bwMode="auto">
          <a:xfrm>
            <a:off x="1204913" y="3657600"/>
            <a:ext cx="6485751"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3200" b="0" dirty="0">
                <a:solidFill>
                  <a:srgbClr val="000000"/>
                </a:solidFill>
              </a:rPr>
              <a:t>  </a:t>
            </a:r>
            <a:r>
              <a:rPr lang="en-US" b="0" dirty="0">
                <a:solidFill>
                  <a:srgbClr val="000000"/>
                </a:solidFill>
              </a:rPr>
              <a:t>0                   </a:t>
            </a:r>
            <a:r>
              <a:rPr lang="en-US" dirty="0">
                <a:solidFill>
                  <a:srgbClr val="380069"/>
                </a:solidFill>
                <a:effectLst>
                  <a:outerShdw blurRad="38100" dist="38100" dir="2700000" algn="tl">
                    <a:srgbClr val="C0C0C0"/>
                  </a:outerShdw>
                </a:effectLst>
              </a:rPr>
              <a:t> </a:t>
            </a:r>
            <a:r>
              <a:rPr lang="en-US" dirty="0" smtClean="0">
                <a:solidFill>
                  <a:srgbClr val="380069"/>
                </a:solidFill>
                <a:effectLst>
                  <a:outerShdw blurRad="38100" dist="38100" dir="2700000" algn="tl">
                    <a:srgbClr val="C0C0C0"/>
                  </a:outerShdw>
                </a:effectLst>
              </a:rPr>
              <a:t>                                    </a:t>
            </a:r>
            <a:r>
              <a:rPr lang="en-US" dirty="0">
                <a:solidFill>
                  <a:srgbClr val="000000"/>
                </a:solidFill>
              </a:rPr>
              <a:t>1</a:t>
            </a:r>
            <a:r>
              <a:rPr lang="en-US" dirty="0">
                <a:solidFill>
                  <a:srgbClr val="380069"/>
                </a:solidFill>
                <a:effectLst>
                  <a:outerShdw blurRad="38100" dist="38100" dir="2700000" algn="tl">
                    <a:srgbClr val="C0C0C0"/>
                  </a:outerShdw>
                </a:effectLst>
              </a:rPr>
              <a:t> </a:t>
            </a:r>
            <a:r>
              <a:rPr lang="en-US" dirty="0" smtClean="0">
                <a:solidFill>
                  <a:srgbClr val="380069"/>
                </a:solidFill>
                <a:effectLst>
                  <a:outerShdw blurRad="38100" dist="38100" dir="2700000" algn="tl">
                    <a:srgbClr val="C0C0C0"/>
                  </a:outerShdw>
                </a:effectLst>
              </a:rPr>
              <a:t>                                 </a:t>
            </a:r>
            <a:r>
              <a:rPr lang="en-US" b="0" dirty="0" smtClean="0">
                <a:solidFill>
                  <a:srgbClr val="000000"/>
                </a:solidFill>
              </a:rPr>
              <a:t>                    </a:t>
            </a:r>
            <a:r>
              <a:rPr lang="en-US" dirty="0">
                <a:solidFill>
                  <a:schemeClr val="tx2"/>
                </a:solidFill>
                <a:effectLst>
                  <a:outerShdw blurRad="38100" dist="38100" dir="2700000" algn="tl">
                    <a:srgbClr val="C0C0C0"/>
                  </a:outerShdw>
                </a:effectLst>
              </a:rPr>
              <a:t>2</a:t>
            </a:r>
          </a:p>
        </p:txBody>
      </p:sp>
      <p:sp>
        <p:nvSpPr>
          <p:cNvPr id="25609" name="Rectangle 9"/>
          <p:cNvSpPr>
            <a:spLocks noChangeArrowheads="1"/>
          </p:cNvSpPr>
          <p:nvPr/>
        </p:nvSpPr>
        <p:spPr bwMode="auto">
          <a:xfrm>
            <a:off x="6767513" y="4756150"/>
            <a:ext cx="1735137"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4000">
                <a:solidFill>
                  <a:srgbClr val="D93192"/>
                </a:solidFill>
                <a:effectLst>
                  <a:outerShdw blurRad="38100" dist="38100" dir="2700000" algn="tl">
                    <a:srgbClr val="C0C0C0"/>
                  </a:outerShdw>
                </a:effectLst>
              </a:rPr>
              <a:t>$1,000</a:t>
            </a:r>
          </a:p>
        </p:txBody>
      </p:sp>
      <p:sp>
        <p:nvSpPr>
          <p:cNvPr id="25610" name="Line 10"/>
          <p:cNvSpPr>
            <a:spLocks noChangeShapeType="1"/>
          </p:cNvSpPr>
          <p:nvPr/>
        </p:nvSpPr>
        <p:spPr bwMode="auto">
          <a:xfrm>
            <a:off x="7620000" y="5410200"/>
            <a:ext cx="0" cy="457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11"/>
          <p:cNvSpPr>
            <a:spLocks noChangeShapeType="1"/>
          </p:cNvSpPr>
          <p:nvPr/>
        </p:nvSpPr>
        <p:spPr bwMode="auto">
          <a:xfrm>
            <a:off x="5029200" y="5867400"/>
            <a:ext cx="2590800"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Rectangle 12"/>
          <p:cNvSpPr>
            <a:spLocks noChangeArrowheads="1"/>
          </p:cNvSpPr>
          <p:nvPr/>
        </p:nvSpPr>
        <p:spPr bwMode="auto">
          <a:xfrm>
            <a:off x="2347913" y="4038600"/>
            <a:ext cx="841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solidFill>
                  <a:srgbClr val="C277FF"/>
                </a:solidFill>
              </a:rPr>
              <a:t>7%</a:t>
            </a:r>
          </a:p>
        </p:txBody>
      </p:sp>
      <p:sp>
        <p:nvSpPr>
          <p:cNvPr id="25613" name="Line 13"/>
          <p:cNvSpPr>
            <a:spLocks noChangeShapeType="1"/>
          </p:cNvSpPr>
          <p:nvPr/>
        </p:nvSpPr>
        <p:spPr bwMode="auto">
          <a:xfrm>
            <a:off x="45720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Rectangle 14"/>
          <p:cNvSpPr>
            <a:spLocks noChangeArrowheads="1"/>
          </p:cNvSpPr>
          <p:nvPr/>
        </p:nvSpPr>
        <p:spPr bwMode="auto">
          <a:xfrm>
            <a:off x="4176713" y="5486400"/>
            <a:ext cx="96043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spcBef>
                <a:spcPct val="20000"/>
              </a:spcBef>
              <a:spcAft>
                <a:spcPct val="20000"/>
              </a:spcAft>
            </a:pPr>
            <a:r>
              <a:rPr lang="en-US">
                <a:solidFill>
                  <a:srgbClr val="000000"/>
                </a:solidFill>
              </a:rPr>
              <a:t>PV</a:t>
            </a:r>
            <a:r>
              <a:rPr lang="en-US" baseline="-25000">
                <a:solidFill>
                  <a:srgbClr val="000000"/>
                </a:solidFill>
              </a:rPr>
              <a:t>1</a:t>
            </a:r>
          </a:p>
        </p:txBody>
      </p:sp>
      <p:sp>
        <p:nvSpPr>
          <p:cNvPr id="25615" name="Line 15"/>
          <p:cNvSpPr>
            <a:spLocks noChangeShapeType="1"/>
          </p:cNvSpPr>
          <p:nvPr/>
        </p:nvSpPr>
        <p:spPr bwMode="auto">
          <a:xfrm>
            <a:off x="2057400" y="5867400"/>
            <a:ext cx="2133600"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6" name="Rectangle 16"/>
          <p:cNvSpPr>
            <a:spLocks noChangeArrowheads="1"/>
          </p:cNvSpPr>
          <p:nvPr/>
        </p:nvSpPr>
        <p:spPr bwMode="auto">
          <a:xfrm>
            <a:off x="1128713" y="5486400"/>
            <a:ext cx="96043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spcBef>
                <a:spcPct val="20000"/>
              </a:spcBef>
              <a:spcAft>
                <a:spcPct val="20000"/>
              </a:spcAft>
            </a:pPr>
            <a:r>
              <a:rPr lang="en-US">
                <a:solidFill>
                  <a:srgbClr val="42B200"/>
                </a:solidFill>
                <a:effectLst>
                  <a:outerShdw blurRad="38100" dist="38100" dir="2700000" algn="tl">
                    <a:srgbClr val="C0C0C0"/>
                  </a:outerShdw>
                </a:effectLst>
              </a:rPr>
              <a:t>PV</a:t>
            </a:r>
            <a:r>
              <a:rPr lang="en-US" baseline="-25000">
                <a:solidFill>
                  <a:srgbClr val="42B200"/>
                </a:solidFill>
                <a:effectLst>
                  <a:outerShdw blurRad="38100" dist="38100" dir="2700000" algn="tl">
                    <a:srgbClr val="C0C0C0"/>
                  </a:outerShdw>
                </a:effectLst>
              </a:rPr>
              <a:t>0</a:t>
            </a:r>
          </a:p>
        </p:txBody>
      </p:sp>
      <p:sp>
        <p:nvSpPr>
          <p:cNvPr id="2" name="Rectangle 1"/>
          <p:cNvSpPr/>
          <p:nvPr/>
        </p:nvSpPr>
        <p:spPr>
          <a:xfrm>
            <a:off x="565149" y="854326"/>
            <a:ext cx="5992015" cy="1200329"/>
          </a:xfrm>
          <a:prstGeom prst="rect">
            <a:avLst/>
          </a:prstGeom>
        </p:spPr>
        <p:txBody>
          <a:bodyPr wrap="square">
            <a:spAutoFit/>
          </a:bodyPr>
          <a:lstStyle/>
          <a:p>
            <a:r>
              <a:rPr lang="en-US" sz="3600" b="1" dirty="0">
                <a:solidFill>
                  <a:prstClr val="white"/>
                </a:solidFill>
                <a:ea typeface="+mj-ea"/>
                <a:cs typeface="+mj-cs"/>
              </a:rPr>
              <a:t>Present Value			  Single </a:t>
            </a:r>
            <a:r>
              <a:rPr lang="en-US" sz="3600" b="1" dirty="0" smtClean="0">
                <a:solidFill>
                  <a:prstClr val="white"/>
                </a:solidFill>
                <a:ea typeface="+mj-ea"/>
                <a:cs typeface="+mj-cs"/>
              </a:rPr>
              <a:t>Deposit</a:t>
            </a:r>
            <a:endParaRPr lang="en-US" dirty="0"/>
          </a:p>
        </p:txBody>
      </p:sp>
    </p:spTree>
    <p:extLst>
      <p:ext uri="{BB962C8B-B14F-4D97-AF65-F5344CB8AC3E}">
        <p14:creationId xmlns:p14="http://schemas.microsoft.com/office/powerpoint/2010/main" val="93500944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152400" y="2057400"/>
            <a:ext cx="8686800" cy="1295400"/>
          </a:xfrm>
          <a:noFill/>
          <a:ln/>
        </p:spPr>
        <p:txBody>
          <a:bodyPr/>
          <a:lstStyle/>
          <a:p>
            <a:pPr>
              <a:buFont typeface="Monotype Sorts" charset="2"/>
              <a:buNone/>
            </a:pPr>
            <a:r>
              <a:rPr lang="en-US" dirty="0"/>
              <a:t>   </a:t>
            </a:r>
            <a:r>
              <a:rPr lang="en-US" dirty="0">
                <a:solidFill>
                  <a:srgbClr val="42B200"/>
                </a:solidFill>
                <a:effectLst>
                  <a:outerShdw blurRad="38100" dist="38100" dir="2700000" algn="tl">
                    <a:srgbClr val="C0C0C0"/>
                  </a:outerShdw>
                </a:effectLst>
              </a:rPr>
              <a:t>PV</a:t>
            </a:r>
            <a:r>
              <a:rPr lang="en-US" baseline="-25000" dirty="0">
                <a:solidFill>
                  <a:srgbClr val="42B200"/>
                </a:solidFill>
                <a:effectLst>
                  <a:outerShdw blurRad="38100" dist="38100" dir="2700000" algn="tl">
                    <a:srgbClr val="C0C0C0"/>
                  </a:outerShdw>
                </a:effectLst>
              </a:rPr>
              <a:t>0</a:t>
            </a:r>
            <a:r>
              <a:rPr lang="en-US" dirty="0"/>
              <a:t> = </a:t>
            </a:r>
            <a:r>
              <a:rPr lang="en-US" dirty="0">
                <a:solidFill>
                  <a:srgbClr val="D93192"/>
                </a:solidFill>
                <a:effectLst>
                  <a:outerShdw blurRad="38100" dist="38100" dir="2700000" algn="tl">
                    <a:srgbClr val="C0C0C0"/>
                  </a:outerShdw>
                </a:effectLst>
              </a:rPr>
              <a:t>FV</a:t>
            </a:r>
            <a:r>
              <a:rPr lang="en-US" baseline="-25000" dirty="0">
                <a:solidFill>
                  <a:schemeClr val="tx2"/>
                </a:solidFill>
                <a:effectLst>
                  <a:outerShdw blurRad="38100" dist="38100" dir="2700000" algn="tl">
                    <a:srgbClr val="C0C0C0"/>
                  </a:outerShdw>
                </a:effectLst>
              </a:rPr>
              <a:t>2</a:t>
            </a:r>
            <a:r>
              <a:rPr lang="en-US" dirty="0"/>
              <a:t> / (1+</a:t>
            </a:r>
            <a:r>
              <a:rPr lang="en-US" dirty="0">
                <a:solidFill>
                  <a:srgbClr val="C277FF"/>
                </a:solidFill>
              </a:rPr>
              <a:t>i</a:t>
            </a:r>
            <a:r>
              <a:rPr lang="en-US" dirty="0"/>
              <a:t>)</a:t>
            </a:r>
            <a:r>
              <a:rPr lang="en-US" baseline="30000" dirty="0">
                <a:solidFill>
                  <a:schemeClr val="tx2"/>
                </a:solidFill>
              </a:rPr>
              <a:t>2</a:t>
            </a:r>
            <a:r>
              <a:rPr lang="en-US" dirty="0"/>
              <a:t> 	= </a:t>
            </a:r>
            <a:r>
              <a:rPr lang="en-US" dirty="0">
                <a:solidFill>
                  <a:srgbClr val="D93192"/>
                </a:solidFill>
                <a:effectLst>
                  <a:outerShdw blurRad="38100" dist="38100" dir="2700000" algn="tl">
                    <a:srgbClr val="C0C0C0"/>
                  </a:outerShdw>
                </a:effectLst>
              </a:rPr>
              <a:t>$1,000</a:t>
            </a:r>
            <a:r>
              <a:rPr lang="en-US" dirty="0">
                <a:solidFill>
                  <a:srgbClr val="A75151"/>
                </a:solidFill>
                <a:effectLst>
                  <a:outerShdw blurRad="38100" dist="38100" dir="2700000" algn="tl">
                    <a:srgbClr val="C0C0C0"/>
                  </a:outerShdw>
                </a:effectLst>
              </a:rPr>
              <a:t> </a:t>
            </a:r>
            <a:r>
              <a:rPr lang="en-US" dirty="0"/>
              <a:t>/ (1</a:t>
            </a:r>
            <a:r>
              <a:rPr lang="en-US" dirty="0">
                <a:solidFill>
                  <a:srgbClr val="C277FF"/>
                </a:solidFill>
              </a:rPr>
              <a:t>.07</a:t>
            </a:r>
            <a:r>
              <a:rPr lang="en-US" dirty="0"/>
              <a:t>)</a:t>
            </a:r>
            <a:r>
              <a:rPr lang="en-US" baseline="30000" dirty="0">
                <a:solidFill>
                  <a:schemeClr val="tx2"/>
                </a:solidFill>
              </a:rPr>
              <a:t>2</a:t>
            </a:r>
            <a:r>
              <a:rPr lang="en-US" dirty="0"/>
              <a:t> 	   = </a:t>
            </a:r>
            <a:r>
              <a:rPr lang="en-US" dirty="0">
                <a:solidFill>
                  <a:srgbClr val="D93192"/>
                </a:solidFill>
                <a:effectLst>
                  <a:outerShdw blurRad="38100" dist="38100" dir="2700000" algn="tl">
                    <a:srgbClr val="C0C0C0"/>
                  </a:outerShdw>
                </a:effectLst>
              </a:rPr>
              <a:t>FV</a:t>
            </a:r>
            <a:r>
              <a:rPr lang="en-US" baseline="-25000" dirty="0">
                <a:solidFill>
                  <a:schemeClr val="tx2"/>
                </a:solidFill>
                <a:effectLst>
                  <a:outerShdw blurRad="38100" dist="38100" dir="2700000" algn="tl">
                    <a:srgbClr val="C0C0C0"/>
                  </a:outerShdw>
                </a:effectLst>
              </a:rPr>
              <a:t>2</a:t>
            </a:r>
            <a:r>
              <a:rPr lang="en-US" dirty="0"/>
              <a:t> / (1+</a:t>
            </a:r>
            <a:r>
              <a:rPr lang="en-US" dirty="0">
                <a:solidFill>
                  <a:srgbClr val="C277FF"/>
                </a:solidFill>
              </a:rPr>
              <a:t>i</a:t>
            </a:r>
            <a:r>
              <a:rPr lang="en-US" dirty="0"/>
              <a:t>)</a:t>
            </a:r>
            <a:r>
              <a:rPr lang="en-US" baseline="30000" dirty="0">
                <a:solidFill>
                  <a:schemeClr val="tx2"/>
                </a:solidFill>
              </a:rPr>
              <a:t>2</a:t>
            </a:r>
            <a:r>
              <a:rPr lang="en-US" baseline="30000" dirty="0"/>
              <a:t> </a:t>
            </a:r>
            <a:r>
              <a:rPr lang="en-US" dirty="0"/>
              <a:t> </a:t>
            </a:r>
            <a:r>
              <a:rPr lang="en-US" dirty="0" smtClean="0"/>
              <a:t>= </a:t>
            </a:r>
            <a:r>
              <a:rPr lang="en-US" dirty="0">
                <a:solidFill>
                  <a:srgbClr val="42B200"/>
                </a:solidFill>
                <a:effectLst>
                  <a:outerShdw blurRad="38100" dist="38100" dir="2700000" algn="tl">
                    <a:srgbClr val="C0C0C0"/>
                  </a:outerShdw>
                </a:effectLst>
              </a:rPr>
              <a:t>$873.44</a:t>
            </a:r>
          </a:p>
        </p:txBody>
      </p:sp>
      <p:sp>
        <p:nvSpPr>
          <p:cNvPr id="26630" name="Line 6"/>
          <p:cNvSpPr>
            <a:spLocks noChangeShapeType="1"/>
          </p:cNvSpPr>
          <p:nvPr/>
        </p:nvSpPr>
        <p:spPr bwMode="auto">
          <a:xfrm>
            <a:off x="1600200" y="4648200"/>
            <a:ext cx="6019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7"/>
          <p:cNvSpPr>
            <a:spLocks noChangeShapeType="1"/>
          </p:cNvSpPr>
          <p:nvPr/>
        </p:nvSpPr>
        <p:spPr bwMode="auto">
          <a:xfrm>
            <a:off x="16002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8"/>
          <p:cNvSpPr>
            <a:spLocks noChangeShapeType="1"/>
          </p:cNvSpPr>
          <p:nvPr/>
        </p:nvSpPr>
        <p:spPr bwMode="auto">
          <a:xfrm>
            <a:off x="76200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Rectangle 9"/>
          <p:cNvSpPr>
            <a:spLocks noChangeArrowheads="1"/>
          </p:cNvSpPr>
          <p:nvPr/>
        </p:nvSpPr>
        <p:spPr bwMode="auto">
          <a:xfrm>
            <a:off x="1204913" y="3657600"/>
            <a:ext cx="659154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3200" b="0" dirty="0">
                <a:solidFill>
                  <a:srgbClr val="000000"/>
                </a:solidFill>
              </a:rPr>
              <a:t>  </a:t>
            </a:r>
            <a:r>
              <a:rPr lang="en-US" b="0" dirty="0">
                <a:solidFill>
                  <a:srgbClr val="000000"/>
                </a:solidFill>
              </a:rPr>
              <a:t>0                   </a:t>
            </a:r>
            <a:r>
              <a:rPr lang="en-US" b="0" dirty="0" smtClean="0">
                <a:solidFill>
                  <a:srgbClr val="000000"/>
                </a:solidFill>
              </a:rPr>
              <a:t>                                   </a:t>
            </a:r>
            <a:r>
              <a:rPr lang="en-US" dirty="0" smtClean="0">
                <a:solidFill>
                  <a:srgbClr val="380069"/>
                </a:solidFill>
                <a:effectLst>
                  <a:outerShdw blurRad="38100" dist="38100" dir="2700000" algn="tl">
                    <a:srgbClr val="C0C0C0"/>
                  </a:outerShdw>
                </a:effectLst>
              </a:rPr>
              <a:t>  </a:t>
            </a:r>
            <a:r>
              <a:rPr lang="en-US" dirty="0">
                <a:solidFill>
                  <a:srgbClr val="000000"/>
                </a:solidFill>
              </a:rPr>
              <a:t>1</a:t>
            </a:r>
            <a:r>
              <a:rPr lang="en-US" dirty="0">
                <a:solidFill>
                  <a:srgbClr val="380069"/>
                </a:solidFill>
                <a:effectLst>
                  <a:outerShdw blurRad="38100" dist="38100" dir="2700000" algn="tl">
                    <a:srgbClr val="C0C0C0"/>
                  </a:outerShdw>
                </a:effectLst>
              </a:rPr>
              <a:t>  </a:t>
            </a:r>
            <a:r>
              <a:rPr lang="en-US" b="0" dirty="0">
                <a:solidFill>
                  <a:srgbClr val="000000"/>
                </a:solidFill>
              </a:rPr>
              <a:t>                </a:t>
            </a:r>
            <a:r>
              <a:rPr lang="en-US" b="0" dirty="0" smtClean="0">
                <a:solidFill>
                  <a:srgbClr val="000000"/>
                </a:solidFill>
              </a:rPr>
              <a:t>                                     </a:t>
            </a:r>
            <a:r>
              <a:rPr lang="en-US" dirty="0">
                <a:solidFill>
                  <a:schemeClr val="tx2"/>
                </a:solidFill>
                <a:effectLst>
                  <a:outerShdw blurRad="38100" dist="38100" dir="2700000" algn="tl">
                    <a:srgbClr val="C0C0C0"/>
                  </a:outerShdw>
                </a:effectLst>
              </a:rPr>
              <a:t>2</a:t>
            </a:r>
          </a:p>
        </p:txBody>
      </p:sp>
      <p:sp>
        <p:nvSpPr>
          <p:cNvPr id="26634" name="Rectangle 10"/>
          <p:cNvSpPr>
            <a:spLocks noChangeArrowheads="1"/>
          </p:cNvSpPr>
          <p:nvPr/>
        </p:nvSpPr>
        <p:spPr bwMode="auto">
          <a:xfrm>
            <a:off x="6767513" y="4756150"/>
            <a:ext cx="1735137"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4000">
                <a:solidFill>
                  <a:srgbClr val="D93192"/>
                </a:solidFill>
                <a:effectLst>
                  <a:outerShdw blurRad="38100" dist="38100" dir="2700000" algn="tl">
                    <a:srgbClr val="C0C0C0"/>
                  </a:outerShdw>
                </a:effectLst>
              </a:rPr>
              <a:t>$1,000</a:t>
            </a:r>
          </a:p>
        </p:txBody>
      </p:sp>
      <p:sp>
        <p:nvSpPr>
          <p:cNvPr id="26635" name="Line 11"/>
          <p:cNvSpPr>
            <a:spLocks noChangeShapeType="1"/>
          </p:cNvSpPr>
          <p:nvPr/>
        </p:nvSpPr>
        <p:spPr bwMode="auto">
          <a:xfrm>
            <a:off x="7620000" y="5410200"/>
            <a:ext cx="0" cy="457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Line 12"/>
          <p:cNvSpPr>
            <a:spLocks noChangeShapeType="1"/>
          </p:cNvSpPr>
          <p:nvPr/>
        </p:nvSpPr>
        <p:spPr bwMode="auto">
          <a:xfrm>
            <a:off x="2057400" y="5867400"/>
            <a:ext cx="5562600"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Rectangle 13"/>
          <p:cNvSpPr>
            <a:spLocks noChangeArrowheads="1"/>
          </p:cNvSpPr>
          <p:nvPr/>
        </p:nvSpPr>
        <p:spPr bwMode="auto">
          <a:xfrm>
            <a:off x="2347913" y="4038600"/>
            <a:ext cx="841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solidFill>
                  <a:srgbClr val="C277FF"/>
                </a:solidFill>
              </a:rPr>
              <a:t>7%</a:t>
            </a:r>
          </a:p>
        </p:txBody>
      </p:sp>
      <p:sp>
        <p:nvSpPr>
          <p:cNvPr id="26638" name="Line 14"/>
          <p:cNvSpPr>
            <a:spLocks noChangeShapeType="1"/>
          </p:cNvSpPr>
          <p:nvPr/>
        </p:nvSpPr>
        <p:spPr bwMode="auto">
          <a:xfrm>
            <a:off x="45720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Rectangle 15"/>
          <p:cNvSpPr>
            <a:spLocks noChangeArrowheads="1"/>
          </p:cNvSpPr>
          <p:nvPr/>
        </p:nvSpPr>
        <p:spPr bwMode="auto">
          <a:xfrm>
            <a:off x="1128713" y="5486400"/>
            <a:ext cx="96043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spcBef>
                <a:spcPct val="20000"/>
              </a:spcBef>
              <a:spcAft>
                <a:spcPct val="20000"/>
              </a:spcAft>
            </a:pPr>
            <a:r>
              <a:rPr lang="en-US">
                <a:solidFill>
                  <a:srgbClr val="42B200"/>
                </a:solidFill>
                <a:effectLst>
                  <a:outerShdw blurRad="38100" dist="38100" dir="2700000" algn="tl">
                    <a:srgbClr val="C0C0C0"/>
                  </a:outerShdw>
                </a:effectLst>
              </a:rPr>
              <a:t>PV</a:t>
            </a:r>
            <a:r>
              <a:rPr lang="en-US" baseline="-25000">
                <a:solidFill>
                  <a:srgbClr val="42B200"/>
                </a:solidFill>
                <a:effectLst>
                  <a:outerShdw blurRad="38100" dist="38100" dir="2700000" algn="tl">
                    <a:srgbClr val="C0C0C0"/>
                  </a:outerShdw>
                </a:effectLst>
              </a:rPr>
              <a:t>0</a:t>
            </a:r>
          </a:p>
        </p:txBody>
      </p:sp>
      <p:sp>
        <p:nvSpPr>
          <p:cNvPr id="26640" name="Line 16"/>
          <p:cNvSpPr>
            <a:spLocks noChangeShapeType="1"/>
          </p:cNvSpPr>
          <p:nvPr/>
        </p:nvSpPr>
        <p:spPr bwMode="auto">
          <a:xfrm flipV="1">
            <a:off x="4572000" y="571500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754375" y="854326"/>
            <a:ext cx="6013138" cy="1200329"/>
          </a:xfrm>
          <a:prstGeom prst="rect">
            <a:avLst/>
          </a:prstGeom>
        </p:spPr>
        <p:txBody>
          <a:bodyPr wrap="square">
            <a:spAutoFit/>
          </a:bodyPr>
          <a:lstStyle/>
          <a:p>
            <a:r>
              <a:rPr lang="en-US" sz="3600" b="1" dirty="0">
                <a:solidFill>
                  <a:prstClr val="white"/>
                </a:solidFill>
                <a:ea typeface="+mj-ea"/>
                <a:cs typeface="+mj-cs"/>
              </a:rPr>
              <a:t>Present Value 		</a:t>
            </a:r>
            <a:br>
              <a:rPr lang="en-US" sz="3600" b="1" dirty="0">
                <a:solidFill>
                  <a:prstClr val="white"/>
                </a:solidFill>
                <a:ea typeface="+mj-ea"/>
                <a:cs typeface="+mj-cs"/>
              </a:rPr>
            </a:br>
            <a:r>
              <a:rPr lang="en-US" sz="3600" b="1" dirty="0">
                <a:solidFill>
                  <a:prstClr val="white"/>
                </a:solidFill>
                <a:ea typeface="+mj-ea"/>
                <a:cs typeface="+mj-cs"/>
              </a:rPr>
              <a:t>Single Deposit (Formula)</a:t>
            </a:r>
            <a:endParaRPr lang="en-US" dirty="0"/>
          </a:p>
        </p:txBody>
      </p:sp>
    </p:spTree>
    <p:extLst>
      <p:ext uri="{BB962C8B-B14F-4D97-AF65-F5344CB8AC3E}">
        <p14:creationId xmlns:p14="http://schemas.microsoft.com/office/powerpoint/2010/main" val="36164453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685800" y="2360064"/>
            <a:ext cx="8305800" cy="4193135"/>
          </a:xfrm>
          <a:noFill/>
          <a:ln/>
        </p:spPr>
        <p:txBody>
          <a:bodyPr/>
          <a:lstStyle/>
          <a:p>
            <a:pPr>
              <a:buFont typeface="Monotype Sorts" pitchFamily="2" charset="2"/>
              <a:buNone/>
            </a:pPr>
            <a:r>
              <a:rPr lang="en-US" sz="4000" dirty="0">
                <a:solidFill>
                  <a:srgbClr val="A75151"/>
                </a:solidFill>
                <a:effectLst>
                  <a:outerShdw blurRad="38100" dist="38100" dir="2700000" algn="tl">
                    <a:srgbClr val="C0C0C0"/>
                  </a:outerShdw>
                </a:effectLst>
              </a:rPr>
              <a:t> 	</a:t>
            </a:r>
            <a:r>
              <a:rPr lang="en-US" sz="4000" dirty="0">
                <a:effectLst>
                  <a:outerShdw blurRad="38100" dist="38100" dir="2700000" algn="tl">
                    <a:srgbClr val="C0C0C0"/>
                  </a:outerShdw>
                </a:effectLst>
              </a:rPr>
              <a:t>	</a:t>
            </a:r>
            <a:r>
              <a:rPr lang="en-US" dirty="0">
                <a:effectLst>
                  <a:outerShdw blurRad="38100" dist="38100" dir="2700000" algn="tl">
                    <a:srgbClr val="C0C0C0"/>
                  </a:outerShdw>
                </a:effectLst>
              </a:rPr>
              <a:t>PV</a:t>
            </a:r>
            <a:r>
              <a:rPr lang="en-US" baseline="-25000" dirty="0">
                <a:effectLst>
                  <a:outerShdw blurRad="38100" dist="38100" dir="2700000" algn="tl">
                    <a:srgbClr val="C0C0C0"/>
                  </a:outerShdw>
                </a:effectLst>
              </a:rPr>
              <a:t>0</a:t>
            </a:r>
            <a:r>
              <a:rPr lang="en-US" dirty="0"/>
              <a:t> = </a:t>
            </a:r>
            <a:r>
              <a:rPr lang="en-US" dirty="0">
                <a:effectLst>
                  <a:outerShdw blurRad="38100" dist="38100" dir="2700000" algn="tl">
                    <a:srgbClr val="C0C0C0"/>
                  </a:outerShdw>
                </a:effectLst>
              </a:rPr>
              <a:t>FV</a:t>
            </a:r>
            <a:r>
              <a:rPr lang="en-US" baseline="-25000" dirty="0">
                <a:effectLst>
                  <a:outerShdw blurRad="38100" dist="38100" dir="2700000" algn="tl">
                    <a:srgbClr val="C0C0C0"/>
                  </a:outerShdw>
                </a:effectLst>
              </a:rPr>
              <a:t>1</a:t>
            </a:r>
            <a:r>
              <a:rPr lang="en-US" dirty="0"/>
              <a:t> / (1+i)</a:t>
            </a:r>
            <a:r>
              <a:rPr lang="en-US" sz="4000" baseline="30000" dirty="0"/>
              <a:t>1</a:t>
            </a:r>
            <a:endParaRPr lang="en-US" sz="4000" dirty="0"/>
          </a:p>
          <a:p>
            <a:pPr>
              <a:buFont typeface="Monotype Sorts" pitchFamily="2" charset="2"/>
              <a:buNone/>
            </a:pPr>
            <a:r>
              <a:rPr lang="en-US" sz="4000" dirty="0">
                <a:effectLst>
                  <a:outerShdw blurRad="38100" dist="38100" dir="2700000" algn="tl">
                    <a:srgbClr val="C0C0C0"/>
                  </a:outerShdw>
                </a:effectLst>
              </a:rPr>
              <a:t>		</a:t>
            </a:r>
            <a:r>
              <a:rPr lang="en-US" dirty="0">
                <a:effectLst>
                  <a:outerShdw blurRad="38100" dist="38100" dir="2700000" algn="tl">
                    <a:srgbClr val="C0C0C0"/>
                  </a:outerShdw>
                </a:effectLst>
              </a:rPr>
              <a:t>PV</a:t>
            </a:r>
            <a:r>
              <a:rPr lang="en-US" baseline="-25000" dirty="0">
                <a:effectLst>
                  <a:outerShdw blurRad="38100" dist="38100" dir="2700000" algn="tl">
                    <a:srgbClr val="C0C0C0"/>
                  </a:outerShdw>
                </a:effectLst>
              </a:rPr>
              <a:t>0</a:t>
            </a:r>
            <a:r>
              <a:rPr lang="en-US" dirty="0"/>
              <a:t> = </a:t>
            </a:r>
            <a:r>
              <a:rPr lang="en-US" dirty="0">
                <a:effectLst>
                  <a:outerShdw blurRad="38100" dist="38100" dir="2700000" algn="tl">
                    <a:srgbClr val="C0C0C0"/>
                  </a:outerShdw>
                </a:effectLst>
              </a:rPr>
              <a:t>FV</a:t>
            </a:r>
            <a:r>
              <a:rPr lang="en-US" baseline="-25000" dirty="0">
                <a:effectLst>
                  <a:outerShdw blurRad="38100" dist="38100" dir="2700000" algn="tl">
                    <a:srgbClr val="C0C0C0"/>
                  </a:outerShdw>
                </a:effectLst>
              </a:rPr>
              <a:t>2</a:t>
            </a:r>
            <a:r>
              <a:rPr lang="en-US" dirty="0"/>
              <a:t> / (1+i)</a:t>
            </a:r>
            <a:r>
              <a:rPr lang="en-US" sz="4000" baseline="30000" dirty="0"/>
              <a:t>2</a:t>
            </a:r>
          </a:p>
          <a:p>
            <a:pPr>
              <a:buFont typeface="Monotype Sorts" pitchFamily="2" charset="2"/>
              <a:buNone/>
            </a:pPr>
            <a:endParaRPr lang="en-US" sz="1000" dirty="0"/>
          </a:p>
          <a:p>
            <a:pPr>
              <a:buFont typeface="Monotype Sorts" pitchFamily="2" charset="2"/>
              <a:buNone/>
            </a:pPr>
            <a:endParaRPr lang="en-US" sz="1800" dirty="0"/>
          </a:p>
          <a:p>
            <a:pPr>
              <a:buFont typeface="Monotype Sorts" pitchFamily="2" charset="2"/>
              <a:buNone/>
            </a:pPr>
            <a:r>
              <a:rPr lang="en-US" dirty="0"/>
              <a:t>General </a:t>
            </a:r>
            <a:r>
              <a:rPr lang="en-US" dirty="0">
                <a:effectLst>
                  <a:outerShdw blurRad="38100" dist="38100" dir="2700000" algn="tl">
                    <a:srgbClr val="C0C0C0"/>
                  </a:outerShdw>
                </a:effectLst>
              </a:rPr>
              <a:t>Present Value </a:t>
            </a:r>
            <a:r>
              <a:rPr lang="en-US" dirty="0"/>
              <a:t>Formula:</a:t>
            </a:r>
            <a:endParaRPr lang="en-US" dirty="0">
              <a:effectLst>
                <a:outerShdw blurRad="38100" dist="38100" dir="2700000" algn="tl">
                  <a:srgbClr val="C0C0C0"/>
                </a:outerShdw>
              </a:effectLst>
            </a:endParaRPr>
          </a:p>
          <a:p>
            <a:pPr>
              <a:buFont typeface="Monotype Sorts" pitchFamily="2" charset="2"/>
              <a:buNone/>
            </a:pPr>
            <a:r>
              <a:rPr lang="en-US" dirty="0">
                <a:effectLst>
                  <a:outerShdw blurRad="38100" dist="38100" dir="2700000" algn="tl">
                    <a:srgbClr val="C0C0C0"/>
                  </a:outerShdw>
                </a:effectLst>
              </a:rPr>
              <a:t>		PV</a:t>
            </a:r>
            <a:r>
              <a:rPr lang="en-US" baseline="-25000" dirty="0">
                <a:effectLst>
                  <a:outerShdw blurRad="38100" dist="38100" dir="2700000" algn="tl">
                    <a:srgbClr val="C0C0C0"/>
                  </a:outerShdw>
                </a:effectLst>
              </a:rPr>
              <a:t>0</a:t>
            </a:r>
            <a:r>
              <a:rPr lang="en-US" dirty="0"/>
              <a:t>	= </a:t>
            </a:r>
            <a:r>
              <a:rPr lang="en-US" dirty="0" err="1">
                <a:effectLst>
                  <a:outerShdw blurRad="38100" dist="38100" dir="2700000" algn="tl">
                    <a:srgbClr val="C0C0C0"/>
                  </a:outerShdw>
                </a:effectLst>
              </a:rPr>
              <a:t>FV</a:t>
            </a:r>
            <a:r>
              <a:rPr lang="en-US" baseline="-25000" dirty="0" err="1">
                <a:effectLst>
                  <a:outerShdw blurRad="38100" dist="38100" dir="2700000" algn="tl">
                    <a:srgbClr val="C0C0C0"/>
                  </a:outerShdw>
                </a:effectLst>
              </a:rPr>
              <a:t>n</a:t>
            </a:r>
            <a:r>
              <a:rPr lang="en-US" dirty="0"/>
              <a:t> / (1+i)</a:t>
            </a:r>
            <a:r>
              <a:rPr lang="en-US" baseline="30000" dirty="0"/>
              <a:t>n</a:t>
            </a:r>
            <a:r>
              <a:rPr lang="en-US" dirty="0"/>
              <a:t>  </a:t>
            </a:r>
          </a:p>
          <a:p>
            <a:pPr>
              <a:buFont typeface="Monotype Sorts" pitchFamily="2" charset="2"/>
              <a:buNone/>
            </a:pPr>
            <a:r>
              <a:rPr lang="en-US" dirty="0"/>
              <a:t>or  	</a:t>
            </a:r>
            <a:r>
              <a:rPr lang="en-US" dirty="0">
                <a:effectLst>
                  <a:outerShdw blurRad="38100" dist="38100" dir="2700000" algn="tl">
                    <a:srgbClr val="C0C0C0"/>
                  </a:outerShdw>
                </a:effectLst>
              </a:rPr>
              <a:t>PV</a:t>
            </a:r>
            <a:r>
              <a:rPr lang="en-US" baseline="-25000" dirty="0">
                <a:effectLst>
                  <a:outerShdw blurRad="38100" dist="38100" dir="2700000" algn="tl">
                    <a:srgbClr val="C0C0C0"/>
                  </a:outerShdw>
                </a:effectLst>
              </a:rPr>
              <a:t>0</a:t>
            </a:r>
            <a:r>
              <a:rPr lang="en-US" dirty="0"/>
              <a:t> = </a:t>
            </a:r>
            <a:r>
              <a:rPr lang="en-US" dirty="0" err="1">
                <a:effectLst>
                  <a:outerShdw blurRad="38100" dist="38100" dir="2700000" algn="tl">
                    <a:srgbClr val="C0C0C0"/>
                  </a:outerShdw>
                </a:effectLst>
              </a:rPr>
              <a:t>FV</a:t>
            </a:r>
            <a:r>
              <a:rPr lang="en-US" baseline="-25000" dirty="0" err="1">
                <a:effectLst>
                  <a:outerShdw blurRad="38100" dist="38100" dir="2700000" algn="tl">
                    <a:srgbClr val="C0C0C0"/>
                  </a:outerShdw>
                </a:effectLst>
              </a:rPr>
              <a:t>n</a:t>
            </a:r>
            <a:r>
              <a:rPr lang="en-US" dirty="0"/>
              <a:t> (</a:t>
            </a:r>
            <a:r>
              <a:rPr lang="en-US" dirty="0" err="1">
                <a:effectLst>
                  <a:outerShdw blurRad="38100" dist="38100" dir="2700000" algn="tl">
                    <a:srgbClr val="C0C0C0"/>
                  </a:outerShdw>
                </a:effectLst>
              </a:rPr>
              <a:t>PVIF</a:t>
            </a:r>
            <a:r>
              <a:rPr lang="en-US" baseline="-25000" dirty="0" err="1"/>
              <a:t>i,n</a:t>
            </a:r>
            <a:r>
              <a:rPr lang="en-US" dirty="0"/>
              <a:t>) -- </a:t>
            </a:r>
            <a:r>
              <a:rPr lang="en-US" i="1" dirty="0">
                <a:effectLst>
                  <a:outerShdw blurRad="38100" dist="38100" dir="2700000" algn="tl">
                    <a:srgbClr val="C0C0C0"/>
                  </a:outerShdw>
                </a:effectLst>
              </a:rPr>
              <a:t>See Table II</a:t>
            </a:r>
          </a:p>
        </p:txBody>
      </p:sp>
      <p:sp>
        <p:nvSpPr>
          <p:cNvPr id="7" name="Rectangle 6"/>
          <p:cNvSpPr>
            <a:spLocks noChangeArrowheads="1"/>
          </p:cNvSpPr>
          <p:nvPr/>
        </p:nvSpPr>
        <p:spPr bwMode="auto">
          <a:xfrm>
            <a:off x="296260" y="985720"/>
            <a:ext cx="5970581"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sz="4000" b="1" dirty="0" smtClean="0">
                <a:solidFill>
                  <a:schemeClr val="bg1"/>
                </a:solidFill>
              </a:rPr>
              <a:t>Valuation through </a:t>
            </a:r>
            <a:r>
              <a:rPr lang="en-US" sz="4000" b="1" dirty="0">
                <a:solidFill>
                  <a:schemeClr val="bg1"/>
                </a:solidFill>
              </a:rPr>
              <a:t>P</a:t>
            </a:r>
            <a:r>
              <a:rPr lang="en-US" sz="4000" b="1" dirty="0" smtClean="0">
                <a:solidFill>
                  <a:schemeClr val="bg1"/>
                </a:solidFill>
              </a:rPr>
              <a:t>V table</a:t>
            </a:r>
            <a:endParaRPr lang="en-US" sz="4000" b="1" dirty="0">
              <a:solidFill>
                <a:schemeClr val="bg1"/>
              </a:solidFill>
            </a:endParaRPr>
          </a:p>
        </p:txBody>
      </p:sp>
    </p:spTree>
    <p:extLst>
      <p:ext uri="{BB962C8B-B14F-4D97-AF65-F5344CB8AC3E}">
        <p14:creationId xmlns:p14="http://schemas.microsoft.com/office/powerpoint/2010/main" val="242749472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533400" y="2207360"/>
            <a:ext cx="8305800" cy="106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10000"/>
              </a:spcBef>
            </a:pPr>
            <a:r>
              <a:rPr lang="en-US" sz="4000" dirty="0" err="1">
                <a:solidFill>
                  <a:schemeClr val="hlink"/>
                </a:solidFill>
                <a:effectLst>
                  <a:outerShdw blurRad="38100" dist="38100" dir="2700000" algn="tl">
                    <a:srgbClr val="C0C0C0"/>
                  </a:outerShdw>
                </a:effectLst>
              </a:rPr>
              <a:t>PVIF</a:t>
            </a:r>
            <a:r>
              <a:rPr lang="en-US" sz="4000" baseline="-25000" dirty="0" err="1">
                <a:solidFill>
                  <a:srgbClr val="C277FF"/>
                </a:solidFill>
              </a:rPr>
              <a:t>i</a:t>
            </a:r>
            <a:r>
              <a:rPr lang="en-US" sz="4000" baseline="-25000" dirty="0" err="1">
                <a:solidFill>
                  <a:srgbClr val="000000"/>
                </a:solidFill>
              </a:rPr>
              <a:t>,</a:t>
            </a:r>
            <a:r>
              <a:rPr lang="en-US" sz="4000" baseline="-25000" dirty="0" err="1">
                <a:solidFill>
                  <a:schemeClr val="tx2"/>
                </a:solidFill>
              </a:rPr>
              <a:t>n</a:t>
            </a:r>
            <a:r>
              <a:rPr lang="en-US" sz="4000" baseline="-25000" dirty="0">
                <a:solidFill>
                  <a:srgbClr val="000000"/>
                </a:solidFill>
              </a:rPr>
              <a:t> </a:t>
            </a:r>
            <a:r>
              <a:rPr lang="en-US" dirty="0">
                <a:solidFill>
                  <a:srgbClr val="000000"/>
                </a:solidFill>
              </a:rPr>
              <a:t>is found on Table II </a:t>
            </a:r>
          </a:p>
          <a:p>
            <a:pPr marL="342900" indent="-342900">
              <a:spcBef>
                <a:spcPct val="10000"/>
              </a:spcBef>
            </a:pPr>
            <a:r>
              <a:rPr lang="en-US" dirty="0">
                <a:solidFill>
                  <a:srgbClr val="000000"/>
                </a:solidFill>
              </a:rPr>
              <a:t>at the end of the book.</a:t>
            </a:r>
          </a:p>
        </p:txBody>
      </p:sp>
      <p:graphicFrame>
        <p:nvGraphicFramePr>
          <p:cNvPr id="28677" name="Object 5">
            <a:hlinkClick r:id="" action="ppaction://ole?verb=0"/>
          </p:cNvPr>
          <p:cNvGraphicFramePr>
            <a:graphicFrameLocks noGrp="1"/>
          </p:cNvGraphicFramePr>
          <p:nvPr>
            <p:ph type="tbl" idx="1"/>
          </p:nvPr>
        </p:nvGraphicFramePr>
        <p:xfrm>
          <a:off x="1058863" y="3392488"/>
          <a:ext cx="7523162" cy="3116262"/>
        </p:xfrm>
        <a:graphic>
          <a:graphicData uri="http://schemas.openxmlformats.org/presentationml/2006/ole">
            <mc:AlternateContent xmlns:mc="http://schemas.openxmlformats.org/markup-compatibility/2006">
              <mc:Choice xmlns:v="urn:schemas-microsoft-com:vml" Requires="v">
                <p:oleObj spid="_x0000_s23562" name="Document" r:id="rId3" imgW="8101440" imgH="3355920" progId="Word.Document.8">
                  <p:embed/>
                </p:oleObj>
              </mc:Choice>
              <mc:Fallback>
                <p:oleObj name="Document" r:id="rId3" imgW="8101440" imgH="335592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863" y="3392488"/>
                        <a:ext cx="7523162" cy="311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Line 6"/>
          <p:cNvSpPr>
            <a:spLocks noChangeShapeType="1"/>
          </p:cNvSpPr>
          <p:nvPr/>
        </p:nvSpPr>
        <p:spPr bwMode="auto">
          <a:xfrm>
            <a:off x="1066800" y="3886200"/>
            <a:ext cx="7086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Line 7"/>
          <p:cNvSpPr>
            <a:spLocks noChangeShapeType="1"/>
          </p:cNvSpPr>
          <p:nvPr/>
        </p:nvSpPr>
        <p:spPr bwMode="auto">
          <a:xfrm>
            <a:off x="2743200" y="3429000"/>
            <a:ext cx="0" cy="31242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8"/>
          <p:cNvSpPr>
            <a:spLocks noChangeShapeType="1"/>
          </p:cNvSpPr>
          <p:nvPr/>
        </p:nvSpPr>
        <p:spPr bwMode="auto">
          <a:xfrm>
            <a:off x="1066800" y="43434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9"/>
          <p:cNvSpPr>
            <a:spLocks noChangeShapeType="1"/>
          </p:cNvSpPr>
          <p:nvPr/>
        </p:nvSpPr>
        <p:spPr bwMode="auto">
          <a:xfrm>
            <a:off x="1066800" y="58674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10"/>
          <p:cNvSpPr>
            <a:spLocks noChangeShapeType="1"/>
          </p:cNvSpPr>
          <p:nvPr/>
        </p:nvSpPr>
        <p:spPr bwMode="auto">
          <a:xfrm>
            <a:off x="1066800" y="54102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11"/>
          <p:cNvSpPr>
            <a:spLocks noChangeShapeType="1"/>
          </p:cNvSpPr>
          <p:nvPr/>
        </p:nvSpPr>
        <p:spPr bwMode="auto">
          <a:xfrm>
            <a:off x="1066800" y="4876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Line 12"/>
          <p:cNvSpPr>
            <a:spLocks noChangeShapeType="1"/>
          </p:cNvSpPr>
          <p:nvPr/>
        </p:nvSpPr>
        <p:spPr bwMode="auto">
          <a:xfrm>
            <a:off x="47244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Line 13"/>
          <p:cNvSpPr>
            <a:spLocks noChangeShapeType="1"/>
          </p:cNvSpPr>
          <p:nvPr/>
        </p:nvSpPr>
        <p:spPr bwMode="auto">
          <a:xfrm>
            <a:off x="6629400" y="3429000"/>
            <a:ext cx="0" cy="3124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754375" y="1065030"/>
            <a:ext cx="6144274" cy="769441"/>
          </a:xfrm>
          <a:prstGeom prst="rect">
            <a:avLst/>
          </a:prstGeom>
        </p:spPr>
        <p:txBody>
          <a:bodyPr wrap="square">
            <a:spAutoFit/>
          </a:bodyPr>
          <a:lstStyle/>
          <a:p>
            <a:r>
              <a:rPr lang="en-US" sz="4400" b="1" dirty="0">
                <a:solidFill>
                  <a:schemeClr val="bg1"/>
                </a:solidFill>
                <a:ea typeface="+mj-ea"/>
                <a:cs typeface="+mj-cs"/>
              </a:rPr>
              <a:t>Valuation Using Table II</a:t>
            </a:r>
            <a:endParaRPr lang="en-US" dirty="0">
              <a:solidFill>
                <a:schemeClr val="bg1"/>
              </a:solidFill>
            </a:endParaRPr>
          </a:p>
        </p:txBody>
      </p:sp>
    </p:spTree>
    <p:extLst>
      <p:ext uri="{BB962C8B-B14F-4D97-AF65-F5344CB8AC3E}">
        <p14:creationId xmlns:p14="http://schemas.microsoft.com/office/powerpoint/2010/main" val="265088324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1752600"/>
            <a:ext cx="7620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l">
              <a:spcBef>
                <a:spcPct val="20000"/>
              </a:spcBef>
              <a:spcAft>
                <a:spcPct val="20000"/>
              </a:spcAft>
            </a:pPr>
            <a:r>
              <a:rPr lang="en-US" dirty="0">
                <a:solidFill>
                  <a:srgbClr val="A75151"/>
                </a:solidFill>
                <a:effectLst>
                  <a:outerShdw blurRad="38100" dist="38100" dir="2700000" algn="tl">
                    <a:srgbClr val="C0C0C0"/>
                  </a:outerShdw>
                </a:effectLst>
              </a:rPr>
              <a:t>	</a:t>
            </a:r>
            <a:endParaRPr lang="en-US" dirty="0" smtClean="0">
              <a:solidFill>
                <a:srgbClr val="A75151"/>
              </a:solidFill>
              <a:effectLst>
                <a:outerShdw blurRad="38100" dist="38100" dir="2700000" algn="tl">
                  <a:srgbClr val="C0C0C0"/>
                </a:outerShdw>
              </a:effectLst>
            </a:endParaRPr>
          </a:p>
          <a:p>
            <a:pPr marL="342900" indent="-342900" algn="l">
              <a:spcBef>
                <a:spcPct val="20000"/>
              </a:spcBef>
              <a:spcAft>
                <a:spcPct val="20000"/>
              </a:spcAft>
            </a:pPr>
            <a:r>
              <a:rPr lang="en-US" sz="3400" dirty="0" smtClean="0">
                <a:solidFill>
                  <a:srgbClr val="42B200"/>
                </a:solidFill>
                <a:effectLst>
                  <a:outerShdw blurRad="38100" dist="38100" dir="2700000" algn="tl">
                    <a:srgbClr val="C0C0C0"/>
                  </a:outerShdw>
                </a:effectLst>
              </a:rPr>
              <a:t>PV</a:t>
            </a:r>
            <a:r>
              <a:rPr lang="en-US" sz="3400" baseline="-25000" dirty="0" smtClean="0">
                <a:solidFill>
                  <a:schemeClr val="tx2"/>
                </a:solidFill>
                <a:effectLst>
                  <a:outerShdw blurRad="38100" dist="38100" dir="2700000" algn="tl">
                    <a:srgbClr val="C0C0C0"/>
                  </a:outerShdw>
                </a:effectLst>
              </a:rPr>
              <a:t>2</a:t>
            </a:r>
            <a:r>
              <a:rPr lang="en-US" sz="3400" dirty="0" smtClean="0">
                <a:solidFill>
                  <a:srgbClr val="000000"/>
                </a:solidFill>
              </a:rPr>
              <a:t> </a:t>
            </a:r>
            <a:r>
              <a:rPr lang="en-US" sz="3400" dirty="0">
                <a:solidFill>
                  <a:srgbClr val="000000"/>
                </a:solidFill>
              </a:rPr>
              <a:t>	= </a:t>
            </a:r>
            <a:r>
              <a:rPr lang="en-US" sz="3400" dirty="0">
                <a:solidFill>
                  <a:srgbClr val="D93192"/>
                </a:solidFill>
                <a:effectLst>
                  <a:outerShdw blurRad="38100" dist="38100" dir="2700000" algn="tl">
                    <a:srgbClr val="C0C0C0"/>
                  </a:outerShdw>
                </a:effectLst>
              </a:rPr>
              <a:t>$1,000</a:t>
            </a:r>
            <a:r>
              <a:rPr lang="en-US" sz="3400" dirty="0">
                <a:solidFill>
                  <a:srgbClr val="000000"/>
                </a:solidFill>
              </a:rPr>
              <a:t> (</a:t>
            </a:r>
            <a:r>
              <a:rPr lang="en-US" sz="3400" dirty="0">
                <a:solidFill>
                  <a:schemeClr val="hlink"/>
                </a:solidFill>
              </a:rPr>
              <a:t>PVIF</a:t>
            </a:r>
            <a:r>
              <a:rPr lang="en-US" sz="3400" baseline="-25000" dirty="0">
                <a:solidFill>
                  <a:srgbClr val="C277FF"/>
                </a:solidFill>
              </a:rPr>
              <a:t>7%</a:t>
            </a:r>
            <a:r>
              <a:rPr lang="en-US" sz="3400" baseline="-25000" dirty="0">
                <a:solidFill>
                  <a:srgbClr val="000000"/>
                </a:solidFill>
              </a:rPr>
              <a:t>,</a:t>
            </a:r>
            <a:r>
              <a:rPr lang="en-US" sz="3400" baseline="-25000" dirty="0">
                <a:solidFill>
                  <a:schemeClr val="tx2"/>
                </a:solidFill>
              </a:rPr>
              <a:t>2</a:t>
            </a:r>
            <a:r>
              <a:rPr lang="en-US" sz="3400" dirty="0">
                <a:solidFill>
                  <a:srgbClr val="000000"/>
                </a:solidFill>
              </a:rPr>
              <a:t>)				= </a:t>
            </a:r>
            <a:r>
              <a:rPr lang="en-US" sz="3400" dirty="0">
                <a:solidFill>
                  <a:srgbClr val="D93192"/>
                </a:solidFill>
                <a:effectLst>
                  <a:outerShdw blurRad="38100" dist="38100" dir="2700000" algn="tl">
                    <a:srgbClr val="C0C0C0"/>
                  </a:outerShdw>
                </a:effectLst>
              </a:rPr>
              <a:t>$1,000</a:t>
            </a:r>
            <a:r>
              <a:rPr lang="en-US" sz="3400" dirty="0">
                <a:solidFill>
                  <a:srgbClr val="000000"/>
                </a:solidFill>
              </a:rPr>
              <a:t> (</a:t>
            </a:r>
            <a:r>
              <a:rPr lang="en-US" sz="3400" dirty="0">
                <a:solidFill>
                  <a:schemeClr val="hlink"/>
                </a:solidFill>
              </a:rPr>
              <a:t>.873</a:t>
            </a:r>
            <a:r>
              <a:rPr lang="en-US" sz="3400" dirty="0">
                <a:solidFill>
                  <a:srgbClr val="000000"/>
                </a:solidFill>
              </a:rPr>
              <a:t>)					= </a:t>
            </a:r>
            <a:r>
              <a:rPr lang="en-US" sz="3400" dirty="0">
                <a:solidFill>
                  <a:srgbClr val="42B200"/>
                </a:solidFill>
                <a:effectLst>
                  <a:outerShdw blurRad="38100" dist="38100" dir="2700000" algn="tl">
                    <a:srgbClr val="C0C0C0"/>
                  </a:outerShdw>
                </a:effectLst>
              </a:rPr>
              <a:t>$873</a:t>
            </a:r>
            <a:r>
              <a:rPr lang="en-US" sz="3400" dirty="0">
                <a:solidFill>
                  <a:srgbClr val="42B200"/>
                </a:solidFill>
              </a:rPr>
              <a:t> </a:t>
            </a:r>
            <a:r>
              <a:rPr lang="en-US" sz="3400" dirty="0">
                <a:solidFill>
                  <a:srgbClr val="000000"/>
                </a:solidFill>
              </a:rPr>
              <a:t> </a:t>
            </a:r>
            <a:r>
              <a:rPr lang="en-US" sz="2800" dirty="0">
                <a:solidFill>
                  <a:srgbClr val="000000"/>
                </a:solidFill>
              </a:rPr>
              <a:t>[Due to Rounding]</a:t>
            </a:r>
          </a:p>
        </p:txBody>
      </p:sp>
      <p:graphicFrame>
        <p:nvGraphicFramePr>
          <p:cNvPr id="29702" name="Object 6">
            <a:hlinkClick r:id="" action="ppaction://ole?verb=0"/>
          </p:cNvPr>
          <p:cNvGraphicFramePr>
            <a:graphicFrameLocks noGrp="1"/>
          </p:cNvGraphicFramePr>
          <p:nvPr>
            <p:ph type="tbl" idx="1"/>
            <p:extLst>
              <p:ext uri="{D42A27DB-BD31-4B8C-83A1-F6EECF244321}">
                <p14:modId xmlns:p14="http://schemas.microsoft.com/office/powerpoint/2010/main" val="2803272458"/>
              </p:ext>
            </p:extLst>
          </p:nvPr>
        </p:nvGraphicFramePr>
        <p:xfrm>
          <a:off x="1066800" y="3734410"/>
          <a:ext cx="7508875" cy="2894990"/>
        </p:xfrm>
        <a:graphic>
          <a:graphicData uri="http://schemas.openxmlformats.org/presentationml/2006/ole">
            <mc:AlternateContent xmlns:mc="http://schemas.openxmlformats.org/markup-compatibility/2006">
              <mc:Choice xmlns:v="urn:schemas-microsoft-com:vml" Requires="v">
                <p:oleObj spid="_x0000_s24586" name="Document" r:id="rId3" imgW="8102520" imgH="3450960" progId="Word.Document.6">
                  <p:embed/>
                </p:oleObj>
              </mc:Choice>
              <mc:Fallback>
                <p:oleObj name="Document" r:id="rId3" imgW="8102520" imgH="3450960" progId="Word.Document.6">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734410"/>
                        <a:ext cx="7508875" cy="2894990"/>
                      </a:xfrm>
                      <a:prstGeom prst="rect">
                        <a:avLst/>
                      </a:prstGeom>
                      <a:noFill/>
                      <a:ln>
                        <a:noFill/>
                      </a:ln>
                      <a:effectLst/>
                      <a:extLst/>
                    </p:spPr>
                  </p:pic>
                </p:oleObj>
              </mc:Fallback>
            </mc:AlternateContent>
          </a:graphicData>
        </a:graphic>
      </p:graphicFrame>
      <p:sp>
        <p:nvSpPr>
          <p:cNvPr id="29703" name="Line 7"/>
          <p:cNvSpPr>
            <a:spLocks noChangeShapeType="1"/>
          </p:cNvSpPr>
          <p:nvPr/>
        </p:nvSpPr>
        <p:spPr bwMode="auto">
          <a:xfrm>
            <a:off x="1219200" y="4192525"/>
            <a:ext cx="7086600"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8"/>
          <p:cNvSpPr>
            <a:spLocks noChangeShapeType="1"/>
          </p:cNvSpPr>
          <p:nvPr/>
        </p:nvSpPr>
        <p:spPr bwMode="auto">
          <a:xfrm>
            <a:off x="2819400" y="3887114"/>
            <a:ext cx="0" cy="2666085"/>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9"/>
          <p:cNvSpPr>
            <a:spLocks noChangeShapeType="1"/>
          </p:cNvSpPr>
          <p:nvPr/>
        </p:nvSpPr>
        <p:spPr bwMode="auto">
          <a:xfrm>
            <a:off x="1066800" y="4495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1066800" y="6019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a:off x="1054100" y="55118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12"/>
          <p:cNvSpPr>
            <a:spLocks noChangeShapeType="1"/>
          </p:cNvSpPr>
          <p:nvPr/>
        </p:nvSpPr>
        <p:spPr bwMode="auto">
          <a:xfrm>
            <a:off x="1066800" y="4965700"/>
            <a:ext cx="70866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Line 13"/>
          <p:cNvSpPr>
            <a:spLocks noChangeShapeType="1"/>
          </p:cNvSpPr>
          <p:nvPr/>
        </p:nvSpPr>
        <p:spPr bwMode="auto">
          <a:xfrm>
            <a:off x="4724400" y="3887114"/>
            <a:ext cx="0" cy="266608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a:off x="6553200" y="3887114"/>
            <a:ext cx="0" cy="266608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3882948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152400" y="2054654"/>
            <a:ext cx="8839200" cy="1602945"/>
          </a:xfrm>
          <a:noFill/>
          <a:ln/>
        </p:spPr>
        <p:txBody>
          <a:bodyPr/>
          <a:lstStyle/>
          <a:p>
            <a:pPr>
              <a:buFont typeface="Monotype Sorts" charset="2"/>
              <a:buNone/>
            </a:pPr>
            <a:r>
              <a:rPr lang="en-US" dirty="0"/>
              <a:t>	</a:t>
            </a:r>
            <a:r>
              <a:rPr lang="en-US" sz="3200" dirty="0"/>
              <a:t>Julie Miller wants to know how large of a deposit to make so that the money will grow to </a:t>
            </a:r>
            <a:r>
              <a:rPr lang="en-US" sz="3200" dirty="0">
                <a:solidFill>
                  <a:srgbClr val="D93192"/>
                </a:solidFill>
                <a:effectLst>
                  <a:outerShdw blurRad="38100" dist="38100" dir="2700000" algn="tl">
                    <a:srgbClr val="C0C0C0"/>
                  </a:outerShdw>
                </a:effectLst>
              </a:rPr>
              <a:t>$10,000</a:t>
            </a:r>
            <a:r>
              <a:rPr lang="en-US" sz="3200" dirty="0">
                <a:solidFill>
                  <a:srgbClr val="D93192"/>
                </a:solidFill>
              </a:rPr>
              <a:t> </a:t>
            </a:r>
            <a:r>
              <a:rPr lang="en-US" sz="3200" dirty="0"/>
              <a:t>in </a:t>
            </a:r>
            <a:r>
              <a:rPr lang="en-US" sz="3200" dirty="0">
                <a:solidFill>
                  <a:schemeClr val="tx2"/>
                </a:solidFill>
                <a:effectLst>
                  <a:outerShdw blurRad="38100" dist="38100" dir="2700000" algn="tl">
                    <a:srgbClr val="C0C0C0"/>
                  </a:outerShdw>
                </a:effectLst>
              </a:rPr>
              <a:t>5 years</a:t>
            </a:r>
            <a:r>
              <a:rPr lang="en-US" sz="3200" dirty="0"/>
              <a:t> at a discount rate of </a:t>
            </a:r>
            <a:r>
              <a:rPr lang="en-US" sz="3200" dirty="0">
                <a:solidFill>
                  <a:srgbClr val="C277FF"/>
                </a:solidFill>
              </a:rPr>
              <a:t>10%</a:t>
            </a:r>
            <a:r>
              <a:rPr lang="en-US" sz="3200" dirty="0"/>
              <a:t>.</a:t>
            </a:r>
          </a:p>
        </p:txBody>
      </p:sp>
      <p:sp>
        <p:nvSpPr>
          <p:cNvPr id="30726" name="Line 6"/>
          <p:cNvSpPr>
            <a:spLocks noChangeShapeType="1"/>
          </p:cNvSpPr>
          <p:nvPr/>
        </p:nvSpPr>
        <p:spPr bwMode="auto">
          <a:xfrm>
            <a:off x="1600200" y="4648200"/>
            <a:ext cx="61722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Line 7"/>
          <p:cNvSpPr>
            <a:spLocks noChangeShapeType="1"/>
          </p:cNvSpPr>
          <p:nvPr/>
        </p:nvSpPr>
        <p:spPr bwMode="auto">
          <a:xfrm>
            <a:off x="16002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Line 8"/>
          <p:cNvSpPr>
            <a:spLocks noChangeShapeType="1"/>
          </p:cNvSpPr>
          <p:nvPr/>
        </p:nvSpPr>
        <p:spPr bwMode="auto">
          <a:xfrm>
            <a:off x="77724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Rectangle 9"/>
          <p:cNvSpPr>
            <a:spLocks noChangeArrowheads="1"/>
          </p:cNvSpPr>
          <p:nvPr/>
        </p:nvSpPr>
        <p:spPr bwMode="auto">
          <a:xfrm>
            <a:off x="1128713" y="3657600"/>
            <a:ext cx="695703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3200" b="0" dirty="0">
                <a:solidFill>
                  <a:srgbClr val="000000"/>
                </a:solidFill>
              </a:rPr>
              <a:t>  </a:t>
            </a:r>
            <a:r>
              <a:rPr lang="en-US" sz="3200" b="0" dirty="0" smtClean="0">
                <a:solidFill>
                  <a:srgbClr val="000000"/>
                </a:solidFill>
              </a:rPr>
              <a:t>  </a:t>
            </a:r>
            <a:r>
              <a:rPr lang="en-US" b="0" dirty="0" smtClean="0">
                <a:solidFill>
                  <a:srgbClr val="000000"/>
                </a:solidFill>
              </a:rPr>
              <a:t>0                     1                       2                      3                      4                  </a:t>
            </a:r>
            <a:r>
              <a:rPr lang="en-US" dirty="0" smtClean="0">
                <a:solidFill>
                  <a:schemeClr val="tx2"/>
                </a:solidFill>
                <a:effectLst>
                  <a:outerShdw blurRad="38100" dist="38100" dir="2700000" algn="tl">
                    <a:srgbClr val="C0C0C0"/>
                  </a:outerShdw>
                </a:effectLst>
              </a:rPr>
              <a:t>5</a:t>
            </a:r>
            <a:endParaRPr lang="en-US" dirty="0">
              <a:solidFill>
                <a:schemeClr val="tx2"/>
              </a:solidFill>
              <a:effectLst>
                <a:outerShdw blurRad="38100" dist="38100" dir="2700000" algn="tl">
                  <a:srgbClr val="C0C0C0"/>
                </a:outerShdw>
              </a:effectLst>
            </a:endParaRPr>
          </a:p>
        </p:txBody>
      </p:sp>
      <p:sp>
        <p:nvSpPr>
          <p:cNvPr id="30730" name="Rectangle 10"/>
          <p:cNvSpPr>
            <a:spLocks noChangeArrowheads="1"/>
          </p:cNvSpPr>
          <p:nvPr/>
        </p:nvSpPr>
        <p:spPr bwMode="auto">
          <a:xfrm>
            <a:off x="6843713" y="4924425"/>
            <a:ext cx="164623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3200">
                <a:solidFill>
                  <a:srgbClr val="D93192"/>
                </a:solidFill>
                <a:effectLst>
                  <a:outerShdw blurRad="38100" dist="38100" dir="2700000" algn="tl">
                    <a:srgbClr val="C0C0C0"/>
                  </a:outerShdw>
                </a:effectLst>
              </a:rPr>
              <a:t>$10,000</a:t>
            </a:r>
          </a:p>
        </p:txBody>
      </p:sp>
      <p:sp>
        <p:nvSpPr>
          <p:cNvPr id="30731" name="Line 11"/>
          <p:cNvSpPr>
            <a:spLocks noChangeShapeType="1"/>
          </p:cNvSpPr>
          <p:nvPr/>
        </p:nvSpPr>
        <p:spPr bwMode="auto">
          <a:xfrm>
            <a:off x="7772400" y="54864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Line 12"/>
          <p:cNvSpPr>
            <a:spLocks noChangeShapeType="1"/>
          </p:cNvSpPr>
          <p:nvPr/>
        </p:nvSpPr>
        <p:spPr bwMode="auto">
          <a:xfrm>
            <a:off x="2057400" y="5867400"/>
            <a:ext cx="762000"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Rectangle 13"/>
          <p:cNvSpPr>
            <a:spLocks noChangeArrowheads="1"/>
          </p:cNvSpPr>
          <p:nvPr/>
        </p:nvSpPr>
        <p:spPr bwMode="auto">
          <a:xfrm>
            <a:off x="1052513" y="5457825"/>
            <a:ext cx="87153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spcBef>
                <a:spcPct val="20000"/>
              </a:spcBef>
              <a:spcAft>
                <a:spcPct val="20000"/>
              </a:spcAft>
            </a:pPr>
            <a:r>
              <a:rPr lang="en-US" sz="3200">
                <a:solidFill>
                  <a:srgbClr val="42B200"/>
                </a:solidFill>
                <a:effectLst>
                  <a:outerShdw blurRad="38100" dist="38100" dir="2700000" algn="tl">
                    <a:srgbClr val="C0C0C0"/>
                  </a:outerShdw>
                </a:effectLst>
              </a:rPr>
              <a:t>PV</a:t>
            </a:r>
            <a:r>
              <a:rPr lang="en-US" sz="3200" baseline="-25000">
                <a:solidFill>
                  <a:srgbClr val="42B200"/>
                </a:solidFill>
                <a:effectLst>
                  <a:outerShdw blurRad="38100" dist="38100" dir="2700000" algn="tl">
                    <a:srgbClr val="C0C0C0"/>
                  </a:outerShdw>
                </a:effectLst>
              </a:rPr>
              <a:t>0</a:t>
            </a:r>
          </a:p>
        </p:txBody>
      </p:sp>
      <p:sp>
        <p:nvSpPr>
          <p:cNvPr id="30734" name="Rectangle 14"/>
          <p:cNvSpPr>
            <a:spLocks noChangeArrowheads="1"/>
          </p:cNvSpPr>
          <p:nvPr/>
        </p:nvSpPr>
        <p:spPr bwMode="auto">
          <a:xfrm>
            <a:off x="1738313" y="4162425"/>
            <a:ext cx="9937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3200">
                <a:solidFill>
                  <a:srgbClr val="C277FF"/>
                </a:solidFill>
              </a:rPr>
              <a:t>10%</a:t>
            </a:r>
          </a:p>
        </p:txBody>
      </p:sp>
      <p:sp>
        <p:nvSpPr>
          <p:cNvPr id="30735" name="Line 15"/>
          <p:cNvSpPr>
            <a:spLocks noChangeShapeType="1"/>
          </p:cNvSpPr>
          <p:nvPr/>
        </p:nvSpPr>
        <p:spPr bwMode="auto">
          <a:xfrm>
            <a:off x="28194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Line 16"/>
          <p:cNvSpPr>
            <a:spLocks noChangeShapeType="1"/>
          </p:cNvSpPr>
          <p:nvPr/>
        </p:nvSpPr>
        <p:spPr bwMode="auto">
          <a:xfrm>
            <a:off x="41148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7" name="Line 17"/>
          <p:cNvSpPr>
            <a:spLocks noChangeShapeType="1"/>
          </p:cNvSpPr>
          <p:nvPr/>
        </p:nvSpPr>
        <p:spPr bwMode="auto">
          <a:xfrm>
            <a:off x="54102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8" name="Line 18"/>
          <p:cNvSpPr>
            <a:spLocks noChangeShapeType="1"/>
          </p:cNvSpPr>
          <p:nvPr/>
        </p:nvSpPr>
        <p:spPr bwMode="auto">
          <a:xfrm>
            <a:off x="6629400" y="4267200"/>
            <a:ext cx="0" cy="381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9" name="Line 19"/>
          <p:cNvSpPr>
            <a:spLocks noChangeShapeType="1"/>
          </p:cNvSpPr>
          <p:nvPr/>
        </p:nvSpPr>
        <p:spPr bwMode="auto">
          <a:xfrm>
            <a:off x="2819400" y="54864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20"/>
          <p:cNvSpPr>
            <a:spLocks noChangeShapeType="1"/>
          </p:cNvSpPr>
          <p:nvPr/>
        </p:nvSpPr>
        <p:spPr bwMode="auto">
          <a:xfrm>
            <a:off x="4114800" y="54864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21"/>
          <p:cNvSpPr>
            <a:spLocks noChangeShapeType="1"/>
          </p:cNvSpPr>
          <p:nvPr/>
        </p:nvSpPr>
        <p:spPr bwMode="auto">
          <a:xfrm>
            <a:off x="5410200" y="54864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Line 22"/>
          <p:cNvSpPr>
            <a:spLocks noChangeShapeType="1"/>
          </p:cNvSpPr>
          <p:nvPr/>
        </p:nvSpPr>
        <p:spPr bwMode="auto">
          <a:xfrm>
            <a:off x="6629400" y="5486400"/>
            <a:ext cx="0" cy="38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3" name="Line 23"/>
          <p:cNvSpPr>
            <a:spLocks noChangeShapeType="1"/>
          </p:cNvSpPr>
          <p:nvPr/>
        </p:nvSpPr>
        <p:spPr bwMode="auto">
          <a:xfrm>
            <a:off x="2819400" y="5867400"/>
            <a:ext cx="1295400"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Line 24"/>
          <p:cNvSpPr>
            <a:spLocks noChangeShapeType="1"/>
          </p:cNvSpPr>
          <p:nvPr/>
        </p:nvSpPr>
        <p:spPr bwMode="auto">
          <a:xfrm>
            <a:off x="4114800" y="5867400"/>
            <a:ext cx="1295400"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5" name="Line 25"/>
          <p:cNvSpPr>
            <a:spLocks noChangeShapeType="1"/>
          </p:cNvSpPr>
          <p:nvPr/>
        </p:nvSpPr>
        <p:spPr bwMode="auto">
          <a:xfrm>
            <a:off x="5410200" y="5867400"/>
            <a:ext cx="1219200"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6" name="Line 26"/>
          <p:cNvSpPr>
            <a:spLocks noChangeShapeType="1"/>
          </p:cNvSpPr>
          <p:nvPr/>
        </p:nvSpPr>
        <p:spPr bwMode="auto">
          <a:xfrm>
            <a:off x="6629400" y="5867400"/>
            <a:ext cx="1143000"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876307" y="1291130"/>
            <a:ext cx="3657668" cy="523220"/>
          </a:xfrm>
          <a:prstGeom prst="rect">
            <a:avLst/>
          </a:prstGeom>
        </p:spPr>
        <p:txBody>
          <a:bodyPr wrap="none">
            <a:spAutoFit/>
          </a:bodyPr>
          <a:lstStyle/>
          <a:p>
            <a:r>
              <a:rPr lang="en-US" sz="2800" b="1" dirty="0">
                <a:solidFill>
                  <a:schemeClr val="bg1"/>
                </a:solidFill>
              </a:rPr>
              <a:t>Story Problem Example</a:t>
            </a:r>
          </a:p>
        </p:txBody>
      </p:sp>
    </p:spTree>
    <p:extLst>
      <p:ext uri="{BB962C8B-B14F-4D97-AF65-F5344CB8AC3E}">
        <p14:creationId xmlns:p14="http://schemas.microsoft.com/office/powerpoint/2010/main" val="24440725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52400" y="1905000"/>
            <a:ext cx="8839200" cy="4419600"/>
          </a:xfrm>
          <a:noFill/>
          <a:ln/>
        </p:spPr>
        <p:txBody>
          <a:bodyPr/>
          <a:lstStyle/>
          <a:p>
            <a:r>
              <a:rPr lang="en-US" dirty="0"/>
              <a:t>	</a:t>
            </a:r>
            <a:r>
              <a:rPr lang="en-US" sz="3200" dirty="0"/>
              <a:t>Calculation based on general formula:	</a:t>
            </a:r>
            <a:r>
              <a:rPr lang="en-US" sz="2800" dirty="0"/>
              <a:t> 	</a:t>
            </a:r>
            <a:r>
              <a:rPr lang="en-US" sz="3200" dirty="0">
                <a:solidFill>
                  <a:srgbClr val="42B200"/>
                </a:solidFill>
                <a:effectLst>
                  <a:outerShdw blurRad="38100" dist="38100" dir="2700000" algn="tl">
                    <a:srgbClr val="C0C0C0"/>
                  </a:outerShdw>
                </a:effectLst>
              </a:rPr>
              <a:t>PV</a:t>
            </a:r>
            <a:r>
              <a:rPr lang="en-US" sz="3200" baseline="-25000" dirty="0">
                <a:solidFill>
                  <a:srgbClr val="42B200"/>
                </a:solidFill>
                <a:effectLst>
                  <a:outerShdw blurRad="38100" dist="38100" dir="2700000" algn="tl">
                    <a:srgbClr val="C0C0C0"/>
                  </a:outerShdw>
                </a:effectLst>
              </a:rPr>
              <a:t>0</a:t>
            </a:r>
            <a:r>
              <a:rPr lang="en-US" sz="3200" dirty="0"/>
              <a:t> 	= </a:t>
            </a:r>
            <a:r>
              <a:rPr lang="en-US" sz="3200" dirty="0" err="1">
                <a:solidFill>
                  <a:srgbClr val="D93192"/>
                </a:solidFill>
                <a:effectLst>
                  <a:outerShdw blurRad="38100" dist="38100" dir="2700000" algn="tl">
                    <a:srgbClr val="C0C0C0"/>
                  </a:outerShdw>
                </a:effectLst>
              </a:rPr>
              <a:t>FV</a:t>
            </a:r>
            <a:r>
              <a:rPr lang="en-US" sz="3200" baseline="-25000" dirty="0" err="1">
                <a:solidFill>
                  <a:schemeClr val="tx2"/>
                </a:solidFill>
                <a:effectLst>
                  <a:outerShdw blurRad="38100" dist="38100" dir="2700000" algn="tl">
                    <a:srgbClr val="C0C0C0"/>
                  </a:outerShdw>
                </a:effectLst>
              </a:rPr>
              <a:t>n</a:t>
            </a:r>
            <a:r>
              <a:rPr lang="en-US" sz="3200" dirty="0"/>
              <a:t> / (1+</a:t>
            </a:r>
            <a:r>
              <a:rPr lang="en-US" sz="3200" dirty="0">
                <a:solidFill>
                  <a:srgbClr val="C277FF"/>
                </a:solidFill>
              </a:rPr>
              <a:t>i</a:t>
            </a:r>
            <a:r>
              <a:rPr lang="en-US" sz="3200" dirty="0"/>
              <a:t>)</a:t>
            </a:r>
            <a:r>
              <a:rPr lang="en-US" sz="3200" baseline="30000" dirty="0">
                <a:solidFill>
                  <a:schemeClr val="tx2"/>
                </a:solidFill>
              </a:rPr>
              <a:t>n</a:t>
            </a:r>
            <a:r>
              <a:rPr lang="en-US" sz="3200" dirty="0"/>
              <a:t> 				</a:t>
            </a:r>
            <a:r>
              <a:rPr lang="en-US" sz="3200" dirty="0">
                <a:solidFill>
                  <a:srgbClr val="A75151"/>
                </a:solidFill>
                <a:effectLst>
                  <a:outerShdw blurRad="38100" dist="38100" dir="2700000" algn="tl">
                    <a:srgbClr val="C0C0C0"/>
                  </a:outerShdw>
                </a:effectLst>
              </a:rPr>
              <a:t>		</a:t>
            </a:r>
            <a:r>
              <a:rPr lang="en-US" sz="3200" dirty="0">
                <a:solidFill>
                  <a:srgbClr val="42B200"/>
                </a:solidFill>
                <a:effectLst>
                  <a:outerShdw blurRad="38100" dist="38100" dir="2700000" algn="tl">
                    <a:srgbClr val="C0C0C0"/>
                  </a:outerShdw>
                </a:effectLst>
              </a:rPr>
              <a:t>PV</a:t>
            </a:r>
            <a:r>
              <a:rPr lang="en-US" sz="3200" baseline="-25000" dirty="0">
                <a:solidFill>
                  <a:srgbClr val="42B200"/>
                </a:solidFill>
                <a:effectLst>
                  <a:outerShdw blurRad="38100" dist="38100" dir="2700000" algn="tl">
                    <a:srgbClr val="C0C0C0"/>
                  </a:outerShdw>
                </a:effectLst>
              </a:rPr>
              <a:t>0</a:t>
            </a:r>
            <a:r>
              <a:rPr lang="en-US" sz="2800" dirty="0"/>
              <a:t> 	</a:t>
            </a:r>
            <a:r>
              <a:rPr lang="en-US" sz="3200" dirty="0"/>
              <a:t>= </a:t>
            </a:r>
            <a:r>
              <a:rPr lang="en-US" sz="3200" dirty="0">
                <a:solidFill>
                  <a:srgbClr val="D93192"/>
                </a:solidFill>
                <a:effectLst>
                  <a:outerShdw blurRad="38100" dist="38100" dir="2700000" algn="tl">
                    <a:srgbClr val="C0C0C0"/>
                  </a:outerShdw>
                </a:effectLst>
              </a:rPr>
              <a:t>$10,000</a:t>
            </a:r>
            <a:r>
              <a:rPr lang="en-US" sz="3200" dirty="0">
                <a:solidFill>
                  <a:srgbClr val="D93192"/>
                </a:solidFill>
              </a:rPr>
              <a:t> </a:t>
            </a:r>
            <a:r>
              <a:rPr lang="en-US" sz="3200" dirty="0"/>
              <a:t>/ (1+</a:t>
            </a:r>
            <a:r>
              <a:rPr lang="en-US" sz="3200" dirty="0">
                <a:solidFill>
                  <a:srgbClr val="380069"/>
                </a:solidFill>
              </a:rPr>
              <a:t> 0</a:t>
            </a:r>
            <a:r>
              <a:rPr lang="en-US" sz="3200" dirty="0">
                <a:solidFill>
                  <a:srgbClr val="C277FF"/>
                </a:solidFill>
              </a:rPr>
              <a:t>.10</a:t>
            </a:r>
            <a:r>
              <a:rPr lang="en-US" sz="3200" dirty="0"/>
              <a:t>)</a:t>
            </a:r>
            <a:r>
              <a:rPr lang="en-US" baseline="30000" dirty="0">
                <a:solidFill>
                  <a:schemeClr val="tx2"/>
                </a:solidFill>
              </a:rPr>
              <a:t>5</a:t>
            </a:r>
            <a:r>
              <a:rPr lang="en-US" sz="3200" dirty="0"/>
              <a:t>					= </a:t>
            </a:r>
            <a:r>
              <a:rPr lang="en-US" sz="3200" dirty="0">
                <a:solidFill>
                  <a:srgbClr val="42B200"/>
                </a:solidFill>
                <a:effectLst>
                  <a:outerShdw blurRad="38100" dist="38100" dir="2700000" algn="tl">
                    <a:srgbClr val="C0C0C0"/>
                  </a:outerShdw>
                </a:effectLst>
              </a:rPr>
              <a:t>$6,209.21</a:t>
            </a:r>
            <a:endParaRPr lang="en-US" sz="2800" dirty="0">
              <a:solidFill>
                <a:srgbClr val="42B200"/>
              </a:solidFill>
            </a:endParaRPr>
          </a:p>
          <a:p>
            <a:r>
              <a:rPr lang="en-US" dirty="0"/>
              <a:t>	</a:t>
            </a:r>
            <a:r>
              <a:rPr lang="en-US" sz="3200" dirty="0"/>
              <a:t>Calculation based on Table I:			</a:t>
            </a:r>
            <a:r>
              <a:rPr lang="en-US" sz="3200" dirty="0">
                <a:solidFill>
                  <a:srgbClr val="A75151"/>
                </a:solidFill>
                <a:effectLst>
                  <a:outerShdw blurRad="38100" dist="38100" dir="2700000" algn="tl">
                    <a:srgbClr val="C0C0C0"/>
                  </a:outerShdw>
                </a:effectLst>
              </a:rPr>
              <a:t>	</a:t>
            </a:r>
            <a:r>
              <a:rPr lang="en-US" sz="3200" dirty="0">
                <a:solidFill>
                  <a:srgbClr val="42B200"/>
                </a:solidFill>
                <a:effectLst>
                  <a:outerShdw blurRad="38100" dist="38100" dir="2700000" algn="tl">
                    <a:srgbClr val="C0C0C0"/>
                  </a:outerShdw>
                </a:effectLst>
              </a:rPr>
              <a:t>PV</a:t>
            </a:r>
            <a:r>
              <a:rPr lang="en-US" sz="3200" baseline="-25000" dirty="0">
                <a:solidFill>
                  <a:srgbClr val="42B200"/>
                </a:solidFill>
                <a:effectLst>
                  <a:outerShdw blurRad="38100" dist="38100" dir="2700000" algn="tl">
                    <a:srgbClr val="C0C0C0"/>
                  </a:outerShdw>
                </a:effectLst>
              </a:rPr>
              <a:t>0</a:t>
            </a:r>
            <a:r>
              <a:rPr lang="en-US" sz="2800" dirty="0"/>
              <a:t> 	</a:t>
            </a:r>
            <a:r>
              <a:rPr lang="en-US" sz="3200" dirty="0"/>
              <a:t>= </a:t>
            </a:r>
            <a:r>
              <a:rPr lang="en-US" sz="3200" dirty="0">
                <a:solidFill>
                  <a:srgbClr val="D93192"/>
                </a:solidFill>
                <a:effectLst>
                  <a:outerShdw blurRad="38100" dist="38100" dir="2700000" algn="tl">
                    <a:srgbClr val="C0C0C0"/>
                  </a:outerShdw>
                </a:effectLst>
              </a:rPr>
              <a:t>$10,000</a:t>
            </a:r>
            <a:r>
              <a:rPr lang="en-US" sz="3200" dirty="0">
                <a:solidFill>
                  <a:srgbClr val="D93192"/>
                </a:solidFill>
              </a:rPr>
              <a:t> </a:t>
            </a:r>
            <a:r>
              <a:rPr lang="en-US" sz="3200" dirty="0"/>
              <a:t>(</a:t>
            </a:r>
            <a:r>
              <a:rPr lang="en-US" sz="3200" dirty="0">
                <a:solidFill>
                  <a:schemeClr val="hlink"/>
                </a:solidFill>
                <a:effectLst>
                  <a:outerShdw blurRad="38100" dist="38100" dir="2700000" algn="tl">
                    <a:srgbClr val="C0C0C0"/>
                  </a:outerShdw>
                </a:effectLst>
              </a:rPr>
              <a:t>PVIF</a:t>
            </a:r>
            <a:r>
              <a:rPr lang="en-US" sz="3200" baseline="-25000" dirty="0">
                <a:solidFill>
                  <a:srgbClr val="C277FF"/>
                </a:solidFill>
              </a:rPr>
              <a:t>10%</a:t>
            </a:r>
            <a:r>
              <a:rPr lang="en-US" sz="3200" baseline="-25000" dirty="0"/>
              <a:t>, </a:t>
            </a:r>
            <a:r>
              <a:rPr lang="en-US" sz="3200" baseline="-25000" dirty="0">
                <a:solidFill>
                  <a:schemeClr val="tx2"/>
                </a:solidFill>
              </a:rPr>
              <a:t>5</a:t>
            </a:r>
            <a:r>
              <a:rPr lang="en-US" sz="3200" dirty="0"/>
              <a:t>)</a:t>
            </a:r>
            <a:r>
              <a:rPr lang="en-US" sz="2800" dirty="0"/>
              <a:t>					</a:t>
            </a:r>
            <a:r>
              <a:rPr lang="en-US" sz="3200" dirty="0"/>
              <a:t>= </a:t>
            </a:r>
            <a:r>
              <a:rPr lang="en-US" sz="3200" dirty="0">
                <a:solidFill>
                  <a:srgbClr val="D93192"/>
                </a:solidFill>
                <a:effectLst>
                  <a:outerShdw blurRad="38100" dist="38100" dir="2700000" algn="tl">
                    <a:srgbClr val="C0C0C0"/>
                  </a:outerShdw>
                </a:effectLst>
              </a:rPr>
              <a:t>$10,000</a:t>
            </a:r>
            <a:r>
              <a:rPr lang="en-US" sz="3200" dirty="0">
                <a:solidFill>
                  <a:srgbClr val="014A01"/>
                </a:solidFill>
              </a:rPr>
              <a:t> </a:t>
            </a:r>
            <a:r>
              <a:rPr lang="en-US" sz="3200" dirty="0"/>
              <a:t>(.621)						= </a:t>
            </a:r>
            <a:r>
              <a:rPr lang="en-US" sz="3200" dirty="0">
                <a:solidFill>
                  <a:srgbClr val="42B200"/>
                </a:solidFill>
                <a:effectLst>
                  <a:outerShdw blurRad="38100" dist="38100" dir="2700000" algn="tl">
                    <a:srgbClr val="C0C0C0"/>
                  </a:outerShdw>
                </a:effectLst>
              </a:rPr>
              <a:t>$6,210.00</a:t>
            </a:r>
            <a:r>
              <a:rPr lang="en-US" sz="2400" dirty="0">
                <a:solidFill>
                  <a:srgbClr val="42B200"/>
                </a:solidFill>
              </a:rPr>
              <a:t> </a:t>
            </a:r>
            <a:r>
              <a:rPr lang="en-US" sz="2400" dirty="0"/>
              <a:t>  [</a:t>
            </a:r>
            <a:r>
              <a:rPr lang="en-US" sz="2400" i="1" dirty="0"/>
              <a:t>Due to Rounding</a:t>
            </a:r>
            <a:r>
              <a:rPr lang="en-US" sz="2400" dirty="0"/>
              <a:t>]</a:t>
            </a:r>
          </a:p>
        </p:txBody>
      </p:sp>
      <p:sp>
        <p:nvSpPr>
          <p:cNvPr id="7" name="Rectangle 6"/>
          <p:cNvSpPr/>
          <p:nvPr/>
        </p:nvSpPr>
        <p:spPr>
          <a:xfrm>
            <a:off x="876307" y="1291130"/>
            <a:ext cx="3657668" cy="523220"/>
          </a:xfrm>
          <a:prstGeom prst="rect">
            <a:avLst/>
          </a:prstGeom>
        </p:spPr>
        <p:txBody>
          <a:bodyPr wrap="none">
            <a:spAutoFit/>
          </a:bodyPr>
          <a:lstStyle/>
          <a:p>
            <a:r>
              <a:rPr lang="en-US" sz="2800" b="1" dirty="0">
                <a:solidFill>
                  <a:schemeClr val="bg1"/>
                </a:solidFill>
              </a:rPr>
              <a:t>Story Problem Example</a:t>
            </a:r>
          </a:p>
        </p:txBody>
      </p:sp>
    </p:spTree>
    <p:extLst>
      <p:ext uri="{BB962C8B-B14F-4D97-AF65-F5344CB8AC3E}">
        <p14:creationId xmlns:p14="http://schemas.microsoft.com/office/powerpoint/2010/main" val="2539676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wipe(left)">
                                      <p:cBhvr>
                                        <p:cTn id="7" dur="500"/>
                                        <p:tgtEl>
                                          <p:spTgt spid="317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6">
                                            <p:txEl>
                                              <p:pRg st="1" end="1"/>
                                            </p:txEl>
                                          </p:spTgt>
                                        </p:tgtEl>
                                        <p:attrNameLst>
                                          <p:attrName>style.visibility</p:attrName>
                                        </p:attrNameLst>
                                      </p:cBhvr>
                                      <p:to>
                                        <p:strVal val="visible"/>
                                      </p:to>
                                    </p:set>
                                    <p:animEffect transition="in" filter="wipe(left)">
                                      <p:cBhvr>
                                        <p:cTn id="12" dur="500"/>
                                        <p:tgtEl>
                                          <p:spTgt spid="317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Compound Interest?</a:t>
            </a:r>
          </a:p>
        </p:txBody>
      </p:sp>
      <p:graphicFrame>
        <p:nvGraphicFramePr>
          <p:cNvPr id="14338" name="Object 2">
            <a:hlinkClick r:id="" action="ppaction://ole?verb=0"/>
          </p:cNvPr>
          <p:cNvGraphicFramePr>
            <a:graphicFrameLocks noGrp="1"/>
          </p:cNvGraphicFramePr>
          <p:nvPr>
            <p:ph idx="1"/>
            <p:extLst>
              <p:ext uri="{D42A27DB-BD31-4B8C-83A1-F6EECF244321}">
                <p14:modId xmlns:p14="http://schemas.microsoft.com/office/powerpoint/2010/main" val="3330690211"/>
              </p:ext>
            </p:extLst>
          </p:nvPr>
        </p:nvGraphicFramePr>
        <p:xfrm>
          <a:off x="949176" y="2054225"/>
          <a:ext cx="7229774" cy="3919538"/>
        </p:xfrm>
        <a:graphic>
          <a:graphicData uri="http://schemas.openxmlformats.org/presentationml/2006/ole">
            <mc:AlternateContent xmlns:mc="http://schemas.openxmlformats.org/markup-compatibility/2006">
              <mc:Choice xmlns:v="urn:schemas-microsoft-com:vml" Requires="v">
                <p:oleObj spid="_x0000_s20494" name="Chart" r:id="rId3" imgW="7572381" imgH="4105150" progId="MSGraph.Chart.8">
                  <p:embed followColorScheme="full"/>
                </p:oleObj>
              </mc:Choice>
              <mc:Fallback>
                <p:oleObj name="Chart" r:id="rId3" imgW="7572381" imgH="4105150" progId="MSGraph.Chart.8">
                  <p:embed followColorScheme="full"/>
                  <p:pic>
                    <p:nvPicPr>
                      <p:cNvPr id="0" name=""/>
                      <p:cNvPicPr>
                        <a:picLocks noChangeArrowheads="1"/>
                      </p:cNvPicPr>
                      <p:nvPr/>
                    </p:nvPicPr>
                    <p:blipFill>
                      <a:blip r:embed="rId4"/>
                      <a:srcRect/>
                      <a:stretch>
                        <a:fillRect/>
                      </a:stretch>
                    </p:blipFill>
                    <p:spPr bwMode="auto">
                      <a:xfrm>
                        <a:off x="949176" y="2054225"/>
                        <a:ext cx="7229774" cy="3919538"/>
                      </a:xfrm>
                      <a:prstGeom prst="rect">
                        <a:avLst/>
                      </a:prstGeom>
                      <a:noFill/>
                      <a:ln>
                        <a:noFill/>
                      </a:ln>
                      <a:effectLst/>
                    </p:spPr>
                  </p:pic>
                </p:oleObj>
              </mc:Fallback>
            </mc:AlternateContent>
          </a:graphicData>
        </a:graphic>
      </p:graphicFrame>
      <p:sp>
        <p:nvSpPr>
          <p:cNvPr id="14342" name="Rectangle 6"/>
          <p:cNvSpPr>
            <a:spLocks noChangeArrowheads="1"/>
          </p:cNvSpPr>
          <p:nvPr/>
        </p:nvSpPr>
        <p:spPr bwMode="auto">
          <a:xfrm rot="16200000">
            <a:off x="-1239838" y="4151313"/>
            <a:ext cx="3381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000">
                <a:solidFill>
                  <a:prstClr val="black"/>
                </a:solidFill>
              </a:rPr>
              <a:t>Future Value (U.S. Dollars)</a:t>
            </a:r>
          </a:p>
        </p:txBody>
      </p:sp>
    </p:spTree>
    <p:extLst>
      <p:ext uri="{BB962C8B-B14F-4D97-AF65-F5344CB8AC3E}">
        <p14:creationId xmlns:p14="http://schemas.microsoft.com/office/powerpoint/2010/main" val="203644927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96260" y="1138425"/>
            <a:ext cx="8229600" cy="916230"/>
          </a:xfrm>
        </p:spPr>
        <p:txBody>
          <a:bodyPr>
            <a:normAutofit/>
          </a:bodyPr>
          <a:lstStyle/>
          <a:p>
            <a:r>
              <a:rPr lang="en-US" b="1" dirty="0"/>
              <a:t>Present Value of a Cash Flow Stream</a:t>
            </a:r>
          </a:p>
        </p:txBody>
      </p:sp>
      <p:sp>
        <p:nvSpPr>
          <p:cNvPr id="45059" name="Rectangle 3"/>
          <p:cNvSpPr>
            <a:spLocks noGrp="1" noChangeArrowheads="1"/>
          </p:cNvSpPr>
          <p:nvPr>
            <p:ph idx="1"/>
          </p:nvPr>
        </p:nvSpPr>
        <p:spPr>
          <a:xfrm>
            <a:off x="448965" y="2512771"/>
            <a:ext cx="8229600" cy="3460688"/>
          </a:xfrm>
        </p:spPr>
        <p:txBody>
          <a:bodyPr/>
          <a:lstStyle/>
          <a:p>
            <a:pPr>
              <a:lnSpc>
                <a:spcPct val="80000"/>
              </a:lnSpc>
            </a:pPr>
            <a:r>
              <a:rPr lang="en-US" sz="2800" dirty="0"/>
              <a:t>A cash flow stream is a finite set of payments that an investor will receive or invest over time.</a:t>
            </a:r>
          </a:p>
          <a:p>
            <a:pPr>
              <a:lnSpc>
                <a:spcPct val="80000"/>
              </a:lnSpc>
            </a:pPr>
            <a:r>
              <a:rPr lang="en-US" sz="2800" dirty="0" smtClean="0"/>
              <a:t>The </a:t>
            </a:r>
            <a:r>
              <a:rPr lang="en-US" sz="2800" dirty="0"/>
              <a:t>PV of a cash flow stream can </a:t>
            </a:r>
            <a:r>
              <a:rPr lang="en-US" sz="2800" dirty="0" smtClean="0"/>
              <a:t>be </a:t>
            </a:r>
            <a:r>
              <a:rPr lang="en-US" sz="2800" dirty="0"/>
              <a:t>found by taking the FV of the cash flow stream and discounting the lump sum at the appropriate discount rate for the appropriate number of periods. </a:t>
            </a:r>
          </a:p>
          <a:p>
            <a:pPr>
              <a:lnSpc>
                <a:spcPct val="80000"/>
              </a:lnSpc>
              <a:buFont typeface="Wingdings" pitchFamily="2" charset="2"/>
              <a:buNone/>
            </a:pPr>
            <a:endParaRPr lang="en-US" sz="2800" dirty="0"/>
          </a:p>
        </p:txBody>
      </p:sp>
      <p:sp>
        <p:nvSpPr>
          <p:cNvPr id="4" name="Slide Number Placeholder 3"/>
          <p:cNvSpPr>
            <a:spLocks noGrp="1"/>
          </p:cNvSpPr>
          <p:nvPr>
            <p:ph type="sldNum" sz="quarter" idx="12"/>
          </p:nvPr>
        </p:nvSpPr>
        <p:spPr/>
        <p:txBody>
          <a:bodyPr/>
          <a:lstStyle/>
          <a:p>
            <a:fld id="{828A3446-0D7D-4F44-A179-BFC84E23744D}" type="slidenum">
              <a:rPr lang="en-US"/>
              <a:pPr/>
              <a:t>38</a:t>
            </a:fld>
            <a:endParaRPr lang="en-US"/>
          </a:p>
        </p:txBody>
      </p:sp>
    </p:spTree>
    <p:extLst>
      <p:ext uri="{BB962C8B-B14F-4D97-AF65-F5344CB8AC3E}">
        <p14:creationId xmlns:p14="http://schemas.microsoft.com/office/powerpoint/2010/main" val="30487203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48965" y="1291131"/>
            <a:ext cx="8229600" cy="610820"/>
          </a:xfrm>
        </p:spPr>
        <p:txBody>
          <a:bodyPr>
            <a:normAutofit fontScale="90000"/>
          </a:bodyPr>
          <a:lstStyle/>
          <a:p>
            <a:r>
              <a:rPr lang="en-US" b="1" dirty="0"/>
              <a:t>Example of PV of a Cash Flow Stream</a:t>
            </a:r>
          </a:p>
        </p:txBody>
      </p:sp>
      <p:sp>
        <p:nvSpPr>
          <p:cNvPr id="46083" name="Rectangle 3"/>
          <p:cNvSpPr>
            <a:spLocks noGrp="1" noChangeArrowheads="1"/>
          </p:cNvSpPr>
          <p:nvPr>
            <p:ph idx="1"/>
          </p:nvPr>
        </p:nvSpPr>
        <p:spPr>
          <a:xfrm>
            <a:off x="448965" y="2258888"/>
            <a:ext cx="8229600" cy="3766097"/>
          </a:xfrm>
        </p:spPr>
        <p:txBody>
          <a:bodyPr/>
          <a:lstStyle/>
          <a:p>
            <a:pPr marL="609600" indent="-609600"/>
            <a:r>
              <a:rPr lang="en-US" sz="2000" dirty="0"/>
              <a:t>Joe made an investment that will pay $100 the first year, $300 the second year, $500 the third year and $1000 the fourth year. If the interest rate is ten percent, what is the present value of this cash flow </a:t>
            </a:r>
            <a:r>
              <a:rPr lang="en-US" sz="2000" dirty="0" smtClean="0"/>
              <a:t>stream? 1.</a:t>
            </a:r>
            <a:br>
              <a:rPr lang="en-US" sz="2000" dirty="0" smtClean="0"/>
            </a:br>
            <a:r>
              <a:rPr lang="en-US" sz="2000" dirty="0" smtClean="0"/>
              <a:t>Draw </a:t>
            </a:r>
            <a:r>
              <a:rPr lang="en-US" sz="2000" dirty="0"/>
              <a:t>a timeline:</a:t>
            </a:r>
          </a:p>
          <a:p>
            <a:pPr marL="609600" indent="-609600">
              <a:buFont typeface="Wingdings" pitchFamily="2" charset="2"/>
              <a:buNone/>
            </a:pPr>
            <a:endParaRPr lang="en-US" sz="2000" dirty="0"/>
          </a:p>
        </p:txBody>
      </p:sp>
      <p:sp>
        <p:nvSpPr>
          <p:cNvPr id="32" name="Slide Number Placeholder 31"/>
          <p:cNvSpPr>
            <a:spLocks noGrp="1"/>
          </p:cNvSpPr>
          <p:nvPr>
            <p:ph type="sldNum" sz="quarter" idx="12"/>
          </p:nvPr>
        </p:nvSpPr>
        <p:spPr/>
        <p:txBody>
          <a:bodyPr/>
          <a:lstStyle/>
          <a:p>
            <a:fld id="{4BEE8520-50BC-42FF-A2A9-FD3942B90514}" type="slidenum">
              <a:rPr lang="en-US"/>
              <a:pPr/>
              <a:t>39</a:t>
            </a:fld>
            <a:endParaRPr lang="en-US"/>
          </a:p>
        </p:txBody>
      </p:sp>
      <p:sp>
        <p:nvSpPr>
          <p:cNvPr id="46084" name="Line 4"/>
          <p:cNvSpPr>
            <a:spLocks noChangeShapeType="1"/>
          </p:cNvSpPr>
          <p:nvPr/>
        </p:nvSpPr>
        <p:spPr bwMode="auto">
          <a:xfrm>
            <a:off x="1219200" y="4495800"/>
            <a:ext cx="617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85" name="Line 5"/>
          <p:cNvSpPr>
            <a:spLocks noChangeShapeType="1"/>
          </p:cNvSpPr>
          <p:nvPr/>
        </p:nvSpPr>
        <p:spPr bwMode="auto">
          <a:xfrm>
            <a:off x="1219200" y="4191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86" name="Line 6"/>
          <p:cNvSpPr>
            <a:spLocks noChangeShapeType="1"/>
          </p:cNvSpPr>
          <p:nvPr/>
        </p:nvSpPr>
        <p:spPr bwMode="auto">
          <a:xfrm>
            <a:off x="7391400" y="4191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87" name="Line 7"/>
          <p:cNvSpPr>
            <a:spLocks noChangeShapeType="1"/>
          </p:cNvSpPr>
          <p:nvPr/>
        </p:nvSpPr>
        <p:spPr bwMode="auto">
          <a:xfrm>
            <a:off x="2590800" y="4191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88" name="Line 8"/>
          <p:cNvSpPr>
            <a:spLocks noChangeShapeType="1"/>
          </p:cNvSpPr>
          <p:nvPr/>
        </p:nvSpPr>
        <p:spPr bwMode="auto">
          <a:xfrm>
            <a:off x="4191000" y="4191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89" name="Line 9"/>
          <p:cNvSpPr>
            <a:spLocks noChangeShapeType="1"/>
          </p:cNvSpPr>
          <p:nvPr/>
        </p:nvSpPr>
        <p:spPr bwMode="auto">
          <a:xfrm>
            <a:off x="5943600" y="4191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90" name="Text Box 10"/>
          <p:cNvSpPr txBox="1">
            <a:spLocks noChangeArrowheads="1"/>
          </p:cNvSpPr>
          <p:nvPr/>
        </p:nvSpPr>
        <p:spPr bwMode="auto">
          <a:xfrm>
            <a:off x="1066800" y="4724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0</a:t>
            </a:r>
          </a:p>
        </p:txBody>
      </p:sp>
      <p:sp>
        <p:nvSpPr>
          <p:cNvPr id="46091" name="Text Box 11"/>
          <p:cNvSpPr txBox="1">
            <a:spLocks noChangeArrowheads="1"/>
          </p:cNvSpPr>
          <p:nvPr/>
        </p:nvSpPr>
        <p:spPr bwMode="auto">
          <a:xfrm>
            <a:off x="2438400" y="4724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1</a:t>
            </a:r>
          </a:p>
        </p:txBody>
      </p:sp>
      <p:sp>
        <p:nvSpPr>
          <p:cNvPr id="46092" name="Text Box 12"/>
          <p:cNvSpPr txBox="1">
            <a:spLocks noChangeArrowheads="1"/>
          </p:cNvSpPr>
          <p:nvPr/>
        </p:nvSpPr>
        <p:spPr bwMode="auto">
          <a:xfrm>
            <a:off x="4038600" y="4724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2</a:t>
            </a:r>
          </a:p>
        </p:txBody>
      </p:sp>
      <p:sp>
        <p:nvSpPr>
          <p:cNvPr id="46093" name="Text Box 13"/>
          <p:cNvSpPr txBox="1">
            <a:spLocks noChangeArrowheads="1"/>
          </p:cNvSpPr>
          <p:nvPr/>
        </p:nvSpPr>
        <p:spPr bwMode="auto">
          <a:xfrm>
            <a:off x="5791200" y="4724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3</a:t>
            </a:r>
          </a:p>
        </p:txBody>
      </p:sp>
      <p:sp>
        <p:nvSpPr>
          <p:cNvPr id="46094" name="Text Box 14"/>
          <p:cNvSpPr txBox="1">
            <a:spLocks noChangeArrowheads="1"/>
          </p:cNvSpPr>
          <p:nvPr/>
        </p:nvSpPr>
        <p:spPr bwMode="auto">
          <a:xfrm>
            <a:off x="7239000" y="47244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4</a:t>
            </a:r>
          </a:p>
        </p:txBody>
      </p:sp>
      <p:sp>
        <p:nvSpPr>
          <p:cNvPr id="46095" name="Text Box 15"/>
          <p:cNvSpPr txBox="1">
            <a:spLocks noChangeArrowheads="1"/>
          </p:cNvSpPr>
          <p:nvPr/>
        </p:nvSpPr>
        <p:spPr bwMode="auto">
          <a:xfrm>
            <a:off x="1066800" y="52578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a:t>
            </a:r>
          </a:p>
        </p:txBody>
      </p:sp>
      <p:sp>
        <p:nvSpPr>
          <p:cNvPr id="46096" name="Text Box 16"/>
          <p:cNvSpPr txBox="1">
            <a:spLocks noChangeArrowheads="1"/>
          </p:cNvSpPr>
          <p:nvPr/>
        </p:nvSpPr>
        <p:spPr bwMode="auto">
          <a:xfrm>
            <a:off x="2133600" y="3733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effectLst>
                  <a:outerShdw blurRad="38100" dist="38100" dir="2700000" algn="tl">
                    <a:srgbClr val="000000"/>
                  </a:outerShdw>
                </a:effectLst>
              </a:rPr>
              <a:t>$100</a:t>
            </a:r>
          </a:p>
        </p:txBody>
      </p:sp>
      <p:sp>
        <p:nvSpPr>
          <p:cNvPr id="46097" name="Text Box 17"/>
          <p:cNvSpPr txBox="1">
            <a:spLocks noChangeArrowheads="1"/>
          </p:cNvSpPr>
          <p:nvPr/>
        </p:nvSpPr>
        <p:spPr bwMode="auto">
          <a:xfrm>
            <a:off x="3810000" y="3733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$300</a:t>
            </a:r>
          </a:p>
        </p:txBody>
      </p:sp>
      <p:sp>
        <p:nvSpPr>
          <p:cNvPr id="46098" name="Text Box 18"/>
          <p:cNvSpPr txBox="1">
            <a:spLocks noChangeArrowheads="1"/>
          </p:cNvSpPr>
          <p:nvPr/>
        </p:nvSpPr>
        <p:spPr bwMode="auto">
          <a:xfrm>
            <a:off x="5486400" y="3733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$500</a:t>
            </a:r>
          </a:p>
        </p:txBody>
      </p:sp>
      <p:sp>
        <p:nvSpPr>
          <p:cNvPr id="46099" name="Text Box 19"/>
          <p:cNvSpPr txBox="1">
            <a:spLocks noChangeArrowheads="1"/>
          </p:cNvSpPr>
          <p:nvPr/>
        </p:nvSpPr>
        <p:spPr bwMode="auto">
          <a:xfrm>
            <a:off x="6858000" y="37338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$1000</a:t>
            </a:r>
          </a:p>
        </p:txBody>
      </p:sp>
      <p:sp>
        <p:nvSpPr>
          <p:cNvPr id="46100" name="Line 20"/>
          <p:cNvSpPr>
            <a:spLocks noChangeShapeType="1"/>
          </p:cNvSpPr>
          <p:nvPr/>
        </p:nvSpPr>
        <p:spPr bwMode="auto">
          <a:xfrm>
            <a:off x="2590800" y="5105400"/>
            <a:ext cx="0" cy="3810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01" name="Line 21"/>
          <p:cNvSpPr>
            <a:spLocks noChangeShapeType="1"/>
          </p:cNvSpPr>
          <p:nvPr/>
        </p:nvSpPr>
        <p:spPr bwMode="auto">
          <a:xfrm>
            <a:off x="4191000" y="5105400"/>
            <a:ext cx="0" cy="685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02" name="Line 22"/>
          <p:cNvSpPr>
            <a:spLocks noChangeShapeType="1"/>
          </p:cNvSpPr>
          <p:nvPr/>
        </p:nvSpPr>
        <p:spPr bwMode="auto">
          <a:xfrm flipH="1">
            <a:off x="1447800" y="5486400"/>
            <a:ext cx="1143000" cy="0"/>
          </a:xfrm>
          <a:prstGeom prst="line">
            <a:avLst/>
          </a:prstGeom>
          <a:noFill/>
          <a:ln w="254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03" name="Line 23"/>
          <p:cNvSpPr>
            <a:spLocks noChangeShapeType="1"/>
          </p:cNvSpPr>
          <p:nvPr/>
        </p:nvSpPr>
        <p:spPr bwMode="auto">
          <a:xfrm flipH="1">
            <a:off x="1447800" y="5791200"/>
            <a:ext cx="2743200" cy="0"/>
          </a:xfrm>
          <a:prstGeom prst="line">
            <a:avLst/>
          </a:prstGeom>
          <a:noFill/>
          <a:ln w="254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05" name="Text Box 25"/>
          <p:cNvSpPr txBox="1">
            <a:spLocks noChangeArrowheads="1"/>
          </p:cNvSpPr>
          <p:nvPr/>
        </p:nvSpPr>
        <p:spPr bwMode="auto">
          <a:xfrm>
            <a:off x="1066800" y="55626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a:t>
            </a:r>
          </a:p>
        </p:txBody>
      </p:sp>
      <p:sp>
        <p:nvSpPr>
          <p:cNvPr id="46106" name="Text Box 26"/>
          <p:cNvSpPr txBox="1">
            <a:spLocks noChangeArrowheads="1"/>
          </p:cNvSpPr>
          <p:nvPr/>
        </p:nvSpPr>
        <p:spPr bwMode="auto">
          <a:xfrm>
            <a:off x="1066800" y="58674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a:t>
            </a:r>
          </a:p>
        </p:txBody>
      </p:sp>
      <p:sp>
        <p:nvSpPr>
          <p:cNvPr id="46107" name="Line 27"/>
          <p:cNvSpPr>
            <a:spLocks noChangeShapeType="1"/>
          </p:cNvSpPr>
          <p:nvPr/>
        </p:nvSpPr>
        <p:spPr bwMode="auto">
          <a:xfrm>
            <a:off x="5943600" y="5105400"/>
            <a:ext cx="0" cy="9906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08" name="Line 28"/>
          <p:cNvSpPr>
            <a:spLocks noChangeShapeType="1"/>
          </p:cNvSpPr>
          <p:nvPr/>
        </p:nvSpPr>
        <p:spPr bwMode="auto">
          <a:xfrm flipH="1">
            <a:off x="1447800" y="6096000"/>
            <a:ext cx="4495800" cy="0"/>
          </a:xfrm>
          <a:prstGeom prst="line">
            <a:avLst/>
          </a:prstGeom>
          <a:noFill/>
          <a:ln w="254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09" name="Line 29"/>
          <p:cNvSpPr>
            <a:spLocks noChangeShapeType="1"/>
          </p:cNvSpPr>
          <p:nvPr/>
        </p:nvSpPr>
        <p:spPr bwMode="auto">
          <a:xfrm>
            <a:off x="7391400" y="5105400"/>
            <a:ext cx="0" cy="1295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10" name="Line 30"/>
          <p:cNvSpPr>
            <a:spLocks noChangeShapeType="1"/>
          </p:cNvSpPr>
          <p:nvPr/>
        </p:nvSpPr>
        <p:spPr bwMode="auto">
          <a:xfrm flipH="1">
            <a:off x="1447800" y="6400800"/>
            <a:ext cx="5943600" cy="0"/>
          </a:xfrm>
          <a:prstGeom prst="line">
            <a:avLst/>
          </a:prstGeom>
          <a:noFill/>
          <a:ln w="254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12" name="Text Box 32"/>
          <p:cNvSpPr txBox="1">
            <a:spLocks noChangeArrowheads="1"/>
          </p:cNvSpPr>
          <p:nvPr/>
        </p:nvSpPr>
        <p:spPr bwMode="auto">
          <a:xfrm>
            <a:off x="1066800" y="61722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a:t>
            </a:r>
          </a:p>
        </p:txBody>
      </p:sp>
      <p:sp>
        <p:nvSpPr>
          <p:cNvPr id="46113" name="Text Box 33"/>
          <p:cNvSpPr txBox="1">
            <a:spLocks noChangeArrowheads="1"/>
          </p:cNvSpPr>
          <p:nvPr/>
        </p:nvSpPr>
        <p:spPr bwMode="auto">
          <a:xfrm>
            <a:off x="7391400" y="5638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i = 10%</a:t>
            </a:r>
          </a:p>
        </p:txBody>
      </p:sp>
    </p:spTree>
    <p:extLst>
      <p:ext uri="{BB962C8B-B14F-4D97-AF65-F5344CB8AC3E}">
        <p14:creationId xmlns:p14="http://schemas.microsoft.com/office/powerpoint/2010/main" val="3781579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5" name="Rectangle 7"/>
          <p:cNvSpPr>
            <a:spLocks noChangeArrowheads="1"/>
          </p:cNvSpPr>
          <p:nvPr/>
        </p:nvSpPr>
        <p:spPr bwMode="auto">
          <a:xfrm>
            <a:off x="1143000" y="2628900"/>
            <a:ext cx="70866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Grp="1" noChangeArrowheads="1"/>
          </p:cNvSpPr>
          <p:nvPr>
            <p:ph sz="half" idx="1"/>
          </p:nvPr>
        </p:nvSpPr>
        <p:spPr>
          <a:xfrm>
            <a:off x="990600" y="4192524"/>
            <a:ext cx="7391400" cy="2132075"/>
          </a:xfrm>
          <a:noFill/>
          <a:ln/>
        </p:spPr>
        <p:txBody>
          <a:bodyPr/>
          <a:lstStyle/>
          <a:p>
            <a:pPr algn="ctr">
              <a:spcAft>
                <a:spcPct val="75000"/>
              </a:spcAft>
              <a:buFont typeface="Monotype Sorts" charset="2"/>
              <a:buNone/>
            </a:pPr>
            <a:r>
              <a:rPr lang="en-US" sz="3200" dirty="0">
                <a:solidFill>
                  <a:schemeClr val="accent3">
                    <a:lumMod val="50000"/>
                  </a:schemeClr>
                </a:solidFill>
              </a:rPr>
              <a:t>Obviously, </a:t>
            </a:r>
            <a:r>
              <a:rPr lang="en-US" sz="3200" dirty="0">
                <a:solidFill>
                  <a:schemeClr val="accent3">
                    <a:lumMod val="50000"/>
                  </a:schemeClr>
                </a:solidFill>
                <a:effectLst>
                  <a:outerShdw blurRad="38100" dist="38100" dir="2700000" algn="tl">
                    <a:srgbClr val="C0C0C0"/>
                  </a:outerShdw>
                </a:effectLst>
              </a:rPr>
              <a:t>$10,000 today</a:t>
            </a:r>
            <a:r>
              <a:rPr lang="en-US" sz="3200" dirty="0">
                <a:solidFill>
                  <a:schemeClr val="accent3">
                    <a:lumMod val="50000"/>
                  </a:schemeClr>
                </a:solidFill>
              </a:rPr>
              <a:t>.</a:t>
            </a:r>
            <a:endParaRPr lang="en-US" sz="1600" dirty="0">
              <a:solidFill>
                <a:schemeClr val="accent3">
                  <a:lumMod val="50000"/>
                </a:schemeClr>
              </a:solidFill>
            </a:endParaRPr>
          </a:p>
          <a:p>
            <a:pPr algn="ctr">
              <a:spcAft>
                <a:spcPct val="75000"/>
              </a:spcAft>
              <a:buFont typeface="Monotype Sorts" charset="2"/>
              <a:buNone/>
            </a:pPr>
            <a:r>
              <a:rPr lang="en-US" sz="3200" dirty="0">
                <a:solidFill>
                  <a:schemeClr val="accent3">
                    <a:lumMod val="50000"/>
                  </a:schemeClr>
                </a:solidFill>
              </a:rPr>
              <a:t>You already recognize that there is </a:t>
            </a:r>
            <a:r>
              <a:rPr lang="en-US" sz="3200" i="1" u="sng" dirty="0">
                <a:solidFill>
                  <a:schemeClr val="accent3">
                    <a:lumMod val="50000"/>
                  </a:schemeClr>
                </a:solidFill>
                <a:effectLst>
                  <a:outerShdw blurRad="38100" dist="38100" dir="2700000" algn="tl">
                    <a:srgbClr val="C0C0C0"/>
                  </a:outerShdw>
                </a:effectLst>
              </a:rPr>
              <a:t>TIME VALUE TO MONEY</a:t>
            </a:r>
            <a:r>
              <a:rPr lang="en-US" sz="3200" i="1" dirty="0">
                <a:solidFill>
                  <a:schemeClr val="accent3">
                    <a:lumMod val="50000"/>
                  </a:schemeClr>
                </a:solidFill>
              </a:rPr>
              <a:t>!!</a:t>
            </a:r>
          </a:p>
        </p:txBody>
      </p:sp>
      <p:sp>
        <p:nvSpPr>
          <p:cNvPr id="7174" name="Rectangle 6"/>
          <p:cNvSpPr>
            <a:spLocks noGrp="1" noChangeArrowheads="1"/>
          </p:cNvSpPr>
          <p:nvPr>
            <p:ph sz="half" idx="2"/>
          </p:nvPr>
        </p:nvSpPr>
        <p:spPr>
          <a:xfrm>
            <a:off x="1156245" y="2741980"/>
            <a:ext cx="7162800" cy="1069240"/>
          </a:xfrm>
          <a:noFill/>
          <a:ln/>
        </p:spPr>
        <p:txBody>
          <a:bodyPr/>
          <a:lstStyle/>
          <a:p>
            <a:pPr algn="ctr">
              <a:spcAft>
                <a:spcPct val="75000"/>
              </a:spcAft>
              <a:buFont typeface="Monotype Sorts" charset="2"/>
              <a:buNone/>
            </a:pPr>
            <a:r>
              <a:rPr lang="en-US" sz="3200" dirty="0" smtClean="0"/>
              <a:t>Which </a:t>
            </a:r>
            <a:r>
              <a:rPr lang="en-US" sz="3200" dirty="0"/>
              <a:t>would you prefer -- </a:t>
            </a:r>
            <a:r>
              <a:rPr lang="en-US" sz="3200" dirty="0">
                <a:solidFill>
                  <a:schemeClr val="hlink"/>
                </a:solidFill>
                <a:effectLst>
                  <a:outerShdw blurRad="38100" dist="38100" dir="2700000" algn="tl">
                    <a:srgbClr val="C0C0C0"/>
                  </a:outerShdw>
                </a:effectLst>
              </a:rPr>
              <a:t>$10,000 today </a:t>
            </a:r>
            <a:r>
              <a:rPr lang="en-US" sz="3200" dirty="0"/>
              <a:t>or </a:t>
            </a:r>
            <a:r>
              <a:rPr lang="en-US" sz="3200" dirty="0">
                <a:solidFill>
                  <a:srgbClr val="42B200"/>
                </a:solidFill>
                <a:effectLst>
                  <a:outerShdw blurRad="38100" dist="38100" dir="2700000" algn="tl">
                    <a:srgbClr val="C0C0C0"/>
                  </a:outerShdw>
                </a:effectLst>
              </a:rPr>
              <a:t>$10,000 in 5 years</a:t>
            </a:r>
            <a:r>
              <a:rPr lang="en-US" sz="3200" dirty="0"/>
              <a:t>? </a:t>
            </a:r>
          </a:p>
        </p:txBody>
      </p:sp>
    </p:spTree>
    <p:extLst>
      <p:ext uri="{BB962C8B-B14F-4D97-AF65-F5344CB8AC3E}">
        <p14:creationId xmlns:p14="http://schemas.microsoft.com/office/powerpoint/2010/main" val="2778435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48965" y="1138425"/>
            <a:ext cx="8229600" cy="763525"/>
          </a:xfrm>
        </p:spPr>
        <p:txBody>
          <a:bodyPr>
            <a:normAutofit/>
          </a:bodyPr>
          <a:lstStyle/>
          <a:p>
            <a:r>
              <a:rPr lang="en-US" b="1" dirty="0"/>
              <a:t>Example of PV of a Cash Flow Stream</a:t>
            </a:r>
          </a:p>
        </p:txBody>
      </p:sp>
      <p:sp>
        <p:nvSpPr>
          <p:cNvPr id="47107" name="Rectangle 3"/>
          <p:cNvSpPr>
            <a:spLocks noGrp="1" noChangeArrowheads="1"/>
          </p:cNvSpPr>
          <p:nvPr>
            <p:ph idx="1"/>
          </p:nvPr>
        </p:nvSpPr>
        <p:spPr/>
        <p:txBody>
          <a:bodyPr/>
          <a:lstStyle/>
          <a:p>
            <a:pPr marL="609600" indent="-609600">
              <a:buFont typeface="Wingdings" pitchFamily="2" charset="2"/>
              <a:buAutoNum type="arabicPeriod" startAt="2"/>
            </a:pPr>
            <a:r>
              <a:rPr lang="en-US" sz="2000" dirty="0"/>
              <a:t>Write out the formula using symbols</a:t>
            </a:r>
            <a:r>
              <a:rPr lang="en-US" sz="2000" dirty="0" smtClean="0"/>
              <a:t>: CF=cash flow</a:t>
            </a:r>
            <a:endParaRPr lang="en-US" sz="2000" dirty="0"/>
          </a:p>
          <a:p>
            <a:pPr marL="990600" lvl="1" indent="-533400">
              <a:buFont typeface="Wingdings" pitchFamily="2" charset="2"/>
              <a:buNone/>
            </a:pPr>
            <a:r>
              <a:rPr lang="en-US" sz="2000" b="1" baseline="-25000" dirty="0"/>
              <a:t>   n</a:t>
            </a:r>
          </a:p>
          <a:p>
            <a:pPr marL="609600" indent="-609600">
              <a:buFont typeface="Wingdings" pitchFamily="2" charset="2"/>
              <a:buNone/>
            </a:pPr>
            <a:r>
              <a:rPr lang="en-US" sz="2000" dirty="0"/>
              <a:t>PV = </a:t>
            </a:r>
            <a:r>
              <a:rPr lang="en-US" sz="2000" dirty="0">
                <a:latin typeface="Symbol" pitchFamily="18" charset="2"/>
              </a:rPr>
              <a:t>S </a:t>
            </a:r>
            <a:r>
              <a:rPr lang="en-US" sz="2000" dirty="0"/>
              <a:t>[</a:t>
            </a:r>
            <a:r>
              <a:rPr lang="en-US" sz="2000" dirty="0" err="1"/>
              <a:t>CF</a:t>
            </a:r>
            <a:r>
              <a:rPr lang="en-US" sz="2000" baseline="-25000" dirty="0" err="1"/>
              <a:t>t</a:t>
            </a:r>
            <a:r>
              <a:rPr lang="en-US" sz="2000" dirty="0"/>
              <a:t> / (1+r)</a:t>
            </a:r>
            <a:r>
              <a:rPr lang="en-US" sz="2000" baseline="30000" dirty="0"/>
              <a:t>t</a:t>
            </a:r>
            <a:r>
              <a:rPr lang="en-US" sz="2000" dirty="0"/>
              <a:t>]   </a:t>
            </a:r>
          </a:p>
          <a:p>
            <a:pPr marL="990600" lvl="1" indent="-533400">
              <a:buFont typeface="Wingdings" pitchFamily="2" charset="2"/>
              <a:buNone/>
            </a:pPr>
            <a:r>
              <a:rPr lang="en-US" sz="2000" baseline="30000" dirty="0"/>
              <a:t> </a:t>
            </a:r>
            <a:r>
              <a:rPr lang="en-US" sz="2000" b="1" baseline="20000" dirty="0"/>
              <a:t>t=0</a:t>
            </a:r>
          </a:p>
          <a:p>
            <a:pPr marL="990600" lvl="1" indent="-533400">
              <a:buFont typeface="Wingdings" pitchFamily="2" charset="2"/>
              <a:buNone/>
            </a:pPr>
            <a:r>
              <a:rPr lang="en-US" sz="2000" dirty="0"/>
              <a:t>OR</a:t>
            </a:r>
          </a:p>
          <a:p>
            <a:pPr marL="609600" indent="-609600">
              <a:buFont typeface="Wingdings" pitchFamily="2" charset="2"/>
              <a:buNone/>
            </a:pPr>
            <a:r>
              <a:rPr lang="en-US" sz="2000" dirty="0"/>
              <a:t>PV = [CF</a:t>
            </a:r>
            <a:r>
              <a:rPr lang="en-US" sz="2000" baseline="-25000" dirty="0"/>
              <a:t>1</a:t>
            </a:r>
            <a:r>
              <a:rPr lang="en-US" sz="2000" dirty="0"/>
              <a:t>/(1+r)</a:t>
            </a:r>
            <a:r>
              <a:rPr lang="en-US" sz="2000" baseline="30000" dirty="0"/>
              <a:t>1</a:t>
            </a:r>
            <a:r>
              <a:rPr lang="en-US" sz="2000" dirty="0"/>
              <a:t>]+[CF</a:t>
            </a:r>
            <a:r>
              <a:rPr lang="en-US" sz="2000" baseline="-25000" dirty="0"/>
              <a:t>2</a:t>
            </a:r>
            <a:r>
              <a:rPr lang="en-US" sz="2000" dirty="0"/>
              <a:t>/(1+r)</a:t>
            </a:r>
            <a:r>
              <a:rPr lang="en-US" sz="2000" baseline="30000" dirty="0"/>
              <a:t>2</a:t>
            </a:r>
            <a:r>
              <a:rPr lang="en-US" sz="2000" dirty="0"/>
              <a:t>]+[CF</a:t>
            </a:r>
            <a:r>
              <a:rPr lang="en-US" sz="2000" baseline="-25000" dirty="0"/>
              <a:t>3</a:t>
            </a:r>
            <a:r>
              <a:rPr lang="en-US" sz="2000" dirty="0"/>
              <a:t>/(1+r)</a:t>
            </a:r>
            <a:r>
              <a:rPr lang="en-US" sz="2000" baseline="30000" dirty="0"/>
              <a:t>3</a:t>
            </a:r>
            <a:r>
              <a:rPr lang="en-US" sz="2000" dirty="0"/>
              <a:t>]+[CF</a:t>
            </a:r>
            <a:r>
              <a:rPr lang="en-US" sz="2000" baseline="-25000" dirty="0"/>
              <a:t>4</a:t>
            </a:r>
            <a:r>
              <a:rPr lang="en-US" sz="2000" dirty="0"/>
              <a:t>/(1+r)</a:t>
            </a:r>
            <a:r>
              <a:rPr lang="en-US" sz="2000" baseline="30000" dirty="0"/>
              <a:t>4</a:t>
            </a:r>
            <a:r>
              <a:rPr lang="en-US" sz="2000" dirty="0"/>
              <a:t>]</a:t>
            </a:r>
          </a:p>
          <a:p>
            <a:pPr marL="609600" indent="-609600">
              <a:buFont typeface="Wingdings" pitchFamily="2" charset="2"/>
              <a:buNone/>
            </a:pPr>
            <a:endParaRPr lang="en-US" sz="2000" dirty="0"/>
          </a:p>
          <a:p>
            <a:pPr marL="609600" indent="-609600">
              <a:buFont typeface="Wingdings" pitchFamily="2" charset="2"/>
              <a:buAutoNum type="arabicPeriod" startAt="3"/>
            </a:pPr>
            <a:r>
              <a:rPr lang="en-US" sz="2000" dirty="0"/>
              <a:t>Substitute the appropriate numbers:</a:t>
            </a:r>
          </a:p>
          <a:p>
            <a:pPr marL="609600" indent="-609600">
              <a:buFont typeface="Wingdings" pitchFamily="2" charset="2"/>
              <a:buNone/>
            </a:pPr>
            <a:r>
              <a:rPr lang="en-US" sz="2000" dirty="0"/>
              <a:t>PV = [100/(1+.1)</a:t>
            </a:r>
            <a:r>
              <a:rPr lang="en-US" sz="2000" baseline="30000" dirty="0"/>
              <a:t>1</a:t>
            </a:r>
            <a:r>
              <a:rPr lang="en-US" sz="2000" dirty="0"/>
              <a:t>]+[$300/(1+.1)</a:t>
            </a:r>
            <a:r>
              <a:rPr lang="en-US" sz="2000" baseline="30000" dirty="0"/>
              <a:t>2</a:t>
            </a:r>
            <a:r>
              <a:rPr lang="en-US" sz="2000" dirty="0"/>
              <a:t>]+[500/(1+.1)</a:t>
            </a:r>
            <a:r>
              <a:rPr lang="en-US" sz="2000" baseline="30000" dirty="0"/>
              <a:t>3</a:t>
            </a:r>
            <a:r>
              <a:rPr lang="en-US" sz="2000" dirty="0"/>
              <a:t>]+[1000/(1.1)</a:t>
            </a:r>
            <a:r>
              <a:rPr lang="en-US" sz="2000" baseline="30000" dirty="0"/>
              <a:t>4</a:t>
            </a:r>
            <a:r>
              <a:rPr lang="en-US" sz="2000" dirty="0"/>
              <a:t>]</a:t>
            </a:r>
          </a:p>
          <a:p>
            <a:pPr marL="609600" indent="-609600">
              <a:buFont typeface="Wingdings" pitchFamily="2" charset="2"/>
              <a:buNone/>
            </a:pPr>
            <a:endParaRPr lang="en-US" sz="2000" dirty="0"/>
          </a:p>
          <a:p>
            <a:pPr marL="609600" indent="-609600">
              <a:buFont typeface="Wingdings" pitchFamily="2" charset="2"/>
              <a:buNone/>
            </a:pPr>
            <a:endParaRPr lang="en-US" sz="2000" dirty="0"/>
          </a:p>
        </p:txBody>
      </p:sp>
      <p:sp>
        <p:nvSpPr>
          <p:cNvPr id="4" name="Slide Number Placeholder 3"/>
          <p:cNvSpPr>
            <a:spLocks noGrp="1"/>
          </p:cNvSpPr>
          <p:nvPr>
            <p:ph type="sldNum" sz="quarter" idx="12"/>
          </p:nvPr>
        </p:nvSpPr>
        <p:spPr/>
        <p:txBody>
          <a:bodyPr/>
          <a:lstStyle/>
          <a:p>
            <a:fld id="{1233FE9D-2A44-48F5-B0F9-2FED7D42AD1A}" type="slidenum">
              <a:rPr lang="en-US"/>
              <a:pPr/>
              <a:t>40</a:t>
            </a:fld>
            <a:endParaRPr lang="en-US"/>
          </a:p>
        </p:txBody>
      </p:sp>
    </p:spTree>
    <p:extLst>
      <p:ext uri="{BB962C8B-B14F-4D97-AF65-F5344CB8AC3E}">
        <p14:creationId xmlns:p14="http://schemas.microsoft.com/office/powerpoint/2010/main" val="2507818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48965" y="1138425"/>
            <a:ext cx="8229600" cy="763525"/>
          </a:xfrm>
        </p:spPr>
        <p:txBody>
          <a:bodyPr>
            <a:normAutofit/>
          </a:bodyPr>
          <a:lstStyle/>
          <a:p>
            <a:r>
              <a:rPr lang="en-US" b="1" dirty="0"/>
              <a:t>Example of PV of a Cash Flow Stream</a:t>
            </a:r>
          </a:p>
        </p:txBody>
      </p:sp>
      <p:sp>
        <p:nvSpPr>
          <p:cNvPr id="48131" name="Rectangle 3"/>
          <p:cNvSpPr>
            <a:spLocks noGrp="1" noChangeArrowheads="1"/>
          </p:cNvSpPr>
          <p:nvPr>
            <p:ph idx="1"/>
          </p:nvPr>
        </p:nvSpPr>
        <p:spPr>
          <a:xfrm>
            <a:off x="448965" y="2818180"/>
            <a:ext cx="8229600" cy="3155278"/>
          </a:xfrm>
        </p:spPr>
        <p:txBody>
          <a:bodyPr/>
          <a:lstStyle/>
          <a:p>
            <a:pPr marL="609600" indent="-609600">
              <a:buFont typeface="Wingdings" pitchFamily="2" charset="2"/>
              <a:buAutoNum type="arabicPeriod" startAt="4"/>
            </a:pPr>
            <a:r>
              <a:rPr lang="en-US" sz="2000" dirty="0"/>
              <a:t>Solve for the present value:</a:t>
            </a:r>
          </a:p>
          <a:p>
            <a:pPr marL="609600" indent="-609600">
              <a:buFont typeface="Wingdings" pitchFamily="2" charset="2"/>
              <a:buNone/>
            </a:pPr>
            <a:r>
              <a:rPr lang="en-US" sz="2000" dirty="0"/>
              <a:t>PV = $90.91 + $247.93 + $375.66 + $683.01</a:t>
            </a:r>
          </a:p>
          <a:p>
            <a:pPr marL="609600" indent="-609600">
              <a:buFont typeface="Wingdings" pitchFamily="2" charset="2"/>
              <a:buNone/>
            </a:pPr>
            <a:r>
              <a:rPr lang="en-US" sz="2000" dirty="0"/>
              <a:t>PV = $</a:t>
            </a:r>
            <a:r>
              <a:rPr lang="en-US" sz="2000" dirty="0" smtClean="0"/>
              <a:t>1397.51</a:t>
            </a:r>
          </a:p>
          <a:p>
            <a:pPr marL="609600" indent="-609600">
              <a:buFont typeface="Wingdings" pitchFamily="2" charset="2"/>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52701012-CAC5-453D-9BDA-90C79AB3FB71}" type="slidenum">
              <a:rPr lang="en-US"/>
              <a:pPr/>
              <a:t>41</a:t>
            </a:fld>
            <a:endParaRPr lang="en-US"/>
          </a:p>
        </p:txBody>
      </p:sp>
    </p:spTree>
    <p:extLst>
      <p:ext uri="{BB962C8B-B14F-4D97-AF65-F5344CB8AC3E}">
        <p14:creationId xmlns:p14="http://schemas.microsoft.com/office/powerpoint/2010/main" val="11230787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48965" y="1138425"/>
            <a:ext cx="8229600" cy="763525"/>
          </a:xfrm>
        </p:spPr>
        <p:txBody>
          <a:bodyPr>
            <a:normAutofit/>
          </a:bodyPr>
          <a:lstStyle/>
          <a:p>
            <a:r>
              <a:rPr lang="en-US" b="1" dirty="0"/>
              <a:t>Future Value of a Cash Flow Stream</a:t>
            </a:r>
          </a:p>
        </p:txBody>
      </p:sp>
      <p:sp>
        <p:nvSpPr>
          <p:cNvPr id="49155" name="Rectangle 3"/>
          <p:cNvSpPr>
            <a:spLocks noGrp="1" noChangeArrowheads="1"/>
          </p:cNvSpPr>
          <p:nvPr>
            <p:ph idx="1"/>
          </p:nvPr>
        </p:nvSpPr>
        <p:spPr>
          <a:xfrm>
            <a:off x="448965" y="2360065"/>
            <a:ext cx="8229600" cy="3613393"/>
          </a:xfrm>
        </p:spPr>
        <p:txBody>
          <a:bodyPr/>
          <a:lstStyle/>
          <a:p>
            <a:r>
              <a:rPr lang="en-US" sz="2800" dirty="0"/>
              <a:t>The future value of a cash flow stream is equal to the sum of the future values of the individual cash flows.</a:t>
            </a:r>
          </a:p>
          <a:p>
            <a:r>
              <a:rPr lang="en-US" sz="2800" dirty="0"/>
              <a:t>The FV of a cash flow stream can also be found by taking the PV of that same stream and finding the FV of that lump sum using the appropriate rate of return for the appropriate number of periods.</a:t>
            </a:r>
          </a:p>
        </p:txBody>
      </p:sp>
      <p:sp>
        <p:nvSpPr>
          <p:cNvPr id="4" name="Slide Number Placeholder 3"/>
          <p:cNvSpPr>
            <a:spLocks noGrp="1"/>
          </p:cNvSpPr>
          <p:nvPr>
            <p:ph type="sldNum" sz="quarter" idx="12"/>
          </p:nvPr>
        </p:nvSpPr>
        <p:spPr/>
        <p:txBody>
          <a:bodyPr/>
          <a:lstStyle/>
          <a:p>
            <a:fld id="{2294C714-4DC6-4C11-9F0D-215F10F1BA03}" type="slidenum">
              <a:rPr lang="en-US"/>
              <a:pPr/>
              <a:t>42</a:t>
            </a:fld>
            <a:endParaRPr lang="en-US"/>
          </a:p>
        </p:txBody>
      </p:sp>
    </p:spTree>
    <p:extLst>
      <p:ext uri="{BB962C8B-B14F-4D97-AF65-F5344CB8AC3E}">
        <p14:creationId xmlns:p14="http://schemas.microsoft.com/office/powerpoint/2010/main" val="1708864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48965" y="985720"/>
            <a:ext cx="8229600" cy="763525"/>
          </a:xfrm>
        </p:spPr>
        <p:txBody>
          <a:bodyPr>
            <a:normAutofit/>
          </a:bodyPr>
          <a:lstStyle/>
          <a:p>
            <a:r>
              <a:rPr lang="en-US" b="1" dirty="0"/>
              <a:t>Example of FV of a Cash Flow Stream</a:t>
            </a:r>
          </a:p>
        </p:txBody>
      </p:sp>
      <p:sp>
        <p:nvSpPr>
          <p:cNvPr id="50179" name="Rectangle 3"/>
          <p:cNvSpPr>
            <a:spLocks noGrp="1" noChangeArrowheads="1"/>
          </p:cNvSpPr>
          <p:nvPr>
            <p:ph idx="1"/>
          </p:nvPr>
        </p:nvSpPr>
        <p:spPr>
          <a:xfrm>
            <a:off x="448965" y="2207360"/>
            <a:ext cx="8229600" cy="3766098"/>
          </a:xfrm>
        </p:spPr>
        <p:txBody>
          <a:bodyPr/>
          <a:lstStyle/>
          <a:p>
            <a:pPr marL="609600" indent="-609600"/>
            <a:r>
              <a:rPr lang="en-US" sz="2000" dirty="0"/>
              <a:t>Assume Joe has the same cash flow stream from his investment but wants to know what it will be worth at the end of the fourth year</a:t>
            </a:r>
          </a:p>
          <a:p>
            <a:pPr marL="609600" indent="-609600">
              <a:buFont typeface="Wingdings" pitchFamily="2" charset="2"/>
              <a:buAutoNum type="arabicPeriod"/>
            </a:pPr>
            <a:r>
              <a:rPr lang="en-US" sz="2000" dirty="0"/>
              <a:t>Draw a timeline:</a:t>
            </a:r>
          </a:p>
        </p:txBody>
      </p:sp>
      <p:sp>
        <p:nvSpPr>
          <p:cNvPr id="30" name="Slide Number Placeholder 29"/>
          <p:cNvSpPr>
            <a:spLocks noGrp="1"/>
          </p:cNvSpPr>
          <p:nvPr>
            <p:ph type="sldNum" sz="quarter" idx="12"/>
          </p:nvPr>
        </p:nvSpPr>
        <p:spPr/>
        <p:txBody>
          <a:bodyPr/>
          <a:lstStyle/>
          <a:p>
            <a:fld id="{E29CBC38-2420-4D01-B458-4358FA9EE0F8}" type="slidenum">
              <a:rPr lang="en-US"/>
              <a:pPr/>
              <a:t>43</a:t>
            </a:fld>
            <a:endParaRPr lang="en-US"/>
          </a:p>
        </p:txBody>
      </p:sp>
      <p:sp>
        <p:nvSpPr>
          <p:cNvPr id="50180" name="Line 4"/>
          <p:cNvSpPr>
            <a:spLocks noChangeShapeType="1"/>
          </p:cNvSpPr>
          <p:nvPr/>
        </p:nvSpPr>
        <p:spPr bwMode="auto">
          <a:xfrm>
            <a:off x="1219200" y="4191000"/>
            <a:ext cx="617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1" name="Line 5"/>
          <p:cNvSpPr>
            <a:spLocks noChangeShapeType="1"/>
          </p:cNvSpPr>
          <p:nvPr/>
        </p:nvSpPr>
        <p:spPr bwMode="auto">
          <a:xfrm>
            <a:off x="1219200" y="3886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2" name="Line 6"/>
          <p:cNvSpPr>
            <a:spLocks noChangeShapeType="1"/>
          </p:cNvSpPr>
          <p:nvPr/>
        </p:nvSpPr>
        <p:spPr bwMode="auto">
          <a:xfrm>
            <a:off x="7391400" y="3886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3" name="Line 7"/>
          <p:cNvSpPr>
            <a:spLocks noChangeShapeType="1"/>
          </p:cNvSpPr>
          <p:nvPr/>
        </p:nvSpPr>
        <p:spPr bwMode="auto">
          <a:xfrm>
            <a:off x="2590800" y="3886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4" name="Line 8"/>
          <p:cNvSpPr>
            <a:spLocks noChangeShapeType="1"/>
          </p:cNvSpPr>
          <p:nvPr/>
        </p:nvSpPr>
        <p:spPr bwMode="auto">
          <a:xfrm>
            <a:off x="4191000" y="3886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5" name="Line 9"/>
          <p:cNvSpPr>
            <a:spLocks noChangeShapeType="1"/>
          </p:cNvSpPr>
          <p:nvPr/>
        </p:nvSpPr>
        <p:spPr bwMode="auto">
          <a:xfrm>
            <a:off x="5943600" y="3886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6" name="Text Box 10"/>
          <p:cNvSpPr txBox="1">
            <a:spLocks noChangeArrowheads="1"/>
          </p:cNvSpPr>
          <p:nvPr/>
        </p:nvSpPr>
        <p:spPr bwMode="auto">
          <a:xfrm>
            <a:off x="1066800" y="4419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0</a:t>
            </a:r>
          </a:p>
        </p:txBody>
      </p:sp>
      <p:sp>
        <p:nvSpPr>
          <p:cNvPr id="50187" name="Text Box 11"/>
          <p:cNvSpPr txBox="1">
            <a:spLocks noChangeArrowheads="1"/>
          </p:cNvSpPr>
          <p:nvPr/>
        </p:nvSpPr>
        <p:spPr bwMode="auto">
          <a:xfrm>
            <a:off x="2438400" y="4419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1</a:t>
            </a:r>
          </a:p>
        </p:txBody>
      </p:sp>
      <p:sp>
        <p:nvSpPr>
          <p:cNvPr id="50188" name="Text Box 12"/>
          <p:cNvSpPr txBox="1">
            <a:spLocks noChangeArrowheads="1"/>
          </p:cNvSpPr>
          <p:nvPr/>
        </p:nvSpPr>
        <p:spPr bwMode="auto">
          <a:xfrm>
            <a:off x="4038600" y="4419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2</a:t>
            </a:r>
          </a:p>
        </p:txBody>
      </p:sp>
      <p:sp>
        <p:nvSpPr>
          <p:cNvPr id="50189" name="Text Box 13"/>
          <p:cNvSpPr txBox="1">
            <a:spLocks noChangeArrowheads="1"/>
          </p:cNvSpPr>
          <p:nvPr/>
        </p:nvSpPr>
        <p:spPr bwMode="auto">
          <a:xfrm>
            <a:off x="5791200" y="4419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3</a:t>
            </a:r>
          </a:p>
        </p:txBody>
      </p:sp>
      <p:sp>
        <p:nvSpPr>
          <p:cNvPr id="50190" name="Text Box 14"/>
          <p:cNvSpPr txBox="1">
            <a:spLocks noChangeArrowheads="1"/>
          </p:cNvSpPr>
          <p:nvPr/>
        </p:nvSpPr>
        <p:spPr bwMode="auto">
          <a:xfrm>
            <a:off x="7239000" y="44196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4</a:t>
            </a:r>
          </a:p>
        </p:txBody>
      </p:sp>
      <p:sp>
        <p:nvSpPr>
          <p:cNvPr id="50191" name="Text Box 15"/>
          <p:cNvSpPr txBox="1">
            <a:spLocks noChangeArrowheads="1"/>
          </p:cNvSpPr>
          <p:nvPr/>
        </p:nvSpPr>
        <p:spPr bwMode="auto">
          <a:xfrm>
            <a:off x="2133600" y="3429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$100</a:t>
            </a:r>
          </a:p>
        </p:txBody>
      </p:sp>
      <p:sp>
        <p:nvSpPr>
          <p:cNvPr id="50192" name="Text Box 16"/>
          <p:cNvSpPr txBox="1">
            <a:spLocks noChangeArrowheads="1"/>
          </p:cNvSpPr>
          <p:nvPr/>
        </p:nvSpPr>
        <p:spPr bwMode="auto">
          <a:xfrm>
            <a:off x="3810000" y="3429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$300</a:t>
            </a:r>
          </a:p>
        </p:txBody>
      </p:sp>
      <p:sp>
        <p:nvSpPr>
          <p:cNvPr id="50193" name="Text Box 17"/>
          <p:cNvSpPr txBox="1">
            <a:spLocks noChangeArrowheads="1"/>
          </p:cNvSpPr>
          <p:nvPr/>
        </p:nvSpPr>
        <p:spPr bwMode="auto">
          <a:xfrm>
            <a:off x="5486400" y="3429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$500</a:t>
            </a:r>
          </a:p>
        </p:txBody>
      </p:sp>
      <p:sp>
        <p:nvSpPr>
          <p:cNvPr id="50194" name="Text Box 18"/>
          <p:cNvSpPr txBox="1">
            <a:spLocks noChangeArrowheads="1"/>
          </p:cNvSpPr>
          <p:nvPr/>
        </p:nvSpPr>
        <p:spPr bwMode="auto">
          <a:xfrm>
            <a:off x="6858000" y="3429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$1000</a:t>
            </a:r>
          </a:p>
        </p:txBody>
      </p:sp>
      <p:sp>
        <p:nvSpPr>
          <p:cNvPr id="50195" name="Line 19"/>
          <p:cNvSpPr>
            <a:spLocks noChangeShapeType="1"/>
          </p:cNvSpPr>
          <p:nvPr/>
        </p:nvSpPr>
        <p:spPr bwMode="auto">
          <a:xfrm>
            <a:off x="2590800" y="4800600"/>
            <a:ext cx="0" cy="15240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6" name="Line 20"/>
          <p:cNvSpPr>
            <a:spLocks noChangeShapeType="1"/>
          </p:cNvSpPr>
          <p:nvPr/>
        </p:nvSpPr>
        <p:spPr bwMode="auto">
          <a:xfrm>
            <a:off x="4191000" y="4800600"/>
            <a:ext cx="0" cy="10668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7" name="Line 21"/>
          <p:cNvSpPr>
            <a:spLocks noChangeShapeType="1"/>
          </p:cNvSpPr>
          <p:nvPr/>
        </p:nvSpPr>
        <p:spPr bwMode="auto">
          <a:xfrm flipH="1">
            <a:off x="5943600" y="4876800"/>
            <a:ext cx="0" cy="533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9" name="Text Box 23"/>
          <p:cNvSpPr txBox="1">
            <a:spLocks noChangeArrowheads="1"/>
          </p:cNvSpPr>
          <p:nvPr/>
        </p:nvSpPr>
        <p:spPr bwMode="auto">
          <a:xfrm>
            <a:off x="914400" y="5181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i = 10%</a:t>
            </a:r>
          </a:p>
        </p:txBody>
      </p:sp>
      <p:sp>
        <p:nvSpPr>
          <p:cNvPr id="50200" name="Line 24"/>
          <p:cNvSpPr>
            <a:spLocks noChangeShapeType="1"/>
          </p:cNvSpPr>
          <p:nvPr/>
        </p:nvSpPr>
        <p:spPr bwMode="auto">
          <a:xfrm flipV="1">
            <a:off x="5943600" y="5410200"/>
            <a:ext cx="1066800" cy="0"/>
          </a:xfrm>
          <a:prstGeom prst="line">
            <a:avLst/>
          </a:prstGeom>
          <a:noFill/>
          <a:ln w="254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1" name="Line 25"/>
          <p:cNvSpPr>
            <a:spLocks noChangeShapeType="1"/>
          </p:cNvSpPr>
          <p:nvPr/>
        </p:nvSpPr>
        <p:spPr bwMode="auto">
          <a:xfrm flipV="1">
            <a:off x="4191000" y="5867400"/>
            <a:ext cx="2819400" cy="0"/>
          </a:xfrm>
          <a:prstGeom prst="line">
            <a:avLst/>
          </a:prstGeom>
          <a:noFill/>
          <a:ln w="254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2" name="Line 26"/>
          <p:cNvSpPr>
            <a:spLocks noChangeShapeType="1"/>
          </p:cNvSpPr>
          <p:nvPr/>
        </p:nvSpPr>
        <p:spPr bwMode="auto">
          <a:xfrm flipV="1">
            <a:off x="2590800" y="6324600"/>
            <a:ext cx="4495800" cy="0"/>
          </a:xfrm>
          <a:prstGeom prst="line">
            <a:avLst/>
          </a:prstGeom>
          <a:noFill/>
          <a:ln w="254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4" name="Text Box 28"/>
          <p:cNvSpPr txBox="1">
            <a:spLocks noChangeArrowheads="1"/>
          </p:cNvSpPr>
          <p:nvPr/>
        </p:nvSpPr>
        <p:spPr bwMode="auto">
          <a:xfrm>
            <a:off x="6858000" y="4800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$1000</a:t>
            </a:r>
          </a:p>
        </p:txBody>
      </p:sp>
      <p:sp>
        <p:nvSpPr>
          <p:cNvPr id="50205" name="Text Box 29"/>
          <p:cNvSpPr txBox="1">
            <a:spLocks noChangeArrowheads="1"/>
          </p:cNvSpPr>
          <p:nvPr/>
        </p:nvSpPr>
        <p:spPr bwMode="auto">
          <a:xfrm>
            <a:off x="7086600" y="5181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a:t>
            </a:r>
          </a:p>
        </p:txBody>
      </p:sp>
      <p:sp>
        <p:nvSpPr>
          <p:cNvPr id="50206" name="Text Box 30"/>
          <p:cNvSpPr txBox="1">
            <a:spLocks noChangeArrowheads="1"/>
          </p:cNvSpPr>
          <p:nvPr/>
        </p:nvSpPr>
        <p:spPr bwMode="auto">
          <a:xfrm>
            <a:off x="7086600" y="5562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a:t>
            </a:r>
          </a:p>
        </p:txBody>
      </p:sp>
      <p:sp>
        <p:nvSpPr>
          <p:cNvPr id="50207" name="Text Box 31"/>
          <p:cNvSpPr txBox="1">
            <a:spLocks noChangeArrowheads="1"/>
          </p:cNvSpPr>
          <p:nvPr/>
        </p:nvSpPr>
        <p:spPr bwMode="auto">
          <a:xfrm>
            <a:off x="7086600" y="6019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effectLst>
                  <a:outerShdw blurRad="38100" dist="38100" dir="2700000" algn="tl">
                    <a:srgbClr val="000000"/>
                  </a:outerShdw>
                </a:effectLst>
              </a:rPr>
              <a:t>?</a:t>
            </a:r>
          </a:p>
        </p:txBody>
      </p:sp>
    </p:spTree>
    <p:extLst>
      <p:ext uri="{BB962C8B-B14F-4D97-AF65-F5344CB8AC3E}">
        <p14:creationId xmlns:p14="http://schemas.microsoft.com/office/powerpoint/2010/main" val="4164848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96260" y="1138425"/>
            <a:ext cx="8229600" cy="763525"/>
          </a:xfrm>
        </p:spPr>
        <p:txBody>
          <a:bodyPr>
            <a:normAutofit/>
          </a:bodyPr>
          <a:lstStyle/>
          <a:p>
            <a:r>
              <a:rPr lang="en-US" b="1" dirty="0"/>
              <a:t>Example of FV of a Cash Flow Stream</a:t>
            </a:r>
          </a:p>
        </p:txBody>
      </p:sp>
      <p:sp>
        <p:nvSpPr>
          <p:cNvPr id="51203" name="Rectangle 3"/>
          <p:cNvSpPr>
            <a:spLocks noGrp="1" noChangeArrowheads="1"/>
          </p:cNvSpPr>
          <p:nvPr>
            <p:ph idx="1"/>
          </p:nvPr>
        </p:nvSpPr>
        <p:spPr>
          <a:xfrm>
            <a:off x="533400" y="2360064"/>
            <a:ext cx="8077200" cy="3735935"/>
          </a:xfrm>
        </p:spPr>
        <p:txBody>
          <a:bodyPr/>
          <a:lstStyle/>
          <a:p>
            <a:pPr marL="609600" indent="-609600">
              <a:buFont typeface="Wingdings" pitchFamily="2" charset="2"/>
              <a:buAutoNum type="arabicPeriod" startAt="2"/>
            </a:pPr>
            <a:r>
              <a:rPr lang="en-US" sz="2000" dirty="0"/>
              <a:t>Write out the formula using symbols</a:t>
            </a:r>
          </a:p>
          <a:p>
            <a:pPr marL="990600" lvl="1" indent="-533400">
              <a:buFont typeface="Wingdings" pitchFamily="2" charset="2"/>
              <a:buNone/>
            </a:pPr>
            <a:r>
              <a:rPr lang="en-US" sz="1800" b="1" baseline="-25000" dirty="0"/>
              <a:t>    n</a:t>
            </a:r>
            <a:endParaRPr lang="en-US" sz="1800" dirty="0"/>
          </a:p>
          <a:p>
            <a:pPr marL="609600" indent="-609600">
              <a:buNone/>
            </a:pPr>
            <a:r>
              <a:rPr lang="en-US" sz="2000" dirty="0"/>
              <a:t>FV = </a:t>
            </a:r>
            <a:r>
              <a:rPr lang="en-US" sz="2000" dirty="0">
                <a:latin typeface="Symbol" pitchFamily="18" charset="2"/>
              </a:rPr>
              <a:t>S  </a:t>
            </a:r>
            <a:r>
              <a:rPr lang="en-US" sz="2000" dirty="0"/>
              <a:t>[</a:t>
            </a:r>
            <a:r>
              <a:rPr lang="en-US" sz="2000" dirty="0" err="1"/>
              <a:t>CF</a:t>
            </a:r>
            <a:r>
              <a:rPr lang="en-US" sz="2000" baseline="-25000" dirty="0" err="1"/>
              <a:t>t</a:t>
            </a:r>
            <a:r>
              <a:rPr lang="en-US" sz="2000" dirty="0"/>
              <a:t> * (1+r)</a:t>
            </a:r>
            <a:r>
              <a:rPr lang="en-US" sz="2000" baseline="30000" dirty="0"/>
              <a:t>n-t</a:t>
            </a:r>
            <a:r>
              <a:rPr lang="en-US" sz="2000" dirty="0"/>
              <a:t>] or FV = </a:t>
            </a:r>
            <a:r>
              <a:rPr lang="en-US" sz="2000" dirty="0">
                <a:latin typeface="Symbol" pitchFamily="18" charset="2"/>
              </a:rPr>
              <a:t>S  </a:t>
            </a:r>
            <a:r>
              <a:rPr lang="en-US" sz="2000" dirty="0"/>
              <a:t>[</a:t>
            </a:r>
            <a:r>
              <a:rPr lang="en-US" sz="2000" dirty="0" smtClean="0"/>
              <a:t>CF </a:t>
            </a:r>
            <a:r>
              <a:rPr lang="en-US" sz="2000" dirty="0"/>
              <a:t>* (</a:t>
            </a:r>
            <a:r>
              <a:rPr lang="en-US" sz="2000" dirty="0" smtClean="0"/>
              <a:t>1+r)</a:t>
            </a:r>
            <a:r>
              <a:rPr lang="en-US" sz="2000" baseline="30000" dirty="0" smtClean="0"/>
              <a:t>n</a:t>
            </a:r>
            <a:r>
              <a:rPr lang="en-US" sz="2000" dirty="0" smtClean="0"/>
              <a:t>]</a:t>
            </a:r>
          </a:p>
          <a:p>
            <a:pPr marL="990600" lvl="1" indent="-533400">
              <a:buFont typeface="Wingdings" pitchFamily="2" charset="2"/>
              <a:buNone/>
            </a:pPr>
            <a:r>
              <a:rPr lang="en-US" sz="2000" b="1" baseline="20000" dirty="0" smtClean="0"/>
              <a:t>t=0</a:t>
            </a:r>
          </a:p>
          <a:p>
            <a:pPr marL="990600" lvl="1" indent="-533400">
              <a:buFont typeface="Wingdings" pitchFamily="2" charset="2"/>
              <a:buNone/>
            </a:pPr>
            <a:r>
              <a:rPr lang="en-US" sz="2000" dirty="0" smtClean="0"/>
              <a:t>OR</a:t>
            </a:r>
            <a:endParaRPr lang="en-US" sz="2000" dirty="0"/>
          </a:p>
          <a:p>
            <a:pPr marL="609600" indent="-609600">
              <a:buFont typeface="Wingdings" pitchFamily="2" charset="2"/>
              <a:buNone/>
            </a:pPr>
            <a:r>
              <a:rPr lang="en-US" sz="2000" dirty="0"/>
              <a:t>FV = [CF</a:t>
            </a:r>
            <a:r>
              <a:rPr lang="en-US" sz="2000" baseline="-25000" dirty="0"/>
              <a:t>1</a:t>
            </a:r>
            <a:r>
              <a:rPr lang="en-US" sz="2000" dirty="0"/>
              <a:t>*(1+r)</a:t>
            </a:r>
            <a:r>
              <a:rPr lang="en-US" sz="2000" baseline="30000" dirty="0"/>
              <a:t>n-1</a:t>
            </a:r>
            <a:r>
              <a:rPr lang="en-US" sz="2000" dirty="0"/>
              <a:t>]+[CF</a:t>
            </a:r>
            <a:r>
              <a:rPr lang="en-US" sz="2000" baseline="-25000" dirty="0"/>
              <a:t>2</a:t>
            </a:r>
            <a:r>
              <a:rPr lang="en-US" sz="2000" dirty="0"/>
              <a:t>*(1+r)</a:t>
            </a:r>
            <a:r>
              <a:rPr lang="en-US" sz="2000" baseline="30000" dirty="0"/>
              <a:t>n-2</a:t>
            </a:r>
            <a:r>
              <a:rPr lang="en-US" sz="2000" dirty="0"/>
              <a:t>]+[CF</a:t>
            </a:r>
            <a:r>
              <a:rPr lang="en-US" sz="2000" baseline="-25000" dirty="0"/>
              <a:t>3</a:t>
            </a:r>
            <a:r>
              <a:rPr lang="en-US" sz="2000" dirty="0"/>
              <a:t>*(1+r)</a:t>
            </a:r>
            <a:r>
              <a:rPr lang="en-US" sz="2000" baseline="30000" dirty="0"/>
              <a:t>n-3</a:t>
            </a:r>
            <a:r>
              <a:rPr lang="en-US" sz="2000" dirty="0"/>
              <a:t>]+[CF</a:t>
            </a:r>
            <a:r>
              <a:rPr lang="en-US" sz="2000" baseline="-25000" dirty="0"/>
              <a:t>4</a:t>
            </a:r>
            <a:r>
              <a:rPr lang="en-US" sz="2000" dirty="0"/>
              <a:t>*(1+r)</a:t>
            </a:r>
            <a:r>
              <a:rPr lang="en-US" sz="2000" baseline="30000" dirty="0"/>
              <a:t>n-4</a:t>
            </a:r>
            <a:r>
              <a:rPr lang="en-US" sz="2000" dirty="0"/>
              <a:t>]</a:t>
            </a:r>
          </a:p>
          <a:p>
            <a:pPr marL="609600" indent="-609600">
              <a:buFont typeface="Wingdings" pitchFamily="2" charset="2"/>
              <a:buNone/>
            </a:pPr>
            <a:endParaRPr lang="en-US" sz="2000" dirty="0"/>
          </a:p>
          <a:p>
            <a:pPr marL="609600" indent="-609600">
              <a:buFont typeface="Wingdings" pitchFamily="2" charset="2"/>
              <a:buAutoNum type="arabicPeriod" startAt="3"/>
            </a:pPr>
            <a:r>
              <a:rPr lang="en-US" sz="2000" dirty="0"/>
              <a:t>Substitute the appropriate numbers:</a:t>
            </a:r>
          </a:p>
          <a:p>
            <a:pPr marL="609600" indent="-609600">
              <a:buFont typeface="Wingdings" pitchFamily="2" charset="2"/>
              <a:buNone/>
            </a:pPr>
            <a:r>
              <a:rPr lang="en-US" sz="2000" dirty="0"/>
              <a:t>FV = [$100*(1+.1)</a:t>
            </a:r>
            <a:r>
              <a:rPr lang="en-US" sz="2000" baseline="30000" dirty="0"/>
              <a:t>4-1</a:t>
            </a:r>
            <a:r>
              <a:rPr lang="en-US" sz="2000" dirty="0"/>
              <a:t>]+[$300*(1+.1)</a:t>
            </a:r>
            <a:r>
              <a:rPr lang="en-US" sz="2000" baseline="30000" dirty="0"/>
              <a:t>4-2</a:t>
            </a:r>
            <a:r>
              <a:rPr lang="en-US" sz="2000" dirty="0"/>
              <a:t>]+[$500*(1+.1)</a:t>
            </a:r>
            <a:r>
              <a:rPr lang="en-US" sz="2000" baseline="30000" dirty="0"/>
              <a:t>4-3</a:t>
            </a:r>
            <a:r>
              <a:rPr lang="en-US" sz="2000" dirty="0"/>
              <a:t>] +[$1000*(1+.1)</a:t>
            </a:r>
            <a:r>
              <a:rPr lang="en-US" sz="2000" baseline="30000" dirty="0"/>
              <a:t>4-4</a:t>
            </a:r>
            <a:r>
              <a:rPr lang="en-US" sz="2000" dirty="0"/>
              <a:t>]</a:t>
            </a:r>
          </a:p>
        </p:txBody>
      </p:sp>
      <p:sp>
        <p:nvSpPr>
          <p:cNvPr id="4" name="Slide Number Placeholder 3"/>
          <p:cNvSpPr>
            <a:spLocks noGrp="1"/>
          </p:cNvSpPr>
          <p:nvPr>
            <p:ph type="sldNum" sz="quarter" idx="12"/>
          </p:nvPr>
        </p:nvSpPr>
        <p:spPr/>
        <p:txBody>
          <a:bodyPr/>
          <a:lstStyle/>
          <a:p>
            <a:fld id="{A636C3A7-BE67-4578-8C04-C2F94CAC15C3}" type="slidenum">
              <a:rPr lang="en-US"/>
              <a:pPr/>
              <a:t>44</a:t>
            </a:fld>
            <a:endParaRPr lang="en-US"/>
          </a:p>
        </p:txBody>
      </p:sp>
    </p:spTree>
    <p:extLst>
      <p:ext uri="{BB962C8B-B14F-4D97-AF65-F5344CB8AC3E}">
        <p14:creationId xmlns:p14="http://schemas.microsoft.com/office/powerpoint/2010/main" val="7737406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48965" y="1138425"/>
            <a:ext cx="8229600" cy="763525"/>
          </a:xfrm>
        </p:spPr>
        <p:txBody>
          <a:bodyPr>
            <a:normAutofit/>
          </a:bodyPr>
          <a:lstStyle/>
          <a:p>
            <a:r>
              <a:rPr lang="en-US" b="1" dirty="0"/>
              <a:t>Example of FV of a Cash Flow Stream</a:t>
            </a:r>
          </a:p>
        </p:txBody>
      </p:sp>
      <p:sp>
        <p:nvSpPr>
          <p:cNvPr id="52227" name="Rectangle 3"/>
          <p:cNvSpPr>
            <a:spLocks noGrp="1" noChangeArrowheads="1"/>
          </p:cNvSpPr>
          <p:nvPr>
            <p:ph idx="1"/>
          </p:nvPr>
        </p:nvSpPr>
        <p:spPr>
          <a:xfrm>
            <a:off x="448965" y="2360065"/>
            <a:ext cx="8229600" cy="3613393"/>
          </a:xfrm>
        </p:spPr>
        <p:txBody>
          <a:bodyPr/>
          <a:lstStyle/>
          <a:p>
            <a:pPr marL="609600" indent="-609600">
              <a:buFont typeface="Wingdings" pitchFamily="2" charset="2"/>
              <a:buAutoNum type="arabicPeriod" startAt="4"/>
            </a:pPr>
            <a:r>
              <a:rPr lang="en-US" sz="2000" dirty="0"/>
              <a:t>Solve for the Future Value:</a:t>
            </a:r>
          </a:p>
          <a:p>
            <a:pPr marL="609600" indent="-609600">
              <a:buFont typeface="Wingdings" pitchFamily="2" charset="2"/>
              <a:buNone/>
            </a:pPr>
            <a:r>
              <a:rPr lang="en-US" sz="2000" dirty="0"/>
              <a:t>FV = $133.10 + $363.00 + $550.00 + $1000</a:t>
            </a:r>
          </a:p>
          <a:p>
            <a:pPr marL="609600" indent="-609600">
              <a:buFont typeface="Wingdings" pitchFamily="2" charset="2"/>
              <a:buNone/>
            </a:pPr>
            <a:r>
              <a:rPr lang="en-US" sz="2000" dirty="0"/>
              <a:t>FV = $</a:t>
            </a:r>
            <a:r>
              <a:rPr lang="en-US" sz="2000" dirty="0" smtClean="0"/>
              <a:t>2046.10</a:t>
            </a:r>
          </a:p>
          <a:p>
            <a:pPr marL="609600" indent="-609600">
              <a:buFont typeface="Wingdings" pitchFamily="2" charset="2"/>
              <a:buNone/>
            </a:pPr>
            <a:endParaRPr lang="en-US" sz="2000" dirty="0"/>
          </a:p>
          <a:p>
            <a:pPr marL="0" indent="0">
              <a:buNone/>
            </a:pPr>
            <a:endParaRPr lang="en-US" sz="1800" dirty="0"/>
          </a:p>
        </p:txBody>
      </p:sp>
      <p:sp>
        <p:nvSpPr>
          <p:cNvPr id="4" name="Slide Number Placeholder 3"/>
          <p:cNvSpPr>
            <a:spLocks noGrp="1"/>
          </p:cNvSpPr>
          <p:nvPr>
            <p:ph type="sldNum" sz="quarter" idx="12"/>
          </p:nvPr>
        </p:nvSpPr>
        <p:spPr/>
        <p:txBody>
          <a:bodyPr/>
          <a:lstStyle/>
          <a:p>
            <a:fld id="{4E36B34E-D7EB-478B-9F6E-54EE0259E902}" type="slidenum">
              <a:rPr lang="en-US"/>
              <a:pPr/>
              <a:t>45</a:t>
            </a:fld>
            <a:endParaRPr lang="en-US"/>
          </a:p>
        </p:txBody>
      </p:sp>
    </p:spTree>
    <p:extLst>
      <p:ext uri="{BB962C8B-B14F-4D97-AF65-F5344CB8AC3E}">
        <p14:creationId xmlns:p14="http://schemas.microsoft.com/office/powerpoint/2010/main" val="2579478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85036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Capital budgeting techniques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0107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a:xfrm>
            <a:off x="448965" y="3123590"/>
            <a:ext cx="8229600" cy="2849868"/>
          </a:xfrm>
        </p:spPr>
        <p:txBody>
          <a:bodyPr>
            <a:normAutofit/>
          </a:bodyPr>
          <a:lstStyle/>
          <a:p>
            <a:pPr marL="0" indent="0" algn="ctr">
              <a:buNone/>
            </a:pPr>
            <a:r>
              <a:rPr lang="en-US" sz="5400" b="1" i="1" dirty="0" smtClean="0">
                <a:latin typeface="Times New Roman" pitchFamily="18" charset="0"/>
                <a:cs typeface="Times New Roman" pitchFamily="18" charset="0"/>
              </a:rPr>
              <a:t>JAZAK ALLAH</a:t>
            </a:r>
            <a:endParaRPr lang="en-US" sz="5400" b="1" i="1" dirty="0">
              <a:latin typeface="Times New Roman" pitchFamily="18" charset="0"/>
              <a:cs typeface="Times New Roman" pitchFamily="18" charset="0"/>
            </a:endParaRPr>
          </a:p>
        </p:txBody>
      </p:sp>
    </p:spTree>
    <p:extLst>
      <p:ext uri="{BB962C8B-B14F-4D97-AF65-F5344CB8AC3E}">
        <p14:creationId xmlns:p14="http://schemas.microsoft.com/office/powerpoint/2010/main" val="209709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228600" y="911655"/>
            <a:ext cx="7772400" cy="1143000"/>
          </a:xfrm>
        </p:spPr>
        <p:txBody>
          <a:bodyPr/>
          <a:lstStyle/>
          <a:p>
            <a:pPr algn="ctr"/>
            <a:r>
              <a:rPr lang="en-US" dirty="0">
                <a:solidFill>
                  <a:schemeClr val="bg1"/>
                </a:solidFill>
              </a:rPr>
              <a:t>The Time Value of Money</a:t>
            </a:r>
            <a:r>
              <a:rPr lang="en-US" dirty="0"/>
              <a:t>	</a:t>
            </a:r>
          </a:p>
        </p:txBody>
      </p:sp>
      <p:sp>
        <p:nvSpPr>
          <p:cNvPr id="29699" name="Rectangle 1027"/>
          <p:cNvSpPr>
            <a:spLocks noGrp="1" noChangeArrowheads="1"/>
          </p:cNvSpPr>
          <p:nvPr>
            <p:ph type="body" sz="half" idx="1"/>
          </p:nvPr>
        </p:nvSpPr>
        <p:spPr>
          <a:xfrm>
            <a:off x="457200" y="2207360"/>
            <a:ext cx="3810000" cy="1755040"/>
          </a:xfrm>
        </p:spPr>
        <p:txBody>
          <a:bodyPr>
            <a:normAutofit fontScale="92500" lnSpcReduction="20000"/>
          </a:bodyPr>
          <a:lstStyle/>
          <a:p>
            <a:pPr>
              <a:buFont typeface="Wingdings" pitchFamily="2" charset="2"/>
              <a:buNone/>
            </a:pPr>
            <a:r>
              <a:rPr lang="en-US" sz="2800" dirty="0">
                <a:solidFill>
                  <a:schemeClr val="accent3">
                    <a:lumMod val="50000"/>
                  </a:schemeClr>
                </a:solidFill>
              </a:rPr>
              <a:t>Would you prefer to </a:t>
            </a:r>
          </a:p>
          <a:p>
            <a:pPr>
              <a:buFont typeface="Wingdings" pitchFamily="2" charset="2"/>
              <a:buNone/>
            </a:pPr>
            <a:r>
              <a:rPr lang="en-US" sz="2800" dirty="0">
                <a:solidFill>
                  <a:schemeClr val="accent3">
                    <a:lumMod val="50000"/>
                  </a:schemeClr>
                </a:solidFill>
              </a:rPr>
              <a:t>have $1 million now or</a:t>
            </a:r>
          </a:p>
          <a:p>
            <a:pPr>
              <a:buFont typeface="Wingdings" pitchFamily="2" charset="2"/>
              <a:buNone/>
            </a:pPr>
            <a:r>
              <a:rPr lang="en-US" sz="2800" dirty="0">
                <a:solidFill>
                  <a:schemeClr val="accent3">
                    <a:lumMod val="50000"/>
                  </a:schemeClr>
                </a:solidFill>
              </a:rPr>
              <a:t>$1 million 10 years </a:t>
            </a:r>
          </a:p>
          <a:p>
            <a:pPr>
              <a:buFont typeface="Wingdings" pitchFamily="2" charset="2"/>
              <a:buNone/>
            </a:pPr>
            <a:r>
              <a:rPr lang="en-US" sz="2800" dirty="0">
                <a:solidFill>
                  <a:schemeClr val="accent3">
                    <a:lumMod val="50000"/>
                  </a:schemeClr>
                </a:solidFill>
              </a:rPr>
              <a:t>from now?</a:t>
            </a:r>
          </a:p>
        </p:txBody>
      </p:sp>
      <p:pic>
        <p:nvPicPr>
          <p:cNvPr id="29701" name="Picture 1029" descr="bs00508_"/>
          <p:cNvPicPr>
            <a:picLocks noGrp="1" noChangeAspect="1" noChangeArrowheads="1"/>
          </p:cNvPicPr>
          <p:nvPr>
            <p:ph type="clipArt" sz="half" idx="2"/>
          </p:nvPr>
        </p:nvPicPr>
        <p:blipFill>
          <a:blip r:embed="rId2" cstate="print">
            <a:extLst>
              <a:ext uri="{28A0092B-C50C-407E-A947-70E740481C1C}">
                <a14:useLocalDpi xmlns:a14="http://schemas.microsoft.com/office/drawing/2010/main" val="0"/>
              </a:ext>
            </a:extLst>
          </a:blip>
          <a:stretch>
            <a:fillRect/>
          </a:stretch>
        </p:blipFill>
        <p:spPr>
          <a:xfrm>
            <a:off x="5765901" y="3207867"/>
            <a:ext cx="1574597" cy="1661465"/>
          </a:xfrm>
        </p:spPr>
      </p:pic>
      <p:sp>
        <p:nvSpPr>
          <p:cNvPr id="6" name="Slide Number Placeholder 5"/>
          <p:cNvSpPr>
            <a:spLocks noGrp="1"/>
          </p:cNvSpPr>
          <p:nvPr>
            <p:ph type="sldNum" sz="quarter" idx="12"/>
          </p:nvPr>
        </p:nvSpPr>
        <p:spPr/>
        <p:txBody>
          <a:bodyPr/>
          <a:lstStyle/>
          <a:p>
            <a:fld id="{AA1E81BA-F2DD-4B9B-A205-A86E60AAFD20}" type="slidenum">
              <a:rPr lang="en-US"/>
              <a:pPr/>
              <a:t>5</a:t>
            </a:fld>
            <a:endParaRPr lang="en-US"/>
          </a:p>
        </p:txBody>
      </p:sp>
      <p:sp>
        <p:nvSpPr>
          <p:cNvPr id="29702" name="Text Box 1030"/>
          <p:cNvSpPr txBox="1">
            <a:spLocks noChangeArrowheads="1"/>
          </p:cNvSpPr>
          <p:nvPr/>
        </p:nvSpPr>
        <p:spPr bwMode="auto">
          <a:xfrm>
            <a:off x="381000" y="4114800"/>
            <a:ext cx="41148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solidFill>
                  <a:schemeClr val="accent3">
                    <a:lumMod val="50000"/>
                  </a:schemeClr>
                </a:solidFill>
                <a:effectLst>
                  <a:outerShdw blurRad="38100" dist="38100" dir="2700000" algn="tl">
                    <a:srgbClr val="000000"/>
                  </a:outerShdw>
                </a:effectLst>
                <a:latin typeface="Tahoma" pitchFamily="34" charset="0"/>
              </a:rPr>
              <a:t>Of course, we would all prefer the money now!</a:t>
            </a:r>
          </a:p>
          <a:p>
            <a:pPr>
              <a:spcBef>
                <a:spcPct val="50000"/>
              </a:spcBef>
            </a:pPr>
            <a:r>
              <a:rPr lang="en-US" sz="2800" dirty="0">
                <a:solidFill>
                  <a:schemeClr val="accent3">
                    <a:lumMod val="50000"/>
                  </a:schemeClr>
                </a:solidFill>
                <a:effectLst>
                  <a:outerShdw blurRad="38100" dist="38100" dir="2700000" algn="tl">
                    <a:srgbClr val="000000"/>
                  </a:outerShdw>
                </a:effectLst>
                <a:latin typeface="Tahoma" pitchFamily="34" charset="0"/>
              </a:rPr>
              <a:t>This illustrates that there is an inherent monetary value attached to time.</a:t>
            </a:r>
          </a:p>
        </p:txBody>
      </p:sp>
    </p:spTree>
    <p:extLst>
      <p:ext uri="{BB962C8B-B14F-4D97-AF65-F5344CB8AC3E}">
        <p14:creationId xmlns:p14="http://schemas.microsoft.com/office/powerpoint/2010/main" val="663004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1000" fill="hold"/>
                                        <p:tgtEl>
                                          <p:spTgt spid="29702"/>
                                        </p:tgtEl>
                                        <p:attrNameLst>
                                          <p:attrName>ppt_w</p:attrName>
                                        </p:attrNameLst>
                                      </p:cBhvr>
                                      <p:tavLst>
                                        <p:tav tm="0">
                                          <p:val>
                                            <p:fltVal val="0"/>
                                          </p:val>
                                        </p:tav>
                                        <p:tav tm="100000">
                                          <p:val>
                                            <p:strVal val="#ppt_w"/>
                                          </p:val>
                                        </p:tav>
                                      </p:tavLst>
                                    </p:anim>
                                    <p:anim calcmode="lin" valueType="num">
                                      <p:cBhvr>
                                        <p:cTn id="8" dur="1000" fill="hold"/>
                                        <p:tgtEl>
                                          <p:spTgt spid="29702"/>
                                        </p:tgtEl>
                                        <p:attrNameLst>
                                          <p:attrName>ppt_h</p:attrName>
                                        </p:attrNameLst>
                                      </p:cBhvr>
                                      <p:tavLst>
                                        <p:tav tm="0">
                                          <p:val>
                                            <p:fltVal val="0"/>
                                          </p:val>
                                        </p:tav>
                                        <p:tav tm="100000">
                                          <p:val>
                                            <p:strVal val="#ppt_h"/>
                                          </p:val>
                                        </p:tav>
                                      </p:tavLst>
                                    </p:anim>
                                    <p:anim calcmode="lin" valueType="num">
                                      <p:cBhvr>
                                        <p:cTn id="9" dur="1000" fill="hold"/>
                                        <p:tgtEl>
                                          <p:spTgt spid="297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70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9" name="Rectangle 7"/>
          <p:cNvSpPr>
            <a:spLocks noChangeArrowheads="1"/>
          </p:cNvSpPr>
          <p:nvPr/>
        </p:nvSpPr>
        <p:spPr bwMode="auto">
          <a:xfrm>
            <a:off x="1143000" y="2512770"/>
            <a:ext cx="70866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 name="Title 1"/>
          <p:cNvSpPr>
            <a:spLocks noGrp="1"/>
          </p:cNvSpPr>
          <p:nvPr>
            <p:ph type="title"/>
          </p:nvPr>
        </p:nvSpPr>
        <p:spPr>
          <a:xfrm>
            <a:off x="448965" y="1138425"/>
            <a:ext cx="8229600" cy="584623"/>
          </a:xfrm>
        </p:spPr>
        <p:txBody>
          <a:bodyPr>
            <a:normAutofit fontScale="90000"/>
          </a:bodyPr>
          <a:lstStyle/>
          <a:p>
            <a:r>
              <a:rPr lang="en-US" b="1" dirty="0" smtClean="0">
                <a:solidFill>
                  <a:schemeClr val="bg1"/>
                </a:solidFill>
              </a:rPr>
              <a:t>Why Time</a:t>
            </a:r>
            <a:endParaRPr lang="en-US" b="1" dirty="0">
              <a:solidFill>
                <a:schemeClr val="bg1"/>
              </a:solidFill>
            </a:endParaRPr>
          </a:p>
        </p:txBody>
      </p:sp>
      <p:sp>
        <p:nvSpPr>
          <p:cNvPr id="8195" name="Rectangle 3"/>
          <p:cNvSpPr>
            <a:spLocks noGrp="1" noChangeArrowheads="1"/>
          </p:cNvSpPr>
          <p:nvPr>
            <p:ph sz="half" idx="1"/>
          </p:nvPr>
        </p:nvSpPr>
        <p:spPr>
          <a:xfrm>
            <a:off x="838200" y="4192524"/>
            <a:ext cx="7620000" cy="2132075"/>
          </a:xfrm>
          <a:noFill/>
          <a:ln/>
        </p:spPr>
        <p:txBody>
          <a:bodyPr/>
          <a:lstStyle/>
          <a:p>
            <a:pPr algn="ctr">
              <a:spcAft>
                <a:spcPct val="75000"/>
              </a:spcAft>
              <a:buFont typeface="Monotype Sorts" charset="2"/>
              <a:buNone/>
            </a:pPr>
            <a:r>
              <a:rPr lang="en-US" sz="3200" dirty="0" smtClean="0">
                <a:solidFill>
                  <a:schemeClr val="tx2"/>
                </a:solidFill>
                <a:effectLst>
                  <a:outerShdw blurRad="38100" dist="38100" dir="2700000" algn="tl">
                    <a:srgbClr val="C0C0C0"/>
                  </a:outerShdw>
                </a:effectLst>
              </a:rPr>
              <a:t>TIME</a:t>
            </a:r>
            <a:r>
              <a:rPr lang="en-US" sz="3200" dirty="0" smtClean="0"/>
              <a:t> </a:t>
            </a:r>
            <a:r>
              <a:rPr lang="en-US" sz="3200" dirty="0">
                <a:solidFill>
                  <a:schemeClr val="accent3">
                    <a:lumMod val="50000"/>
                  </a:schemeClr>
                </a:solidFill>
              </a:rPr>
              <a:t>allows you the </a:t>
            </a:r>
            <a:r>
              <a:rPr lang="en-US" sz="3200" i="1" dirty="0">
                <a:solidFill>
                  <a:schemeClr val="accent3">
                    <a:lumMod val="50000"/>
                  </a:schemeClr>
                </a:solidFill>
              </a:rPr>
              <a:t>opportunity</a:t>
            </a:r>
            <a:r>
              <a:rPr lang="en-US" sz="3200" dirty="0">
                <a:solidFill>
                  <a:schemeClr val="accent3">
                    <a:lumMod val="50000"/>
                  </a:schemeClr>
                </a:solidFill>
              </a:rPr>
              <a:t> to postpone consumption and earn</a:t>
            </a:r>
            <a:r>
              <a:rPr lang="en-US" sz="3200" dirty="0"/>
              <a:t> </a:t>
            </a:r>
            <a:r>
              <a:rPr lang="en-US" sz="3200" dirty="0">
                <a:solidFill>
                  <a:schemeClr val="hlink"/>
                </a:solidFill>
                <a:effectLst>
                  <a:outerShdw blurRad="38100" dist="38100" dir="2700000" algn="tl">
                    <a:srgbClr val="C0C0C0"/>
                  </a:outerShdw>
                </a:effectLst>
              </a:rPr>
              <a:t>INTEREST</a:t>
            </a:r>
            <a:r>
              <a:rPr lang="en-US" sz="3200" dirty="0"/>
              <a:t>.</a:t>
            </a:r>
            <a:endParaRPr lang="en-US" sz="1600" dirty="0"/>
          </a:p>
          <a:p>
            <a:pPr algn="ctr">
              <a:spcAft>
                <a:spcPct val="75000"/>
              </a:spcAft>
              <a:buFont typeface="Monotype Sorts" charset="2"/>
              <a:buNone/>
            </a:pPr>
            <a:endParaRPr lang="en-US" sz="1600" dirty="0"/>
          </a:p>
        </p:txBody>
      </p:sp>
      <p:sp>
        <p:nvSpPr>
          <p:cNvPr id="8198" name="Rectangle 6"/>
          <p:cNvSpPr>
            <a:spLocks noGrp="1" noChangeArrowheads="1"/>
          </p:cNvSpPr>
          <p:nvPr>
            <p:ph sz="half" idx="2"/>
          </p:nvPr>
        </p:nvSpPr>
        <p:spPr>
          <a:xfrm>
            <a:off x="1066800" y="2512770"/>
            <a:ext cx="7162800" cy="1292960"/>
          </a:xfrm>
          <a:noFill/>
          <a:ln/>
        </p:spPr>
        <p:txBody>
          <a:bodyPr/>
          <a:lstStyle/>
          <a:p>
            <a:pPr algn="ctr">
              <a:spcAft>
                <a:spcPct val="75000"/>
              </a:spcAft>
              <a:buFont typeface="Monotype Sorts" charset="2"/>
              <a:buNone/>
            </a:pPr>
            <a:r>
              <a:rPr lang="en-US" sz="3200" dirty="0"/>
              <a:t>Why is </a:t>
            </a:r>
            <a:r>
              <a:rPr lang="en-US" sz="3200" dirty="0">
                <a:solidFill>
                  <a:schemeClr val="tx2"/>
                </a:solidFill>
                <a:effectLst>
                  <a:outerShdw blurRad="38100" dist="38100" dir="2700000" algn="tl">
                    <a:srgbClr val="C0C0C0"/>
                  </a:outerShdw>
                </a:effectLst>
              </a:rPr>
              <a:t>TIME</a:t>
            </a:r>
            <a:r>
              <a:rPr lang="en-US" sz="3200" dirty="0"/>
              <a:t> such an important element in your decision?</a:t>
            </a:r>
          </a:p>
        </p:txBody>
      </p:sp>
    </p:spTree>
    <p:extLst>
      <p:ext uri="{BB962C8B-B14F-4D97-AF65-F5344CB8AC3E}">
        <p14:creationId xmlns:p14="http://schemas.microsoft.com/office/powerpoint/2010/main" val="4131653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96260" y="1138425"/>
            <a:ext cx="8229600" cy="458115"/>
          </a:xfrm>
        </p:spPr>
        <p:txBody>
          <a:bodyPr>
            <a:normAutofit fontScale="90000"/>
          </a:bodyPr>
          <a:lstStyle/>
          <a:p>
            <a:r>
              <a:rPr lang="en-US" dirty="0"/>
              <a:t>What is The Time Value of Money?</a:t>
            </a:r>
          </a:p>
        </p:txBody>
      </p:sp>
      <p:sp>
        <p:nvSpPr>
          <p:cNvPr id="30723" name="Rectangle 3"/>
          <p:cNvSpPr>
            <a:spLocks noGrp="1" noChangeArrowheads="1"/>
          </p:cNvSpPr>
          <p:nvPr>
            <p:ph idx="1"/>
          </p:nvPr>
        </p:nvSpPr>
        <p:spPr>
          <a:xfrm>
            <a:off x="448965" y="2360065"/>
            <a:ext cx="8229600" cy="3613393"/>
          </a:xfrm>
        </p:spPr>
        <p:txBody>
          <a:bodyPr>
            <a:normAutofit lnSpcReduction="10000"/>
          </a:bodyPr>
          <a:lstStyle/>
          <a:p>
            <a:pPr>
              <a:lnSpc>
                <a:spcPct val="90000"/>
              </a:lnSpc>
            </a:pPr>
            <a:r>
              <a:rPr lang="en-US" dirty="0"/>
              <a:t>A dollar received today is worth more than a dollar received tomorrow</a:t>
            </a:r>
          </a:p>
          <a:p>
            <a:pPr lvl="1">
              <a:lnSpc>
                <a:spcPct val="90000"/>
              </a:lnSpc>
            </a:pPr>
            <a:r>
              <a:rPr lang="en-US" dirty="0"/>
              <a:t>This is because a dollar received today can be invested to earn interest</a:t>
            </a:r>
          </a:p>
          <a:p>
            <a:pPr lvl="1">
              <a:lnSpc>
                <a:spcPct val="90000"/>
              </a:lnSpc>
            </a:pPr>
            <a:r>
              <a:rPr lang="en-US" dirty="0"/>
              <a:t>The amount of interest earned depends on the rate of return that can be earned on the investment</a:t>
            </a:r>
          </a:p>
          <a:p>
            <a:pPr>
              <a:lnSpc>
                <a:spcPct val="90000"/>
              </a:lnSpc>
            </a:pPr>
            <a:r>
              <a:rPr lang="en-US" dirty="0"/>
              <a:t>Time value of money quantifies the value of a dollar through time</a:t>
            </a:r>
          </a:p>
        </p:txBody>
      </p:sp>
      <p:sp>
        <p:nvSpPr>
          <p:cNvPr id="4" name="Slide Number Placeholder 3"/>
          <p:cNvSpPr>
            <a:spLocks noGrp="1"/>
          </p:cNvSpPr>
          <p:nvPr>
            <p:ph type="sldNum" sz="quarter" idx="12"/>
          </p:nvPr>
        </p:nvSpPr>
        <p:spPr/>
        <p:txBody>
          <a:bodyPr/>
          <a:lstStyle/>
          <a:p>
            <a:fld id="{8F7B7577-0B40-4C4B-A989-C24F10478DFC}" type="slidenum">
              <a:rPr lang="en-US"/>
              <a:pPr/>
              <a:t>7</a:t>
            </a:fld>
            <a:endParaRPr lang="en-US"/>
          </a:p>
        </p:txBody>
      </p:sp>
    </p:spTree>
    <p:extLst>
      <p:ext uri="{BB962C8B-B14F-4D97-AF65-F5344CB8AC3E}">
        <p14:creationId xmlns:p14="http://schemas.microsoft.com/office/powerpoint/2010/main" val="2173230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en-US"/>
              <a:t>Uses of Time Value of Money	</a:t>
            </a:r>
          </a:p>
        </p:txBody>
      </p:sp>
      <p:sp>
        <p:nvSpPr>
          <p:cNvPr id="31747" name="Rectangle 3"/>
          <p:cNvSpPr>
            <a:spLocks noGrp="1" noChangeArrowheads="1"/>
          </p:cNvSpPr>
          <p:nvPr>
            <p:ph idx="1"/>
          </p:nvPr>
        </p:nvSpPr>
        <p:spPr>
          <a:xfrm>
            <a:off x="448965" y="2564297"/>
            <a:ext cx="8229600" cy="3918803"/>
          </a:xfrm>
        </p:spPr>
        <p:txBody>
          <a:bodyPr/>
          <a:lstStyle/>
          <a:p>
            <a:r>
              <a:rPr lang="en-US" sz="2800" dirty="0"/>
              <a:t>Time Value of Money, or TVM, is a concept that is used in all aspects of finance including:</a:t>
            </a:r>
          </a:p>
          <a:p>
            <a:pPr lvl="1"/>
            <a:r>
              <a:rPr lang="en-US" sz="2400" dirty="0"/>
              <a:t>Bond valuation</a:t>
            </a:r>
          </a:p>
          <a:p>
            <a:pPr lvl="1"/>
            <a:r>
              <a:rPr lang="en-US" sz="2400" dirty="0"/>
              <a:t>Stock valuation</a:t>
            </a:r>
          </a:p>
          <a:p>
            <a:pPr lvl="1"/>
            <a:r>
              <a:rPr lang="en-US" sz="2400" dirty="0"/>
              <a:t>Accept/reject decisions for project management</a:t>
            </a:r>
          </a:p>
          <a:p>
            <a:pPr lvl="1"/>
            <a:r>
              <a:rPr lang="en-US" sz="2400" dirty="0"/>
              <a:t>Financial analysis of firms</a:t>
            </a:r>
          </a:p>
          <a:p>
            <a:pPr lvl="1"/>
            <a:r>
              <a:rPr lang="en-US" sz="2400" dirty="0"/>
              <a:t>And many others!</a:t>
            </a:r>
          </a:p>
        </p:txBody>
      </p:sp>
      <p:sp>
        <p:nvSpPr>
          <p:cNvPr id="4" name="Slide Number Placeholder 3"/>
          <p:cNvSpPr>
            <a:spLocks noGrp="1"/>
          </p:cNvSpPr>
          <p:nvPr>
            <p:ph type="sldNum" sz="quarter" idx="12"/>
          </p:nvPr>
        </p:nvSpPr>
        <p:spPr/>
        <p:txBody>
          <a:bodyPr/>
          <a:lstStyle/>
          <a:p>
            <a:fld id="{0FB86034-0D75-4485-ADF6-A7AB9A018945}" type="slidenum">
              <a:rPr lang="en-US"/>
              <a:pPr/>
              <a:t>8</a:t>
            </a:fld>
            <a:endParaRPr lang="en-US"/>
          </a:p>
        </p:txBody>
      </p:sp>
    </p:spTree>
    <p:extLst>
      <p:ext uri="{BB962C8B-B14F-4D97-AF65-F5344CB8AC3E}">
        <p14:creationId xmlns:p14="http://schemas.microsoft.com/office/powerpoint/2010/main" val="56622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Rectangle 5"/>
          <p:cNvSpPr>
            <a:spLocks noGrp="1" noChangeArrowheads="1"/>
          </p:cNvSpPr>
          <p:nvPr>
            <p:ph sz="half" idx="1"/>
          </p:nvPr>
        </p:nvSpPr>
        <p:spPr>
          <a:xfrm>
            <a:off x="762000" y="3810000"/>
            <a:ext cx="7848600" cy="2286000"/>
          </a:xfrm>
          <a:noFill/>
          <a:ln/>
        </p:spPr>
        <p:txBody>
          <a:bodyPr/>
          <a:lstStyle/>
          <a:p>
            <a:pPr marL="0" indent="0">
              <a:buNone/>
            </a:pPr>
            <a:r>
              <a:rPr lang="en-US" sz="3200" dirty="0">
                <a:solidFill>
                  <a:schemeClr val="accent3">
                    <a:lumMod val="50000"/>
                  </a:schemeClr>
                </a:solidFill>
                <a:effectLst>
                  <a:outerShdw blurRad="38100" dist="38100" dir="2700000" algn="tl">
                    <a:srgbClr val="C0C0C0"/>
                  </a:outerShdw>
                </a:effectLst>
              </a:rPr>
              <a:t>Compound Interest</a:t>
            </a:r>
            <a:endParaRPr lang="en-US" sz="3200" dirty="0">
              <a:solidFill>
                <a:schemeClr val="accent3">
                  <a:lumMod val="50000"/>
                </a:schemeClr>
              </a:solidFill>
            </a:endParaRPr>
          </a:p>
          <a:p>
            <a:pPr lvl="1">
              <a:buFont typeface="Monotype Sorts" pitchFamily="2" charset="2"/>
              <a:buNone/>
            </a:pPr>
            <a:r>
              <a:rPr lang="en-US" sz="2800" dirty="0">
                <a:solidFill>
                  <a:schemeClr val="accent3">
                    <a:lumMod val="50000"/>
                  </a:schemeClr>
                </a:solidFill>
              </a:rPr>
              <a:t>Interest paid (earned) on any previous interest earned, as well as on the principal borrowed (lent).</a:t>
            </a:r>
          </a:p>
        </p:txBody>
      </p:sp>
      <p:sp>
        <p:nvSpPr>
          <p:cNvPr id="9222" name="Rectangle 6"/>
          <p:cNvSpPr>
            <a:spLocks noChangeArrowheads="1"/>
          </p:cNvSpPr>
          <p:nvPr/>
        </p:nvSpPr>
        <p:spPr bwMode="auto">
          <a:xfrm>
            <a:off x="762000" y="2057400"/>
            <a:ext cx="784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spcAft>
                <a:spcPct val="20000"/>
              </a:spcAft>
              <a:buClr>
                <a:schemeClr val="tx2"/>
              </a:buClr>
              <a:buSzPct val="75000"/>
            </a:pPr>
            <a:r>
              <a:rPr lang="en-US" sz="3200" dirty="0">
                <a:solidFill>
                  <a:schemeClr val="accent3">
                    <a:lumMod val="50000"/>
                  </a:schemeClr>
                </a:solidFill>
                <a:effectLst>
                  <a:outerShdw blurRad="38100" dist="38100" dir="2700000" algn="tl">
                    <a:srgbClr val="C0C0C0"/>
                  </a:outerShdw>
                </a:effectLst>
              </a:rPr>
              <a:t>Simple Interest</a:t>
            </a:r>
            <a:endParaRPr lang="en-US" sz="3200" dirty="0">
              <a:solidFill>
                <a:schemeClr val="accent3">
                  <a:lumMod val="50000"/>
                </a:schemeClr>
              </a:solidFill>
            </a:endParaRPr>
          </a:p>
          <a:p>
            <a:pPr marL="742950" lvl="1" indent="-285750" algn="l">
              <a:spcBef>
                <a:spcPct val="20000"/>
              </a:spcBef>
              <a:spcAft>
                <a:spcPct val="20000"/>
              </a:spcAft>
            </a:pPr>
            <a:r>
              <a:rPr lang="en-US" sz="2800" dirty="0">
                <a:solidFill>
                  <a:schemeClr val="accent3">
                    <a:lumMod val="50000"/>
                  </a:schemeClr>
                </a:solidFill>
              </a:rPr>
              <a:t>Interest paid (earned) on only the original amount, or principal, borrowed (lent).</a:t>
            </a:r>
          </a:p>
        </p:txBody>
      </p:sp>
      <p:sp>
        <p:nvSpPr>
          <p:cNvPr id="8" name="Rectangle 2"/>
          <p:cNvSpPr txBox="1">
            <a:spLocks noChangeArrowheads="1"/>
          </p:cNvSpPr>
          <p:nvPr/>
        </p:nvSpPr>
        <p:spPr>
          <a:xfrm>
            <a:off x="448965" y="1138425"/>
            <a:ext cx="8229600" cy="7635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Types of interest</a:t>
            </a:r>
            <a:endParaRPr lang="en-US" b="1" dirty="0">
              <a:solidFill>
                <a:schemeClr val="bg1"/>
              </a:solidFill>
            </a:endParaRPr>
          </a:p>
        </p:txBody>
      </p:sp>
    </p:spTree>
    <p:extLst>
      <p:ext uri="{BB962C8B-B14F-4D97-AF65-F5344CB8AC3E}">
        <p14:creationId xmlns:p14="http://schemas.microsoft.com/office/powerpoint/2010/main" val="40795539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wipe(left)">
                                      <p:cBhvr>
                                        <p:cTn id="7" dur="500"/>
                                        <p:tgtEl>
                                          <p:spTgt spid="922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21">
                                            <p:txEl>
                                              <p:pRg st="1" end="1"/>
                                            </p:txEl>
                                          </p:spTgt>
                                        </p:tgtEl>
                                        <p:attrNameLst>
                                          <p:attrName>style.visibility</p:attrName>
                                        </p:attrNameLst>
                                      </p:cBhvr>
                                      <p:to>
                                        <p:strVal val="visible"/>
                                      </p:to>
                                    </p:set>
                                    <p:animEffect transition="in" filter="wipe(left)">
                                      <p:cBhvr>
                                        <p:cTn id="10" dur="500"/>
                                        <p:tgtEl>
                                          <p:spTgt spid="92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utoUpdateAnimBg="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1067</TotalTime>
  <Words>1790</Words>
  <Application>Microsoft Office PowerPoint</Application>
  <PresentationFormat>On-screen Show (4:3)</PresentationFormat>
  <Paragraphs>299</Paragraphs>
  <Slides>48</Slides>
  <Notes>0</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48</vt:i4>
      </vt:variant>
    </vt:vector>
  </HeadingPairs>
  <TitlesOfParts>
    <vt:vector size="53" baseType="lpstr">
      <vt:lpstr>1_Office Theme</vt:lpstr>
      <vt:lpstr>Office Theme</vt:lpstr>
      <vt:lpstr>Equation</vt:lpstr>
      <vt:lpstr>Document</vt:lpstr>
      <vt:lpstr>Chart</vt:lpstr>
      <vt:lpstr>Time Value of Money Capital Budgeting Techniques</vt:lpstr>
      <vt:lpstr>After studying, you should be able to:</vt:lpstr>
      <vt:lpstr>PowerPoint Presentation</vt:lpstr>
      <vt:lpstr>PowerPoint Presentation</vt:lpstr>
      <vt:lpstr>The Time Value of Money </vt:lpstr>
      <vt:lpstr>Why Time</vt:lpstr>
      <vt:lpstr>What is The Time Value of Money?</vt:lpstr>
      <vt:lpstr>Uses of Time Value of Money </vt:lpstr>
      <vt:lpstr>PowerPoint Presentation</vt:lpstr>
      <vt:lpstr>Simple interest</vt:lpstr>
      <vt:lpstr>Example </vt:lpstr>
      <vt:lpstr>Present and Future Value</vt:lpstr>
      <vt:lpstr>Simple interest</vt:lpstr>
      <vt:lpstr>Compound Interest</vt:lpstr>
      <vt:lpstr>Simple Interest and Compound Interest</vt:lpstr>
      <vt:lpstr>PowerPoint Presentation</vt:lpstr>
      <vt:lpstr>Example of PV of a Lump Sum</vt:lpstr>
      <vt:lpstr>Example of PV of a Lump Sum</vt:lpstr>
      <vt:lpstr>Future Value of a Lump Sum</vt:lpstr>
      <vt:lpstr>Example of FV of a Lump Sum</vt:lpstr>
      <vt:lpstr>Example of FV of a Lump Sum</vt:lpstr>
      <vt:lpstr>Future Value   Single Deposit (Graphic)</vt:lpstr>
      <vt:lpstr>Future Value   Single Deposit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Compound Interest?</vt:lpstr>
      <vt:lpstr>Present Value of a Cash Flow Stream</vt:lpstr>
      <vt:lpstr>Example of PV of a Cash Flow Stream</vt:lpstr>
      <vt:lpstr>Example of PV of a Cash Flow Stream</vt:lpstr>
      <vt:lpstr>Example of PV of a Cash Flow Stream</vt:lpstr>
      <vt:lpstr>Future Value of a Cash Flow Stream</vt:lpstr>
      <vt:lpstr>Example of FV of a Cash Flow Stream</vt:lpstr>
      <vt:lpstr>Example of FV of a Cash Flow Stream</vt:lpstr>
      <vt:lpstr>Example of FV of a Cash Flow Stream</vt:lpstr>
      <vt:lpstr>PowerPoint Presentation</vt:lpstr>
      <vt:lpstr>Capital budgeting techniques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Lecturer</cp:lastModifiedBy>
  <cp:revision>304</cp:revision>
  <cp:lastPrinted>2018-10-05T07:13:32Z</cp:lastPrinted>
  <dcterms:created xsi:type="dcterms:W3CDTF">2013-08-21T19:17:07Z</dcterms:created>
  <dcterms:modified xsi:type="dcterms:W3CDTF">2019-05-03T18:31:32Z</dcterms:modified>
</cp:coreProperties>
</file>