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9" r:id="rId4"/>
    <p:sldId id="260" r:id="rId5"/>
    <p:sldId id="271" r:id="rId6"/>
    <p:sldId id="294" r:id="rId7"/>
    <p:sldId id="275" r:id="rId8"/>
    <p:sldId id="290" r:id="rId9"/>
    <p:sldId id="296" r:id="rId10"/>
    <p:sldId id="297" r:id="rId11"/>
    <p:sldId id="298" r:id="rId12"/>
    <p:sldId id="306" r:id="rId13"/>
    <p:sldId id="299" r:id="rId14"/>
    <p:sldId id="307" r:id="rId15"/>
    <p:sldId id="300" r:id="rId16"/>
    <p:sldId id="308" r:id="rId17"/>
    <p:sldId id="301" r:id="rId18"/>
    <p:sldId id="309" r:id="rId19"/>
    <p:sldId id="302" r:id="rId20"/>
    <p:sldId id="310" r:id="rId21"/>
    <p:sldId id="303" r:id="rId22"/>
    <p:sldId id="312" r:id="rId23"/>
    <p:sldId id="304" r:id="rId24"/>
    <p:sldId id="313" r:id="rId25"/>
    <p:sldId id="305" r:id="rId26"/>
    <p:sldId id="314" r:id="rId27"/>
    <p:sldId id="318" r:id="rId28"/>
    <p:sldId id="31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FEC832-7FA8-443A-8AB1-54710FC64CF8}"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9E891-A66A-4D91-9ABA-2624689DF7DE}" type="slidenum">
              <a:rPr lang="en-US" smtClean="0"/>
              <a:pPr/>
              <a:t>‹#›</a:t>
            </a:fld>
            <a:endParaRPr lang="en-US"/>
          </a:p>
        </p:txBody>
      </p:sp>
    </p:spTree>
    <p:extLst>
      <p:ext uri="{BB962C8B-B14F-4D97-AF65-F5344CB8AC3E}">
        <p14:creationId xmlns:p14="http://schemas.microsoft.com/office/powerpoint/2010/main" val="160773057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EC832-7FA8-443A-8AB1-54710FC64CF8}"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9E891-A66A-4D91-9ABA-2624689DF7DE}" type="slidenum">
              <a:rPr lang="en-US" smtClean="0"/>
              <a:pPr/>
              <a:t>‹#›</a:t>
            </a:fld>
            <a:endParaRPr lang="en-US"/>
          </a:p>
        </p:txBody>
      </p:sp>
    </p:spTree>
    <p:extLst>
      <p:ext uri="{BB962C8B-B14F-4D97-AF65-F5344CB8AC3E}">
        <p14:creationId xmlns:p14="http://schemas.microsoft.com/office/powerpoint/2010/main" val="76617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6FEC832-7FA8-443A-8AB1-54710FC64CF8}" type="datetimeFigureOut">
              <a:rPr lang="en-US" smtClean="0"/>
              <a:pPr/>
              <a:t>2/27/2019</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92E9E891-A66A-4D91-9ABA-2624689DF7DE}" type="slidenum">
              <a:rPr lang="en-US" smtClean="0"/>
              <a:pPr/>
              <a:t>‹#›</a:t>
            </a:fld>
            <a:endParaRPr lang="en-US"/>
          </a:p>
        </p:txBody>
      </p:sp>
    </p:spTree>
    <p:extLst>
      <p:ext uri="{BB962C8B-B14F-4D97-AF65-F5344CB8AC3E}">
        <p14:creationId xmlns:p14="http://schemas.microsoft.com/office/powerpoint/2010/main" val="302373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EC832-7FA8-443A-8AB1-54710FC64CF8}"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9E891-A66A-4D91-9ABA-2624689DF7DE}" type="slidenum">
              <a:rPr lang="en-US" smtClean="0"/>
              <a:pPr/>
              <a:t>‹#›</a:t>
            </a:fld>
            <a:endParaRPr lang="en-US"/>
          </a:p>
        </p:txBody>
      </p:sp>
    </p:spTree>
    <p:extLst>
      <p:ext uri="{BB962C8B-B14F-4D97-AF65-F5344CB8AC3E}">
        <p14:creationId xmlns:p14="http://schemas.microsoft.com/office/powerpoint/2010/main" val="90942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6FEC832-7FA8-443A-8AB1-54710FC64CF8}" type="datetimeFigureOut">
              <a:rPr lang="en-US" smtClean="0"/>
              <a:pPr/>
              <a:t>2/27/2019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2E9E891-A66A-4D91-9ABA-2624689DF7DE}" type="slidenum">
              <a:rPr lang="en-US" smtClean="0"/>
              <a:pPr/>
              <a:t>‹#›</a:t>
            </a:fld>
            <a:endParaRPr lang="en-US"/>
          </a:p>
        </p:txBody>
      </p:sp>
    </p:spTree>
    <p:extLst>
      <p:ext uri="{BB962C8B-B14F-4D97-AF65-F5344CB8AC3E}">
        <p14:creationId xmlns:p14="http://schemas.microsoft.com/office/powerpoint/2010/main" val="340133224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FEC832-7FA8-443A-8AB1-54710FC64CF8}" type="datetimeFigureOut">
              <a:rPr lang="en-US" smtClean="0"/>
              <a:pPr/>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9E891-A66A-4D91-9ABA-2624689DF7DE}" type="slidenum">
              <a:rPr lang="en-US" smtClean="0"/>
              <a:pPr/>
              <a:t>‹#›</a:t>
            </a:fld>
            <a:endParaRPr lang="en-US"/>
          </a:p>
        </p:txBody>
      </p:sp>
    </p:spTree>
    <p:extLst>
      <p:ext uri="{BB962C8B-B14F-4D97-AF65-F5344CB8AC3E}">
        <p14:creationId xmlns:p14="http://schemas.microsoft.com/office/powerpoint/2010/main" val="35652013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FEC832-7FA8-443A-8AB1-54710FC64CF8}" type="datetimeFigureOut">
              <a:rPr lang="en-US" smtClean="0"/>
              <a:pPr/>
              <a:t>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9E891-A66A-4D91-9ABA-2624689DF7DE}" type="slidenum">
              <a:rPr lang="en-US" smtClean="0"/>
              <a:pPr/>
              <a:t>‹#›</a:t>
            </a:fld>
            <a:endParaRPr lang="en-US"/>
          </a:p>
        </p:txBody>
      </p:sp>
    </p:spTree>
    <p:extLst>
      <p:ext uri="{BB962C8B-B14F-4D97-AF65-F5344CB8AC3E}">
        <p14:creationId xmlns:p14="http://schemas.microsoft.com/office/powerpoint/2010/main" val="6506463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FEC832-7FA8-443A-8AB1-54710FC64CF8}" type="datetimeFigureOut">
              <a:rPr lang="en-US" smtClean="0"/>
              <a:pPr/>
              <a:t>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9E891-A66A-4D91-9ABA-2624689DF7DE}" type="slidenum">
              <a:rPr lang="en-US" smtClean="0"/>
              <a:pPr/>
              <a:t>‹#›</a:t>
            </a:fld>
            <a:endParaRPr lang="en-US"/>
          </a:p>
        </p:txBody>
      </p:sp>
    </p:spTree>
    <p:extLst>
      <p:ext uri="{BB962C8B-B14F-4D97-AF65-F5344CB8AC3E}">
        <p14:creationId xmlns:p14="http://schemas.microsoft.com/office/powerpoint/2010/main" val="424275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EC832-7FA8-443A-8AB1-54710FC64CF8}" type="datetimeFigureOut">
              <a:rPr lang="en-US" smtClean="0"/>
              <a:pPr/>
              <a:t>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9E891-A66A-4D91-9ABA-2624689DF7DE}" type="slidenum">
              <a:rPr lang="en-US" smtClean="0"/>
              <a:pPr/>
              <a:t>‹#›</a:t>
            </a:fld>
            <a:endParaRPr lang="en-US"/>
          </a:p>
        </p:txBody>
      </p:sp>
    </p:spTree>
    <p:extLst>
      <p:ext uri="{BB962C8B-B14F-4D97-AF65-F5344CB8AC3E}">
        <p14:creationId xmlns:p14="http://schemas.microsoft.com/office/powerpoint/2010/main" val="209162826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FEC832-7FA8-443A-8AB1-54710FC64CF8}" type="datetimeFigureOut">
              <a:rPr lang="en-US" smtClean="0"/>
              <a:pPr/>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9E891-A66A-4D91-9ABA-2624689DF7DE}" type="slidenum">
              <a:rPr lang="en-US" smtClean="0"/>
              <a:pPr/>
              <a:t>‹#›</a:t>
            </a:fld>
            <a:endParaRPr lang="en-US"/>
          </a:p>
        </p:txBody>
      </p:sp>
    </p:spTree>
    <p:extLst>
      <p:ext uri="{BB962C8B-B14F-4D97-AF65-F5344CB8AC3E}">
        <p14:creationId xmlns:p14="http://schemas.microsoft.com/office/powerpoint/2010/main" val="36020981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FEC832-7FA8-443A-8AB1-54710FC64CF8}" type="datetimeFigureOut">
              <a:rPr lang="en-US" smtClean="0"/>
              <a:pPr/>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9E891-A66A-4D91-9ABA-2624689DF7DE}" type="slidenum">
              <a:rPr lang="en-US" smtClean="0"/>
              <a:pPr/>
              <a:t>‹#›</a:t>
            </a:fld>
            <a:endParaRPr lang="en-US"/>
          </a:p>
        </p:txBody>
      </p:sp>
    </p:spTree>
    <p:extLst>
      <p:ext uri="{BB962C8B-B14F-4D97-AF65-F5344CB8AC3E}">
        <p14:creationId xmlns:p14="http://schemas.microsoft.com/office/powerpoint/2010/main" val="364535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6FEC832-7FA8-443A-8AB1-54710FC64CF8}" type="datetimeFigureOut">
              <a:rPr lang="en-US" smtClean="0"/>
              <a:pPr/>
              <a:t>2/27/2019</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2E9E891-A66A-4D91-9ABA-2624689DF7DE}" type="slidenum">
              <a:rPr lang="en-US" smtClean="0"/>
              <a:pPr/>
              <a:t>‹#›</a:t>
            </a:fld>
            <a:endParaRPr lang="en-US"/>
          </a:p>
        </p:txBody>
      </p:sp>
    </p:spTree>
    <p:extLst>
      <p:ext uri="{BB962C8B-B14F-4D97-AF65-F5344CB8AC3E}">
        <p14:creationId xmlns:p14="http://schemas.microsoft.com/office/powerpoint/2010/main" val="412546231"/>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management</a:t>
            </a:r>
          </a:p>
        </p:txBody>
      </p:sp>
    </p:spTree>
    <p:extLst>
      <p:ext uri="{BB962C8B-B14F-4D97-AF65-F5344CB8AC3E}">
        <p14:creationId xmlns:p14="http://schemas.microsoft.com/office/powerpoint/2010/main" val="694684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pic>
        <p:nvPicPr>
          <p:cNvPr id="10242" name="Picture 2"/>
          <p:cNvPicPr>
            <a:picLocks noChangeAspect="1" noChangeArrowheads="1"/>
          </p:cNvPicPr>
          <p:nvPr/>
        </p:nvPicPr>
        <p:blipFill>
          <a:blip r:embed="rId2" cstate="print"/>
          <a:srcRect/>
          <a:stretch>
            <a:fillRect/>
          </a:stretch>
        </p:blipFill>
        <p:spPr bwMode="auto">
          <a:xfrm>
            <a:off x="996286" y="4540103"/>
            <a:ext cx="10222173" cy="2131124"/>
          </a:xfrm>
          <a:prstGeom prst="rect">
            <a:avLst/>
          </a:prstGeom>
          <a:noFill/>
          <a:ln w="9525">
            <a:noFill/>
            <a:miter lim="800000"/>
            <a:headEnd/>
            <a:tailEnd/>
          </a:ln>
        </p:spPr>
      </p:pic>
      <p:sp>
        <p:nvSpPr>
          <p:cNvPr id="5" name="TextBox 4"/>
          <p:cNvSpPr txBox="1"/>
          <p:nvPr/>
        </p:nvSpPr>
        <p:spPr>
          <a:xfrm>
            <a:off x="559557" y="2073184"/>
            <a:ext cx="11095630" cy="2554545"/>
          </a:xfrm>
          <a:prstGeom prst="rect">
            <a:avLst/>
          </a:prstGeom>
          <a:noFill/>
        </p:spPr>
        <p:txBody>
          <a:bodyPr wrap="square" rtlCol="0">
            <a:spAutoFit/>
          </a:bodyPr>
          <a:lstStyle/>
          <a:p>
            <a:pPr algn="just"/>
            <a:r>
              <a:rPr lang="en-US" sz="2000" dirty="0"/>
              <a:t>Processes in </a:t>
            </a:r>
            <a:r>
              <a:rPr lang="en-US" sz="2000" b="1" dirty="0"/>
              <a:t>Project Integration Management </a:t>
            </a:r>
            <a:r>
              <a:rPr lang="en-US" sz="2000" dirty="0"/>
              <a:t>“Processes and activities needed to identify, define, combine, unify and coordinate different processes and activities with project management process groups.” Integration Management is the only Knowledge Area that includes processes from each of the five Process Groups --Initiating, Planning, Executing, Monitoring and Controlling, and Closing. What holds a project together? That would be project integration management, which includes such fundamental plans as developing a project charter that is created during the initiation phase. In short, project managers will have to keep an eye on every aspect of a project and check if everything is going according to the plan.</a:t>
            </a:r>
          </a:p>
        </p:txBody>
      </p:sp>
    </p:spTree>
    <p:extLst>
      <p:ext uri="{BB962C8B-B14F-4D97-AF65-F5344CB8AC3E}">
        <p14:creationId xmlns:p14="http://schemas.microsoft.com/office/powerpoint/2010/main" val="4134580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5" name="TextBox 4"/>
          <p:cNvSpPr txBox="1"/>
          <p:nvPr/>
        </p:nvSpPr>
        <p:spPr>
          <a:xfrm>
            <a:off x="450376" y="1924334"/>
            <a:ext cx="11095630" cy="2554545"/>
          </a:xfrm>
          <a:prstGeom prst="rect">
            <a:avLst/>
          </a:prstGeom>
          <a:noFill/>
        </p:spPr>
        <p:txBody>
          <a:bodyPr wrap="square" rtlCol="0">
            <a:spAutoFit/>
          </a:bodyPr>
          <a:lstStyle/>
          <a:p>
            <a:pPr algn="just"/>
            <a:r>
              <a:rPr lang="en-US" sz="2000" b="1" dirty="0"/>
              <a:t>Project Scope Management </a:t>
            </a:r>
            <a:r>
              <a:rPr lang="en-US" sz="2000" dirty="0"/>
              <a:t>This knowledge area deals with defining the project scope, project requirement scope, project work, making the work breakdown structure, making the scope baselines and managing the scope of the project. Scope creep and lack of proper scope document is one of the main reasons behind project failure. Furthermore, defining and documenting all the work comes under scope management. Your project team should know what the deliverables are and what problems your project will solve. All this makes it easier for your team members to achieve the goals and helps clients in knowing what to expect from the projects. Therefore, project scope should also contain milestones related to projects.</a:t>
            </a:r>
          </a:p>
        </p:txBody>
      </p:sp>
      <p:pic>
        <p:nvPicPr>
          <p:cNvPr id="11266" name="Picture 2"/>
          <p:cNvPicPr>
            <a:picLocks noChangeAspect="1" noChangeArrowheads="1"/>
          </p:cNvPicPr>
          <p:nvPr/>
        </p:nvPicPr>
        <p:blipFill>
          <a:blip r:embed="rId2" cstate="print"/>
          <a:srcRect/>
          <a:stretch>
            <a:fillRect/>
          </a:stretch>
        </p:blipFill>
        <p:spPr bwMode="auto">
          <a:xfrm>
            <a:off x="887104" y="4478879"/>
            <a:ext cx="10522424" cy="2038878"/>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Knowledge areas</a:t>
            </a:r>
          </a:p>
        </p:txBody>
      </p:sp>
      <p:sp>
        <p:nvSpPr>
          <p:cNvPr id="3" name="Content Placeholder 2"/>
          <p:cNvSpPr>
            <a:spLocks noGrp="1"/>
          </p:cNvSpPr>
          <p:nvPr>
            <p:ph idx="1"/>
          </p:nvPr>
        </p:nvSpPr>
        <p:spPr/>
        <p:txBody>
          <a:bodyPr/>
          <a:lstStyle/>
          <a:p>
            <a:r>
              <a:rPr lang="en-US" dirty="0"/>
              <a:t>There are five sub-processes involved in the project scope management process.</a:t>
            </a:r>
          </a:p>
          <a:p>
            <a:endParaRPr lang="en-US" dirty="0"/>
          </a:p>
          <a:p>
            <a:r>
              <a:rPr lang="en-US" dirty="0"/>
              <a:t>Collect requirements (Document stakeholder requirements)</a:t>
            </a:r>
          </a:p>
          <a:p>
            <a:r>
              <a:rPr lang="en-US" dirty="0"/>
              <a:t>Define scope (Detailed description of project and what it will do)</a:t>
            </a:r>
          </a:p>
          <a:p>
            <a:r>
              <a:rPr lang="en-US" dirty="0"/>
              <a:t>Create work breakdown structure (Dividing projects into smaller tasks)</a:t>
            </a:r>
          </a:p>
          <a:p>
            <a:r>
              <a:rPr lang="en-US" dirty="0"/>
              <a:t>Verify scope (Getting acceptance of project deliverables from stakeholders)</a:t>
            </a:r>
          </a:p>
          <a:p>
            <a:r>
              <a:rPr lang="en-US" dirty="0"/>
              <a:t>Control scope (Difference between actual and approved scope)</a:t>
            </a:r>
          </a:p>
        </p:txBody>
      </p:sp>
    </p:spTree>
    <p:extLst>
      <p:ext uri="{BB962C8B-B14F-4D97-AF65-F5344CB8AC3E}">
        <p14:creationId xmlns:p14="http://schemas.microsoft.com/office/powerpoint/2010/main" val="251411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a:t>
            </a:r>
            <a:r>
              <a:rPr lang="en-US" dirty="0">
                <a:solidFill>
                  <a:schemeClr val="tx1"/>
                </a:solidFill>
              </a:rPr>
              <a:t> </a:t>
            </a:r>
            <a:r>
              <a:rPr lang="en-US" dirty="0"/>
              <a:t>areas</a:t>
            </a:r>
          </a:p>
        </p:txBody>
      </p:sp>
      <p:sp>
        <p:nvSpPr>
          <p:cNvPr id="5" name="TextBox 4"/>
          <p:cNvSpPr txBox="1"/>
          <p:nvPr/>
        </p:nvSpPr>
        <p:spPr>
          <a:xfrm>
            <a:off x="450376" y="1924334"/>
            <a:ext cx="11095630" cy="2246769"/>
          </a:xfrm>
          <a:prstGeom prst="rect">
            <a:avLst/>
          </a:prstGeom>
          <a:noFill/>
        </p:spPr>
        <p:txBody>
          <a:bodyPr wrap="square" rtlCol="0">
            <a:spAutoFit/>
          </a:bodyPr>
          <a:lstStyle/>
          <a:p>
            <a:pPr algn="just"/>
            <a:r>
              <a:rPr lang="en-US" sz="2000" b="1" dirty="0"/>
              <a:t>Project Time Management </a:t>
            </a:r>
            <a:r>
              <a:rPr lang="en-US" sz="2000" dirty="0"/>
              <a:t>includes the processes necessary to construct and control the project schedule and complete the project on an agreed-upon timeline. The time management processes must occur at least once on every project and may also occur for each project phase. The project managers estimate the duration of the tasks in this knowledge area. This is where PM sequences the tasks and chooses the number of resources required to achieve the objective of the project. Schedule is monitored and managed here in this area to keep the project</a:t>
            </a:r>
          </a:p>
          <a:p>
            <a:pPr algn="just"/>
            <a:r>
              <a:rPr lang="en-US" sz="2000" dirty="0"/>
              <a:t>on the track. </a:t>
            </a:r>
          </a:p>
        </p:txBody>
      </p:sp>
      <p:pic>
        <p:nvPicPr>
          <p:cNvPr id="12290" name="Picture 2"/>
          <p:cNvPicPr>
            <a:picLocks noChangeAspect="1" noChangeArrowheads="1"/>
          </p:cNvPicPr>
          <p:nvPr/>
        </p:nvPicPr>
        <p:blipFill>
          <a:blip r:embed="rId2" cstate="print"/>
          <a:srcRect/>
          <a:stretch>
            <a:fillRect/>
          </a:stretch>
        </p:blipFill>
        <p:spPr bwMode="auto">
          <a:xfrm>
            <a:off x="709684" y="4125433"/>
            <a:ext cx="10536071" cy="2220775"/>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3" name="Content Placeholder 2"/>
          <p:cNvSpPr>
            <a:spLocks noGrp="1"/>
          </p:cNvSpPr>
          <p:nvPr>
            <p:ph idx="1"/>
          </p:nvPr>
        </p:nvSpPr>
        <p:spPr/>
        <p:txBody>
          <a:bodyPr>
            <a:normAutofit/>
          </a:bodyPr>
          <a:lstStyle/>
          <a:p>
            <a:r>
              <a:rPr lang="en-US" dirty="0"/>
              <a:t>here are seven sub-processes associated with the project time management knowledge area that every project manager should know in order to complete projects on time.</a:t>
            </a:r>
          </a:p>
          <a:p>
            <a:r>
              <a:rPr lang="en-US" dirty="0"/>
              <a:t>Define activities</a:t>
            </a:r>
          </a:p>
          <a:p>
            <a:r>
              <a:rPr lang="en-US" dirty="0"/>
              <a:t>Sequence activities</a:t>
            </a:r>
          </a:p>
          <a:p>
            <a:r>
              <a:rPr lang="en-US" dirty="0"/>
              <a:t>Estimate the resources required</a:t>
            </a:r>
          </a:p>
          <a:p>
            <a:r>
              <a:rPr lang="en-US" dirty="0"/>
              <a:t>Estimate the time required</a:t>
            </a:r>
          </a:p>
          <a:p>
            <a:r>
              <a:rPr lang="en-US" dirty="0"/>
              <a:t>Develop a schedule</a:t>
            </a:r>
          </a:p>
          <a:p>
            <a:r>
              <a:rPr lang="en-US" dirty="0"/>
              <a:t>Control the schedule </a:t>
            </a:r>
          </a:p>
        </p:txBody>
      </p:sp>
    </p:spTree>
    <p:extLst>
      <p:ext uri="{BB962C8B-B14F-4D97-AF65-F5344CB8AC3E}">
        <p14:creationId xmlns:p14="http://schemas.microsoft.com/office/powerpoint/2010/main" val="2912941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5" name="TextBox 4"/>
          <p:cNvSpPr txBox="1"/>
          <p:nvPr/>
        </p:nvSpPr>
        <p:spPr>
          <a:xfrm>
            <a:off x="450376" y="1924334"/>
            <a:ext cx="11095630" cy="1631216"/>
          </a:xfrm>
          <a:prstGeom prst="rect">
            <a:avLst/>
          </a:prstGeom>
          <a:noFill/>
        </p:spPr>
        <p:txBody>
          <a:bodyPr wrap="square" rtlCol="0">
            <a:spAutoFit/>
          </a:bodyPr>
          <a:lstStyle/>
          <a:p>
            <a:pPr algn="just"/>
            <a:r>
              <a:rPr lang="en-US" sz="2000" dirty="0"/>
              <a:t>Processes in </a:t>
            </a:r>
            <a:r>
              <a:rPr lang="en-US" sz="2000" b="1" dirty="0"/>
              <a:t>Project Cost Management </a:t>
            </a:r>
            <a:r>
              <a:rPr lang="en-US" sz="2000" dirty="0"/>
              <a:t>are focused on planning, estimating, budgeting, and controlling</a:t>
            </a:r>
          </a:p>
          <a:p>
            <a:pPr algn="just"/>
            <a:r>
              <a:rPr lang="en-US" sz="2000" dirty="0"/>
              <a:t>costs so that the project can be completed within its approved budget. In some projects the Cost</a:t>
            </a:r>
          </a:p>
          <a:p>
            <a:pPr algn="just"/>
            <a:r>
              <a:rPr lang="en-US" sz="2000" dirty="0"/>
              <a:t>Estimating and Cost Budgeting processes may be approached as one process because they are so tightly</a:t>
            </a:r>
          </a:p>
          <a:p>
            <a:pPr algn="just"/>
            <a:r>
              <a:rPr lang="en-US" sz="2000" dirty="0"/>
              <a:t>linked. The Cost Control process contains several formulas that are used for performance measurement</a:t>
            </a:r>
          </a:p>
          <a:p>
            <a:pPr algn="just"/>
            <a:r>
              <a:rPr lang="en-US" sz="2000" dirty="0"/>
              <a:t>and forecasting.</a:t>
            </a:r>
          </a:p>
        </p:txBody>
      </p:sp>
      <p:pic>
        <p:nvPicPr>
          <p:cNvPr id="13314" name="Picture 2"/>
          <p:cNvPicPr>
            <a:picLocks noChangeAspect="1" noChangeArrowheads="1"/>
          </p:cNvPicPr>
          <p:nvPr/>
        </p:nvPicPr>
        <p:blipFill>
          <a:blip r:embed="rId2" cstate="print"/>
          <a:srcRect/>
          <a:stretch>
            <a:fillRect/>
          </a:stretch>
        </p:blipFill>
        <p:spPr bwMode="auto">
          <a:xfrm>
            <a:off x="682388" y="3521122"/>
            <a:ext cx="10426890" cy="2797791"/>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3" name="Content Placeholder 2"/>
          <p:cNvSpPr>
            <a:spLocks noGrp="1"/>
          </p:cNvSpPr>
          <p:nvPr>
            <p:ph idx="1"/>
          </p:nvPr>
        </p:nvSpPr>
        <p:spPr>
          <a:xfrm>
            <a:off x="1202919" y="2022313"/>
            <a:ext cx="9784080" cy="4206240"/>
          </a:xfrm>
        </p:spPr>
        <p:txBody>
          <a:bodyPr/>
          <a:lstStyle/>
          <a:p>
            <a:pPr algn="just"/>
            <a:r>
              <a:rPr lang="en-US" dirty="0"/>
              <a:t> Three main sub-processes involved in project cost management.</a:t>
            </a:r>
          </a:p>
          <a:p>
            <a:pPr algn="just"/>
            <a:endParaRPr lang="en-US" dirty="0"/>
          </a:p>
          <a:p>
            <a:pPr algn="just"/>
            <a:r>
              <a:rPr lang="en-US" dirty="0"/>
              <a:t>Estimate costs</a:t>
            </a:r>
          </a:p>
          <a:p>
            <a:pPr algn="just"/>
            <a:r>
              <a:rPr lang="en-US" dirty="0"/>
              <a:t>Determine budget</a:t>
            </a:r>
          </a:p>
          <a:p>
            <a:pPr algn="just"/>
            <a:r>
              <a:rPr lang="en-US" dirty="0"/>
              <a:t>Control costs</a:t>
            </a:r>
          </a:p>
          <a:p>
            <a:pPr algn="just"/>
            <a:r>
              <a:rPr lang="en-US" dirty="0"/>
              <a:t>Make sure that you keep an eye on budget and expenditures so that you do not end up exceeding the budget. Unfortunately, most project managers do not pay attention to cost management from the beginning, spends a major chunk initially without any record and struggles to keep the project inside the budget later on. To keep project costs in check, you should track every dollar and where it is spent.</a:t>
            </a:r>
          </a:p>
        </p:txBody>
      </p:sp>
    </p:spTree>
    <p:extLst>
      <p:ext uri="{BB962C8B-B14F-4D97-AF65-F5344CB8AC3E}">
        <p14:creationId xmlns:p14="http://schemas.microsoft.com/office/powerpoint/2010/main" val="136171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5" name="TextBox 4"/>
          <p:cNvSpPr txBox="1"/>
          <p:nvPr/>
        </p:nvSpPr>
        <p:spPr>
          <a:xfrm>
            <a:off x="450376" y="1924334"/>
            <a:ext cx="11232108" cy="1631216"/>
          </a:xfrm>
          <a:prstGeom prst="rect">
            <a:avLst/>
          </a:prstGeom>
          <a:noFill/>
        </p:spPr>
        <p:txBody>
          <a:bodyPr wrap="square" rtlCol="0">
            <a:spAutoFit/>
          </a:bodyPr>
          <a:lstStyle/>
          <a:p>
            <a:pPr algn="just"/>
            <a:r>
              <a:rPr lang="en-US" sz="2000" b="1" dirty="0"/>
              <a:t>Project Quality Management </a:t>
            </a:r>
            <a:r>
              <a:rPr lang="en-US" sz="2000" dirty="0"/>
              <a:t>is about ensuring that the deliverables meet the requirements for which the project was undertaken. Project Quality Management is compatible with both the International organization for Standardization (ISO) and proprietary quality approaches, such as Total Quality Management (TQM) and Six Sigma, and common themes in this knowledge area are customer satisfaction, prevention over inspection, and continuous improvement.</a:t>
            </a:r>
          </a:p>
        </p:txBody>
      </p:sp>
      <p:pic>
        <p:nvPicPr>
          <p:cNvPr id="14338" name="Picture 2"/>
          <p:cNvPicPr>
            <a:picLocks noChangeAspect="1" noChangeArrowheads="1"/>
          </p:cNvPicPr>
          <p:nvPr/>
        </p:nvPicPr>
        <p:blipFill>
          <a:blip r:embed="rId2" cstate="print"/>
          <a:srcRect/>
          <a:stretch>
            <a:fillRect/>
          </a:stretch>
        </p:blipFill>
        <p:spPr bwMode="auto">
          <a:xfrm>
            <a:off x="941697" y="3610899"/>
            <a:ext cx="10426888" cy="2980969"/>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3" name="Content Placeholder 2"/>
          <p:cNvSpPr>
            <a:spLocks noGrp="1"/>
          </p:cNvSpPr>
          <p:nvPr>
            <p:ph idx="1"/>
          </p:nvPr>
        </p:nvSpPr>
        <p:spPr/>
        <p:txBody>
          <a:bodyPr/>
          <a:lstStyle/>
          <a:p>
            <a:pPr algn="just"/>
            <a:r>
              <a:rPr lang="en-US" dirty="0"/>
              <a:t>A high-quality project is one which satisfies the customer needs and does not contain any defects and deficiencies. In order to achieve the highest project quality, project managers and their team should focus on customer requirements they have gathered initially, try to know what the customer wants and which problems your project will solve.</a:t>
            </a:r>
          </a:p>
          <a:p>
            <a:pPr algn="just"/>
            <a:r>
              <a:rPr lang="en-US" dirty="0"/>
              <a:t>Develop a prototype of the project and give it to the end user to use it. Their feedback will allow you to make necessary adjustments before you deliver the final product to the customer. At the end of it all, the project should completely align with the user requirements in order to be called a high-quality project. Hence, all the requirements should be well documented so that your team can deliver a project that satisfies customer’s requirement.</a:t>
            </a:r>
          </a:p>
        </p:txBody>
      </p:sp>
    </p:spTree>
    <p:extLst>
      <p:ext uri="{BB962C8B-B14F-4D97-AF65-F5344CB8AC3E}">
        <p14:creationId xmlns:p14="http://schemas.microsoft.com/office/powerpoint/2010/main" val="2501604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5" name="TextBox 4"/>
          <p:cNvSpPr txBox="1"/>
          <p:nvPr/>
        </p:nvSpPr>
        <p:spPr>
          <a:xfrm>
            <a:off x="450376" y="1924334"/>
            <a:ext cx="11232108" cy="1938992"/>
          </a:xfrm>
          <a:prstGeom prst="rect">
            <a:avLst/>
          </a:prstGeom>
          <a:noFill/>
        </p:spPr>
        <p:txBody>
          <a:bodyPr wrap="square" rtlCol="0">
            <a:spAutoFit/>
          </a:bodyPr>
          <a:lstStyle/>
          <a:p>
            <a:pPr algn="just"/>
            <a:r>
              <a:rPr lang="en-US" sz="2000" b="1" dirty="0"/>
              <a:t>Project Human Resource Management </a:t>
            </a:r>
            <a:r>
              <a:rPr lang="en-US" sz="2000" dirty="0"/>
              <a:t>deals with the processes and activities to organize, manage, and</a:t>
            </a:r>
          </a:p>
          <a:p>
            <a:pPr algn="just"/>
            <a:r>
              <a:rPr lang="en-US" sz="2000" dirty="0"/>
              <a:t>build the project team. The project manager has ultimate responsibility to ensure the project is successful,</a:t>
            </a:r>
          </a:p>
          <a:p>
            <a:pPr algn="just"/>
            <a:r>
              <a:rPr lang="en-US" sz="2000" dirty="0"/>
              <a:t>but he or she can only succeed with the active involvement of the project team in planning, decision-</a:t>
            </a:r>
          </a:p>
          <a:p>
            <a:pPr algn="just"/>
            <a:r>
              <a:rPr lang="en-US" sz="2000" dirty="0"/>
              <a:t>making, and of course executing activities. This knowledge area, which is the HR management of the project, comprises of the processes very essential to define the ways human resources will be utilized, developed, acquired and managed. </a:t>
            </a:r>
          </a:p>
        </p:txBody>
      </p:sp>
      <p:pic>
        <p:nvPicPr>
          <p:cNvPr id="15362" name="Picture 2"/>
          <p:cNvPicPr>
            <a:picLocks noChangeAspect="1" noChangeArrowheads="1"/>
          </p:cNvPicPr>
          <p:nvPr/>
        </p:nvPicPr>
        <p:blipFill>
          <a:blip r:embed="rId2" cstate="print"/>
          <a:srcRect/>
          <a:stretch>
            <a:fillRect/>
          </a:stretch>
        </p:blipFill>
        <p:spPr bwMode="auto">
          <a:xfrm>
            <a:off x="1337481" y="4171103"/>
            <a:ext cx="9717206" cy="2407118"/>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overview </a:t>
            </a:r>
          </a:p>
        </p:txBody>
      </p:sp>
      <p:sp>
        <p:nvSpPr>
          <p:cNvPr id="4" name="TextBox 3"/>
          <p:cNvSpPr txBox="1"/>
          <p:nvPr/>
        </p:nvSpPr>
        <p:spPr>
          <a:xfrm>
            <a:off x="580571" y="1901371"/>
            <a:ext cx="11161486" cy="4678204"/>
          </a:xfrm>
          <a:prstGeom prst="rect">
            <a:avLst/>
          </a:prstGeom>
          <a:noFill/>
        </p:spPr>
        <p:txBody>
          <a:bodyPr wrap="square" rtlCol="0">
            <a:spAutoFit/>
          </a:bodyPr>
          <a:lstStyle/>
          <a:p>
            <a:pPr algn="ctr"/>
            <a:r>
              <a:rPr lang="en-US" b="1" dirty="0"/>
              <a:t>“Project management is the application of knowledge, skills, tools, and techniques to project activities to meet project requirements”.</a:t>
            </a:r>
          </a:p>
          <a:p>
            <a:endParaRPr lang="en-US" b="1" dirty="0"/>
          </a:p>
          <a:p>
            <a:endParaRPr lang="en-US" b="1" dirty="0"/>
          </a:p>
          <a:p>
            <a:endParaRPr lang="en-US" b="1" dirty="0"/>
          </a:p>
          <a:p>
            <a:endParaRPr lang="en-US" b="1" dirty="0"/>
          </a:p>
          <a:p>
            <a:endParaRPr lang="en-US" b="1" dirty="0"/>
          </a:p>
          <a:p>
            <a:endParaRPr lang="en-US" b="1" dirty="0"/>
          </a:p>
          <a:p>
            <a:pPr marL="342900" indent="-342900">
              <a:buFont typeface="Wingdings" pitchFamily="2" charset="2"/>
              <a:buChar char="Ø"/>
            </a:pPr>
            <a:r>
              <a:rPr lang="en-US" sz="2000" dirty="0"/>
              <a:t>Effective communication is the first benefit project management provides, which leads to smoother running projects.</a:t>
            </a:r>
          </a:p>
          <a:p>
            <a:pPr marL="342900" indent="-342900">
              <a:buFont typeface="Wingdings" pitchFamily="2" charset="2"/>
              <a:buChar char="Ø"/>
            </a:pPr>
            <a:endParaRPr lang="en-US" sz="2000" dirty="0"/>
          </a:p>
          <a:p>
            <a:pPr marL="342900" indent="-342900">
              <a:buFont typeface="Wingdings" pitchFamily="2" charset="2"/>
              <a:buChar char="Ø"/>
            </a:pPr>
            <a:r>
              <a:rPr lang="en-US" sz="2000" dirty="0"/>
              <a:t>Adaptability is the second benefit that project management provides by allowing projects to effectively respond to organizational, marketplace, customer, and project changes.</a:t>
            </a:r>
          </a:p>
          <a:p>
            <a:endParaRPr lang="en-US" b="1" dirty="0"/>
          </a:p>
          <a:p>
            <a:endParaRPr lang="en-US" b="1" dirty="0"/>
          </a:p>
          <a:p>
            <a:endParaRPr lang="en-US" b="1" dirty="0"/>
          </a:p>
        </p:txBody>
      </p:sp>
      <p:sp>
        <p:nvSpPr>
          <p:cNvPr id="5" name="Pentagon 4"/>
          <p:cNvSpPr/>
          <p:nvPr/>
        </p:nvSpPr>
        <p:spPr>
          <a:xfrm>
            <a:off x="1117600" y="3091543"/>
            <a:ext cx="2830286" cy="75474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project management provides</a:t>
            </a:r>
          </a:p>
        </p:txBody>
      </p:sp>
      <p:sp>
        <p:nvSpPr>
          <p:cNvPr id="6" name="Rounded Rectangle 5"/>
          <p:cNvSpPr/>
          <p:nvPr/>
        </p:nvSpPr>
        <p:spPr>
          <a:xfrm>
            <a:off x="4078514" y="3018971"/>
            <a:ext cx="3106057" cy="3628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Communication </a:t>
            </a:r>
          </a:p>
        </p:txBody>
      </p:sp>
      <p:sp>
        <p:nvSpPr>
          <p:cNvPr id="7" name="Rounded Rectangle 6"/>
          <p:cNvSpPr/>
          <p:nvPr/>
        </p:nvSpPr>
        <p:spPr>
          <a:xfrm>
            <a:off x="4085771" y="3447142"/>
            <a:ext cx="3106057" cy="3628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Adaptability</a:t>
            </a:r>
          </a:p>
        </p:txBody>
      </p:sp>
    </p:spTree>
    <p:extLst>
      <p:ext uri="{BB962C8B-B14F-4D97-AF65-F5344CB8AC3E}">
        <p14:creationId xmlns:p14="http://schemas.microsoft.com/office/powerpoint/2010/main" val="202255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3" name="Content Placeholder 2"/>
          <p:cNvSpPr>
            <a:spLocks noGrp="1"/>
          </p:cNvSpPr>
          <p:nvPr>
            <p:ph idx="1"/>
          </p:nvPr>
        </p:nvSpPr>
        <p:spPr/>
        <p:txBody>
          <a:bodyPr/>
          <a:lstStyle/>
          <a:p>
            <a:r>
              <a:rPr lang="en-US" dirty="0"/>
              <a:t>Project Human Resource Management process involves following sub-processes:</a:t>
            </a:r>
          </a:p>
          <a:p>
            <a:endParaRPr lang="en-US" dirty="0"/>
          </a:p>
          <a:p>
            <a:r>
              <a:rPr lang="en-US" dirty="0"/>
              <a:t>Developing a human resource plan</a:t>
            </a:r>
          </a:p>
          <a:p>
            <a:r>
              <a:rPr lang="en-US" dirty="0"/>
              <a:t>Hire the project team</a:t>
            </a:r>
          </a:p>
          <a:p>
            <a:r>
              <a:rPr lang="en-US" dirty="0"/>
              <a:t>Develop a project team</a:t>
            </a:r>
          </a:p>
          <a:p>
            <a:r>
              <a:rPr lang="en-US" dirty="0"/>
              <a:t>Manage project team</a:t>
            </a:r>
          </a:p>
        </p:txBody>
      </p:sp>
    </p:spTree>
    <p:extLst>
      <p:ext uri="{BB962C8B-B14F-4D97-AF65-F5344CB8AC3E}">
        <p14:creationId xmlns:p14="http://schemas.microsoft.com/office/powerpoint/2010/main" val="132730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5" name="TextBox 4"/>
          <p:cNvSpPr txBox="1"/>
          <p:nvPr/>
        </p:nvSpPr>
        <p:spPr>
          <a:xfrm>
            <a:off x="450376" y="1924334"/>
            <a:ext cx="11232108" cy="1323439"/>
          </a:xfrm>
          <a:prstGeom prst="rect">
            <a:avLst/>
          </a:prstGeom>
          <a:noFill/>
        </p:spPr>
        <p:txBody>
          <a:bodyPr wrap="square" rtlCol="0">
            <a:spAutoFit/>
          </a:bodyPr>
          <a:lstStyle/>
          <a:p>
            <a:r>
              <a:rPr lang="en-US" sz="2000" b="1" dirty="0"/>
              <a:t>Project Communications Management </a:t>
            </a:r>
            <a:r>
              <a:rPr lang="en-US" sz="2000" dirty="0"/>
              <a:t>provides processes for communication planning, information</a:t>
            </a:r>
          </a:p>
          <a:p>
            <a:r>
              <a:rPr lang="en-US" sz="2000" dirty="0"/>
              <a:t>distribution, performance reporting, managing stakeholders and controls information flow within the project. Each of these processes will occur at</a:t>
            </a:r>
          </a:p>
          <a:p>
            <a:r>
              <a:rPr lang="en-US" sz="2000" dirty="0"/>
              <a:t>least once for the project and may also occur for project phases.</a:t>
            </a:r>
          </a:p>
        </p:txBody>
      </p:sp>
      <p:pic>
        <p:nvPicPr>
          <p:cNvPr id="16386" name="Picture 2"/>
          <p:cNvPicPr>
            <a:picLocks noChangeAspect="1" noChangeArrowheads="1"/>
          </p:cNvPicPr>
          <p:nvPr/>
        </p:nvPicPr>
        <p:blipFill>
          <a:blip r:embed="rId2" cstate="print"/>
          <a:srcRect/>
          <a:stretch>
            <a:fillRect/>
          </a:stretch>
        </p:blipFill>
        <p:spPr bwMode="auto">
          <a:xfrm>
            <a:off x="900752" y="3519376"/>
            <a:ext cx="10399594" cy="3099787"/>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3" name="Content Placeholder 2"/>
          <p:cNvSpPr>
            <a:spLocks noGrp="1"/>
          </p:cNvSpPr>
          <p:nvPr>
            <p:ph idx="1"/>
          </p:nvPr>
        </p:nvSpPr>
        <p:spPr/>
        <p:txBody>
          <a:bodyPr/>
          <a:lstStyle/>
          <a:p>
            <a:r>
              <a:rPr lang="en-US" dirty="0"/>
              <a:t>Here are some of the key activities that project managers need to undertake to ensure uninterrupted communications throughout the project:</a:t>
            </a:r>
          </a:p>
          <a:p>
            <a:endParaRPr lang="en-US" dirty="0"/>
          </a:p>
          <a:p>
            <a:r>
              <a:rPr lang="en-US" dirty="0"/>
              <a:t>Identify stakeholders</a:t>
            </a:r>
          </a:p>
          <a:p>
            <a:r>
              <a:rPr lang="en-US" dirty="0"/>
              <a:t>Plan communications</a:t>
            </a:r>
          </a:p>
          <a:p>
            <a:r>
              <a:rPr lang="en-US" dirty="0"/>
              <a:t>Distribute information</a:t>
            </a:r>
          </a:p>
          <a:p>
            <a:r>
              <a:rPr lang="en-US" dirty="0"/>
              <a:t>Manage stakeholder expectations</a:t>
            </a:r>
          </a:p>
          <a:p>
            <a:r>
              <a:rPr lang="en-US" dirty="0"/>
              <a:t>Report performance</a:t>
            </a:r>
          </a:p>
        </p:txBody>
      </p:sp>
    </p:spTree>
    <p:extLst>
      <p:ext uri="{BB962C8B-B14F-4D97-AF65-F5344CB8AC3E}">
        <p14:creationId xmlns:p14="http://schemas.microsoft.com/office/powerpoint/2010/main" val="480040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5" name="TextBox 4"/>
          <p:cNvSpPr txBox="1"/>
          <p:nvPr/>
        </p:nvSpPr>
        <p:spPr>
          <a:xfrm>
            <a:off x="450376" y="1924334"/>
            <a:ext cx="11232108" cy="1323439"/>
          </a:xfrm>
          <a:prstGeom prst="rect">
            <a:avLst/>
          </a:prstGeom>
          <a:noFill/>
        </p:spPr>
        <p:txBody>
          <a:bodyPr wrap="square" rtlCol="0">
            <a:spAutoFit/>
          </a:bodyPr>
          <a:lstStyle/>
          <a:p>
            <a:pPr algn="just"/>
            <a:r>
              <a:rPr lang="en-US" sz="2000" dirty="0"/>
              <a:t>Risks are uncertain events that impact one or more of the project objectives. The objectives of risk</a:t>
            </a:r>
          </a:p>
          <a:p>
            <a:pPr algn="just"/>
            <a:r>
              <a:rPr lang="en-US" sz="2000" dirty="0"/>
              <a:t>management processes are to decrease the probability and impact of negative events and increase the</a:t>
            </a:r>
          </a:p>
          <a:p>
            <a:pPr algn="just"/>
            <a:r>
              <a:rPr lang="en-US" sz="2000" dirty="0"/>
              <a:t>probability and impact of positive risk events. Project Risk Management ensures that risks are identified, analyzed, plans established, and managed.</a:t>
            </a:r>
          </a:p>
        </p:txBody>
      </p:sp>
      <p:pic>
        <p:nvPicPr>
          <p:cNvPr id="17410" name="Picture 2"/>
          <p:cNvPicPr>
            <a:picLocks noChangeAspect="1" noChangeArrowheads="1"/>
          </p:cNvPicPr>
          <p:nvPr/>
        </p:nvPicPr>
        <p:blipFill>
          <a:blip r:embed="rId2" cstate="print"/>
          <a:srcRect/>
          <a:stretch>
            <a:fillRect/>
          </a:stretch>
        </p:blipFill>
        <p:spPr bwMode="auto">
          <a:xfrm>
            <a:off x="682388" y="3163864"/>
            <a:ext cx="10658902" cy="3496243"/>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3" name="Content Placeholder 2"/>
          <p:cNvSpPr>
            <a:spLocks noGrp="1"/>
          </p:cNvSpPr>
          <p:nvPr>
            <p:ph idx="1"/>
          </p:nvPr>
        </p:nvSpPr>
        <p:spPr/>
        <p:txBody>
          <a:bodyPr>
            <a:normAutofit fontScale="92500"/>
          </a:bodyPr>
          <a:lstStyle/>
          <a:p>
            <a:pPr algn="just"/>
            <a:r>
              <a:rPr lang="en-US" dirty="0"/>
              <a:t>project managers can reduce the risk by following a proactive approach and managing risks at the initial stage. Project managers who ignore minor risks have to suffer from project failure because these minor risks can turn into major risk and can lead to a project disaster if left unattended. Here are some of the activities that project managers will have to undertake in project risk management:</a:t>
            </a:r>
          </a:p>
          <a:p>
            <a:pPr algn="just"/>
            <a:endParaRPr lang="en-US" dirty="0"/>
          </a:p>
          <a:p>
            <a:pPr algn="just"/>
            <a:r>
              <a:rPr lang="en-US" dirty="0"/>
              <a:t>Plan risk management</a:t>
            </a:r>
          </a:p>
          <a:p>
            <a:pPr algn="just"/>
            <a:r>
              <a:rPr lang="en-US" dirty="0"/>
              <a:t>Identify risks</a:t>
            </a:r>
          </a:p>
          <a:p>
            <a:pPr algn="just"/>
            <a:r>
              <a:rPr lang="en-US" dirty="0"/>
              <a:t>Perform qualitative and quantitative risk analysis</a:t>
            </a:r>
          </a:p>
          <a:p>
            <a:pPr algn="just"/>
            <a:r>
              <a:rPr lang="en-US" dirty="0"/>
              <a:t>Plan risk response</a:t>
            </a:r>
          </a:p>
          <a:p>
            <a:pPr algn="just"/>
            <a:r>
              <a:rPr lang="en-US" dirty="0"/>
              <a:t>Monitor and control risks</a:t>
            </a:r>
          </a:p>
        </p:txBody>
      </p:sp>
    </p:spTree>
    <p:extLst>
      <p:ext uri="{BB962C8B-B14F-4D97-AF65-F5344CB8AC3E}">
        <p14:creationId xmlns:p14="http://schemas.microsoft.com/office/powerpoint/2010/main" val="3277183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5" name="TextBox 4"/>
          <p:cNvSpPr txBox="1"/>
          <p:nvPr/>
        </p:nvSpPr>
        <p:spPr>
          <a:xfrm>
            <a:off x="450376" y="1924334"/>
            <a:ext cx="11232108" cy="1015663"/>
          </a:xfrm>
          <a:prstGeom prst="rect">
            <a:avLst/>
          </a:prstGeom>
          <a:noFill/>
        </p:spPr>
        <p:txBody>
          <a:bodyPr wrap="square" rtlCol="0">
            <a:spAutoFit/>
          </a:bodyPr>
          <a:lstStyle/>
          <a:p>
            <a:pPr algn="just"/>
            <a:r>
              <a:rPr lang="en-US" sz="2000" dirty="0"/>
              <a:t>Many projects require outside products, services, or other resources outside of the project team. Project</a:t>
            </a:r>
          </a:p>
          <a:p>
            <a:pPr algn="just"/>
            <a:r>
              <a:rPr lang="en-US" sz="2000" dirty="0"/>
              <a:t>Procurement Management includes make-or-buy analysis, purchasing, vendor selection, contract</a:t>
            </a:r>
          </a:p>
          <a:p>
            <a:pPr algn="just"/>
            <a:r>
              <a:rPr lang="en-US" sz="2000" dirty="0"/>
              <a:t>administration, and contract management activities.</a:t>
            </a:r>
          </a:p>
        </p:txBody>
      </p:sp>
      <p:pic>
        <p:nvPicPr>
          <p:cNvPr id="18434" name="Picture 2"/>
          <p:cNvPicPr>
            <a:picLocks noChangeAspect="1" noChangeArrowheads="1"/>
          </p:cNvPicPr>
          <p:nvPr/>
        </p:nvPicPr>
        <p:blipFill>
          <a:blip r:embed="rId2" cstate="print"/>
          <a:srcRect/>
          <a:stretch>
            <a:fillRect/>
          </a:stretch>
        </p:blipFill>
        <p:spPr bwMode="auto">
          <a:xfrm>
            <a:off x="914399" y="3052621"/>
            <a:ext cx="10481481" cy="3293588"/>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3" name="Content Placeholder 2"/>
          <p:cNvSpPr>
            <a:spLocks noGrp="1"/>
          </p:cNvSpPr>
          <p:nvPr>
            <p:ph idx="1"/>
          </p:nvPr>
        </p:nvSpPr>
        <p:spPr/>
        <p:txBody>
          <a:bodyPr>
            <a:normAutofit fontScale="92500" lnSpcReduction="10000"/>
          </a:bodyPr>
          <a:lstStyle/>
          <a:p>
            <a:pPr algn="just"/>
            <a:r>
              <a:rPr lang="en-US" dirty="0"/>
              <a:t>The </a:t>
            </a:r>
            <a:r>
              <a:rPr lang="en-US" b="1" dirty="0"/>
              <a:t>Project Procurement Management knowledge area </a:t>
            </a:r>
            <a:r>
              <a:rPr lang="en-US" dirty="0"/>
              <a:t>covers all the aspects related to purchase and acquiring of products and services needed to complete projects effectively. Although, the procurement process is quite transparent and conducted through a contract or agreement, it important for project managers to ensure that there are no discrepancies. Whether you are a buyer or seller, you need to understand both perspectives to get a better knowledge of the project procurement process. Additionally, cost benefit analysis, cost utility analysis, and risk analysis also comes under project procurement management.</a:t>
            </a:r>
          </a:p>
          <a:p>
            <a:pPr algn="just"/>
            <a:endParaRPr lang="en-US" dirty="0"/>
          </a:p>
          <a:p>
            <a:pPr algn="just"/>
            <a:r>
              <a:rPr lang="en-US" dirty="0"/>
              <a:t>Plan procurement</a:t>
            </a:r>
          </a:p>
          <a:p>
            <a:pPr algn="just"/>
            <a:r>
              <a:rPr lang="en-US" dirty="0"/>
              <a:t>Conduct procurement</a:t>
            </a:r>
          </a:p>
          <a:p>
            <a:pPr algn="just"/>
            <a:r>
              <a:rPr lang="en-US" dirty="0"/>
              <a:t>Administer procurement</a:t>
            </a:r>
          </a:p>
          <a:p>
            <a:pPr algn="just"/>
            <a:r>
              <a:rPr lang="en-US" dirty="0"/>
              <a:t>Close procurement</a:t>
            </a:r>
          </a:p>
        </p:txBody>
      </p:sp>
    </p:spTree>
    <p:extLst>
      <p:ext uri="{BB962C8B-B14F-4D97-AF65-F5344CB8AC3E}">
        <p14:creationId xmlns:p14="http://schemas.microsoft.com/office/powerpoint/2010/main" val="3618865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sp>
        <p:nvSpPr>
          <p:cNvPr id="3" name="Content Placeholder 2"/>
          <p:cNvSpPr>
            <a:spLocks noGrp="1"/>
          </p:cNvSpPr>
          <p:nvPr>
            <p:ph idx="1"/>
          </p:nvPr>
        </p:nvSpPr>
        <p:spPr/>
        <p:txBody>
          <a:bodyPr>
            <a:normAutofit lnSpcReduction="10000"/>
          </a:bodyPr>
          <a:lstStyle/>
          <a:p>
            <a:pPr algn="just"/>
            <a:r>
              <a:rPr lang="en-US" b="1" dirty="0"/>
              <a:t>Project Stakeholder Management </a:t>
            </a:r>
            <a:r>
              <a:rPr lang="en-US" dirty="0"/>
              <a:t>area encompasses all the processes which is used by a project manager for recognizing and satisfying the ones who are affected by the project. The affected party can either be internal or external, in nature. You can pay close attention to those stakeholders who can have a powerful positive or negative impact on the project. There are four processes in stakeholder management.</a:t>
            </a:r>
          </a:p>
          <a:p>
            <a:pPr algn="just"/>
            <a:endParaRPr lang="en-US" dirty="0"/>
          </a:p>
          <a:p>
            <a:pPr algn="just"/>
            <a:r>
              <a:rPr lang="en-US" dirty="0"/>
              <a:t>identify the stakeholders</a:t>
            </a:r>
          </a:p>
          <a:p>
            <a:pPr algn="just"/>
            <a:r>
              <a:rPr lang="en-US" dirty="0"/>
              <a:t> plan stakeholder management</a:t>
            </a:r>
          </a:p>
          <a:p>
            <a:pPr algn="just"/>
            <a:r>
              <a:rPr lang="en-US" dirty="0"/>
              <a:t>managing stakeholders’ expectations</a:t>
            </a:r>
          </a:p>
          <a:p>
            <a:pPr algn="just"/>
            <a:r>
              <a:rPr lang="en-US" dirty="0"/>
              <a:t>control stakeholder engagement</a:t>
            </a:r>
          </a:p>
        </p:txBody>
      </p:sp>
    </p:spTree>
    <p:extLst>
      <p:ext uri="{BB962C8B-B14F-4D97-AF65-F5344CB8AC3E}">
        <p14:creationId xmlns:p14="http://schemas.microsoft.com/office/powerpoint/2010/main" val="4277642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rot="20480786">
            <a:off x="1336348" y="2824106"/>
            <a:ext cx="9784080" cy="3371899"/>
          </a:xfrm>
        </p:spPr>
        <p:txBody>
          <a:bodyPr>
            <a:normAutofit/>
          </a:bodyPr>
          <a:lstStyle/>
          <a:p>
            <a:pPr marL="0" indent="0" algn="ctr">
              <a:buNone/>
            </a:pPr>
            <a:r>
              <a:rPr lang="en-US" sz="9600" b="1" dirty="0" err="1">
                <a:latin typeface="Edwardian Script ITC" pitchFamily="66" charset="0"/>
              </a:rPr>
              <a:t>Jazak</a:t>
            </a:r>
            <a:r>
              <a:rPr lang="en-US" sz="9600" b="1" dirty="0">
                <a:latin typeface="Edwardian Script ITC" pitchFamily="66" charset="0"/>
              </a:rPr>
              <a:t> Allah </a:t>
            </a:r>
            <a:r>
              <a:rPr lang="en-US" sz="9600" b="1" dirty="0" err="1">
                <a:latin typeface="Edwardian Script ITC" pitchFamily="66" charset="0"/>
              </a:rPr>
              <a:t>Khair</a:t>
            </a:r>
            <a:endParaRPr lang="en-US" sz="9600" b="1" dirty="0">
              <a:latin typeface="Edwardian Script ITC" pitchFamily="66" charset="0"/>
            </a:endParaRPr>
          </a:p>
        </p:txBody>
      </p:sp>
    </p:spTree>
    <p:extLst>
      <p:ext uri="{BB962C8B-B14F-4D97-AF65-F5344CB8AC3E}">
        <p14:creationId xmlns:p14="http://schemas.microsoft.com/office/powerpoint/2010/main" val="202011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manager ‘s role </a:t>
            </a:r>
          </a:p>
        </p:txBody>
      </p:sp>
      <p:sp>
        <p:nvSpPr>
          <p:cNvPr id="14" name="TextBox 13"/>
          <p:cNvSpPr txBox="1"/>
          <p:nvPr/>
        </p:nvSpPr>
        <p:spPr>
          <a:xfrm>
            <a:off x="624114" y="1973943"/>
            <a:ext cx="10900229" cy="4678204"/>
          </a:xfrm>
          <a:prstGeom prst="rect">
            <a:avLst/>
          </a:prstGeom>
          <a:noFill/>
        </p:spPr>
        <p:txBody>
          <a:bodyPr wrap="square" rtlCol="0">
            <a:spAutoFit/>
          </a:bodyPr>
          <a:lstStyle/>
          <a:p>
            <a:pPr algn="just"/>
            <a:r>
              <a:rPr lang="en-US" sz="2000" b="1" dirty="0"/>
              <a:t>The project manager is the only one with the most holistic view of the project, and so project managers often have to fulfill many unnamed roles, including:</a:t>
            </a:r>
          </a:p>
          <a:p>
            <a:pPr algn="just"/>
            <a:endParaRPr lang="en-US" sz="2000" dirty="0"/>
          </a:p>
          <a:p>
            <a:pPr marL="342900" indent="-342900" algn="just">
              <a:buFont typeface="Wingdings" pitchFamily="2" charset="2"/>
              <a:buChar char="Ø"/>
            </a:pPr>
            <a:r>
              <a:rPr lang="en-US" sz="2000" dirty="0"/>
              <a:t> The visionary</a:t>
            </a:r>
          </a:p>
          <a:p>
            <a:pPr marL="342900" indent="-342900" algn="just">
              <a:buFont typeface="Wingdings" pitchFamily="2" charset="2"/>
              <a:buChar char="Ø"/>
            </a:pPr>
            <a:r>
              <a:rPr lang="en-US" sz="2000" dirty="0"/>
              <a:t> Relationship manager with the customer, stakeholders, organizational management,  and the project team</a:t>
            </a:r>
          </a:p>
          <a:p>
            <a:pPr marL="342900" indent="-342900" algn="just">
              <a:buFont typeface="Wingdings" pitchFamily="2" charset="2"/>
              <a:buChar char="Ø"/>
            </a:pPr>
            <a:r>
              <a:rPr lang="en-US" sz="2000" dirty="0"/>
              <a:t> Leader, mentor, and coach</a:t>
            </a:r>
          </a:p>
          <a:p>
            <a:pPr marL="342900" indent="-342900" algn="just">
              <a:buFont typeface="Wingdings" pitchFamily="2" charset="2"/>
              <a:buChar char="Ø"/>
            </a:pPr>
            <a:r>
              <a:rPr lang="en-US" sz="2000" dirty="0"/>
              <a:t> Change agent</a:t>
            </a:r>
          </a:p>
          <a:p>
            <a:pPr marL="342900" indent="-342900" algn="just">
              <a:buFont typeface="Wingdings" pitchFamily="2" charset="2"/>
              <a:buChar char="Ø"/>
            </a:pPr>
            <a:r>
              <a:rPr lang="en-US" sz="2000" dirty="0"/>
              <a:t> Project public relations manager</a:t>
            </a:r>
          </a:p>
          <a:p>
            <a:pPr marL="342900" indent="-342900" algn="just">
              <a:buFont typeface="Wingdings" pitchFamily="2" charset="2"/>
              <a:buChar char="Ø"/>
            </a:pPr>
            <a:r>
              <a:rPr lang="en-US" sz="2000" dirty="0"/>
              <a:t> Facilitator</a:t>
            </a:r>
          </a:p>
          <a:p>
            <a:pPr marL="342900" indent="-342900" algn="just">
              <a:buFont typeface="Wingdings" pitchFamily="2" charset="2"/>
              <a:buChar char="Ø"/>
            </a:pPr>
            <a:r>
              <a:rPr lang="en-US" sz="2000" dirty="0"/>
              <a:t> Marketing manager</a:t>
            </a:r>
          </a:p>
          <a:p>
            <a:pPr marL="342900" indent="-342900" algn="just">
              <a:buFont typeface="Wingdings" pitchFamily="2" charset="2"/>
              <a:buChar char="Ø"/>
            </a:pPr>
            <a:r>
              <a:rPr lang="en-US" sz="2000" dirty="0"/>
              <a:t> Arbitrator</a:t>
            </a:r>
          </a:p>
          <a:p>
            <a:pPr marL="342900" indent="-342900" algn="just">
              <a:buFont typeface="Wingdings" pitchFamily="2" charset="2"/>
              <a:buChar char="Ø"/>
            </a:pPr>
            <a:r>
              <a:rPr lang="en-US" sz="2000" dirty="0"/>
              <a:t> Negotiator</a:t>
            </a:r>
          </a:p>
          <a:p>
            <a:pPr marL="342900" indent="-342900" algn="just">
              <a:buFont typeface="Wingdings" pitchFamily="2" charset="2"/>
              <a:buChar char="Ø"/>
            </a:pPr>
            <a:r>
              <a:rPr lang="en-US" sz="2000" dirty="0"/>
              <a:t> Business manager</a:t>
            </a:r>
          </a:p>
          <a:p>
            <a:pPr marL="342900" indent="-342900" algn="just">
              <a:buFont typeface="Wingdings" pitchFamily="2" charset="2"/>
              <a:buChar char="Ø"/>
            </a:pPr>
            <a:r>
              <a:rPr lang="en-US" sz="2000" dirty="0"/>
              <a:t> Coordinator</a:t>
            </a:r>
          </a:p>
        </p:txBody>
      </p:sp>
    </p:spTree>
    <p:extLst>
      <p:ext uri="{BB962C8B-B14F-4D97-AF65-F5344CB8AC3E}">
        <p14:creationId xmlns:p14="http://schemas.microsoft.com/office/powerpoint/2010/main" val="23648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Manager responsibility  </a:t>
            </a:r>
          </a:p>
        </p:txBody>
      </p:sp>
      <p:sp>
        <p:nvSpPr>
          <p:cNvPr id="5" name="TextBox 4"/>
          <p:cNvSpPr txBox="1"/>
          <p:nvPr/>
        </p:nvSpPr>
        <p:spPr>
          <a:xfrm>
            <a:off x="391886" y="1872344"/>
            <a:ext cx="11190514" cy="1015663"/>
          </a:xfrm>
          <a:prstGeom prst="rect">
            <a:avLst/>
          </a:prstGeom>
          <a:noFill/>
        </p:spPr>
        <p:txBody>
          <a:bodyPr wrap="square" rtlCol="0">
            <a:spAutoFit/>
          </a:bodyPr>
          <a:lstStyle/>
          <a:p>
            <a:pPr algn="ctr"/>
            <a:r>
              <a:rPr lang="en-US" sz="2000" b="1" dirty="0"/>
              <a:t>“Core responsibilities for Successful completion of project lies on both project team and project manager,</a:t>
            </a:r>
          </a:p>
          <a:p>
            <a:pPr algn="ctr"/>
            <a:r>
              <a:rPr lang="en-US" sz="2000" b="1" dirty="0"/>
              <a:t>Though ultimate responsibility lies on project manager”</a:t>
            </a:r>
          </a:p>
        </p:txBody>
      </p:sp>
      <p:sp>
        <p:nvSpPr>
          <p:cNvPr id="6" name="Pentagon 5"/>
          <p:cNvSpPr/>
          <p:nvPr/>
        </p:nvSpPr>
        <p:spPr>
          <a:xfrm>
            <a:off x="348344" y="4281715"/>
            <a:ext cx="3439885" cy="11030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Manager Responsibilities</a:t>
            </a:r>
          </a:p>
        </p:txBody>
      </p:sp>
      <p:sp>
        <p:nvSpPr>
          <p:cNvPr id="7" name="Rounded Rectangle 6"/>
          <p:cNvSpPr/>
          <p:nvPr/>
        </p:nvSpPr>
        <p:spPr>
          <a:xfrm>
            <a:off x="3846286" y="3628573"/>
            <a:ext cx="2206171"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 requirements</a:t>
            </a:r>
          </a:p>
        </p:txBody>
      </p:sp>
      <p:sp>
        <p:nvSpPr>
          <p:cNvPr id="8" name="Rounded Rectangle 7"/>
          <p:cNvSpPr/>
          <p:nvPr/>
        </p:nvSpPr>
        <p:spPr>
          <a:xfrm>
            <a:off x="3868056" y="4100285"/>
            <a:ext cx="2206171"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Establish objectives</a:t>
            </a:r>
          </a:p>
        </p:txBody>
      </p:sp>
      <p:sp>
        <p:nvSpPr>
          <p:cNvPr id="9" name="Rounded Rectangle 8"/>
          <p:cNvSpPr/>
          <p:nvPr/>
        </p:nvSpPr>
        <p:spPr>
          <a:xfrm>
            <a:off x="3846286" y="4572001"/>
            <a:ext cx="2206171"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Balance constraints</a:t>
            </a:r>
          </a:p>
        </p:txBody>
      </p:sp>
      <p:sp>
        <p:nvSpPr>
          <p:cNvPr id="10" name="Rounded Rectangle 9"/>
          <p:cNvSpPr/>
          <p:nvPr/>
        </p:nvSpPr>
        <p:spPr>
          <a:xfrm>
            <a:off x="3839028" y="5029201"/>
            <a:ext cx="2206171"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 project plan</a:t>
            </a:r>
          </a:p>
        </p:txBody>
      </p:sp>
      <p:sp>
        <p:nvSpPr>
          <p:cNvPr id="11" name="Rounded Rectangle 10"/>
          <p:cNvSpPr/>
          <p:nvPr/>
        </p:nvSpPr>
        <p:spPr>
          <a:xfrm>
            <a:off x="3831772" y="5515429"/>
            <a:ext cx="2206171" cy="522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Maintain professional ethics</a:t>
            </a:r>
          </a:p>
        </p:txBody>
      </p:sp>
    </p:spTree>
    <p:extLst>
      <p:ext uri="{BB962C8B-B14F-4D97-AF65-F5344CB8AC3E}">
        <p14:creationId xmlns:p14="http://schemas.microsoft.com/office/powerpoint/2010/main" val="286301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a:t>
            </a:r>
          </a:p>
        </p:txBody>
      </p:sp>
      <p:pic>
        <p:nvPicPr>
          <p:cNvPr id="2050" name="Picture 2"/>
          <p:cNvPicPr>
            <a:picLocks noChangeAspect="1" noChangeArrowheads="1"/>
          </p:cNvPicPr>
          <p:nvPr/>
        </p:nvPicPr>
        <p:blipFill>
          <a:blip r:embed="rId2" cstate="print"/>
          <a:srcRect/>
          <a:stretch>
            <a:fillRect/>
          </a:stretch>
        </p:blipFill>
        <p:spPr bwMode="auto">
          <a:xfrm>
            <a:off x="435428" y="1828800"/>
            <a:ext cx="11248571" cy="4760686"/>
          </a:xfrm>
          <a:prstGeom prst="rect">
            <a:avLst/>
          </a:prstGeom>
          <a:noFill/>
          <a:ln w="9525">
            <a:noFill/>
            <a:miter lim="800000"/>
            <a:headEnd/>
            <a:tailEnd/>
          </a:ln>
        </p:spPr>
      </p:pic>
    </p:spTree>
    <p:extLst>
      <p:ext uri="{BB962C8B-B14F-4D97-AF65-F5344CB8AC3E}">
        <p14:creationId xmlns:p14="http://schemas.microsoft.com/office/powerpoint/2010/main" val="90738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a:t>
            </a:r>
          </a:p>
        </p:txBody>
      </p:sp>
      <p:sp>
        <p:nvSpPr>
          <p:cNvPr id="4" name="TextBox 3"/>
          <p:cNvSpPr txBox="1"/>
          <p:nvPr/>
        </p:nvSpPr>
        <p:spPr>
          <a:xfrm>
            <a:off x="348343" y="2148114"/>
            <a:ext cx="11422743" cy="4619854"/>
          </a:xfrm>
          <a:prstGeom prst="rect">
            <a:avLst/>
          </a:prstGeom>
          <a:noFill/>
        </p:spPr>
        <p:txBody>
          <a:bodyPr wrap="square" rtlCol="0">
            <a:spAutoFit/>
          </a:bodyPr>
          <a:lstStyle/>
          <a:p>
            <a:pPr algn="just">
              <a:lnSpc>
                <a:spcPct val="150000"/>
              </a:lnSpc>
            </a:pPr>
            <a:r>
              <a:rPr lang="en-US" b="1" dirty="0"/>
              <a:t>Ethical Responsibilities are:</a:t>
            </a:r>
            <a:endParaRPr lang="en-US" dirty="0"/>
          </a:p>
          <a:p>
            <a:pPr marL="342900" indent="-342900" algn="just">
              <a:lnSpc>
                <a:spcPct val="150000"/>
              </a:lnSpc>
              <a:buFont typeface="Wingdings" pitchFamily="2" charset="2"/>
              <a:buChar char="Ø"/>
            </a:pPr>
            <a:r>
              <a:rPr lang="en-US" dirty="0"/>
              <a:t> Not compromising our integrity through real or perceived conflicts of interest</a:t>
            </a:r>
          </a:p>
          <a:p>
            <a:pPr marL="342900" indent="-342900" algn="just">
              <a:lnSpc>
                <a:spcPct val="150000"/>
              </a:lnSpc>
              <a:buFont typeface="Wingdings" pitchFamily="2" charset="2"/>
              <a:buChar char="Ø"/>
            </a:pPr>
            <a:r>
              <a:rPr lang="en-US" dirty="0"/>
              <a:t> Keeping confidential information under wrap and fully abiding with confidentiality agreements</a:t>
            </a:r>
          </a:p>
          <a:p>
            <a:pPr marL="342900" indent="-342900" algn="just">
              <a:lnSpc>
                <a:spcPct val="150000"/>
              </a:lnSpc>
              <a:buFont typeface="Wingdings" pitchFamily="2" charset="2"/>
              <a:buChar char="Ø"/>
            </a:pPr>
            <a:r>
              <a:rPr lang="en-US" dirty="0"/>
              <a:t> Providing honest and accurate information to stakeholders, customers, the project team and management</a:t>
            </a:r>
          </a:p>
          <a:p>
            <a:pPr marL="342900" indent="-342900" algn="just">
              <a:lnSpc>
                <a:spcPct val="150000"/>
              </a:lnSpc>
              <a:buFont typeface="Wingdings" pitchFamily="2" charset="2"/>
              <a:buChar char="Ø"/>
            </a:pPr>
            <a:r>
              <a:rPr lang="en-US" dirty="0"/>
              <a:t> Not accepting inappropriate gifts or compensation for our project management work</a:t>
            </a:r>
          </a:p>
          <a:p>
            <a:pPr marL="342900" indent="-342900" algn="just">
              <a:lnSpc>
                <a:spcPct val="150000"/>
              </a:lnSpc>
              <a:buFont typeface="Wingdings" pitchFamily="2" charset="2"/>
              <a:buChar char="Ø"/>
            </a:pPr>
            <a:r>
              <a:rPr lang="en-US" dirty="0"/>
              <a:t> Dealing with people in a respectful and direct manner</a:t>
            </a:r>
          </a:p>
          <a:p>
            <a:pPr marL="342900" indent="-342900" algn="just">
              <a:lnSpc>
                <a:spcPct val="150000"/>
              </a:lnSpc>
              <a:buFont typeface="Wingdings" pitchFamily="2" charset="2"/>
              <a:buChar char="Ø"/>
            </a:pPr>
            <a:r>
              <a:rPr lang="en-US" dirty="0"/>
              <a:t> Reporting to PMI unethical behavior of PMI members or PMPs, as well as responding promptly and     honestly to inquiries from PMI investigating unethical behavior</a:t>
            </a:r>
          </a:p>
          <a:p>
            <a:pPr marL="342900" indent="-342900" algn="just">
              <a:lnSpc>
                <a:spcPct val="150000"/>
              </a:lnSpc>
              <a:buFont typeface="Wingdings" pitchFamily="2" charset="2"/>
              <a:buChar char="Ø"/>
            </a:pPr>
            <a:r>
              <a:rPr lang="en-US" dirty="0"/>
              <a:t> Honoring commitments, deadlines, and promises we’ve made</a:t>
            </a:r>
          </a:p>
          <a:p>
            <a:pPr marL="342900" indent="-342900" algn="just">
              <a:lnSpc>
                <a:spcPct val="150000"/>
              </a:lnSpc>
              <a:buFont typeface="Wingdings" pitchFamily="2" charset="2"/>
              <a:buChar char="Ø"/>
            </a:pPr>
            <a:r>
              <a:rPr lang="en-US" dirty="0"/>
              <a:t> Maintaining a proper motive behind our actions and decisions; not letting our personal gain influence our   actions and decisions</a:t>
            </a:r>
          </a:p>
        </p:txBody>
      </p:sp>
    </p:spTree>
    <p:extLst>
      <p:ext uri="{BB962C8B-B14F-4D97-AF65-F5344CB8AC3E}">
        <p14:creationId xmlns:p14="http://schemas.microsoft.com/office/powerpoint/2010/main" val="90738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MANAGEMENT SKILLS</a:t>
            </a:r>
          </a:p>
        </p:txBody>
      </p:sp>
      <p:pic>
        <p:nvPicPr>
          <p:cNvPr id="4098" name="Picture 2"/>
          <p:cNvPicPr>
            <a:picLocks noChangeAspect="1" noChangeArrowheads="1"/>
          </p:cNvPicPr>
          <p:nvPr/>
        </p:nvPicPr>
        <p:blipFill>
          <a:blip r:embed="rId2" cstate="print"/>
          <a:srcRect/>
          <a:stretch>
            <a:fillRect/>
          </a:stretch>
        </p:blipFill>
        <p:spPr bwMode="auto">
          <a:xfrm>
            <a:off x="414670" y="2158409"/>
            <a:ext cx="11525693" cy="4391248"/>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processes</a:t>
            </a:r>
          </a:p>
        </p:txBody>
      </p:sp>
      <p:pic>
        <p:nvPicPr>
          <p:cNvPr id="5122" name="Picture 2"/>
          <p:cNvPicPr>
            <a:picLocks noChangeAspect="1" noChangeArrowheads="1"/>
          </p:cNvPicPr>
          <p:nvPr/>
        </p:nvPicPr>
        <p:blipFill>
          <a:blip r:embed="rId2" cstate="print"/>
          <a:srcRect/>
          <a:stretch>
            <a:fillRect/>
          </a:stretch>
        </p:blipFill>
        <p:spPr bwMode="auto">
          <a:xfrm>
            <a:off x="1569494" y="2415654"/>
            <a:ext cx="9116704" cy="3930555"/>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areas</a:t>
            </a:r>
          </a:p>
        </p:txBody>
      </p:sp>
      <p:pic>
        <p:nvPicPr>
          <p:cNvPr id="9218" name="Picture 2"/>
          <p:cNvPicPr>
            <a:picLocks noChangeAspect="1" noChangeArrowheads="1"/>
          </p:cNvPicPr>
          <p:nvPr/>
        </p:nvPicPr>
        <p:blipFill>
          <a:blip r:embed="rId2" cstate="print"/>
          <a:srcRect/>
          <a:stretch>
            <a:fillRect/>
          </a:stretch>
        </p:blipFill>
        <p:spPr bwMode="auto">
          <a:xfrm>
            <a:off x="1296537" y="2424223"/>
            <a:ext cx="9526137" cy="3580792"/>
          </a:xfrm>
          <a:prstGeom prst="rect">
            <a:avLst/>
          </a:prstGeom>
          <a:noFill/>
          <a:ln w="9525">
            <a:noFill/>
            <a:miter lim="800000"/>
            <a:headEnd/>
            <a:tailEnd/>
          </a:ln>
        </p:spPr>
      </p:pic>
    </p:spTree>
    <p:extLst>
      <p:ext uri="{BB962C8B-B14F-4D97-AF65-F5344CB8AC3E}">
        <p14:creationId xmlns:p14="http://schemas.microsoft.com/office/powerpoint/2010/main" val="4134580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7060</TotalTime>
  <Words>1754</Words>
  <Application>Microsoft Office PowerPoint</Application>
  <PresentationFormat>Widescreen</PresentationFormat>
  <Paragraphs>149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Corbel</vt:lpstr>
      <vt:lpstr>Edwardian Script ITC</vt:lpstr>
      <vt:lpstr>Wingdings</vt:lpstr>
      <vt:lpstr>Banded</vt:lpstr>
      <vt:lpstr>Project management</vt:lpstr>
      <vt:lpstr>Project management overview </vt:lpstr>
      <vt:lpstr>PROJECT manager ‘s role </vt:lpstr>
      <vt:lpstr>PROJECT Manager responsibility  </vt:lpstr>
      <vt:lpstr>Ethics  </vt:lpstr>
      <vt:lpstr>Ethics  </vt:lpstr>
      <vt:lpstr>GENERAL MANAGEMENT SKILLS</vt:lpstr>
      <vt:lpstr>Project management processes</vt:lpstr>
      <vt:lpstr>Knowledge areas</vt:lpstr>
      <vt:lpstr>Knowledge areas</vt:lpstr>
      <vt:lpstr>Knowledge areas</vt:lpstr>
      <vt:lpstr>Knowledge areas</vt:lpstr>
      <vt:lpstr>Knowledge areas</vt:lpstr>
      <vt:lpstr>Knowledge areas</vt:lpstr>
      <vt:lpstr>Knowledge areas</vt:lpstr>
      <vt:lpstr>Knowledge areas</vt:lpstr>
      <vt:lpstr>Knowledge areas</vt:lpstr>
      <vt:lpstr>Knowledge areas</vt:lpstr>
      <vt:lpstr>Knowledge areas</vt:lpstr>
      <vt:lpstr>Knowledge areas</vt:lpstr>
      <vt:lpstr>Knowledge areas</vt:lpstr>
      <vt:lpstr>Knowledge areas</vt:lpstr>
      <vt:lpstr>Knowledge areas</vt:lpstr>
      <vt:lpstr>Knowledge areas</vt:lpstr>
      <vt:lpstr>Knowledge areas</vt:lpstr>
      <vt:lpstr>Knowledge areas</vt:lpstr>
      <vt:lpstr>Knowledge areas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Zia ul Haq</dc:creator>
  <cp:lastModifiedBy>RIDA REHMAT</cp:lastModifiedBy>
  <cp:revision>83</cp:revision>
  <dcterms:created xsi:type="dcterms:W3CDTF">2015-11-22T05:25:12Z</dcterms:created>
  <dcterms:modified xsi:type="dcterms:W3CDTF">2019-02-27T08:12:37Z</dcterms:modified>
</cp:coreProperties>
</file>