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9"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298" r:id="rId22"/>
    <p:sldId id="288" r:id="rId23"/>
    <p:sldId id="289" r:id="rId24"/>
    <p:sldId id="290" r:id="rId25"/>
    <p:sldId id="269" r:id="rId26"/>
    <p:sldId id="270" r:id="rId27"/>
    <p:sldId id="272" r:id="rId28"/>
    <p:sldId id="273" r:id="rId29"/>
    <p:sldId id="274" r:id="rId30"/>
    <p:sldId id="275" r:id="rId31"/>
    <p:sldId id="282" r:id="rId32"/>
    <p:sldId id="283" r:id="rId33"/>
    <p:sldId id="284" r:id="rId34"/>
    <p:sldId id="285" r:id="rId35"/>
    <p:sldId id="286" r:id="rId36"/>
    <p:sldId id="287" r:id="rId37"/>
    <p:sldId id="28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1386" y="-6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4E43E21-33E7-4CFE-B777-B16977D45A7A}"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DA67-8AF2-4BBB-802C-1F366501EE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E43E21-33E7-4CFE-B777-B16977D45A7A}"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DA67-8AF2-4BBB-802C-1F366501EE97}" type="slidenum">
              <a:rPr lang="en-US" smtClean="0"/>
              <a:pPr/>
              <a:t>‹#›</a:t>
            </a:fld>
            <a:endParaRPr lang="en-US"/>
          </a:p>
        </p:txBody>
      </p:sp>
    </p:spTree>
  </p:cSld>
  <p:clrMapOvr>
    <a:masterClrMapping/>
  </p:clrMapOvr>
  <p:transition>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E43E21-33E7-4CFE-B777-B16977D45A7A}" type="datetimeFigureOut">
              <a:rPr lang="en-US" smtClean="0"/>
              <a:pPr/>
              <a:t>2/11/2019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CDEDA67-8AF2-4BBB-802C-1F366501EE97}" type="slidenum">
              <a:rPr lang="en-US" smtClean="0"/>
              <a:pPr/>
              <a:t>‹#›</a:t>
            </a:fld>
            <a:endParaRPr lang="en-US"/>
          </a:p>
        </p:txBody>
      </p:sp>
    </p:spTree>
  </p:cSld>
  <p:clrMapOvr>
    <a:masterClrMapping/>
  </p:clrMapOvr>
  <p:transition>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E43E21-33E7-4CFE-B777-B16977D45A7A}"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DA67-8AF2-4BBB-802C-1F366501EE97}" type="slidenum">
              <a:rPr lang="en-US" smtClean="0"/>
              <a:pPr/>
              <a:t>‹#›</a:t>
            </a:fld>
            <a:endParaRPr lang="en-US"/>
          </a:p>
        </p:txBody>
      </p:sp>
    </p:spTree>
  </p:cSld>
  <p:clrMapOvr>
    <a:masterClrMapping/>
  </p:clrMapOvr>
  <p:transition>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E43E21-33E7-4CFE-B777-B16977D45A7A}"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DA67-8AF2-4BBB-802C-1F366501EE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E43E21-33E7-4CFE-B777-B16977D45A7A}"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DA67-8AF2-4BBB-802C-1F366501EE97}" type="slidenum">
              <a:rPr lang="en-US" smtClean="0"/>
              <a:pPr/>
              <a:t>‹#›</a:t>
            </a:fld>
            <a:endParaRPr lang="en-US"/>
          </a:p>
        </p:txBody>
      </p:sp>
    </p:spTree>
  </p:cSld>
  <p:clrMapOvr>
    <a:masterClrMapping/>
  </p:clrMapOvr>
  <p:transition>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E43E21-33E7-4CFE-B777-B16977D45A7A}" type="datetimeFigureOut">
              <a:rPr lang="en-US" smtClean="0"/>
              <a:pPr/>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EDA67-8AF2-4BBB-802C-1F366501EE97}" type="slidenum">
              <a:rPr lang="en-US" smtClean="0"/>
              <a:pPr/>
              <a:t>‹#›</a:t>
            </a:fld>
            <a:endParaRPr lang="en-US"/>
          </a:p>
        </p:txBody>
      </p:sp>
    </p:spTree>
  </p:cSld>
  <p:clrMapOvr>
    <a:masterClrMapping/>
  </p:clrMapOvr>
  <p:transition>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E43E21-33E7-4CFE-B777-B16977D45A7A}" type="datetimeFigureOut">
              <a:rPr lang="en-US" smtClean="0"/>
              <a:pPr/>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EDA67-8AF2-4BBB-802C-1F366501EE97}" type="slidenum">
              <a:rPr lang="en-US" smtClean="0"/>
              <a:pPr/>
              <a:t>‹#›</a:t>
            </a:fld>
            <a:endParaRPr lang="en-US"/>
          </a:p>
        </p:txBody>
      </p:sp>
    </p:spTree>
  </p:cSld>
  <p:clrMapOvr>
    <a:masterClrMapping/>
  </p:clrMapOvr>
  <p:transition>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43E21-33E7-4CFE-B777-B16977D45A7A}" type="datetimeFigureOut">
              <a:rPr lang="en-US" smtClean="0"/>
              <a:pPr/>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EDA67-8AF2-4BBB-802C-1F366501EE97}" type="slidenum">
              <a:rPr lang="en-US" smtClean="0"/>
              <a:pPr/>
              <a:t>‹#›</a:t>
            </a:fld>
            <a:endParaRPr lang="en-US"/>
          </a:p>
        </p:txBody>
      </p:sp>
    </p:spTree>
  </p:cSld>
  <p:clrMapOvr>
    <a:masterClrMapping/>
  </p:clrMapOvr>
  <p:transition>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E43E21-33E7-4CFE-B777-B16977D45A7A}"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DA67-8AF2-4BBB-802C-1F366501EE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4E43E21-33E7-4CFE-B777-B16977D45A7A}" type="datetimeFigureOut">
              <a:rPr lang="en-US" smtClean="0"/>
              <a:pPr/>
              <a:t>2/11/2019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CDEDA67-8AF2-4BBB-802C-1F366501EE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4E43E21-33E7-4CFE-B777-B16977D45A7A}" type="datetimeFigureOut">
              <a:rPr lang="en-US" smtClean="0"/>
              <a:pPr/>
              <a:t>2/11/2019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CDEDA67-8AF2-4BBB-802C-1F366501EE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omb/>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52800"/>
            <a:ext cx="8077200" cy="1676400"/>
          </a:xfrm>
        </p:spPr>
        <p:txBody>
          <a:bodyPr/>
          <a:lstStyle/>
          <a:p>
            <a:r>
              <a:rPr lang="en-US" dirty="0" smtClean="0"/>
              <a:t>Project Management</a:t>
            </a:r>
            <a:br>
              <a:rPr lang="en-US" dirty="0" smtClean="0"/>
            </a:br>
            <a:r>
              <a:rPr lang="en-US" dirty="0" smtClean="0"/>
              <a:t>Ms. </a:t>
            </a:r>
            <a:r>
              <a:rPr lang="en-US" dirty="0" err="1" smtClean="0"/>
              <a:t>Maryam</a:t>
            </a:r>
            <a:r>
              <a:rPr lang="en-US" dirty="0" smtClean="0"/>
              <a:t> </a:t>
            </a:r>
            <a:r>
              <a:rPr lang="en-US" dirty="0" err="1" smtClean="0"/>
              <a:t>Farooq</a:t>
            </a:r>
            <a:endParaRPr lang="en-US" dirty="0"/>
          </a:p>
        </p:txBody>
      </p:sp>
    </p:spTree>
    <p:extLst>
      <p:ext uri="{BB962C8B-B14F-4D97-AF65-F5344CB8AC3E}">
        <p14:creationId xmlns:p14="http://schemas.microsoft.com/office/powerpoint/2010/main" val="2237060496"/>
      </p:ext>
    </p:extLst>
  </p:cSld>
  <p:clrMapOvr>
    <a:masterClrMapping/>
  </p:clrMapOvr>
  <p:transition spd="med">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Main Problems</a:t>
            </a:r>
            <a:endParaRPr lang="en-US" dirty="0"/>
          </a:p>
        </p:txBody>
      </p:sp>
      <p:sp>
        <p:nvSpPr>
          <p:cNvPr id="3" name="Content Placeholder 2"/>
          <p:cNvSpPr>
            <a:spLocks noGrp="1"/>
          </p:cNvSpPr>
          <p:nvPr>
            <p:ph idx="1"/>
          </p:nvPr>
        </p:nvSpPr>
        <p:spPr>
          <a:xfrm>
            <a:off x="457200" y="2971800"/>
            <a:ext cx="8229600" cy="1676400"/>
          </a:xfrm>
        </p:spPr>
        <p:txBody>
          <a:bodyPr/>
          <a:lstStyle/>
          <a:p>
            <a:pPr algn="ctr">
              <a:buNone/>
            </a:pPr>
            <a:r>
              <a:rPr lang="en-US" b="1" dirty="0" smtClean="0"/>
              <a:t>Scope </a:t>
            </a:r>
            <a:r>
              <a:rPr lang="en-US" b="1" dirty="0"/>
              <a:t>Creep </a:t>
            </a:r>
            <a:r>
              <a:rPr lang="en-US" b="1" dirty="0" smtClean="0"/>
              <a:t>             </a:t>
            </a:r>
            <a:r>
              <a:rPr lang="en-US" b="1" dirty="0"/>
              <a:t>Hope Creep</a:t>
            </a:r>
          </a:p>
          <a:p>
            <a:pPr algn="ctr">
              <a:buNone/>
            </a:pPr>
            <a:r>
              <a:rPr lang="en-US" b="1" dirty="0"/>
              <a:t> Feature Creep </a:t>
            </a:r>
            <a:r>
              <a:rPr lang="en-US" b="1" dirty="0" smtClean="0"/>
              <a:t>          Effort </a:t>
            </a:r>
            <a:r>
              <a:rPr lang="en-US" b="1" dirty="0"/>
              <a:t>Creep</a:t>
            </a:r>
          </a:p>
        </p:txBody>
      </p:sp>
    </p:spTree>
    <p:extLst>
      <p:ext uri="{BB962C8B-B14F-4D97-AF65-F5344CB8AC3E}">
        <p14:creationId xmlns:p14="http://schemas.microsoft.com/office/powerpoint/2010/main" val="3779577198"/>
      </p:ext>
    </p:extLst>
  </p:cSld>
  <p:clrMapOvr>
    <a:masterClrMapping/>
  </p:clrMapOvr>
  <p:transition>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Scope Creep</a:t>
            </a:r>
            <a:endParaRPr lang="en-US" dirty="0"/>
          </a:p>
        </p:txBody>
      </p:sp>
      <p:sp>
        <p:nvSpPr>
          <p:cNvPr id="3" name="Content Placeholder 2"/>
          <p:cNvSpPr>
            <a:spLocks noGrp="1"/>
          </p:cNvSpPr>
          <p:nvPr>
            <p:ph idx="1"/>
          </p:nvPr>
        </p:nvSpPr>
        <p:spPr>
          <a:xfrm>
            <a:off x="381000" y="3048000"/>
            <a:ext cx="8229600" cy="1577609"/>
          </a:xfrm>
        </p:spPr>
        <p:txBody>
          <a:bodyPr/>
          <a:lstStyle/>
          <a:p>
            <a:pPr algn="ctr">
              <a:buNone/>
            </a:pPr>
            <a:r>
              <a:rPr lang="en-US" dirty="0" smtClean="0"/>
              <a:t>Change </a:t>
            </a:r>
            <a:r>
              <a:rPr lang="en-US" dirty="0"/>
              <a:t>in the project that was not in the</a:t>
            </a:r>
          </a:p>
          <a:p>
            <a:pPr algn="ctr">
              <a:buNone/>
            </a:pPr>
            <a:r>
              <a:rPr lang="en-US" dirty="0"/>
              <a:t>original plan, initiated by the owner</a:t>
            </a:r>
          </a:p>
        </p:txBody>
      </p:sp>
    </p:spTree>
    <p:extLst>
      <p:ext uri="{BB962C8B-B14F-4D97-AF65-F5344CB8AC3E}">
        <p14:creationId xmlns:p14="http://schemas.microsoft.com/office/powerpoint/2010/main" val="1570730791"/>
      </p:ext>
    </p:extLst>
  </p:cSld>
  <p:clrMapOvr>
    <a:masterClrMapping/>
  </p:clrMapOvr>
  <p:transition>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52460"/>
      </p:ext>
    </p:extLst>
  </p:cSld>
  <p:clrMapOvr>
    <a:masterClrMapping/>
  </p:clrMapOvr>
  <p:transition>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Hope Creep</a:t>
            </a:r>
            <a:endParaRPr lang="en-US" dirty="0"/>
          </a:p>
        </p:txBody>
      </p:sp>
      <p:sp>
        <p:nvSpPr>
          <p:cNvPr id="3" name="Content Placeholder 2"/>
          <p:cNvSpPr>
            <a:spLocks noGrp="1"/>
          </p:cNvSpPr>
          <p:nvPr>
            <p:ph idx="1"/>
          </p:nvPr>
        </p:nvSpPr>
        <p:spPr>
          <a:xfrm>
            <a:off x="457200" y="3200400"/>
            <a:ext cx="8229600" cy="2133600"/>
          </a:xfrm>
        </p:spPr>
        <p:txBody>
          <a:bodyPr/>
          <a:lstStyle/>
          <a:p>
            <a:pPr algn="ctr">
              <a:buNone/>
            </a:pPr>
            <a:r>
              <a:rPr lang="en-US" dirty="0" smtClean="0"/>
              <a:t>Project </a:t>
            </a:r>
            <a:r>
              <a:rPr lang="en-US" dirty="0"/>
              <a:t>team member getting behind</a:t>
            </a:r>
          </a:p>
          <a:p>
            <a:pPr algn="ctr">
              <a:buNone/>
            </a:pPr>
            <a:r>
              <a:rPr lang="en-US" dirty="0"/>
              <a:t>schedule, reporting to be on schedule,</a:t>
            </a:r>
          </a:p>
          <a:p>
            <a:pPr algn="ctr">
              <a:buNone/>
            </a:pPr>
            <a:r>
              <a:rPr lang="en-US" dirty="0"/>
              <a:t>hoping to catch up by the next report date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725" y="1447800"/>
            <a:ext cx="33432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176162"/>
      </p:ext>
    </p:extLst>
  </p:cSld>
  <p:clrMapOvr>
    <a:masterClrMapping/>
  </p:clrMapOvr>
  <p:transition>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Effort Creep</a:t>
            </a:r>
            <a:endParaRPr lang="en-US" dirty="0"/>
          </a:p>
        </p:txBody>
      </p:sp>
      <p:sp>
        <p:nvSpPr>
          <p:cNvPr id="3" name="Content Placeholder 2"/>
          <p:cNvSpPr>
            <a:spLocks noGrp="1"/>
          </p:cNvSpPr>
          <p:nvPr>
            <p:ph idx="1"/>
          </p:nvPr>
        </p:nvSpPr>
        <p:spPr>
          <a:xfrm>
            <a:off x="457200" y="3581400"/>
            <a:ext cx="8229600" cy="2819400"/>
          </a:xfrm>
        </p:spPr>
        <p:txBody>
          <a:bodyPr/>
          <a:lstStyle/>
          <a:p>
            <a:pPr algn="ctr">
              <a:buNone/>
            </a:pPr>
            <a:r>
              <a:rPr lang="en-US" dirty="0" smtClean="0"/>
              <a:t>Team </a:t>
            </a:r>
            <a:r>
              <a:rPr lang="en-US" dirty="0"/>
              <a:t>member is working but not making</a:t>
            </a:r>
          </a:p>
          <a:p>
            <a:pPr algn="ctr">
              <a:buNone/>
            </a:pPr>
            <a:r>
              <a:rPr lang="en-US" dirty="0"/>
              <a:t>progress proportionate to the work</a:t>
            </a:r>
          </a:p>
          <a:p>
            <a:pPr algn="ctr">
              <a:buNone/>
            </a:pPr>
            <a:r>
              <a:rPr lang="en-US" dirty="0"/>
              <a:t>expended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1524000"/>
            <a:ext cx="4069306" cy="191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8800"/>
      </p:ext>
    </p:extLst>
  </p:cSld>
  <p:clrMapOvr>
    <a:masterClrMapping/>
  </p:clrMapOvr>
  <p:transition>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Creep</a:t>
            </a:r>
            <a:endParaRPr lang="en-US" dirty="0"/>
          </a:p>
        </p:txBody>
      </p:sp>
      <p:sp>
        <p:nvSpPr>
          <p:cNvPr id="3" name="Content Placeholder 2"/>
          <p:cNvSpPr>
            <a:spLocks noGrp="1"/>
          </p:cNvSpPr>
          <p:nvPr>
            <p:ph idx="1"/>
          </p:nvPr>
        </p:nvSpPr>
        <p:spPr>
          <a:xfrm>
            <a:off x="457200" y="3581400"/>
            <a:ext cx="8229600" cy="1828800"/>
          </a:xfrm>
        </p:spPr>
        <p:txBody>
          <a:bodyPr>
            <a:normAutofit/>
          </a:bodyPr>
          <a:lstStyle/>
          <a:p>
            <a:pPr algn="ctr">
              <a:buNone/>
            </a:pPr>
            <a:r>
              <a:rPr lang="en-US" dirty="0" smtClean="0"/>
              <a:t>Team </a:t>
            </a:r>
            <a:r>
              <a:rPr lang="en-US" dirty="0"/>
              <a:t>members arbitrarily add features </a:t>
            </a:r>
            <a:r>
              <a:rPr lang="en-US" dirty="0" smtClean="0"/>
              <a:t>to the deliverable</a:t>
            </a:r>
            <a:endParaRPr lang="en-US" dirty="0"/>
          </a:p>
        </p:txBody>
      </p:sp>
    </p:spTree>
    <p:extLst>
      <p:ext uri="{BB962C8B-B14F-4D97-AF65-F5344CB8AC3E}">
        <p14:creationId xmlns:p14="http://schemas.microsoft.com/office/powerpoint/2010/main" val="1397800983"/>
      </p:ext>
    </p:extLst>
  </p:cSld>
  <p:clrMapOvr>
    <a:masterClrMapping/>
  </p:clrMapOvr>
  <p:transition>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of projects</a:t>
            </a:r>
            <a:endParaRPr lang="en-US" dirty="0"/>
          </a:p>
        </p:txBody>
      </p:sp>
      <p:sp>
        <p:nvSpPr>
          <p:cNvPr id="3" name="Content Placeholder 2"/>
          <p:cNvSpPr>
            <a:spLocks noGrp="1"/>
          </p:cNvSpPr>
          <p:nvPr>
            <p:ph idx="1"/>
          </p:nvPr>
        </p:nvSpPr>
        <p:spPr/>
        <p:txBody>
          <a:bodyPr>
            <a:normAutofit fontScale="40000" lnSpcReduction="20000"/>
          </a:bodyPr>
          <a:lstStyle/>
          <a:p>
            <a:pPr>
              <a:lnSpc>
                <a:spcPct val="170000"/>
              </a:lnSpc>
            </a:pPr>
            <a:r>
              <a:rPr lang="en-US" sz="4500" b="1" dirty="0"/>
              <a:t>Activity- industrial/ non industrial</a:t>
            </a:r>
          </a:p>
          <a:p>
            <a:pPr>
              <a:lnSpc>
                <a:spcPct val="170000"/>
              </a:lnSpc>
            </a:pPr>
            <a:r>
              <a:rPr lang="en-US" sz="4500" b="1" dirty="0"/>
              <a:t>Location- regional, national, international</a:t>
            </a:r>
          </a:p>
          <a:p>
            <a:pPr>
              <a:lnSpc>
                <a:spcPct val="170000"/>
              </a:lnSpc>
            </a:pPr>
            <a:r>
              <a:rPr lang="en-US" sz="4500" b="1" dirty="0"/>
              <a:t>Time – normal , crash</a:t>
            </a:r>
          </a:p>
          <a:p>
            <a:pPr>
              <a:lnSpc>
                <a:spcPct val="170000"/>
              </a:lnSpc>
            </a:pPr>
            <a:r>
              <a:rPr lang="en-US" sz="4500" b="1" dirty="0"/>
              <a:t>Ownership – sole, partnership, joint stock</a:t>
            </a:r>
          </a:p>
          <a:p>
            <a:pPr>
              <a:lnSpc>
                <a:spcPct val="170000"/>
              </a:lnSpc>
            </a:pPr>
            <a:r>
              <a:rPr lang="en-US" sz="4500" b="1" dirty="0"/>
              <a:t>Size – small , medium, large</a:t>
            </a:r>
          </a:p>
          <a:p>
            <a:pPr>
              <a:lnSpc>
                <a:spcPct val="170000"/>
              </a:lnSpc>
            </a:pPr>
            <a:r>
              <a:rPr lang="en-US" sz="4500" b="1" dirty="0"/>
              <a:t>Need</a:t>
            </a:r>
          </a:p>
          <a:p>
            <a:pPr lvl="1">
              <a:lnSpc>
                <a:spcPct val="170000"/>
              </a:lnSpc>
            </a:pPr>
            <a:r>
              <a:rPr lang="en-US" sz="4500" dirty="0"/>
              <a:t>New project</a:t>
            </a:r>
          </a:p>
          <a:p>
            <a:pPr lvl="1">
              <a:lnSpc>
                <a:spcPct val="170000"/>
              </a:lnSpc>
            </a:pPr>
            <a:r>
              <a:rPr lang="en-US" sz="4500" dirty="0"/>
              <a:t>Expansion</a:t>
            </a:r>
          </a:p>
          <a:p>
            <a:pPr lvl="1">
              <a:lnSpc>
                <a:spcPct val="170000"/>
              </a:lnSpc>
            </a:pPr>
            <a:r>
              <a:rPr lang="en-US" sz="4500" dirty="0"/>
              <a:t>Diversification</a:t>
            </a:r>
          </a:p>
          <a:p>
            <a:pPr lvl="1">
              <a:lnSpc>
                <a:spcPct val="170000"/>
              </a:lnSpc>
            </a:pPr>
            <a:r>
              <a:rPr lang="en-US" sz="4500" dirty="0"/>
              <a:t>Integration</a:t>
            </a:r>
          </a:p>
          <a:p>
            <a:pPr lvl="1"/>
            <a:endParaRPr lang="en-US" dirty="0" smtClean="0"/>
          </a:p>
          <a:p>
            <a:endParaRPr lang="en-US" dirty="0"/>
          </a:p>
        </p:txBody>
      </p:sp>
    </p:spTree>
    <p:extLst>
      <p:ext uri="{BB962C8B-B14F-4D97-AF65-F5344CB8AC3E}">
        <p14:creationId xmlns:p14="http://schemas.microsoft.com/office/powerpoint/2010/main" val="3376182490"/>
      </p:ext>
    </p:extLst>
  </p:cSld>
  <p:clrMapOvr>
    <a:masterClrMapping/>
  </p:clrMapOvr>
  <p:transition>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Projects Based upon Durations</a:t>
            </a:r>
            <a:endParaRPr lang="en-US" dirty="0"/>
          </a:p>
        </p:txBody>
      </p:sp>
      <p:sp>
        <p:nvSpPr>
          <p:cNvPr id="3" name="Content Placeholder 2"/>
          <p:cNvSpPr>
            <a:spLocks noGrp="1"/>
          </p:cNvSpPr>
          <p:nvPr>
            <p:ph idx="1"/>
          </p:nvPr>
        </p:nvSpPr>
        <p:spPr/>
        <p:txBody>
          <a:bodyPr>
            <a:normAutofit/>
          </a:bodyPr>
          <a:lstStyle/>
          <a:p>
            <a:endParaRPr lang="en-US" dirty="0"/>
          </a:p>
        </p:txBody>
      </p:sp>
      <p:graphicFrame>
        <p:nvGraphicFramePr>
          <p:cNvPr id="4" name="Table 3"/>
          <p:cNvGraphicFramePr>
            <a:graphicFrameLocks noGrp="1"/>
          </p:cNvGraphicFramePr>
          <p:nvPr/>
        </p:nvGraphicFramePr>
        <p:xfrm>
          <a:off x="609600" y="1905000"/>
          <a:ext cx="7772400" cy="2961640"/>
        </p:xfrm>
        <a:graphic>
          <a:graphicData uri="http://schemas.openxmlformats.org/drawingml/2006/table">
            <a:tbl>
              <a:tblPr firstRow="1" bandRow="1">
                <a:tableStyleId>{5C22544A-7EE6-4342-B048-85BDC9FD1C3A}</a:tableStyleId>
              </a:tblPr>
              <a:tblGrid>
                <a:gridCol w="1295400"/>
                <a:gridCol w="1295400"/>
                <a:gridCol w="1066800"/>
                <a:gridCol w="1371600"/>
                <a:gridCol w="1447800"/>
                <a:gridCol w="1295400"/>
              </a:tblGrid>
              <a:tr h="370840">
                <a:tc>
                  <a:txBody>
                    <a:bodyPr/>
                    <a:lstStyle/>
                    <a:p>
                      <a:r>
                        <a:rPr lang="en-US" dirty="0" smtClean="0"/>
                        <a:t>Type </a:t>
                      </a:r>
                      <a:endParaRPr lang="en-US" dirty="0"/>
                    </a:p>
                  </a:txBody>
                  <a:tcPr/>
                </a:tc>
                <a:tc>
                  <a:txBody>
                    <a:bodyPr/>
                    <a:lstStyle/>
                    <a:p>
                      <a:r>
                        <a:rPr lang="en-US" dirty="0" smtClean="0"/>
                        <a:t>Duration </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Risk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Complexity </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Technology </a:t>
                      </a:r>
                      <a:endParaRPr lang="en-US" dirty="0"/>
                    </a:p>
                  </a:txBody>
                  <a:tcPr/>
                </a:tc>
                <a:tc>
                  <a:txBody>
                    <a:bodyPr/>
                    <a:lstStyle/>
                    <a:p>
                      <a:r>
                        <a:rPr lang="en-US" dirty="0" smtClean="0"/>
                        <a:t>Likelihood of problems</a:t>
                      </a:r>
                      <a:endParaRPr lang="en-US" dirty="0"/>
                    </a:p>
                  </a:txBody>
                  <a:tcPr/>
                </a:tc>
              </a:tr>
              <a:tr h="370840">
                <a:tc>
                  <a:txBody>
                    <a:bodyPr/>
                    <a:lstStyle/>
                    <a:p>
                      <a:r>
                        <a:rPr lang="en-US" dirty="0" smtClean="0"/>
                        <a:t>A</a:t>
                      </a:r>
                      <a:endParaRPr lang="en-US" dirty="0"/>
                    </a:p>
                  </a:txBody>
                  <a:tcPr/>
                </a:tc>
                <a:tc>
                  <a:txBody>
                    <a:bodyPr/>
                    <a:lstStyle/>
                    <a:p>
                      <a:r>
                        <a:rPr lang="en-US" dirty="0" smtClean="0"/>
                        <a:t>&gt; 18 months</a:t>
                      </a:r>
                      <a:endParaRPr lang="en-US" dirty="0"/>
                    </a:p>
                  </a:txBody>
                  <a:tcPr/>
                </a:tc>
                <a:tc>
                  <a:txBody>
                    <a:bodyPr/>
                    <a:lstStyle/>
                    <a:p>
                      <a:r>
                        <a:rPr lang="en-US" dirty="0" smtClean="0"/>
                        <a:t>High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High </a:t>
                      </a:r>
                      <a:endParaRPr lang="en-US" dirty="0"/>
                    </a:p>
                  </a:txBody>
                  <a:tcPr/>
                </a:tc>
                <a:tc>
                  <a:txBody>
                    <a:bodyPr/>
                    <a:lstStyle/>
                    <a:p>
                      <a:r>
                        <a:rPr lang="en-US" dirty="0" smtClean="0"/>
                        <a:t>Breakthrough</a:t>
                      </a:r>
                      <a:endParaRPr lang="en-US" dirty="0"/>
                    </a:p>
                  </a:txBody>
                  <a:tcPr/>
                </a:tc>
                <a:tc>
                  <a:txBody>
                    <a:bodyPr/>
                    <a:lstStyle/>
                    <a:p>
                      <a:r>
                        <a:rPr lang="en-US" dirty="0" smtClean="0"/>
                        <a:t>Certain</a:t>
                      </a:r>
                      <a:endParaRPr lang="en-US" dirty="0"/>
                    </a:p>
                  </a:txBody>
                  <a:tcPr/>
                </a:tc>
              </a:tr>
              <a:tr h="502920">
                <a:tc>
                  <a:txBody>
                    <a:bodyPr/>
                    <a:lstStyle/>
                    <a:p>
                      <a:r>
                        <a:rPr lang="en-US" dirty="0" smtClean="0"/>
                        <a:t>B</a:t>
                      </a:r>
                      <a:endParaRPr lang="en-US" dirty="0"/>
                    </a:p>
                  </a:txBody>
                  <a:tcPr/>
                </a:tc>
                <a:tc>
                  <a:txBody>
                    <a:bodyPr/>
                    <a:lstStyle/>
                    <a:p>
                      <a:r>
                        <a:rPr lang="en-US" dirty="0" smtClean="0"/>
                        <a:t>9-18 months</a:t>
                      </a:r>
                      <a:endParaRPr lang="en-US" dirty="0"/>
                    </a:p>
                  </a:txBody>
                  <a:tcPr/>
                </a:tc>
                <a:tc>
                  <a:txBody>
                    <a:bodyPr/>
                    <a:lstStyle/>
                    <a:p>
                      <a:r>
                        <a:rPr lang="en-US" dirty="0" smtClean="0"/>
                        <a:t>Medium </a:t>
                      </a:r>
                      <a:endParaRPr lang="en-US" dirty="0"/>
                    </a:p>
                  </a:txBody>
                  <a:tcPr/>
                </a:tc>
                <a:tc>
                  <a:txBody>
                    <a:bodyPr/>
                    <a:lstStyle/>
                    <a:p>
                      <a:r>
                        <a:rPr lang="en-US" dirty="0" smtClean="0"/>
                        <a:t>Medium </a:t>
                      </a:r>
                      <a:endParaRPr lang="en-US" dirty="0"/>
                    </a:p>
                  </a:txBody>
                  <a:tcPr/>
                </a:tc>
                <a:tc>
                  <a:txBody>
                    <a:bodyPr/>
                    <a:lstStyle/>
                    <a:p>
                      <a:r>
                        <a:rPr lang="en-US" dirty="0" smtClean="0"/>
                        <a:t>Current</a:t>
                      </a:r>
                      <a:endParaRPr lang="en-US" dirty="0"/>
                    </a:p>
                  </a:txBody>
                  <a:tcPr/>
                </a:tc>
                <a:tc>
                  <a:txBody>
                    <a:bodyPr/>
                    <a:lstStyle/>
                    <a:p>
                      <a:r>
                        <a:rPr lang="en-US" dirty="0" smtClean="0"/>
                        <a:t>Likely</a:t>
                      </a:r>
                      <a:endParaRPr lang="en-US" dirty="0"/>
                    </a:p>
                  </a:txBody>
                  <a:tcPr/>
                </a:tc>
              </a:tr>
              <a:tr h="396240">
                <a:tc>
                  <a:txBody>
                    <a:bodyPr/>
                    <a:lstStyle/>
                    <a:p>
                      <a:r>
                        <a:rPr lang="en-US" dirty="0" smtClean="0"/>
                        <a:t>C</a:t>
                      </a:r>
                      <a:endParaRPr lang="en-US" dirty="0"/>
                    </a:p>
                  </a:txBody>
                  <a:tcPr/>
                </a:tc>
                <a:tc>
                  <a:txBody>
                    <a:bodyPr/>
                    <a:lstStyle/>
                    <a:p>
                      <a:r>
                        <a:rPr lang="en-US" dirty="0" smtClean="0"/>
                        <a:t>3-9 months</a:t>
                      </a:r>
                      <a:endParaRPr lang="en-US" dirty="0"/>
                    </a:p>
                  </a:txBody>
                  <a:tcPr/>
                </a:tc>
                <a:tc>
                  <a:txBody>
                    <a:bodyPr/>
                    <a:lstStyle/>
                    <a:p>
                      <a:r>
                        <a:rPr lang="en-US" dirty="0" smtClean="0"/>
                        <a:t>Low </a:t>
                      </a:r>
                      <a:endParaRPr lang="en-US" dirty="0"/>
                    </a:p>
                  </a:txBody>
                  <a:tcPr/>
                </a:tc>
                <a:tc>
                  <a:txBody>
                    <a:bodyPr/>
                    <a:lstStyle/>
                    <a:p>
                      <a:r>
                        <a:rPr lang="en-US" dirty="0" smtClean="0"/>
                        <a:t>Low </a:t>
                      </a:r>
                      <a:endParaRPr lang="en-US" dirty="0"/>
                    </a:p>
                  </a:txBody>
                  <a:tcPr/>
                </a:tc>
                <a:tc>
                  <a:txBody>
                    <a:bodyPr/>
                    <a:lstStyle/>
                    <a:p>
                      <a:r>
                        <a:rPr lang="en-US" dirty="0" smtClean="0"/>
                        <a:t>Best of breed</a:t>
                      </a:r>
                      <a:endParaRPr lang="en-US" dirty="0"/>
                    </a:p>
                  </a:txBody>
                  <a:tcPr/>
                </a:tc>
                <a:tc>
                  <a:txBody>
                    <a:bodyPr/>
                    <a:lstStyle/>
                    <a:p>
                      <a:r>
                        <a:rPr lang="en-US" dirty="0" smtClean="0"/>
                        <a:t>Some</a:t>
                      </a:r>
                      <a:endParaRPr lang="en-US" dirty="0"/>
                    </a:p>
                  </a:txBody>
                  <a:tcPr/>
                </a:tc>
              </a:tr>
              <a:tr h="370840">
                <a:tc>
                  <a:txBody>
                    <a:bodyPr/>
                    <a:lstStyle/>
                    <a:p>
                      <a:r>
                        <a:rPr lang="en-US" dirty="0" smtClean="0"/>
                        <a:t>D</a:t>
                      </a:r>
                      <a:endParaRPr lang="en-US" dirty="0"/>
                    </a:p>
                  </a:txBody>
                  <a:tcPr/>
                </a:tc>
                <a:tc>
                  <a:txBody>
                    <a:bodyPr/>
                    <a:lstStyle/>
                    <a:p>
                      <a:r>
                        <a:rPr lang="en-US" dirty="0" smtClean="0"/>
                        <a:t>&lt; 3 months</a:t>
                      </a:r>
                      <a:endParaRPr lang="en-US" dirty="0"/>
                    </a:p>
                  </a:txBody>
                  <a:tcPr/>
                </a:tc>
                <a:tc>
                  <a:txBody>
                    <a:bodyPr/>
                    <a:lstStyle/>
                    <a:p>
                      <a:r>
                        <a:rPr lang="en-US" dirty="0" smtClean="0"/>
                        <a:t>Very low</a:t>
                      </a:r>
                      <a:endParaRPr lang="en-US" dirty="0"/>
                    </a:p>
                  </a:txBody>
                  <a:tcPr/>
                </a:tc>
                <a:tc>
                  <a:txBody>
                    <a:bodyPr/>
                    <a:lstStyle/>
                    <a:p>
                      <a:r>
                        <a:rPr lang="en-US" dirty="0" smtClean="0"/>
                        <a:t>Very low</a:t>
                      </a:r>
                      <a:endParaRPr lang="en-US" dirty="0"/>
                    </a:p>
                  </a:txBody>
                  <a:tcPr/>
                </a:tc>
                <a:tc>
                  <a:txBody>
                    <a:bodyPr/>
                    <a:lstStyle/>
                    <a:p>
                      <a:r>
                        <a:rPr lang="en-US" dirty="0" smtClean="0"/>
                        <a:t>Practical</a:t>
                      </a:r>
                      <a:r>
                        <a:rPr lang="en-US" baseline="0" dirty="0" smtClean="0"/>
                        <a:t> </a:t>
                      </a:r>
                      <a:endParaRPr lang="en-US" dirty="0"/>
                    </a:p>
                  </a:txBody>
                  <a:tcPr/>
                </a:tc>
                <a:tc>
                  <a:txBody>
                    <a:bodyPr/>
                    <a:lstStyle/>
                    <a:p>
                      <a:r>
                        <a:rPr lang="en-US" dirty="0" smtClean="0"/>
                        <a:t>none</a:t>
                      </a:r>
                      <a:endParaRPr lang="en-US" dirty="0"/>
                    </a:p>
                  </a:txBody>
                  <a:tcPr/>
                </a:tc>
              </a:tr>
            </a:tbl>
          </a:graphicData>
        </a:graphic>
      </p:graphicFrame>
    </p:spTree>
    <p:extLst>
      <p:ext uri="{BB962C8B-B14F-4D97-AF65-F5344CB8AC3E}">
        <p14:creationId xmlns:p14="http://schemas.microsoft.com/office/powerpoint/2010/main" val="1615252610"/>
      </p:ext>
    </p:extLst>
  </p:cSld>
  <p:clrMapOvr>
    <a:masterClrMapping/>
  </p:clrMapOvr>
  <p:transition>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Projects Based upon Risk/Value</a:t>
            </a:r>
          </a:p>
        </p:txBody>
      </p:sp>
      <p:graphicFrame>
        <p:nvGraphicFramePr>
          <p:cNvPr id="4" name="Content Placeholder 3"/>
          <p:cNvGraphicFramePr>
            <a:graphicFrameLocks noGrp="1"/>
          </p:cNvGraphicFramePr>
          <p:nvPr>
            <p:ph idx="1"/>
          </p:nvPr>
        </p:nvGraphicFramePr>
        <p:xfrm>
          <a:off x="1905000" y="1905000"/>
          <a:ext cx="4800601" cy="3352800"/>
        </p:xfrm>
        <a:graphic>
          <a:graphicData uri="http://schemas.openxmlformats.org/drawingml/2006/table">
            <a:tbl>
              <a:tblPr firstRow="1" bandRow="1">
                <a:tableStyleId>{D113A9D2-9D6B-4929-AA2D-F23B5EE8CBE7}</a:tableStyleId>
              </a:tblPr>
              <a:tblGrid>
                <a:gridCol w="1155700"/>
                <a:gridCol w="1790123"/>
                <a:gridCol w="1854778"/>
              </a:tblGrid>
              <a:tr h="1183788">
                <a:tc>
                  <a:txBody>
                    <a:bodyPr/>
                    <a:lstStyle/>
                    <a:p>
                      <a:pPr algn="ctr"/>
                      <a:r>
                        <a:rPr lang="en-US" dirty="0" smtClean="0"/>
                        <a:t>High risk</a:t>
                      </a:r>
                      <a:endParaRPr lang="en-US" dirty="0"/>
                    </a:p>
                  </a:txBody>
                  <a:tcPr>
                    <a:lnL w="6350" cap="rnd" cmpd="sng" algn="ctr">
                      <a:noFill/>
                      <a:prstDash val="solid"/>
                    </a:lnL>
                    <a:lnR w="12700" cap="flat" cmpd="sng" algn="ctr">
                      <a:solidFill>
                        <a:schemeClr val="accent1">
                          <a:lumMod val="75000"/>
                        </a:schemeClr>
                      </a:solidFill>
                      <a:prstDash val="solid"/>
                      <a:round/>
                      <a:headEnd type="none" w="med" len="med"/>
                      <a:tailEnd type="none" w="med" len="med"/>
                    </a:lnR>
                    <a:lnT w="6350" cap="rnd" cmpd="sng" algn="ctr">
                      <a:noFill/>
                      <a:prstDash val="solid"/>
                    </a:lnT>
                    <a:lnB w="48500" cap="flat" cmpd="thickThin" algn="ctr">
                      <a:noFill/>
                      <a:prstDash val="solid"/>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1053520">
                <a:tc>
                  <a:txBody>
                    <a:bodyPr/>
                    <a:lstStyle/>
                    <a:p>
                      <a:pPr algn="ctr"/>
                      <a:r>
                        <a:rPr lang="en-US" dirty="0" smtClean="0"/>
                        <a:t>Low risk</a:t>
                      </a:r>
                      <a:endParaRPr lang="en-US" dirty="0"/>
                    </a:p>
                  </a:txBody>
                  <a:tcPr>
                    <a:lnL w="6350" cap="rnd" cmpd="sng" algn="ctr">
                      <a:noFill/>
                      <a:prstDash val="solid"/>
                    </a:lnL>
                    <a:lnR w="12700" cap="flat" cmpd="sng" algn="ctr">
                      <a:solidFill>
                        <a:schemeClr val="accent1">
                          <a:lumMod val="75000"/>
                        </a:schemeClr>
                      </a:solidFill>
                      <a:prstDash val="solid"/>
                      <a:round/>
                      <a:headEnd type="none" w="med" len="med"/>
                      <a:tailEnd type="none" w="med" len="med"/>
                    </a:lnR>
                    <a:lnT w="48500" cap="flat" cmpd="thickThin"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1115492">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Low business value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High business value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20067681"/>
      </p:ext>
    </p:extLst>
  </p:cSld>
  <p:clrMapOvr>
    <a:masterClrMapping/>
  </p:clrMapOvr>
  <p:transition>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9440696">
            <a:off x="541940" y="2743690"/>
            <a:ext cx="8089583" cy="1752332"/>
          </a:xfrm>
        </p:spPr>
        <p:txBody>
          <a:bodyPr>
            <a:normAutofit/>
          </a:bodyPr>
          <a:lstStyle/>
          <a:p>
            <a:pPr algn="ctr">
              <a:buNone/>
            </a:pPr>
            <a:r>
              <a:rPr lang="en-US" sz="8800" b="1" dirty="0" err="1" smtClean="0">
                <a:latin typeface="Andalus" pitchFamily="18" charset="-78"/>
                <a:cs typeface="Andalus" pitchFamily="18" charset="-78"/>
              </a:rPr>
              <a:t>Jazak</a:t>
            </a:r>
            <a:r>
              <a:rPr lang="en-US" sz="8800" b="1" dirty="0" smtClean="0">
                <a:latin typeface="Andalus" pitchFamily="18" charset="-78"/>
                <a:cs typeface="Andalus" pitchFamily="18" charset="-78"/>
              </a:rPr>
              <a:t> Allah</a:t>
            </a:r>
            <a:endParaRPr lang="en-US" sz="8800" b="1" dirty="0">
              <a:latin typeface="Andalus" pitchFamily="18" charset="-78"/>
              <a:cs typeface="Andalus" pitchFamily="18" charset="-78"/>
            </a:endParaRPr>
          </a:p>
        </p:txBody>
      </p:sp>
    </p:spTree>
    <p:extLst>
      <p:ext uri="{BB962C8B-B14F-4D97-AF65-F5344CB8AC3E}">
        <p14:creationId xmlns:p14="http://schemas.microsoft.com/office/powerpoint/2010/main" val="2726723456"/>
      </p:ext>
    </p:extLst>
  </p:cSld>
  <p:clrMapOvr>
    <a:masterClrMapping/>
  </p:clrMapOvr>
  <p:transition>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and References</a:t>
            </a:r>
          </a:p>
        </p:txBody>
      </p:sp>
      <p:sp>
        <p:nvSpPr>
          <p:cNvPr id="3" name="Content Placeholder 2"/>
          <p:cNvSpPr>
            <a:spLocks noGrp="1"/>
          </p:cNvSpPr>
          <p:nvPr>
            <p:ph idx="1"/>
          </p:nvPr>
        </p:nvSpPr>
        <p:spPr/>
        <p:txBody>
          <a:bodyPr>
            <a:normAutofit fontScale="92500" lnSpcReduction="10000"/>
          </a:bodyPr>
          <a:lstStyle/>
          <a:p>
            <a:r>
              <a:rPr lang="en-US" dirty="0"/>
              <a:t>Effective Project Management</a:t>
            </a:r>
          </a:p>
          <a:p>
            <a:pPr lvl="1"/>
            <a:r>
              <a:rPr lang="pl-PL" dirty="0"/>
              <a:t>by Robert K. Wysoki et al.</a:t>
            </a:r>
          </a:p>
          <a:p>
            <a:r>
              <a:rPr lang="en-US" dirty="0" smtClean="0"/>
              <a:t>Project </a:t>
            </a:r>
            <a:r>
              <a:rPr lang="en-US" dirty="0"/>
              <a:t>Management for Business and Technology</a:t>
            </a:r>
          </a:p>
          <a:p>
            <a:pPr lvl="1"/>
            <a:r>
              <a:rPr lang="en-US" dirty="0"/>
              <a:t>by John M. Nicholas</a:t>
            </a:r>
          </a:p>
          <a:p>
            <a:r>
              <a:rPr lang="en-US" dirty="0"/>
              <a:t> PMBOK® Guide</a:t>
            </a:r>
          </a:p>
          <a:p>
            <a:pPr lvl="1"/>
            <a:r>
              <a:rPr lang="en-US" dirty="0"/>
              <a:t>by Project Management Institute</a:t>
            </a:r>
          </a:p>
          <a:p>
            <a:r>
              <a:rPr lang="en-US" dirty="0"/>
              <a:t> Management: A Global &amp; </a:t>
            </a:r>
            <a:r>
              <a:rPr lang="en-US" dirty="0" smtClean="0"/>
              <a:t>Entrepreneurial Perspective</a:t>
            </a:r>
            <a:endParaRPr lang="en-US" dirty="0"/>
          </a:p>
          <a:p>
            <a:pPr lvl="1"/>
            <a:r>
              <a:rPr lang="de-DE" dirty="0"/>
              <a:t>by Heinz Weihrich et al.</a:t>
            </a:r>
            <a:endParaRPr lang="en-US" dirty="0"/>
          </a:p>
        </p:txBody>
      </p:sp>
    </p:spTree>
    <p:extLst>
      <p:ext uri="{BB962C8B-B14F-4D97-AF65-F5344CB8AC3E}">
        <p14:creationId xmlns:p14="http://schemas.microsoft.com/office/powerpoint/2010/main" val="4243194955"/>
      </p:ext>
    </p:extLst>
  </p:cSld>
  <p:clrMapOvr>
    <a:masterClrMapping/>
  </p:clrMapOvr>
  <p:transition>
    <p:comb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groups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6888837"/>
      </p:ext>
    </p:extLst>
  </p:cSld>
  <p:clrMapOvr>
    <a:masterClrMapping/>
  </p:clrMapOvr>
  <p:transition>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75905"/>
      </p:ext>
    </p:extLst>
  </p:cSld>
  <p:clrMapOvr>
    <a:masterClrMapping/>
  </p:clrMapOvr>
  <p:transition>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groups</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003112" y="2203830"/>
            <a:ext cx="7134366" cy="3678356"/>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transition>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groups</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951931" y="1968052"/>
            <a:ext cx="7287905" cy="4678409"/>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transition>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groups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156648" y="1852614"/>
            <a:ext cx="6724934" cy="4534539"/>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transition>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Project Phases</a:t>
            </a:r>
            <a:endParaRPr lang="en-US" dirty="0"/>
          </a:p>
        </p:txBody>
      </p:sp>
      <p:sp>
        <p:nvSpPr>
          <p:cNvPr id="3" name="Content Placeholder 2"/>
          <p:cNvSpPr>
            <a:spLocks noGrp="1"/>
          </p:cNvSpPr>
          <p:nvPr>
            <p:ph idx="1"/>
          </p:nvPr>
        </p:nvSpPr>
        <p:spPr/>
        <p:txBody>
          <a:bodyPr/>
          <a:lstStyle/>
          <a:p>
            <a:pPr>
              <a:buNone/>
            </a:pPr>
            <a:r>
              <a:rPr lang="en-US" dirty="0" smtClean="0"/>
              <a:t>1</a:t>
            </a:r>
            <a:r>
              <a:rPr lang="en-US" dirty="0"/>
              <a:t>. Initiating</a:t>
            </a:r>
          </a:p>
          <a:p>
            <a:pPr>
              <a:buNone/>
            </a:pPr>
            <a:r>
              <a:rPr lang="en-US" dirty="0"/>
              <a:t>2. Planning</a:t>
            </a:r>
          </a:p>
          <a:p>
            <a:pPr>
              <a:buNone/>
            </a:pPr>
            <a:r>
              <a:rPr lang="en-US" dirty="0"/>
              <a:t>3. Implementation</a:t>
            </a:r>
          </a:p>
          <a:p>
            <a:pPr>
              <a:buNone/>
            </a:pPr>
            <a:r>
              <a:rPr lang="en-US" dirty="0"/>
              <a:t>4. Controlling</a:t>
            </a:r>
          </a:p>
          <a:p>
            <a:pPr>
              <a:buNone/>
            </a:pPr>
            <a:r>
              <a:rPr lang="en-US" dirty="0"/>
              <a:t>5. Closing</a:t>
            </a:r>
          </a:p>
        </p:txBody>
      </p:sp>
    </p:spTree>
  </p:cSld>
  <p:clrMapOvr>
    <a:masterClrMapping/>
  </p:clrMapOvr>
  <p:transition>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Initiating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Eliciting clients’ needs</a:t>
            </a:r>
          </a:p>
          <a:p>
            <a:r>
              <a:rPr lang="en-US" dirty="0" smtClean="0"/>
              <a:t>Documenting client’s needs</a:t>
            </a:r>
          </a:p>
          <a:p>
            <a:r>
              <a:rPr lang="en-US" dirty="0" smtClean="0"/>
              <a:t>Negotiating how these needs will be met</a:t>
            </a:r>
          </a:p>
          <a:p>
            <a:r>
              <a:rPr lang="en-US" dirty="0" smtClean="0"/>
              <a:t>POS</a:t>
            </a:r>
          </a:p>
          <a:p>
            <a:pPr lvl="1"/>
            <a:r>
              <a:rPr lang="en-US" dirty="0" smtClean="0"/>
              <a:t>Problem/Opportunity</a:t>
            </a:r>
            <a:endParaRPr lang="en-US" dirty="0"/>
          </a:p>
          <a:p>
            <a:pPr lvl="1"/>
            <a:r>
              <a:rPr lang="en-US" dirty="0"/>
              <a:t> Goal</a:t>
            </a:r>
          </a:p>
          <a:p>
            <a:pPr lvl="1"/>
            <a:r>
              <a:rPr lang="en-US" dirty="0"/>
              <a:t> Objectives</a:t>
            </a:r>
          </a:p>
          <a:p>
            <a:pPr lvl="1"/>
            <a:r>
              <a:rPr lang="en-US" dirty="0"/>
              <a:t> Success Criteria</a:t>
            </a:r>
          </a:p>
          <a:p>
            <a:pPr lvl="1"/>
            <a:r>
              <a:rPr lang="en-US" dirty="0"/>
              <a:t> Assumptions, Risks &amp; Obstacles</a:t>
            </a:r>
          </a:p>
          <a:p>
            <a:pPr lvl="1"/>
            <a:r>
              <a:rPr lang="en-US" dirty="0"/>
              <a:t> </a:t>
            </a:r>
            <a:r>
              <a:rPr lang="en-US" dirty="0" smtClean="0"/>
              <a:t>Attachments</a:t>
            </a:r>
            <a:endParaRPr lang="en-US" dirty="0"/>
          </a:p>
          <a:p>
            <a:r>
              <a:rPr lang="en-US" dirty="0" smtClean="0"/>
              <a:t>Gaining senior management approval</a:t>
            </a:r>
          </a:p>
        </p:txBody>
      </p:sp>
    </p:spTree>
  </p:cSld>
  <p:clrMapOvr>
    <a:masterClrMapping/>
  </p:clrMapOvr>
  <p:transition>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Planning</a:t>
            </a:r>
            <a:endParaRPr lang="en-US" dirty="0"/>
          </a:p>
        </p:txBody>
      </p:sp>
      <p:sp>
        <p:nvSpPr>
          <p:cNvPr id="3" name="Content Placeholder 2"/>
          <p:cNvSpPr>
            <a:spLocks noGrp="1"/>
          </p:cNvSpPr>
          <p:nvPr>
            <p:ph idx="1"/>
          </p:nvPr>
        </p:nvSpPr>
        <p:spPr/>
        <p:txBody>
          <a:bodyPr/>
          <a:lstStyle/>
          <a:p>
            <a:r>
              <a:rPr lang="en-US" dirty="0" smtClean="0"/>
              <a:t>WBS</a:t>
            </a:r>
            <a:endParaRPr lang="en-US" dirty="0"/>
          </a:p>
          <a:p>
            <a:r>
              <a:rPr lang="en-US" dirty="0"/>
              <a:t> Duration</a:t>
            </a:r>
          </a:p>
          <a:p>
            <a:r>
              <a:rPr lang="en-US" dirty="0"/>
              <a:t> Resource Requirements</a:t>
            </a:r>
          </a:p>
          <a:p>
            <a:r>
              <a:rPr lang="en-US" dirty="0"/>
              <a:t> Network Analysis</a:t>
            </a:r>
          </a:p>
          <a:p>
            <a:r>
              <a:rPr lang="en-US" dirty="0"/>
              <a:t> Proposal</a:t>
            </a:r>
          </a:p>
        </p:txBody>
      </p:sp>
    </p:spTree>
  </p:cSld>
  <p:clrMapOvr>
    <a:masterClrMapping/>
  </p:clrMapOvr>
  <p:transition>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Implementation</a:t>
            </a:r>
            <a:endParaRPr lang="en-US" dirty="0"/>
          </a:p>
        </p:txBody>
      </p:sp>
      <p:sp>
        <p:nvSpPr>
          <p:cNvPr id="3" name="Content Placeholder 2"/>
          <p:cNvSpPr>
            <a:spLocks noGrp="1"/>
          </p:cNvSpPr>
          <p:nvPr>
            <p:ph idx="1"/>
          </p:nvPr>
        </p:nvSpPr>
        <p:spPr/>
        <p:txBody>
          <a:bodyPr/>
          <a:lstStyle/>
          <a:p>
            <a:r>
              <a:rPr lang="en-US" dirty="0" smtClean="0"/>
              <a:t>Team </a:t>
            </a:r>
            <a:r>
              <a:rPr lang="en-US" dirty="0"/>
              <a:t>Organization</a:t>
            </a:r>
          </a:p>
          <a:p>
            <a:r>
              <a:rPr lang="en-US" dirty="0"/>
              <a:t> Resource Leveling</a:t>
            </a:r>
          </a:p>
          <a:p>
            <a:r>
              <a:rPr lang="en-US" dirty="0"/>
              <a:t> Work package scheduling</a:t>
            </a:r>
          </a:p>
          <a:p>
            <a:r>
              <a:rPr lang="en-US" dirty="0"/>
              <a:t> Work package documentation</a:t>
            </a:r>
          </a:p>
        </p:txBody>
      </p:sp>
    </p:spTree>
  </p:cSld>
  <p:clrMapOvr>
    <a:masterClrMapping/>
  </p:clrMapOvr>
  <p:transition>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Controlling</a:t>
            </a:r>
            <a:endParaRPr lang="en-US" dirty="0"/>
          </a:p>
        </p:txBody>
      </p:sp>
      <p:sp>
        <p:nvSpPr>
          <p:cNvPr id="3" name="Content Placeholder 2"/>
          <p:cNvSpPr>
            <a:spLocks noGrp="1"/>
          </p:cNvSpPr>
          <p:nvPr>
            <p:ph idx="1"/>
          </p:nvPr>
        </p:nvSpPr>
        <p:spPr/>
        <p:txBody>
          <a:bodyPr/>
          <a:lstStyle/>
          <a:p>
            <a:endParaRPr lang="en-US" b="1" dirty="0"/>
          </a:p>
          <a:p>
            <a:r>
              <a:rPr lang="en-US" dirty="0"/>
              <a:t> Progress reporting system</a:t>
            </a:r>
          </a:p>
          <a:p>
            <a:r>
              <a:rPr lang="en-US" dirty="0"/>
              <a:t> Monitoring</a:t>
            </a:r>
          </a:p>
          <a:p>
            <a:r>
              <a:rPr lang="en-US" dirty="0"/>
              <a:t> Comparing</a:t>
            </a:r>
          </a:p>
          <a:p>
            <a:r>
              <a:rPr lang="en-US" dirty="0"/>
              <a:t> Adjusting</a:t>
            </a:r>
          </a:p>
        </p:txBody>
      </p:sp>
    </p:spTree>
  </p:cSld>
  <p:clrMapOvr>
    <a:masterClrMapping/>
  </p:clrMapOvr>
  <p:transition>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smtClean="0"/>
              <a:t>Project?</a:t>
            </a:r>
            <a:endParaRPr lang="en-US" dirty="0"/>
          </a:p>
        </p:txBody>
      </p:sp>
      <p:sp>
        <p:nvSpPr>
          <p:cNvPr id="3" name="Content Placeholder 2"/>
          <p:cNvSpPr>
            <a:spLocks noGrp="1"/>
          </p:cNvSpPr>
          <p:nvPr>
            <p:ph idx="1"/>
          </p:nvPr>
        </p:nvSpPr>
        <p:spPr>
          <a:xfrm>
            <a:off x="457200" y="3124200"/>
            <a:ext cx="8229600" cy="3048000"/>
          </a:xfrm>
        </p:spPr>
        <p:txBody>
          <a:bodyPr/>
          <a:lstStyle/>
          <a:p>
            <a:pPr algn="ctr">
              <a:buNone/>
            </a:pPr>
            <a:r>
              <a:rPr lang="en-US" b="1" dirty="0"/>
              <a:t>“A Project is a sequence of unique, complex</a:t>
            </a:r>
          </a:p>
          <a:p>
            <a:pPr algn="ctr">
              <a:buNone/>
            </a:pPr>
            <a:r>
              <a:rPr lang="en-US" b="1" dirty="0"/>
              <a:t>and connected activities having one goal or</a:t>
            </a:r>
          </a:p>
          <a:p>
            <a:pPr algn="ctr">
              <a:buNone/>
            </a:pPr>
            <a:r>
              <a:rPr lang="en-US" b="1" dirty="0"/>
              <a:t>purpose and that must be completed by a</a:t>
            </a:r>
          </a:p>
          <a:p>
            <a:pPr algn="ctr">
              <a:buNone/>
            </a:pPr>
            <a:r>
              <a:rPr lang="en-US" b="1" dirty="0"/>
              <a:t>specified time, within budget and according</a:t>
            </a:r>
          </a:p>
          <a:p>
            <a:pPr algn="ctr">
              <a:buNone/>
            </a:pPr>
            <a:r>
              <a:rPr lang="en-US" b="1" dirty="0"/>
              <a:t>to specifications.”</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48768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872419"/>
      </p:ext>
    </p:extLst>
  </p:cSld>
  <p:clrMapOvr>
    <a:masterClrMapping/>
  </p:clrMapOvr>
  <p:transition spd="med">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Closing</a:t>
            </a:r>
            <a:endParaRPr lang="en-US" dirty="0"/>
          </a:p>
        </p:txBody>
      </p:sp>
      <p:sp>
        <p:nvSpPr>
          <p:cNvPr id="3" name="Content Placeholder 2"/>
          <p:cNvSpPr>
            <a:spLocks noGrp="1"/>
          </p:cNvSpPr>
          <p:nvPr>
            <p:ph idx="1"/>
          </p:nvPr>
        </p:nvSpPr>
        <p:spPr/>
        <p:txBody>
          <a:bodyPr/>
          <a:lstStyle/>
          <a:p>
            <a:r>
              <a:rPr lang="en-US" dirty="0" smtClean="0"/>
              <a:t>Client </a:t>
            </a:r>
            <a:r>
              <a:rPr lang="en-US" dirty="0"/>
              <a:t>Acceptance</a:t>
            </a:r>
          </a:p>
          <a:p>
            <a:r>
              <a:rPr lang="en-US" dirty="0"/>
              <a:t> Documentation</a:t>
            </a:r>
          </a:p>
          <a:p>
            <a:r>
              <a:rPr lang="en-US" dirty="0"/>
              <a:t> Audit</a:t>
            </a:r>
          </a:p>
          <a:p>
            <a:r>
              <a:rPr lang="en-US" dirty="0"/>
              <a:t> Final Report</a:t>
            </a:r>
          </a:p>
          <a:p>
            <a:r>
              <a:rPr lang="en-US" dirty="0"/>
              <a:t> Celebration</a:t>
            </a:r>
          </a:p>
        </p:txBody>
      </p:sp>
    </p:spTree>
  </p:cSld>
  <p:clrMapOvr>
    <a:masterClrMapping/>
  </p:clrMapOvr>
  <p:transition>
    <p:comb/>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 </a:t>
            </a:r>
            <a:endParaRPr lang="en-US" dirty="0"/>
          </a:p>
        </p:txBody>
      </p:sp>
      <p:sp>
        <p:nvSpPr>
          <p:cNvPr id="6" name="Oval 5"/>
          <p:cNvSpPr/>
          <p:nvPr/>
        </p:nvSpPr>
        <p:spPr>
          <a:xfrm>
            <a:off x="6357256" y="2481943"/>
            <a:ext cx="2198915" cy="14659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Project Objectives</a:t>
            </a:r>
            <a:endParaRPr lang="en-US" b="1" dirty="0"/>
          </a:p>
        </p:txBody>
      </p:sp>
      <p:sp>
        <p:nvSpPr>
          <p:cNvPr id="7" name="Oval 6"/>
          <p:cNvSpPr/>
          <p:nvPr/>
        </p:nvSpPr>
        <p:spPr>
          <a:xfrm>
            <a:off x="1872342" y="3120572"/>
            <a:ext cx="1023258" cy="8853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Quality</a:t>
            </a:r>
            <a:endParaRPr lang="en-US" dirty="0"/>
          </a:p>
        </p:txBody>
      </p:sp>
      <p:sp>
        <p:nvSpPr>
          <p:cNvPr id="8" name="Oval 7"/>
          <p:cNvSpPr/>
          <p:nvPr/>
        </p:nvSpPr>
        <p:spPr>
          <a:xfrm>
            <a:off x="2051957" y="4005943"/>
            <a:ext cx="908958" cy="9216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Budget</a:t>
            </a:r>
            <a:endParaRPr lang="en-US" dirty="0"/>
          </a:p>
        </p:txBody>
      </p:sp>
      <p:sp>
        <p:nvSpPr>
          <p:cNvPr id="9" name="Oval 8"/>
          <p:cNvSpPr/>
          <p:nvPr/>
        </p:nvSpPr>
        <p:spPr>
          <a:xfrm>
            <a:off x="609601" y="3439886"/>
            <a:ext cx="1409699" cy="11103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Risk</a:t>
            </a:r>
            <a:endParaRPr lang="en-US" dirty="0"/>
          </a:p>
        </p:txBody>
      </p:sp>
      <p:sp>
        <p:nvSpPr>
          <p:cNvPr id="10" name="Oval 9"/>
          <p:cNvSpPr/>
          <p:nvPr/>
        </p:nvSpPr>
        <p:spPr>
          <a:xfrm>
            <a:off x="2841169" y="3338286"/>
            <a:ext cx="1121231" cy="107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Resource</a:t>
            </a:r>
            <a:endParaRPr lang="en-US" dirty="0"/>
          </a:p>
        </p:txBody>
      </p:sp>
      <p:sp>
        <p:nvSpPr>
          <p:cNvPr id="11" name="Oval 10"/>
          <p:cNvSpPr/>
          <p:nvPr/>
        </p:nvSpPr>
        <p:spPr>
          <a:xfrm>
            <a:off x="631372" y="4579257"/>
            <a:ext cx="1485899" cy="13425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Expectation</a:t>
            </a:r>
            <a:endParaRPr lang="en-US" dirty="0"/>
          </a:p>
        </p:txBody>
      </p:sp>
      <p:sp>
        <p:nvSpPr>
          <p:cNvPr id="12" name="Oval 11"/>
          <p:cNvSpPr/>
          <p:nvPr/>
        </p:nvSpPr>
        <p:spPr>
          <a:xfrm>
            <a:off x="2111828" y="4934856"/>
            <a:ext cx="1251857" cy="9289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Personnel</a:t>
            </a:r>
            <a:endParaRPr lang="en-US" dirty="0"/>
          </a:p>
        </p:txBody>
      </p:sp>
      <p:sp>
        <p:nvSpPr>
          <p:cNvPr id="13" name="Oval 12"/>
          <p:cNvSpPr/>
          <p:nvPr/>
        </p:nvSpPr>
        <p:spPr>
          <a:xfrm>
            <a:off x="3118756" y="4390570"/>
            <a:ext cx="1072244" cy="8200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Schedule</a:t>
            </a:r>
            <a:endParaRPr lang="en-US" dirty="0"/>
          </a:p>
        </p:txBody>
      </p:sp>
      <p:cxnSp>
        <p:nvCxnSpPr>
          <p:cNvPr id="15" name="Straight Connector 14"/>
          <p:cNvCxnSpPr/>
          <p:nvPr/>
        </p:nvCxnSpPr>
        <p:spPr>
          <a:xfrm flipH="1">
            <a:off x="3766457" y="3715657"/>
            <a:ext cx="2764971" cy="551542"/>
          </a:xfrm>
          <a:prstGeom prst="line">
            <a:avLst/>
          </a:prstGeom>
        </p:spPr>
        <p:style>
          <a:lnRef idx="2">
            <a:schemeClr val="dk1"/>
          </a:lnRef>
          <a:fillRef idx="1">
            <a:schemeClr val="lt1"/>
          </a:fillRef>
          <a:effectRef idx="0">
            <a:schemeClr val="dk1"/>
          </a:effectRef>
          <a:fontRef idx="minor">
            <a:schemeClr val="dk1"/>
          </a:fontRef>
        </p:style>
      </p:cxnSp>
      <p:sp>
        <p:nvSpPr>
          <p:cNvPr id="19" name="Isosceles Triangle 18"/>
          <p:cNvSpPr/>
          <p:nvPr/>
        </p:nvSpPr>
        <p:spPr>
          <a:xfrm>
            <a:off x="4310743" y="4005944"/>
            <a:ext cx="2100943" cy="1683657"/>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PM about to maintain balance</a:t>
            </a:r>
            <a:endParaRPr lang="en-US" dirty="0"/>
          </a:p>
        </p:txBody>
      </p:sp>
    </p:spTree>
    <p:extLst>
      <p:ext uri="{BB962C8B-B14F-4D97-AF65-F5344CB8AC3E}">
        <p14:creationId xmlns:p14="http://schemas.microsoft.com/office/powerpoint/2010/main" val="236485465"/>
      </p:ext>
    </p:extLst>
  </p:cSld>
  <p:clrMapOvr>
    <a:masterClrMapping/>
  </p:clrMapOvr>
  <p:transition>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PROJECT MANAGEMENT</a:t>
            </a:r>
            <a:endParaRPr lang="en-US" dirty="0"/>
          </a:p>
        </p:txBody>
      </p:sp>
      <p:sp>
        <p:nvSpPr>
          <p:cNvPr id="3" name="Content Placeholder 2"/>
          <p:cNvSpPr>
            <a:spLocks noGrp="1"/>
          </p:cNvSpPr>
          <p:nvPr>
            <p:ph idx="1"/>
          </p:nvPr>
        </p:nvSpPr>
        <p:spPr>
          <a:xfrm>
            <a:off x="435895" y="2180497"/>
            <a:ext cx="8272211" cy="4249333"/>
          </a:xfrm>
        </p:spPr>
        <p:txBody>
          <a:bodyPr>
            <a:normAutofit/>
          </a:bodyPr>
          <a:lstStyle/>
          <a:p>
            <a:pPr>
              <a:buNone/>
            </a:pPr>
            <a:r>
              <a:rPr lang="en-US" sz="3600" b="1" dirty="0" smtClean="0"/>
              <a:t>Defining characteristics of a project:</a:t>
            </a:r>
          </a:p>
          <a:p>
            <a:endParaRPr lang="en-US" b="1" dirty="0" smtClean="0"/>
          </a:p>
          <a:p>
            <a:r>
              <a:rPr lang="en-US" sz="2000" b="1" dirty="0" smtClean="0"/>
              <a:t>It has starting and ending points;</a:t>
            </a:r>
          </a:p>
          <a:p>
            <a:endParaRPr lang="en-US" sz="2000" b="1" dirty="0" smtClean="0"/>
          </a:p>
          <a:p>
            <a:r>
              <a:rPr lang="en-US" sz="2000" b="1" dirty="0" smtClean="0"/>
              <a:t>It is performed by one or any number of people;</a:t>
            </a:r>
          </a:p>
          <a:p>
            <a:endParaRPr lang="en-US" sz="2000" b="1" dirty="0" smtClean="0"/>
          </a:p>
          <a:p>
            <a:r>
              <a:rPr lang="en-US" sz="2000" b="1" dirty="0" smtClean="0"/>
              <a:t>It has constraints on time, money, or other resources;</a:t>
            </a:r>
          </a:p>
          <a:p>
            <a:endParaRPr lang="en-US" sz="2000" b="1" dirty="0" smtClean="0"/>
          </a:p>
          <a:p>
            <a:r>
              <a:rPr lang="en-US" sz="2000" b="1" dirty="0" smtClean="0"/>
              <a:t>It is progressively planned, controlled, and executed;</a:t>
            </a:r>
          </a:p>
          <a:p>
            <a:endParaRPr lang="en-US" sz="2000" b="1" dirty="0" smtClean="0"/>
          </a:p>
          <a:p>
            <a:r>
              <a:rPr lang="en-US" sz="2000" b="1" dirty="0" smtClean="0"/>
              <a:t>It results in a unique product, service, or result for the enterprise.</a:t>
            </a:r>
            <a:endParaRPr lang="en-US" sz="2000" dirty="0" smtClean="0"/>
          </a:p>
        </p:txBody>
      </p:sp>
    </p:spTree>
    <p:extLst>
      <p:ext uri="{BB962C8B-B14F-4D97-AF65-F5344CB8AC3E}">
        <p14:creationId xmlns:p14="http://schemas.microsoft.com/office/powerpoint/2010/main" val="2863013685"/>
      </p:ext>
    </p:extLst>
  </p:cSld>
  <p:clrMapOvr>
    <a:masterClrMapping/>
  </p:clrMapOvr>
  <p:transition>
    <p:comb/>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cycles</a:t>
            </a:r>
            <a:endParaRPr lang="en-US" dirty="0"/>
          </a:p>
        </p:txBody>
      </p:sp>
      <p:sp>
        <p:nvSpPr>
          <p:cNvPr id="10" name="Pentagon 9"/>
          <p:cNvSpPr/>
          <p:nvPr/>
        </p:nvSpPr>
        <p:spPr>
          <a:xfrm>
            <a:off x="522515" y="2409371"/>
            <a:ext cx="1774371" cy="841829"/>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Life cycles</a:t>
            </a:r>
            <a:endParaRPr lang="en-US" dirty="0"/>
          </a:p>
        </p:txBody>
      </p:sp>
      <p:sp>
        <p:nvSpPr>
          <p:cNvPr id="11" name="Rounded Rectangle 10"/>
          <p:cNvSpPr/>
          <p:nvPr/>
        </p:nvSpPr>
        <p:spPr>
          <a:xfrm>
            <a:off x="2514601" y="2438401"/>
            <a:ext cx="2166257" cy="33382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a:t>
            </a:r>
            <a:endParaRPr lang="en-US" dirty="0"/>
          </a:p>
        </p:txBody>
      </p:sp>
      <p:sp>
        <p:nvSpPr>
          <p:cNvPr id="12" name="Rounded Rectangle 11"/>
          <p:cNvSpPr/>
          <p:nvPr/>
        </p:nvSpPr>
        <p:spPr>
          <a:xfrm>
            <a:off x="2520044" y="2881086"/>
            <a:ext cx="2166257" cy="33382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a:t>
            </a:r>
            <a:endParaRPr lang="en-US" dirty="0"/>
          </a:p>
        </p:txBody>
      </p:sp>
      <p:sp>
        <p:nvSpPr>
          <p:cNvPr id="15" name="TextBox 14"/>
          <p:cNvSpPr txBox="1"/>
          <p:nvPr/>
        </p:nvSpPr>
        <p:spPr>
          <a:xfrm>
            <a:off x="370115" y="3526971"/>
            <a:ext cx="8349343" cy="1200329"/>
          </a:xfrm>
          <a:prstGeom prst="rect">
            <a:avLst/>
          </a:prstGeom>
          <a:noFill/>
        </p:spPr>
        <p:txBody>
          <a:bodyPr wrap="square" rtlCol="0">
            <a:spAutoFit/>
          </a:bodyPr>
          <a:lstStyle/>
          <a:p>
            <a:r>
              <a:rPr lang="en-US" dirty="0" smtClean="0"/>
              <a:t>The product life cycle compasses all the activities related to a product from inception until it is divested. This might include research and development, feasibility studies, product development, enhancements, training, upgrades, and ongoing maintenance. Even intangible products, like services or results, follow a similar generic life cycle.</a:t>
            </a:r>
            <a:endParaRPr lang="en-US" dirty="0"/>
          </a:p>
        </p:txBody>
      </p:sp>
      <p:graphicFrame>
        <p:nvGraphicFramePr>
          <p:cNvPr id="16" name="Table 15"/>
          <p:cNvGraphicFramePr>
            <a:graphicFrameLocks noGrp="1"/>
          </p:cNvGraphicFramePr>
          <p:nvPr/>
        </p:nvGraphicFramePr>
        <p:xfrm>
          <a:off x="1164772" y="4943324"/>
          <a:ext cx="6302829" cy="914400"/>
        </p:xfrm>
        <a:graphic>
          <a:graphicData uri="http://schemas.openxmlformats.org/drawingml/2006/table">
            <a:tbl>
              <a:tblPr firstRow="1" bandRow="1">
                <a:tableStyleId>{073A0DAA-6AF3-43AB-8588-CEC1D06C72B9}</a:tableStyleId>
              </a:tblPr>
              <a:tblGrid>
                <a:gridCol w="1229051"/>
                <a:gridCol w="1539690"/>
                <a:gridCol w="1012956"/>
                <a:gridCol w="1445147"/>
                <a:gridCol w="1075985"/>
              </a:tblGrid>
              <a:tr h="370840">
                <a:tc>
                  <a:txBody>
                    <a:bodyPr/>
                    <a:lstStyle/>
                    <a:p>
                      <a:r>
                        <a:rPr lang="en-US" dirty="0" smtClean="0"/>
                        <a:t>Inception/</a:t>
                      </a:r>
                    </a:p>
                    <a:p>
                      <a:r>
                        <a:rPr lang="en-US" dirty="0" smtClean="0"/>
                        <a:t>Incubation</a:t>
                      </a:r>
                      <a:endParaRPr lang="en-US" dirty="0"/>
                    </a:p>
                  </a:txBody>
                  <a:tcPr marL="68580" marR="68580"/>
                </a:tc>
                <a:tc>
                  <a:txBody>
                    <a:bodyPr/>
                    <a:lstStyle/>
                    <a:p>
                      <a:endParaRPr lang="en-US" dirty="0" smtClean="0"/>
                    </a:p>
                    <a:p>
                      <a:r>
                        <a:rPr lang="en-US" dirty="0" smtClean="0"/>
                        <a:t>Development </a:t>
                      </a:r>
                    </a:p>
                    <a:p>
                      <a:endParaRPr lang="en-US" dirty="0"/>
                    </a:p>
                  </a:txBody>
                  <a:tcPr marL="68580" marR="68580"/>
                </a:tc>
                <a:tc>
                  <a:txBody>
                    <a:bodyPr/>
                    <a:lstStyle/>
                    <a:p>
                      <a:endParaRPr lang="en-US" dirty="0" smtClean="0"/>
                    </a:p>
                    <a:p>
                      <a:r>
                        <a:rPr lang="en-US" dirty="0" smtClean="0"/>
                        <a:t>Growth</a:t>
                      </a:r>
                      <a:endParaRPr lang="en-US" dirty="0"/>
                    </a:p>
                  </a:txBody>
                  <a:tcPr marL="68580" marR="68580"/>
                </a:tc>
                <a:tc>
                  <a:txBody>
                    <a:bodyPr/>
                    <a:lstStyle/>
                    <a:p>
                      <a:r>
                        <a:rPr lang="en-US" dirty="0" smtClean="0"/>
                        <a:t>Maturity/</a:t>
                      </a:r>
                    </a:p>
                    <a:p>
                      <a:r>
                        <a:rPr lang="en-US" dirty="0" smtClean="0"/>
                        <a:t>Maintenance</a:t>
                      </a:r>
                      <a:endParaRPr lang="en-US" dirty="0"/>
                    </a:p>
                  </a:txBody>
                  <a:tcPr marL="68580" marR="68580"/>
                </a:tc>
                <a:tc>
                  <a:txBody>
                    <a:bodyPr/>
                    <a:lstStyle/>
                    <a:p>
                      <a:endParaRPr lang="en-US" dirty="0" smtClean="0"/>
                    </a:p>
                    <a:p>
                      <a:r>
                        <a:rPr lang="en-US" dirty="0" smtClean="0"/>
                        <a:t>  Decline</a:t>
                      </a:r>
                      <a:endParaRPr lang="en-US" dirty="0"/>
                    </a:p>
                  </a:txBody>
                  <a:tcPr marL="68580" marR="68580"/>
                </a:tc>
              </a:tr>
            </a:tbl>
          </a:graphicData>
        </a:graphic>
      </p:graphicFrame>
      <p:cxnSp>
        <p:nvCxnSpPr>
          <p:cNvPr id="18" name="Straight Arrow Connector 17"/>
          <p:cNvCxnSpPr/>
          <p:nvPr/>
        </p:nvCxnSpPr>
        <p:spPr>
          <a:xfrm>
            <a:off x="1208315" y="4775200"/>
            <a:ext cx="11865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356758" y="4775201"/>
            <a:ext cx="1507672" cy="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97086" y="4775200"/>
            <a:ext cx="10123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36671" y="4782458"/>
            <a:ext cx="1453244" cy="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68143" y="4789714"/>
            <a:ext cx="107768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Flowchart: Connector 28"/>
          <p:cNvSpPr/>
          <p:nvPr/>
        </p:nvSpPr>
        <p:spPr>
          <a:xfrm>
            <a:off x="1088573" y="4702629"/>
            <a:ext cx="119742" cy="1741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7407730" y="4724401"/>
            <a:ext cx="119742" cy="1741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580995"/>
      </p:ext>
    </p:extLst>
  </p:cSld>
  <p:clrMapOvr>
    <a:masterClrMapping/>
  </p:clrMapOvr>
  <p:transition>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cycles</a:t>
            </a:r>
            <a:endParaRPr lang="en-US" dirty="0"/>
          </a:p>
        </p:txBody>
      </p:sp>
      <p:sp>
        <p:nvSpPr>
          <p:cNvPr id="10" name="Pentagon 9"/>
          <p:cNvSpPr/>
          <p:nvPr/>
        </p:nvSpPr>
        <p:spPr>
          <a:xfrm>
            <a:off x="522515" y="2409371"/>
            <a:ext cx="1774371" cy="841829"/>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Life cycles</a:t>
            </a:r>
            <a:endParaRPr lang="en-US" dirty="0"/>
          </a:p>
        </p:txBody>
      </p:sp>
      <p:sp>
        <p:nvSpPr>
          <p:cNvPr id="11" name="Rounded Rectangle 10"/>
          <p:cNvSpPr/>
          <p:nvPr/>
        </p:nvSpPr>
        <p:spPr>
          <a:xfrm>
            <a:off x="2514601" y="2438401"/>
            <a:ext cx="2166257" cy="33382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Product</a:t>
            </a:r>
            <a:endParaRPr lang="en-US" dirty="0"/>
          </a:p>
        </p:txBody>
      </p:sp>
      <p:sp>
        <p:nvSpPr>
          <p:cNvPr id="12" name="Rounded Rectangle 11"/>
          <p:cNvSpPr/>
          <p:nvPr/>
        </p:nvSpPr>
        <p:spPr>
          <a:xfrm>
            <a:off x="2520044" y="2881086"/>
            <a:ext cx="2166257" cy="33382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Project</a:t>
            </a:r>
            <a:endParaRPr lang="en-US" dirty="0"/>
          </a:p>
        </p:txBody>
      </p:sp>
      <p:sp>
        <p:nvSpPr>
          <p:cNvPr id="15" name="TextBox 14"/>
          <p:cNvSpPr txBox="1"/>
          <p:nvPr/>
        </p:nvSpPr>
        <p:spPr>
          <a:xfrm>
            <a:off x="370115" y="3526972"/>
            <a:ext cx="8349343" cy="1200329"/>
          </a:xfrm>
          <a:prstGeom prst="rect">
            <a:avLst/>
          </a:prstGeom>
          <a:noFill/>
        </p:spPr>
        <p:txBody>
          <a:bodyPr wrap="square" rtlCol="0">
            <a:spAutoFit/>
          </a:bodyPr>
          <a:lstStyle/>
          <a:p>
            <a:r>
              <a:rPr lang="en-US" dirty="0" smtClean="0"/>
              <a:t>The project life cycle is one element of the product life cycle since there are normally many projects involved</a:t>
            </a:r>
          </a:p>
          <a:p>
            <a:r>
              <a:rPr lang="en-US" dirty="0" smtClean="0"/>
              <a:t>over a product’s life span. The project life cycle encompasses only those activities related to the project‘s purpose.</a:t>
            </a:r>
            <a:endParaRPr lang="en-US" dirty="0"/>
          </a:p>
        </p:txBody>
      </p:sp>
      <p:graphicFrame>
        <p:nvGraphicFramePr>
          <p:cNvPr id="16" name="Table 15"/>
          <p:cNvGraphicFramePr>
            <a:graphicFrameLocks noGrp="1"/>
          </p:cNvGraphicFramePr>
          <p:nvPr/>
        </p:nvGraphicFramePr>
        <p:xfrm>
          <a:off x="1219200" y="5105400"/>
          <a:ext cx="6302829" cy="914400"/>
        </p:xfrm>
        <a:graphic>
          <a:graphicData uri="http://schemas.openxmlformats.org/drawingml/2006/table">
            <a:tbl>
              <a:tblPr firstRow="1" bandRow="1">
                <a:tableStyleId>{073A0DAA-6AF3-43AB-8588-CEC1D06C72B9}</a:tableStyleId>
              </a:tblPr>
              <a:tblGrid>
                <a:gridCol w="1229051"/>
                <a:gridCol w="1539690"/>
                <a:gridCol w="1012956"/>
                <a:gridCol w="1445147"/>
                <a:gridCol w="1075985"/>
              </a:tblGrid>
              <a:tr h="370840">
                <a:tc>
                  <a:txBody>
                    <a:bodyPr/>
                    <a:lstStyle/>
                    <a:p>
                      <a:endParaRPr lang="en-US" dirty="0" smtClean="0"/>
                    </a:p>
                    <a:p>
                      <a:r>
                        <a:rPr lang="en-US" dirty="0" smtClean="0"/>
                        <a:t>Phase A</a:t>
                      </a:r>
                      <a:endParaRPr lang="en-US" dirty="0"/>
                    </a:p>
                  </a:txBody>
                  <a:tcPr marL="68580" marR="68580"/>
                </a:tc>
                <a:tc>
                  <a:txBody>
                    <a:bodyPr/>
                    <a:lstStyle/>
                    <a:p>
                      <a:endParaRPr lang="en-US" dirty="0" smtClean="0"/>
                    </a:p>
                    <a:p>
                      <a:r>
                        <a:rPr lang="en-US" dirty="0" smtClean="0"/>
                        <a:t>Phase</a:t>
                      </a:r>
                      <a:r>
                        <a:rPr lang="en-US" baseline="0" dirty="0" smtClean="0"/>
                        <a:t> B</a:t>
                      </a:r>
                      <a:endParaRPr lang="en-US" dirty="0" smtClean="0"/>
                    </a:p>
                    <a:p>
                      <a:endParaRPr lang="en-US" dirty="0"/>
                    </a:p>
                  </a:txBody>
                  <a:tcPr marL="68580" marR="68580"/>
                </a:tc>
                <a:tc>
                  <a:txBody>
                    <a:bodyPr/>
                    <a:lstStyle/>
                    <a:p>
                      <a:endParaRPr lang="en-US" dirty="0" smtClean="0"/>
                    </a:p>
                    <a:p>
                      <a:r>
                        <a:rPr lang="en-US" dirty="0" smtClean="0"/>
                        <a:t>Phase</a:t>
                      </a:r>
                      <a:r>
                        <a:rPr lang="en-US" baseline="0" dirty="0" smtClean="0"/>
                        <a:t> C</a:t>
                      </a:r>
                      <a:endParaRPr lang="en-US" dirty="0"/>
                    </a:p>
                  </a:txBody>
                  <a:tcPr marL="68580" marR="68580"/>
                </a:tc>
                <a:tc>
                  <a:txBody>
                    <a:bodyPr/>
                    <a:lstStyle/>
                    <a:p>
                      <a:endParaRPr lang="en-US" dirty="0" smtClean="0"/>
                    </a:p>
                    <a:p>
                      <a:r>
                        <a:rPr lang="en-US" dirty="0" smtClean="0"/>
                        <a:t>Phase</a:t>
                      </a:r>
                      <a:r>
                        <a:rPr lang="en-US" baseline="0" dirty="0" smtClean="0"/>
                        <a:t> D</a:t>
                      </a:r>
                      <a:endParaRPr lang="en-US" dirty="0" smtClean="0"/>
                    </a:p>
                  </a:txBody>
                  <a:tcPr marL="68580" marR="68580"/>
                </a:tc>
                <a:tc>
                  <a:txBody>
                    <a:bodyPr/>
                    <a:lstStyle/>
                    <a:p>
                      <a:endParaRPr lang="en-US" dirty="0" smtClean="0"/>
                    </a:p>
                    <a:p>
                      <a:r>
                        <a:rPr lang="en-US" dirty="0" smtClean="0"/>
                        <a:t>  Phase</a:t>
                      </a:r>
                      <a:r>
                        <a:rPr lang="en-US" baseline="0" dirty="0" smtClean="0"/>
                        <a:t> E</a:t>
                      </a:r>
                      <a:endParaRPr lang="en-US" dirty="0"/>
                    </a:p>
                  </a:txBody>
                  <a:tcPr marL="68580" marR="68580"/>
                </a:tc>
              </a:tr>
            </a:tbl>
          </a:graphicData>
        </a:graphic>
      </p:graphicFrame>
      <p:cxnSp>
        <p:nvCxnSpPr>
          <p:cNvPr id="18" name="Straight Arrow Connector 17"/>
          <p:cNvCxnSpPr/>
          <p:nvPr/>
        </p:nvCxnSpPr>
        <p:spPr>
          <a:xfrm>
            <a:off x="1208315" y="4775200"/>
            <a:ext cx="11865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356758" y="4775201"/>
            <a:ext cx="1507672" cy="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97086" y="4775200"/>
            <a:ext cx="10123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36671" y="4782458"/>
            <a:ext cx="1453244" cy="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68143" y="4789714"/>
            <a:ext cx="107768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Flowchart: Connector 28"/>
          <p:cNvSpPr/>
          <p:nvPr/>
        </p:nvSpPr>
        <p:spPr>
          <a:xfrm>
            <a:off x="1088573" y="4702629"/>
            <a:ext cx="119742" cy="1741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7407730" y="4724401"/>
            <a:ext cx="119742" cy="1741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981200" y="4648200"/>
            <a:ext cx="4484915" cy="3338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Project X</a:t>
            </a:r>
            <a:endParaRPr lang="en-US" dirty="0"/>
          </a:p>
        </p:txBody>
      </p:sp>
      <p:sp>
        <p:nvSpPr>
          <p:cNvPr id="20" name="TextBox 19"/>
          <p:cNvSpPr txBox="1"/>
          <p:nvPr/>
        </p:nvSpPr>
        <p:spPr>
          <a:xfrm>
            <a:off x="348343" y="5892801"/>
            <a:ext cx="8545286" cy="923330"/>
          </a:xfrm>
          <a:prstGeom prst="rect">
            <a:avLst/>
          </a:prstGeom>
          <a:noFill/>
        </p:spPr>
        <p:txBody>
          <a:bodyPr wrap="square" rtlCol="0">
            <a:spAutoFit/>
          </a:bodyPr>
          <a:lstStyle/>
          <a:p>
            <a:r>
              <a:rPr lang="en-US" dirty="0" smtClean="0"/>
              <a:t>These project activities are categorized into phases, which collectively make up the project life cycle. These phases connect the start of the project to the end of the project, and are generally sequential,</a:t>
            </a:r>
            <a:endParaRPr lang="en-US" dirty="0"/>
          </a:p>
        </p:txBody>
      </p:sp>
    </p:spTree>
    <p:extLst>
      <p:ext uri="{BB962C8B-B14F-4D97-AF65-F5344CB8AC3E}">
        <p14:creationId xmlns:p14="http://schemas.microsoft.com/office/powerpoint/2010/main" val="4134580995"/>
      </p:ext>
    </p:extLst>
  </p:cSld>
  <p:clrMapOvr>
    <a:masterClrMapping/>
  </p:clrMapOvr>
  <p:transition>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cycles</a:t>
            </a:r>
            <a:endParaRPr lang="en-US" dirty="0"/>
          </a:p>
        </p:txBody>
      </p:sp>
      <p:sp>
        <p:nvSpPr>
          <p:cNvPr id="44" name="TextBox 43"/>
          <p:cNvSpPr txBox="1"/>
          <p:nvPr/>
        </p:nvSpPr>
        <p:spPr>
          <a:xfrm>
            <a:off x="381001" y="2119086"/>
            <a:ext cx="4909457" cy="1200329"/>
          </a:xfrm>
          <a:prstGeom prst="rect">
            <a:avLst/>
          </a:prstGeom>
          <a:noFill/>
        </p:spPr>
        <p:txBody>
          <a:bodyPr wrap="square" rtlCol="0">
            <a:spAutoFit/>
          </a:bodyPr>
          <a:lstStyle/>
          <a:p>
            <a:pPr>
              <a:buFont typeface="Wingdings" pitchFamily="2" charset="2"/>
              <a:buChar char="ü"/>
            </a:pPr>
            <a:r>
              <a:rPr lang="en-US" b="1" dirty="0" smtClean="0"/>
              <a:t>Costs and staffing levels are lowest early in the life cycle, peak while the project work is underway, and then drop off as the project nears completion.</a:t>
            </a:r>
            <a:endParaRPr lang="en-US" b="1" dirty="0"/>
          </a:p>
        </p:txBody>
      </p:sp>
      <p:sp>
        <p:nvSpPr>
          <p:cNvPr id="45" name="TextBox 44"/>
          <p:cNvSpPr txBox="1"/>
          <p:nvPr/>
        </p:nvSpPr>
        <p:spPr>
          <a:xfrm>
            <a:off x="402772" y="3991429"/>
            <a:ext cx="5105400" cy="1754326"/>
          </a:xfrm>
          <a:prstGeom prst="rect">
            <a:avLst/>
          </a:prstGeom>
          <a:noFill/>
        </p:spPr>
        <p:txBody>
          <a:bodyPr wrap="square" rtlCol="0">
            <a:spAutoFit/>
          </a:bodyPr>
          <a:lstStyle/>
          <a:p>
            <a:pPr>
              <a:buFont typeface="Wingdings" pitchFamily="2" charset="2"/>
              <a:buChar char="ü"/>
            </a:pPr>
            <a:r>
              <a:rPr lang="en-US" b="1" dirty="0" smtClean="0"/>
              <a:t>Risk is highest early in the project since uncertainty is high about the project’s deliverables, resource needs, and work required. And all this uncertainty means that a project is most likely to fail early in its life</a:t>
            </a:r>
          </a:p>
          <a:p>
            <a:r>
              <a:rPr lang="en-US" b="1" dirty="0" smtClean="0"/>
              <a:t>cycle.</a:t>
            </a:r>
            <a:endParaRPr lang="en-US" b="1" dirty="0"/>
          </a:p>
        </p:txBody>
      </p:sp>
    </p:spTree>
    <p:extLst>
      <p:ext uri="{BB962C8B-B14F-4D97-AF65-F5344CB8AC3E}">
        <p14:creationId xmlns:p14="http://schemas.microsoft.com/office/powerpoint/2010/main" val="4134580995"/>
      </p:ext>
    </p:extLst>
  </p:cSld>
  <p:clrMapOvr>
    <a:masterClrMapping/>
  </p:clrMapOvr>
  <p:transition>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44" name="TextBox 43"/>
          <p:cNvSpPr txBox="1"/>
          <p:nvPr/>
        </p:nvSpPr>
        <p:spPr>
          <a:xfrm>
            <a:off x="381000" y="2119086"/>
            <a:ext cx="8479972" cy="3847207"/>
          </a:xfrm>
          <a:prstGeom prst="rect">
            <a:avLst/>
          </a:prstGeom>
          <a:noFill/>
        </p:spPr>
        <p:txBody>
          <a:bodyPr wrap="square" rtlCol="0">
            <a:spAutoFit/>
          </a:bodyPr>
          <a:lstStyle/>
          <a:p>
            <a:pPr algn="ctr"/>
            <a:r>
              <a:rPr lang="en-US" sz="1600" b="1" dirty="0" smtClean="0"/>
              <a:t>Stakeholders is a very broad category of people, and it includes everyone involved and negatively or positively affected by the project. It can include users, consumers, departments, groups, managers, organizations, unions, companies, and even communities.</a:t>
            </a:r>
          </a:p>
          <a:p>
            <a:endParaRPr lang="en-US" sz="1600" b="1" dirty="0" smtClean="0"/>
          </a:p>
          <a:p>
            <a:r>
              <a:rPr lang="en-US" dirty="0" smtClean="0"/>
              <a:t>Stakeholders are sometimes subcategorized into other groups, such as:</a:t>
            </a:r>
          </a:p>
          <a:p>
            <a:endParaRPr lang="en-US" dirty="0" smtClean="0"/>
          </a:p>
          <a:p>
            <a:r>
              <a:rPr lang="en-US" b="1" dirty="0" smtClean="0"/>
              <a:t>Key Stakeholders: </a:t>
            </a:r>
            <a:r>
              <a:rPr lang="en-US" dirty="0" smtClean="0"/>
              <a:t>Those who have significant decision-making involvement in the project or with the activity taking place. Customers are key stakeholders.</a:t>
            </a:r>
          </a:p>
          <a:p>
            <a:endParaRPr lang="en-US" dirty="0" smtClean="0"/>
          </a:p>
          <a:p>
            <a:r>
              <a:rPr lang="en-US" b="1" dirty="0" smtClean="0"/>
              <a:t>Primary Stakeholders: </a:t>
            </a:r>
            <a:r>
              <a:rPr lang="en-US" dirty="0" smtClean="0"/>
              <a:t>Those who are directly impacted by the project’s objective or through one or more of its deliverables.</a:t>
            </a:r>
          </a:p>
          <a:p>
            <a:endParaRPr lang="en-US" dirty="0" smtClean="0"/>
          </a:p>
          <a:p>
            <a:r>
              <a:rPr lang="en-US" b="1" dirty="0" smtClean="0"/>
              <a:t>Secondary Stakeholders:</a:t>
            </a:r>
            <a:r>
              <a:rPr lang="en-US" dirty="0" smtClean="0"/>
              <a:t> Those who are only indirectly affected by the project’s objective or through one or more of its deliverables.</a:t>
            </a:r>
            <a:endParaRPr lang="en-US" dirty="0"/>
          </a:p>
        </p:txBody>
      </p:sp>
    </p:spTree>
    <p:extLst>
      <p:ext uri="{BB962C8B-B14F-4D97-AF65-F5344CB8AC3E}">
        <p14:creationId xmlns:p14="http://schemas.microsoft.com/office/powerpoint/2010/main" val="4134580995"/>
      </p:ext>
    </p:extLst>
  </p:cSld>
  <p:clrMapOvr>
    <a:masterClrMapping/>
  </p:clrMapOvr>
  <p:transition>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9440696">
            <a:off x="541940" y="2743690"/>
            <a:ext cx="8089583" cy="1752332"/>
          </a:xfrm>
        </p:spPr>
        <p:txBody>
          <a:bodyPr>
            <a:normAutofit/>
          </a:bodyPr>
          <a:lstStyle/>
          <a:p>
            <a:pPr algn="ctr">
              <a:buNone/>
            </a:pPr>
            <a:r>
              <a:rPr lang="en-US" sz="8800" b="1" dirty="0" err="1" smtClean="0">
                <a:latin typeface="Andalus" pitchFamily="18" charset="-78"/>
                <a:cs typeface="Andalus" pitchFamily="18" charset="-78"/>
              </a:rPr>
              <a:t>Jazak</a:t>
            </a:r>
            <a:r>
              <a:rPr lang="en-US" sz="8800" b="1" dirty="0" smtClean="0">
                <a:latin typeface="Andalus" pitchFamily="18" charset="-78"/>
                <a:cs typeface="Andalus" pitchFamily="18" charset="-78"/>
              </a:rPr>
              <a:t> Allah</a:t>
            </a:r>
            <a:endParaRPr lang="en-US" sz="8800" b="1" dirty="0">
              <a:latin typeface="Andalus" pitchFamily="18" charset="-78"/>
              <a:cs typeface="Andalus" pitchFamily="18" charset="-78"/>
            </a:endParaRPr>
          </a:p>
        </p:txBody>
      </p:sp>
    </p:spTree>
  </p:cSld>
  <p:clrMapOvr>
    <a:masterClrMapping/>
  </p:clrMapOvr>
  <p:transition>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Project</a:t>
            </a:r>
            <a:r>
              <a:rPr lang="en-US" dirty="0" smtClean="0"/>
              <a:t>?(Business Focused Definition)</a:t>
            </a:r>
            <a:endParaRPr lang="en-US" dirty="0"/>
          </a:p>
        </p:txBody>
      </p:sp>
      <p:sp>
        <p:nvSpPr>
          <p:cNvPr id="3" name="Content Placeholder 2"/>
          <p:cNvSpPr>
            <a:spLocks noGrp="1"/>
          </p:cNvSpPr>
          <p:nvPr>
            <p:ph idx="1"/>
          </p:nvPr>
        </p:nvSpPr>
        <p:spPr/>
        <p:txBody>
          <a:bodyPr/>
          <a:lstStyle/>
          <a:p>
            <a:r>
              <a:rPr lang="en-US" dirty="0" smtClean="0"/>
              <a:t>Satisfaction of the client is in value of the deliverable</a:t>
            </a:r>
          </a:p>
          <a:p>
            <a:endParaRPr lang="en-US" dirty="0"/>
          </a:p>
          <a:p>
            <a:endParaRPr lang="en-US" dirty="0" smtClean="0"/>
          </a:p>
          <a:p>
            <a:pPr marL="118872" indent="0" algn="ctr">
              <a:buNone/>
            </a:pPr>
            <a:r>
              <a:rPr lang="en-US" b="1" dirty="0" smtClean="0"/>
              <a:t>“A </a:t>
            </a:r>
            <a:r>
              <a:rPr lang="en-US" b="1" dirty="0"/>
              <a:t>project is  a sequence of finite dependent activities whose successful completion results in delivery of expected business value that validates doing the project</a:t>
            </a:r>
            <a:r>
              <a:rPr lang="en-US" b="1" dirty="0" smtClean="0"/>
              <a:t>.”</a:t>
            </a:r>
            <a:endParaRPr lang="en-US" b="1" dirty="0"/>
          </a:p>
          <a:p>
            <a:endParaRPr lang="en-US" dirty="0"/>
          </a:p>
        </p:txBody>
      </p:sp>
    </p:spTree>
    <p:extLst>
      <p:ext uri="{BB962C8B-B14F-4D97-AF65-F5344CB8AC3E}">
        <p14:creationId xmlns:p14="http://schemas.microsoft.com/office/powerpoint/2010/main" val="3389392241"/>
      </p:ext>
    </p:extLst>
  </p:cSld>
  <p:clrMapOvr>
    <a:masterClrMapping/>
  </p:clrMapOvr>
  <p:transition>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Vs. Operations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9350915"/>
              </p:ext>
            </p:extLst>
          </p:nvPr>
        </p:nvGraphicFramePr>
        <p:xfrm>
          <a:off x="457200" y="1981200"/>
          <a:ext cx="8229600" cy="4343399"/>
        </p:xfrm>
        <a:graphic>
          <a:graphicData uri="http://schemas.openxmlformats.org/drawingml/2006/table">
            <a:tbl>
              <a:tblPr firstRow="1" bandRow="1">
                <a:tableStyleId>{073A0DAA-6AF3-43AB-8588-CEC1D06C72B9}</a:tableStyleId>
              </a:tblPr>
              <a:tblGrid>
                <a:gridCol w="4114800"/>
                <a:gridCol w="4114800"/>
              </a:tblGrid>
              <a:tr h="758536">
                <a:tc>
                  <a:txBody>
                    <a:bodyPr/>
                    <a:lstStyle/>
                    <a:p>
                      <a:r>
                        <a:rPr lang="en-US" dirty="0" smtClean="0"/>
                        <a:t>Project</a:t>
                      </a:r>
                      <a:endParaRPr lang="en-US" dirty="0"/>
                    </a:p>
                  </a:txBody>
                  <a:tcPr/>
                </a:tc>
                <a:tc>
                  <a:txBody>
                    <a:bodyPr/>
                    <a:lstStyle/>
                    <a:p>
                      <a:r>
                        <a:rPr lang="en-US" dirty="0" smtClean="0"/>
                        <a:t>Operations</a:t>
                      </a:r>
                      <a:endParaRPr lang="en-US" dirty="0"/>
                    </a:p>
                  </a:txBody>
                  <a:tcPr/>
                </a:tc>
              </a:tr>
              <a:tr h="758536">
                <a:tc>
                  <a:txBody>
                    <a:bodyPr/>
                    <a:lstStyle/>
                    <a:p>
                      <a:r>
                        <a:rPr lang="en-US" dirty="0" smtClean="0"/>
                        <a:t>One time /temporary</a:t>
                      </a:r>
                      <a:endParaRPr lang="en-US" dirty="0"/>
                    </a:p>
                  </a:txBody>
                  <a:tcPr/>
                </a:tc>
                <a:tc>
                  <a:txBody>
                    <a:bodyPr/>
                    <a:lstStyle/>
                    <a:p>
                      <a:r>
                        <a:rPr lang="en-US" dirty="0" smtClean="0"/>
                        <a:t>Ongoing </a:t>
                      </a:r>
                      <a:endParaRPr lang="en-US" dirty="0"/>
                    </a:p>
                  </a:txBody>
                  <a:tcPr/>
                </a:tc>
              </a:tr>
              <a:tr h="758536">
                <a:tc>
                  <a:txBody>
                    <a:bodyPr/>
                    <a:lstStyle/>
                    <a:p>
                      <a:r>
                        <a:rPr lang="en-US" dirty="0" smtClean="0"/>
                        <a:t>Unique </a:t>
                      </a:r>
                      <a:endParaRPr lang="en-US" dirty="0"/>
                    </a:p>
                  </a:txBody>
                  <a:tcPr/>
                </a:tc>
                <a:tc>
                  <a:txBody>
                    <a:bodyPr/>
                    <a:lstStyle/>
                    <a:p>
                      <a:r>
                        <a:rPr lang="en-US" dirty="0" smtClean="0"/>
                        <a:t>Repititive </a:t>
                      </a:r>
                      <a:endParaRPr lang="en-US" dirty="0"/>
                    </a:p>
                  </a:txBody>
                  <a:tcPr/>
                </a:tc>
              </a:tr>
              <a:tr h="758536">
                <a:tc>
                  <a:txBody>
                    <a:bodyPr/>
                    <a:lstStyle/>
                    <a:p>
                      <a:r>
                        <a:rPr lang="en-US" dirty="0" smtClean="0"/>
                        <a:t>Use of wide variety of skills</a:t>
                      </a:r>
                      <a:endParaRPr lang="en-US" dirty="0"/>
                    </a:p>
                  </a:txBody>
                  <a:tcPr/>
                </a:tc>
                <a:tc>
                  <a:txBody>
                    <a:bodyPr/>
                    <a:lstStyle/>
                    <a:p>
                      <a:r>
                        <a:rPr lang="en-US" dirty="0" smtClean="0"/>
                        <a:t>Limited skills</a:t>
                      </a:r>
                      <a:endParaRPr lang="en-US" dirty="0"/>
                    </a:p>
                  </a:txBody>
                  <a:tcPr/>
                </a:tc>
              </a:tr>
              <a:tr h="1309255">
                <a:tc>
                  <a:txBody>
                    <a:bodyPr/>
                    <a:lstStyle/>
                    <a:p>
                      <a:r>
                        <a:rPr lang="en-US" dirty="0" smtClean="0"/>
                        <a:t>Use of special purpose equipment for short duration</a:t>
                      </a:r>
                      <a:endParaRPr lang="en-US" dirty="0"/>
                    </a:p>
                  </a:txBody>
                  <a:tcPr/>
                </a:tc>
                <a:tc>
                  <a:txBody>
                    <a:bodyPr/>
                    <a:lstStyle/>
                    <a:p>
                      <a:r>
                        <a:rPr lang="en-US" dirty="0" smtClean="0"/>
                        <a:t>equipment are in continuous use</a:t>
                      </a:r>
                      <a:endParaRPr lang="en-US" dirty="0"/>
                    </a:p>
                  </a:txBody>
                  <a:tcPr/>
                </a:tc>
              </a:tr>
            </a:tbl>
          </a:graphicData>
        </a:graphic>
      </p:graphicFrame>
    </p:spTree>
    <p:extLst>
      <p:ext uri="{BB962C8B-B14F-4D97-AF65-F5344CB8AC3E}">
        <p14:creationId xmlns:p14="http://schemas.microsoft.com/office/powerpoint/2010/main" val="835829401"/>
      </p:ext>
    </p:extLst>
  </p:cSld>
  <p:clrMapOvr>
    <a:masterClrMapping/>
  </p:clrMapOvr>
  <p:transition>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 of a Project</a:t>
            </a:r>
            <a:endParaRPr lang="en-US" dirty="0"/>
          </a:p>
        </p:txBody>
      </p:sp>
      <p:sp>
        <p:nvSpPr>
          <p:cNvPr id="3" name="Content Placeholder 2"/>
          <p:cNvSpPr>
            <a:spLocks noGrp="1"/>
          </p:cNvSpPr>
          <p:nvPr>
            <p:ph idx="1"/>
          </p:nvPr>
        </p:nvSpPr>
        <p:spPr/>
        <p:txBody>
          <a:bodyPr/>
          <a:lstStyle/>
          <a:p>
            <a:r>
              <a:rPr lang="en-US" b="1" dirty="0" smtClean="0"/>
              <a:t>Goal </a:t>
            </a:r>
            <a:r>
              <a:rPr lang="en-US" b="1" dirty="0"/>
              <a:t>orientation</a:t>
            </a:r>
          </a:p>
          <a:p>
            <a:r>
              <a:rPr lang="en-US" dirty="0"/>
              <a:t> </a:t>
            </a:r>
            <a:r>
              <a:rPr lang="en-US" b="1" dirty="0"/>
              <a:t>Coordinated undertaking of </a:t>
            </a:r>
            <a:r>
              <a:rPr lang="en-US" b="1" dirty="0" smtClean="0"/>
              <a:t>interrelated </a:t>
            </a:r>
            <a:r>
              <a:rPr lang="en-US" b="1" dirty="0"/>
              <a:t>activities</a:t>
            </a:r>
          </a:p>
          <a:p>
            <a:r>
              <a:rPr lang="en-US" dirty="0"/>
              <a:t> </a:t>
            </a:r>
            <a:r>
              <a:rPr lang="en-US" b="1" dirty="0"/>
              <a:t>Finite durations with clear beginning </a:t>
            </a:r>
            <a:r>
              <a:rPr lang="en-US" b="1" dirty="0" smtClean="0"/>
              <a:t>and </a:t>
            </a:r>
            <a:r>
              <a:rPr lang="en-US" b="1" dirty="0"/>
              <a:t>end</a:t>
            </a:r>
          </a:p>
          <a:p>
            <a:r>
              <a:rPr lang="en-US" dirty="0"/>
              <a:t> </a:t>
            </a:r>
            <a:r>
              <a:rPr lang="en-US" b="1" dirty="0"/>
              <a:t>Certain degree of uniqueness</a:t>
            </a:r>
            <a:endParaRPr lang="en-US" dirty="0"/>
          </a:p>
        </p:txBody>
      </p:sp>
    </p:spTree>
    <p:extLst>
      <p:ext uri="{BB962C8B-B14F-4D97-AF65-F5344CB8AC3E}">
        <p14:creationId xmlns:p14="http://schemas.microsoft.com/office/powerpoint/2010/main" val="3431038878"/>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Examples</a:t>
            </a:r>
            <a:endParaRPr lang="en-US" dirty="0"/>
          </a:p>
        </p:txBody>
      </p:sp>
      <p:sp>
        <p:nvSpPr>
          <p:cNvPr id="3" name="Content Placeholder 2"/>
          <p:cNvSpPr>
            <a:spLocks noGrp="1"/>
          </p:cNvSpPr>
          <p:nvPr>
            <p:ph idx="1"/>
          </p:nvPr>
        </p:nvSpPr>
        <p:spPr/>
        <p:txBody>
          <a:bodyPr>
            <a:normAutofit/>
          </a:bodyPr>
          <a:lstStyle/>
          <a:p>
            <a:r>
              <a:rPr lang="en-US" b="1" dirty="0" smtClean="0"/>
              <a:t>Civil </a:t>
            </a:r>
            <a:r>
              <a:rPr lang="en-US" b="1" dirty="0"/>
              <a:t>Construction</a:t>
            </a:r>
          </a:p>
          <a:p>
            <a:r>
              <a:rPr lang="en-US" dirty="0"/>
              <a:t> </a:t>
            </a:r>
            <a:r>
              <a:rPr lang="en-US" b="1" dirty="0"/>
              <a:t>Product Development</a:t>
            </a:r>
          </a:p>
          <a:p>
            <a:r>
              <a:rPr lang="en-US" dirty="0"/>
              <a:t> </a:t>
            </a:r>
            <a:r>
              <a:rPr lang="en-US" b="1" dirty="0"/>
              <a:t>Launching a Satellite</a:t>
            </a:r>
          </a:p>
          <a:p>
            <a:r>
              <a:rPr lang="en-US" dirty="0"/>
              <a:t> </a:t>
            </a:r>
            <a:r>
              <a:rPr lang="en-US" b="1" dirty="0"/>
              <a:t>Software Development</a:t>
            </a:r>
          </a:p>
          <a:p>
            <a:r>
              <a:rPr lang="en-US" dirty="0"/>
              <a:t> </a:t>
            </a:r>
            <a:r>
              <a:rPr lang="en-US" b="1" dirty="0"/>
              <a:t>Annual Maintenance</a:t>
            </a:r>
          </a:p>
          <a:p>
            <a:r>
              <a:rPr lang="en-US" dirty="0"/>
              <a:t> </a:t>
            </a:r>
            <a:r>
              <a:rPr lang="en-US" b="1" dirty="0"/>
              <a:t>Installation of Computer System</a:t>
            </a:r>
          </a:p>
          <a:p>
            <a:r>
              <a:rPr lang="en-US" dirty="0"/>
              <a:t> </a:t>
            </a:r>
            <a:r>
              <a:rPr lang="en-US" b="1" dirty="0"/>
              <a:t>Arranging Conference</a:t>
            </a:r>
            <a:endParaRPr lang="en-US" dirty="0"/>
          </a:p>
        </p:txBody>
      </p:sp>
    </p:spTree>
    <p:extLst>
      <p:ext uri="{BB962C8B-B14F-4D97-AF65-F5344CB8AC3E}">
        <p14:creationId xmlns:p14="http://schemas.microsoft.com/office/powerpoint/2010/main" val="1401201131"/>
      </p:ext>
    </p:extLst>
  </p:cSld>
  <p:clrMapOvr>
    <a:masterClrMapping/>
  </p:clrMapOvr>
  <p:transition>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endParaRPr lang="en-US" dirty="0"/>
          </a:p>
        </p:txBody>
      </p:sp>
      <p:sp>
        <p:nvSpPr>
          <p:cNvPr id="3" name="Content Placeholder 2"/>
          <p:cNvSpPr>
            <a:spLocks noGrp="1"/>
          </p:cNvSpPr>
          <p:nvPr>
            <p:ph idx="1"/>
          </p:nvPr>
        </p:nvSpPr>
        <p:spPr/>
        <p:txBody>
          <a:bodyPr/>
          <a:lstStyle/>
          <a:p>
            <a:r>
              <a:rPr lang="en-US" dirty="0" smtClean="0"/>
              <a:t>Getting work done with or through people</a:t>
            </a:r>
          </a:p>
          <a:p>
            <a:r>
              <a:rPr lang="en-US" dirty="0" smtClean="0"/>
              <a:t>Managing resources efficiently and effectively </a:t>
            </a:r>
          </a:p>
          <a:p>
            <a:pPr marL="118872" indent="0">
              <a:buNone/>
            </a:pPr>
            <a:endParaRPr lang="en-US" dirty="0" smtClean="0"/>
          </a:p>
          <a:p>
            <a:endParaRPr lang="en-US" dirty="0"/>
          </a:p>
          <a:p>
            <a:pPr marL="118872" indent="0" algn="ctr">
              <a:buNone/>
            </a:pPr>
            <a:r>
              <a:rPr lang="en-US" b="1" dirty="0" smtClean="0"/>
              <a:t>“The task of planning, coordinating, motivating and controlling the efforts of other towards specific objectives.”</a:t>
            </a:r>
            <a:endParaRPr lang="en-US" b="1" dirty="0"/>
          </a:p>
        </p:txBody>
      </p:sp>
    </p:spTree>
    <p:extLst>
      <p:ext uri="{BB962C8B-B14F-4D97-AF65-F5344CB8AC3E}">
        <p14:creationId xmlns:p14="http://schemas.microsoft.com/office/powerpoint/2010/main" val="2445479790"/>
      </p:ext>
    </p:extLst>
  </p:cSld>
  <p:clrMapOvr>
    <a:masterClrMapping/>
  </p:clrMapOvr>
  <p:transition>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Management</a:t>
            </a:r>
            <a:endParaRPr lang="en-US" dirty="0"/>
          </a:p>
        </p:txBody>
      </p:sp>
      <p:sp>
        <p:nvSpPr>
          <p:cNvPr id="3" name="Content Placeholder 2"/>
          <p:cNvSpPr>
            <a:spLocks noGrp="1"/>
          </p:cNvSpPr>
          <p:nvPr>
            <p:ph idx="1"/>
          </p:nvPr>
        </p:nvSpPr>
        <p:spPr/>
        <p:txBody>
          <a:bodyPr/>
          <a:lstStyle/>
          <a:p>
            <a:pPr marL="118872" indent="0">
              <a:buNone/>
            </a:pPr>
            <a:endParaRPr lang="en-US" dirty="0" smtClean="0"/>
          </a:p>
          <a:p>
            <a:pPr marL="118872" indent="0">
              <a:buNone/>
            </a:pPr>
            <a:endParaRPr lang="en-US" dirty="0"/>
          </a:p>
          <a:p>
            <a:pPr marL="118872" indent="0">
              <a:buNone/>
            </a:pPr>
            <a:endParaRPr lang="en-US" dirty="0" smtClean="0"/>
          </a:p>
          <a:p>
            <a:pPr marL="118872" indent="0" algn="ctr">
              <a:buNone/>
            </a:pPr>
            <a:r>
              <a:rPr lang="en-US" b="1" dirty="0" smtClean="0"/>
              <a:t>The </a:t>
            </a:r>
            <a:r>
              <a:rPr lang="en-US" b="1" dirty="0"/>
              <a:t>discipline of planning, </a:t>
            </a:r>
            <a:r>
              <a:rPr lang="en-US" b="1" dirty="0" smtClean="0"/>
              <a:t>organizing, securing </a:t>
            </a:r>
            <a:r>
              <a:rPr lang="en-US" b="1" dirty="0"/>
              <a:t>and managing resources to </a:t>
            </a:r>
            <a:r>
              <a:rPr lang="en-US" b="1" dirty="0" smtClean="0"/>
              <a:t>bring about </a:t>
            </a:r>
            <a:r>
              <a:rPr lang="en-US" b="1" dirty="0"/>
              <a:t>the successful completion of </a:t>
            </a:r>
            <a:r>
              <a:rPr lang="en-US" b="1" dirty="0" smtClean="0"/>
              <a:t>specific project </a:t>
            </a:r>
            <a:r>
              <a:rPr lang="en-US" b="1" dirty="0"/>
              <a:t>goals and objectives.</a:t>
            </a:r>
          </a:p>
        </p:txBody>
      </p:sp>
    </p:spTree>
    <p:extLst>
      <p:ext uri="{BB962C8B-B14F-4D97-AF65-F5344CB8AC3E}">
        <p14:creationId xmlns:p14="http://schemas.microsoft.com/office/powerpoint/2010/main" val="710220693"/>
      </p:ext>
    </p:extLst>
  </p:cSld>
  <p:clrMapOvr>
    <a:masterClrMapping/>
  </p:clrMapOvr>
  <p:transition>
    <p:comb/>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574</TotalTime>
  <Words>1025</Words>
  <Application>Microsoft Office PowerPoint</Application>
  <PresentationFormat>On-screen Show (4:3)</PresentationFormat>
  <Paragraphs>239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Module</vt:lpstr>
      <vt:lpstr>Project Management Ms. Maryam Farooq</vt:lpstr>
      <vt:lpstr>Text and References</vt:lpstr>
      <vt:lpstr>What is a Project?</vt:lpstr>
      <vt:lpstr>What is a Project?(Business Focused Definition)</vt:lpstr>
      <vt:lpstr>Project Vs. Operations</vt:lpstr>
      <vt:lpstr>Properties of a Project</vt:lpstr>
      <vt:lpstr>Project Examples</vt:lpstr>
      <vt:lpstr>Management </vt:lpstr>
      <vt:lpstr>Project Management</vt:lpstr>
      <vt:lpstr>Main Problems</vt:lpstr>
      <vt:lpstr>Scope Creep</vt:lpstr>
      <vt:lpstr>PowerPoint Presentation</vt:lpstr>
      <vt:lpstr>Hope Creep</vt:lpstr>
      <vt:lpstr>Effort Creep</vt:lpstr>
      <vt:lpstr>Feature Creep</vt:lpstr>
      <vt:lpstr>Taxonomy of projects</vt:lpstr>
      <vt:lpstr>Types of Projects Based upon Durations</vt:lpstr>
      <vt:lpstr>Types of Projects Based upon Risk/Value</vt:lpstr>
      <vt:lpstr>PowerPoint Presentation</vt:lpstr>
      <vt:lpstr>Process groups</vt:lpstr>
      <vt:lpstr>PowerPoint Presentation</vt:lpstr>
      <vt:lpstr>Process groups</vt:lpstr>
      <vt:lpstr>Process groups</vt:lpstr>
      <vt:lpstr>Process groups</vt:lpstr>
      <vt:lpstr>Project Phases</vt:lpstr>
      <vt:lpstr>Initiating</vt:lpstr>
      <vt:lpstr>Planning</vt:lpstr>
      <vt:lpstr>Implementation</vt:lpstr>
      <vt:lpstr>Controlling</vt:lpstr>
      <vt:lpstr>Closing</vt:lpstr>
      <vt:lpstr>PROJECT OBJECTIVES </vt:lpstr>
      <vt:lpstr>CHARACTERISTICS OF PROJECT MANAGEMENT</vt:lpstr>
      <vt:lpstr>Life cycles</vt:lpstr>
      <vt:lpstr>Life cycles</vt:lpstr>
      <vt:lpstr>Life cycles</vt:lpstr>
      <vt:lpstr>stakeholders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Ms.Maryam</dc:creator>
  <cp:lastModifiedBy>Lecturer</cp:lastModifiedBy>
  <cp:revision>91</cp:revision>
  <dcterms:created xsi:type="dcterms:W3CDTF">2016-09-23T07:51:10Z</dcterms:created>
  <dcterms:modified xsi:type="dcterms:W3CDTF">2019-02-11T15:28:56Z</dcterms:modified>
</cp:coreProperties>
</file>