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7" r:id="rId4"/>
    <p:sldId id="258" r:id="rId5"/>
    <p:sldId id="261" r:id="rId6"/>
    <p:sldId id="270" r:id="rId7"/>
    <p:sldId id="269" r:id="rId8"/>
    <p:sldId id="259" r:id="rId9"/>
    <p:sldId id="262" r:id="rId10"/>
    <p:sldId id="264" r:id="rId11"/>
    <p:sldId id="265" r:id="rId12"/>
    <p:sldId id="271" r:id="rId13"/>
    <p:sldId id="266" r:id="rId14"/>
    <p:sldId id="273" r:id="rId15"/>
    <p:sldId id="272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D3AB-3D1E-45FB-B443-28C3FA323E0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026AA2-5FBF-4BF2-A5D2-B5C9479F04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D3AB-3D1E-45FB-B443-28C3FA323E0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6AA2-5FBF-4BF2-A5D2-B5C9479F04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D3AB-3D1E-45FB-B443-28C3FA323E0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6AA2-5FBF-4BF2-A5D2-B5C9479F04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D3AB-3D1E-45FB-B443-28C3FA323E0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6AA2-5FBF-4BF2-A5D2-B5C9479F04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D3AB-3D1E-45FB-B443-28C3FA323E0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26AA2-5FBF-4BF2-A5D2-B5C9479F04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D3AB-3D1E-45FB-B443-28C3FA323E0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6AA2-5FBF-4BF2-A5D2-B5C9479F04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D3AB-3D1E-45FB-B443-28C3FA323E0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6AA2-5FBF-4BF2-A5D2-B5C9479F04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D3AB-3D1E-45FB-B443-28C3FA323E0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6AA2-5FBF-4BF2-A5D2-B5C9479F04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D3AB-3D1E-45FB-B443-28C3FA323E0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6AA2-5FBF-4BF2-A5D2-B5C9479F04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D3AB-3D1E-45FB-B443-28C3FA323E0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6AA2-5FBF-4BF2-A5D2-B5C9479F04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D3AB-3D1E-45FB-B443-28C3FA323E0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026AA2-5FBF-4BF2-A5D2-B5C9479F04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591D3AB-3D1E-45FB-B443-28C3FA323E0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4026AA2-5FBF-4BF2-A5D2-B5C9479F04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458200" cy="1524000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 SMD Project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800" dirty="0" smtClean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6814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858000" cy="1194514"/>
          </a:xfrm>
        </p:spPr>
        <p:txBody>
          <a:bodyPr/>
          <a:lstStyle/>
          <a:p>
            <a:r>
              <a:rPr lang="en-US" dirty="0" smtClean="0"/>
              <a:t>original orcad circuit.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3327530" cy="3657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8587" y="2424613"/>
            <a:ext cx="4202062" cy="331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142682"/>
          </a:xfrm>
        </p:spPr>
        <p:txBody>
          <a:bodyPr/>
          <a:lstStyle/>
          <a:p>
            <a:r>
              <a:rPr lang="en-US" dirty="0" smtClean="0"/>
              <a:t>Second orcad circuit.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4683013" cy="35205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57400"/>
            <a:ext cx="4325049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108" y="209578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50642" y="21265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728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791200" cy="1295400"/>
          </a:xfrm>
        </p:spPr>
        <p:txBody>
          <a:bodyPr/>
          <a:lstStyle/>
          <a:p>
            <a:r>
              <a:rPr lang="en-US" dirty="0" smtClean="0"/>
              <a:t>Sweep settings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406378" cy="4267200"/>
          </a:xfrm>
        </p:spPr>
      </p:pic>
    </p:spTree>
    <p:extLst>
      <p:ext uri="{BB962C8B-B14F-4D97-AF65-F5344CB8AC3E}">
        <p14:creationId xmlns:p14="http://schemas.microsoft.com/office/powerpoint/2010/main" val="23753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193800"/>
          </a:xfrm>
        </p:spPr>
        <p:txBody>
          <a:bodyPr/>
          <a:lstStyle/>
          <a:p>
            <a:r>
              <a:rPr lang="en-US" dirty="0" smtClean="0"/>
              <a:t>Simulation run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404496" cy="4343400"/>
          </a:xfrm>
        </p:spPr>
      </p:pic>
      <p:sp>
        <p:nvSpPr>
          <p:cNvPr id="6" name="TextBox 5"/>
          <p:cNvSpPr txBox="1"/>
          <p:nvPr/>
        </p:nvSpPr>
        <p:spPr>
          <a:xfrm>
            <a:off x="228600" y="14147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95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136977" cy="4572000"/>
          </a:xfrm>
        </p:spPr>
      </p:pic>
      <p:sp>
        <p:nvSpPr>
          <p:cNvPr id="5" name="TextBox 4"/>
          <p:cNvSpPr txBox="1"/>
          <p:nvPr/>
        </p:nvSpPr>
        <p:spPr>
          <a:xfrm>
            <a:off x="457200" y="6197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88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295082"/>
          </a:xfrm>
        </p:spPr>
        <p:txBody>
          <a:bodyPr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ar-EG" sz="3600" dirty="0" smtClean="0"/>
              <a:t> </a:t>
            </a:r>
            <a:r>
              <a:rPr lang="en-US" sz="3600" dirty="0" smtClean="0"/>
              <a:t>Wikipedia: Metal detector.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600" dirty="0" smtClean="0"/>
              <a:t>Instructable: How to make a Metal </a:t>
            </a:r>
            <a:r>
              <a:rPr lang="en-US" sz="3600" dirty="0"/>
              <a:t>detector</a:t>
            </a:r>
            <a:r>
              <a:rPr lang="en-US" sz="3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600" dirty="0" smtClean="0"/>
              <a:t>Circuitdigest: Simple </a:t>
            </a:r>
            <a:r>
              <a:rPr lang="en-US" sz="3600" dirty="0"/>
              <a:t>metal detector </a:t>
            </a:r>
            <a:r>
              <a:rPr lang="en-US" sz="3600" dirty="0" smtClean="0"/>
              <a:t>circuit.</a:t>
            </a:r>
            <a:endParaRPr lang="en-US" sz="3600" dirty="0"/>
          </a:p>
          <a:p>
            <a:pPr marL="342900" indent="-342900">
              <a:buFont typeface="Arial" pitchFamily="34" charset="0"/>
              <a:buChar char="•"/>
            </a:pPr>
            <a:endParaRPr lang="en-US" sz="3600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438400"/>
            <a:ext cx="30480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 smtClean="0"/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8275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/>
            <a:r>
              <a:rPr lang="en-US" sz="4000" dirty="0" smtClean="0"/>
              <a:t>Usage</a:t>
            </a:r>
          </a:p>
          <a:p>
            <a:pPr marL="800100" lvl="1" indent="-342900"/>
            <a:r>
              <a:rPr lang="en-US" sz="4000" dirty="0" smtClean="0"/>
              <a:t>Components</a:t>
            </a:r>
          </a:p>
          <a:p>
            <a:pPr marL="800100" lvl="1" indent="-342900"/>
            <a:r>
              <a:rPr lang="en-US" sz="4000" dirty="0" smtClean="0"/>
              <a:t>Diagram</a:t>
            </a:r>
          </a:p>
          <a:p>
            <a:pPr marL="800100" lvl="1" indent="-342900"/>
            <a:r>
              <a:rPr lang="en-US" sz="4000" dirty="0"/>
              <a:t>Data sheet</a:t>
            </a:r>
          </a:p>
          <a:p>
            <a:pPr marL="800100" lvl="1" indent="-342900"/>
            <a:r>
              <a:rPr lang="en-US" sz="4000" dirty="0" smtClean="0"/>
              <a:t>How </a:t>
            </a:r>
            <a:r>
              <a:rPr lang="en-US" sz="4000" dirty="0" smtClean="0"/>
              <a:t>it </a:t>
            </a:r>
            <a:r>
              <a:rPr lang="en-US" sz="4000" dirty="0" smtClean="0"/>
              <a:t>works</a:t>
            </a:r>
          </a:p>
          <a:p>
            <a:pPr marL="800100" lvl="1" indent="-342900"/>
            <a:r>
              <a:rPr lang="en-US" sz="4000" dirty="0" smtClean="0"/>
              <a:t>References</a:t>
            </a:r>
            <a:endParaRPr lang="en-US" sz="4000" dirty="0" smtClean="0"/>
          </a:p>
          <a:p>
            <a:pPr marL="800100" lvl="1" indent="-342900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480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0" dirty="0"/>
              <a:t>A </a:t>
            </a:r>
            <a:r>
              <a:rPr lang="en-US" sz="3200" dirty="0"/>
              <a:t>metal detector</a:t>
            </a:r>
            <a:r>
              <a:rPr lang="en-US" sz="3200" b="0" dirty="0"/>
              <a:t> is an electronic instrument which </a:t>
            </a:r>
            <a:r>
              <a:rPr lang="en-US" sz="3200" b="0" dirty="0" smtClean="0"/>
              <a:t>detects </a:t>
            </a:r>
            <a:r>
              <a:rPr lang="en-US" sz="3200" b="0" dirty="0"/>
              <a:t>the presence of metal nearby</a:t>
            </a:r>
            <a:r>
              <a:rPr lang="en-US" sz="3200" b="0" dirty="0" smtClean="0"/>
              <a:t>.</a:t>
            </a:r>
          </a:p>
          <a:p>
            <a:pPr marL="109728" indent="0">
              <a:buNone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b="0" dirty="0"/>
              <a:t>Metal detectors are useful for finding metal inclusions hidden within objects, or metal objects buried underground.</a:t>
            </a:r>
          </a:p>
        </p:txBody>
      </p:sp>
    </p:spTree>
    <p:extLst>
      <p:ext uri="{BB962C8B-B14F-4D97-AF65-F5344CB8AC3E}">
        <p14:creationId xmlns:p14="http://schemas.microsoft.com/office/powerpoint/2010/main" val="15118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82000" cy="4440936"/>
          </a:xfrm>
        </p:spPr>
        <p:txBody>
          <a:bodyPr/>
          <a:lstStyle/>
          <a:p>
            <a:pPr marL="109728" indent="0">
              <a:buNone/>
            </a:pPr>
            <a:r>
              <a:rPr lang="en-US" sz="3200" dirty="0" smtClean="0"/>
              <a:t>It consists of 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+9 supply voltage</a:t>
            </a:r>
            <a:r>
              <a:rPr lang="en-US" sz="22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IC </a:t>
            </a:r>
            <a:r>
              <a:rPr lang="en-US" sz="2200" dirty="0"/>
              <a:t>555 </a:t>
            </a:r>
            <a:r>
              <a:rPr lang="en-US" sz="2200" dirty="0" smtClean="0"/>
              <a:t>timer.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2.2uF Capacitors (Two pieces).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10uF Capacitor.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One resistance (47k Ohm).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150 turns of 10cm diameter coil (any gauge would work).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Speaker (8 Ohm).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08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Diagram.</a:t>
            </a:r>
            <a:endParaRPr lang="en-US" dirty="0"/>
          </a:p>
        </p:txBody>
      </p:sp>
      <p:pic>
        <p:nvPicPr>
          <p:cNvPr id="1026" name="Picture 2" descr="C:\Users\sab3awy\Desktop\sm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4724400" cy="42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000"/>
          </a:xfrm>
        </p:spPr>
        <p:txBody>
          <a:bodyPr/>
          <a:lstStyle/>
          <a:p>
            <a:r>
              <a:rPr lang="en-US" dirty="0" smtClean="0"/>
              <a:t>Data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IC 555 timer:</a:t>
            </a:r>
          </a:p>
          <a:p>
            <a:pPr marL="914400" lvl="1" indent="-457200"/>
            <a:r>
              <a:rPr lang="en-US" sz="3200" dirty="0" smtClean="0"/>
              <a:t>Acts as square wave generator that generates pulses with frequencies audible to human</a:t>
            </a:r>
            <a:r>
              <a:rPr lang="en-US" sz="3200" b="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Capacitors:</a:t>
            </a:r>
          </a:p>
          <a:p>
            <a:pPr marL="914400" lvl="1" indent="-457200"/>
            <a:r>
              <a:rPr lang="en-US" sz="3200" dirty="0" smtClean="0"/>
              <a:t>Store electric energy when they are connected to a battery . They are commonly placed in electronic components and are used to maintain a power supply while the device is unplugged and without battery for a short time.</a:t>
            </a:r>
          </a:p>
        </p:txBody>
      </p:sp>
    </p:spTree>
    <p:extLst>
      <p:ext uri="{BB962C8B-B14F-4D97-AF65-F5344CB8AC3E}">
        <p14:creationId xmlns:p14="http://schemas.microsoft.com/office/powerpoint/2010/main" val="8854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001000" cy="55165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Resistance:</a:t>
            </a:r>
          </a:p>
          <a:p>
            <a:pPr marL="800100" lvl="1" indent="-342900"/>
            <a:r>
              <a:rPr lang="en-US" sz="3200" dirty="0" smtClean="0"/>
              <a:t>Are used to limit current flow ,adjust signal level and to divide voltages.</a:t>
            </a:r>
          </a:p>
          <a:p>
            <a:pPr marL="800100" lvl="1" indent="-342900"/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Coil:</a:t>
            </a:r>
          </a:p>
          <a:p>
            <a:pPr marL="914400" lvl="1" indent="-457200"/>
            <a:r>
              <a:rPr lang="en-US" sz="3200" dirty="0" smtClean="0"/>
              <a:t>It creates a magnetic field that feels </a:t>
            </a:r>
          </a:p>
          <a:p>
            <a:pPr lvl="1" indent="0">
              <a:buNone/>
            </a:pPr>
            <a:r>
              <a:rPr lang="en-US" sz="3200" dirty="0" smtClean="0"/>
              <a:t>     metal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12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the IC 555 timer acts as square wave generator that generates pulses with frequencies audible to human , </a:t>
            </a:r>
            <a:r>
              <a:rPr lang="en-US" sz="3200" b="0" dirty="0" smtClean="0"/>
              <a:t>the ( RLC ) </a:t>
            </a:r>
            <a:r>
              <a:rPr lang="en-US" sz="3200" b="0" dirty="0"/>
              <a:t>part in the circuit is the metal detection part and the inductor is an airport one so when a metal piece is brought near to this coil this results in increase in the inductance of the coil , </a:t>
            </a:r>
          </a:p>
        </p:txBody>
      </p:sp>
    </p:spTree>
    <p:extLst>
      <p:ext uri="{BB962C8B-B14F-4D97-AF65-F5344CB8AC3E}">
        <p14:creationId xmlns:p14="http://schemas.microsoft.com/office/powerpoint/2010/main" val="198628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4530" y="30051"/>
            <a:ext cx="76200" cy="765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7620000" cy="5562600"/>
          </a:xfrm>
        </p:spPr>
        <p:txBody>
          <a:bodyPr>
            <a:noAutofit/>
          </a:bodyPr>
          <a:lstStyle/>
          <a:p>
            <a:r>
              <a:rPr lang="en-US" sz="3200" b="0" dirty="0"/>
              <a:t>with the sudden increase in inductance of the coil the impedance of the ( RLC ) circuit changes . So when there is no metal piece near to the coil the signal fade to the speaker causes some audible sounds and with the change in reactance around the ( RLC ) circuit the signal sent to this speaker will be different than the first one so the frequency changes makes different sound.</a:t>
            </a:r>
            <a:br>
              <a:rPr lang="en-US" sz="3200" b="0" dirty="0"/>
            </a:b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3940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195</TotalTime>
  <Words>364</Words>
  <Application>Microsoft Office PowerPoint</Application>
  <PresentationFormat>On-screen Show (4:3)</PresentationFormat>
  <Paragraphs>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 SMD Project</vt:lpstr>
      <vt:lpstr>Index.</vt:lpstr>
      <vt:lpstr>Usage.</vt:lpstr>
      <vt:lpstr>Components.</vt:lpstr>
      <vt:lpstr>Diagram.</vt:lpstr>
      <vt:lpstr>Data sheet</vt:lpstr>
      <vt:lpstr>PowerPoint Presentation</vt:lpstr>
      <vt:lpstr>How it works.</vt:lpstr>
      <vt:lpstr> </vt:lpstr>
      <vt:lpstr>original orcad circuit.</vt:lpstr>
      <vt:lpstr>Second orcad circuit.</vt:lpstr>
      <vt:lpstr>Sweep settings</vt:lpstr>
      <vt:lpstr>Simulation run</vt:lpstr>
      <vt:lpstr>PowerPoint Presentation</vt:lpstr>
      <vt:lpstr>References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SMD Project</dc:title>
  <dc:creator>sab3awy</dc:creator>
  <cp:lastModifiedBy>sab3awy</cp:lastModifiedBy>
  <cp:revision>20</cp:revision>
  <dcterms:created xsi:type="dcterms:W3CDTF">2018-12-10T23:41:48Z</dcterms:created>
  <dcterms:modified xsi:type="dcterms:W3CDTF">2018-12-11T19:38:21Z</dcterms:modified>
</cp:coreProperties>
</file>