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4" r:id="rId3"/>
    <p:sldId id="265" r:id="rId4"/>
    <p:sldId id="266" r:id="rId5"/>
    <p:sldId id="262" r:id="rId6"/>
    <p:sldId id="300" r:id="rId7"/>
    <p:sldId id="267" r:id="rId8"/>
    <p:sldId id="269" r:id="rId9"/>
    <p:sldId id="276" r:id="rId10"/>
    <p:sldId id="268" r:id="rId11"/>
    <p:sldId id="274" r:id="rId12"/>
    <p:sldId id="260" r:id="rId13"/>
    <p:sldId id="277" r:id="rId14"/>
    <p:sldId id="272" r:id="rId15"/>
    <p:sldId id="278" r:id="rId16"/>
    <p:sldId id="281" r:id="rId17"/>
    <p:sldId id="284" r:id="rId18"/>
    <p:sldId id="285" r:id="rId19"/>
    <p:sldId id="279" r:id="rId20"/>
    <p:sldId id="280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6" r:id="rId30"/>
    <p:sldId id="297" r:id="rId31"/>
    <p:sldId id="298" r:id="rId32"/>
    <p:sldId id="286" r:id="rId33"/>
    <p:sldId id="29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3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AEFBAD-AD40-4BD2-BDA4-CAE7B65539E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83F867-6EFA-4E63-9FC2-8DF5BFB4B5E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17500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FBAD-AD40-4BD2-BDA4-CAE7B65539E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F867-6EFA-4E63-9FC2-8DF5BFB4B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FBAD-AD40-4BD2-BDA4-CAE7B65539E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F867-6EFA-4E63-9FC2-8DF5BFB4B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02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FBAD-AD40-4BD2-BDA4-CAE7B65539E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F867-6EFA-4E63-9FC2-8DF5BFB4B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7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AEFBAD-AD40-4BD2-BDA4-CAE7B65539E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83F867-6EFA-4E63-9FC2-8DF5BFB4B5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56413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FBAD-AD40-4BD2-BDA4-CAE7B65539E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F867-6EFA-4E63-9FC2-8DF5BFB4B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FBAD-AD40-4BD2-BDA4-CAE7B65539E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F867-6EFA-4E63-9FC2-8DF5BFB4B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9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FBAD-AD40-4BD2-BDA4-CAE7B65539E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F867-6EFA-4E63-9FC2-8DF5BFB4B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7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FBAD-AD40-4BD2-BDA4-CAE7B65539E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F867-6EFA-4E63-9FC2-8DF5BFB4B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AEFBAD-AD40-4BD2-BDA4-CAE7B65539E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83F867-6EFA-4E63-9FC2-8DF5BFB4B5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039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AEFBAD-AD40-4BD2-BDA4-CAE7B65539E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83F867-6EFA-4E63-9FC2-8DF5BFB4B5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927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1AEFBAD-AD40-4BD2-BDA4-CAE7B65539E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083F867-6EFA-4E63-9FC2-8DF5BFB4B5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862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2B2D-D650-4E59-B425-0B8B091B5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0564" y="1792751"/>
            <a:ext cx="8070761" cy="11987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Department of Information Technology</a:t>
            </a:r>
            <a:br>
              <a:rPr lang="en-US" sz="2400" dirty="0"/>
            </a:br>
            <a:r>
              <a:rPr lang="en-US" sz="2400" b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University of Gujrat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356C4-96BE-4098-B84B-A47748EC4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388" y="2780617"/>
            <a:ext cx="9191223" cy="2817226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   “Event Scheduling System”</a:t>
            </a:r>
          </a:p>
          <a:p>
            <a:pPr algn="l"/>
            <a:r>
              <a:rPr lang="en-US" b="1" dirty="0"/>
              <a:t> </a:t>
            </a:r>
          </a:p>
          <a:p>
            <a:pPr algn="l"/>
            <a:r>
              <a:rPr lang="en-US" b="1" dirty="0"/>
              <a:t>Supervised by:  </a:t>
            </a:r>
          </a:p>
          <a:p>
            <a:pPr algn="l"/>
            <a:r>
              <a:rPr lang="en-US" b="1" dirty="0"/>
              <a:t>		</a:t>
            </a:r>
            <a:r>
              <a:rPr lang="en-US" dirty="0"/>
              <a:t>Miss </a:t>
            </a:r>
            <a:r>
              <a:rPr lang="en-US" dirty="0" err="1"/>
              <a:t>Sabiqa</a:t>
            </a:r>
            <a:r>
              <a:rPr lang="en-US" dirty="0"/>
              <a:t> Ashraf.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Presented by: </a:t>
            </a:r>
          </a:p>
          <a:p>
            <a:r>
              <a:rPr lang="en-US" dirty="0"/>
              <a:t>Muhammad Talha </a:t>
            </a:r>
            <a:r>
              <a:rPr lang="en-US" dirty="0" err="1"/>
              <a:t>Tarar</a:t>
            </a:r>
            <a:r>
              <a:rPr lang="en-US" dirty="0"/>
              <a:t>          16491556-013</a:t>
            </a:r>
          </a:p>
          <a:p>
            <a:r>
              <a:rPr lang="en-US" dirty="0"/>
              <a:t>Muhammad Hamza </a:t>
            </a:r>
            <a:r>
              <a:rPr lang="en-US" dirty="0" err="1"/>
              <a:t>Javed</a:t>
            </a:r>
            <a:r>
              <a:rPr lang="en-US" dirty="0"/>
              <a:t>      16491556-023</a:t>
            </a:r>
          </a:p>
          <a:p>
            <a:r>
              <a:rPr lang="en-US" dirty="0"/>
              <a:t>Ahmed </a:t>
            </a:r>
            <a:r>
              <a:rPr lang="en-US"/>
              <a:t>Jamal                           16491556-040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EAB343-90E5-45A9-B502-E187BA5743BA}"/>
              </a:ext>
            </a:extLst>
          </p:cNvPr>
          <p:cNvCxnSpPr>
            <a:cxnSpLocks/>
          </p:cNvCxnSpPr>
          <p:nvPr/>
        </p:nvCxnSpPr>
        <p:spPr>
          <a:xfrm>
            <a:off x="4370171" y="1789617"/>
            <a:ext cx="53318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UOG Logo for Reports">
            <a:extLst>
              <a:ext uri="{FF2B5EF4-FFF2-40B4-BE49-F238E27FC236}">
                <a16:creationId xmlns:a16="http://schemas.microsoft.com/office/drawing/2014/main" id="{64DB701A-20B9-417F-9193-6109DD1125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740" y="1297439"/>
            <a:ext cx="1807210" cy="1445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3806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3DA8-1C6B-4FEF-8298-B962F6DE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999E8-43C1-4111-8F2D-512C9220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462" y="824248"/>
            <a:ext cx="9852338" cy="5043152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/>
              <a:t>Non Functional Requirements :- 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User-Friendly interface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Responsive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Secure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Performance oriented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More accurate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31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84AB-62E1-4328-91B9-51483FE8C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55879"/>
          </a:xfrm>
        </p:spPr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AAE5D0-6B54-4A14-AD58-47F09ACBA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259" y="1392529"/>
            <a:ext cx="7830355" cy="5264536"/>
          </a:xfrm>
        </p:spPr>
      </p:pic>
    </p:spTree>
    <p:extLst>
      <p:ext uri="{BB962C8B-B14F-4D97-AF65-F5344CB8AC3E}">
        <p14:creationId xmlns:p14="http://schemas.microsoft.com/office/powerpoint/2010/main" val="3599007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7A7A-F875-4F10-96E3-8508D583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1038"/>
            <a:ext cx="9601200" cy="1490662"/>
          </a:xfrm>
        </p:spPr>
        <p:txBody>
          <a:bodyPr/>
          <a:lstStyle/>
          <a:p>
            <a:r>
              <a:rPr lang="en-US" sz="3200" b="1" dirty="0"/>
              <a:t>Tools &amp; Technology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5187F-E4DA-49B8-8667-37D397CDA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067" y="1506828"/>
            <a:ext cx="10297731" cy="46701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Android Studio IDE(Platform)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Java (Language for android application development)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XML(For application layout)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MySQL(Main database platform)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Firebase(Secondary database and for cloud messaging)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HTML, CSS, Bootstrap(Construction and designing admin panel)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JavaScript, jQuery, AJAX,PHP(Language for web based admin panel)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8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09C2-2C58-4BE0-B160-0BB25946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F9BE7-7621-4F25-BFFB-8A8BC70A4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Advantages</a:t>
            </a:r>
            <a:r>
              <a:rPr lang="en-US" dirty="0"/>
              <a:t>:</a:t>
            </a:r>
          </a:p>
          <a:p>
            <a:r>
              <a:rPr lang="en-US" dirty="0"/>
              <a:t> To overcome the problems in existing system.</a:t>
            </a:r>
          </a:p>
          <a:p>
            <a:r>
              <a:rPr lang="en-US" dirty="0"/>
              <a:t>Time Saving.</a:t>
            </a:r>
          </a:p>
          <a:p>
            <a:r>
              <a:rPr lang="en-US" dirty="0"/>
              <a:t>Easy to use.</a:t>
            </a:r>
          </a:p>
          <a:p>
            <a:r>
              <a:rPr lang="en-US" dirty="0"/>
              <a:t>User friendly Interface.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b="1" u="sng" dirty="0"/>
              <a:t>Disadvantages</a:t>
            </a:r>
            <a:r>
              <a:rPr lang="en-US" dirty="0"/>
              <a:t>:</a:t>
            </a:r>
          </a:p>
          <a:p>
            <a:r>
              <a:rPr lang="en-US" dirty="0"/>
              <a:t>Must have android phone.</a:t>
            </a:r>
          </a:p>
          <a:p>
            <a:r>
              <a:rPr lang="en-US" dirty="0"/>
              <a:t>Need internet connection.</a:t>
            </a:r>
          </a:p>
        </p:txBody>
      </p:sp>
    </p:spTree>
    <p:extLst>
      <p:ext uri="{BB962C8B-B14F-4D97-AF65-F5344CB8AC3E}">
        <p14:creationId xmlns:p14="http://schemas.microsoft.com/office/powerpoint/2010/main" val="202319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B51F2F4-FBB8-409D-9423-205F4ECAE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231" y="1309500"/>
            <a:ext cx="2335775" cy="42390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3874323" y="5548500"/>
            <a:ext cx="247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 Screen Figure (1)</a:t>
            </a:r>
          </a:p>
        </p:txBody>
      </p:sp>
    </p:spTree>
    <p:extLst>
      <p:ext uri="{BB962C8B-B14F-4D97-AF65-F5344CB8AC3E}">
        <p14:creationId xmlns:p14="http://schemas.microsoft.com/office/powerpoint/2010/main" val="24484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4000147" y="5849034"/>
            <a:ext cx="285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 Organizer Sign In/ Up      		Figure (2)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0EA5C1A-9334-4EB9-B0BA-78C5EF836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530" y="1209053"/>
            <a:ext cx="2479590" cy="4639981"/>
          </a:xfrm>
        </p:spPr>
      </p:pic>
    </p:spTree>
    <p:extLst>
      <p:ext uri="{BB962C8B-B14F-4D97-AF65-F5344CB8AC3E}">
        <p14:creationId xmlns:p14="http://schemas.microsoft.com/office/powerpoint/2010/main" val="3677723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3848668" y="5849034"/>
            <a:ext cx="338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 Organizer Registration 1     		Figure (3)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1046D49-BDF5-47FB-B865-CA5550D33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4" y="1310185"/>
            <a:ext cx="2520378" cy="4487862"/>
          </a:xfrm>
        </p:spPr>
      </p:pic>
    </p:spTree>
    <p:extLst>
      <p:ext uri="{BB962C8B-B14F-4D97-AF65-F5344CB8AC3E}">
        <p14:creationId xmlns:p14="http://schemas.microsoft.com/office/powerpoint/2010/main" val="3103688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3848668" y="5849034"/>
            <a:ext cx="338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 Organizer Registration 2     		Figure (4)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0A7087-11E2-47B5-BB10-BEE3E044E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81" y="1172105"/>
            <a:ext cx="2674961" cy="4676929"/>
          </a:xfrm>
        </p:spPr>
      </p:pic>
    </p:spTree>
    <p:extLst>
      <p:ext uri="{BB962C8B-B14F-4D97-AF65-F5344CB8AC3E}">
        <p14:creationId xmlns:p14="http://schemas.microsoft.com/office/powerpoint/2010/main" val="839004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3848668" y="5849034"/>
            <a:ext cx="338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 Organizer Registration 3     		Figure (5)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A38E73-C2B4-4E6C-A1B4-A4995B930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28" y="1199288"/>
            <a:ext cx="2661313" cy="4649746"/>
          </a:xfrm>
        </p:spPr>
      </p:pic>
    </p:spTree>
    <p:extLst>
      <p:ext uri="{BB962C8B-B14F-4D97-AF65-F5344CB8AC3E}">
        <p14:creationId xmlns:p14="http://schemas.microsoft.com/office/powerpoint/2010/main" val="2950227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4000147" y="5849034"/>
            <a:ext cx="285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 Organizer Navigation		Figure (6)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5C3CAD-4A60-4A3B-86CD-011D91E70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696" y="1317008"/>
            <a:ext cx="2414820" cy="4539137"/>
          </a:xfrm>
        </p:spPr>
      </p:pic>
    </p:spTree>
    <p:extLst>
      <p:ext uri="{BB962C8B-B14F-4D97-AF65-F5344CB8AC3E}">
        <p14:creationId xmlns:p14="http://schemas.microsoft.com/office/powerpoint/2010/main" val="131747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56C1-401C-45F0-9B28-D0F22EF3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9C2FC-9342-41A5-BEA6-D4A71F4E3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Android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Manual Event organizing is a time consuming task.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Facilitate event organizer and client in their interaction.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Event organizer can provide its services to promote its business.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Client can get these services and hire event organizer for their events.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Location and rating based availability of event organizers and services.</a:t>
            </a:r>
          </a:p>
        </p:txBody>
      </p:sp>
    </p:spTree>
    <p:extLst>
      <p:ext uri="{BB962C8B-B14F-4D97-AF65-F5344CB8AC3E}">
        <p14:creationId xmlns:p14="http://schemas.microsoft.com/office/powerpoint/2010/main" val="419578169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4000147" y="5849034"/>
            <a:ext cx="285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 Organizer Home		Figure (7)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DB16BF-C914-4C8B-857A-3A1CCF251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147" y="1249262"/>
            <a:ext cx="2508540" cy="4599772"/>
          </a:xfrm>
        </p:spPr>
      </p:pic>
    </p:spTree>
    <p:extLst>
      <p:ext uri="{BB962C8B-B14F-4D97-AF65-F5344CB8AC3E}">
        <p14:creationId xmlns:p14="http://schemas.microsoft.com/office/powerpoint/2010/main" val="391439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4000147" y="5849034"/>
            <a:ext cx="285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 Organizer Chat		Figure (8)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60FF9F-F3E9-429E-89A9-A45405D89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147" y="1312688"/>
            <a:ext cx="2688942" cy="4536346"/>
          </a:xfrm>
        </p:spPr>
      </p:pic>
    </p:spTree>
    <p:extLst>
      <p:ext uri="{BB962C8B-B14F-4D97-AF65-F5344CB8AC3E}">
        <p14:creationId xmlns:p14="http://schemas.microsoft.com/office/powerpoint/2010/main" val="3484117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4000147" y="5849034"/>
            <a:ext cx="285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 Organizer Calendar		Figure (9)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0F5DD8-7D24-43A9-ACA8-AAE56FB49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543" y="1308186"/>
            <a:ext cx="2441561" cy="4540848"/>
          </a:xfrm>
        </p:spPr>
      </p:pic>
    </p:spTree>
    <p:extLst>
      <p:ext uri="{BB962C8B-B14F-4D97-AF65-F5344CB8AC3E}">
        <p14:creationId xmlns:p14="http://schemas.microsoft.com/office/powerpoint/2010/main" val="3742352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4000147" y="5849034"/>
            <a:ext cx="285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 Organizer Analysis		Figure (10)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87365D-6FD4-41E7-9497-A80601D2A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07" y="1123497"/>
            <a:ext cx="2181016" cy="4725537"/>
          </a:xfrm>
        </p:spPr>
      </p:pic>
    </p:spTree>
    <p:extLst>
      <p:ext uri="{BB962C8B-B14F-4D97-AF65-F5344CB8AC3E}">
        <p14:creationId xmlns:p14="http://schemas.microsoft.com/office/powerpoint/2010/main" val="377047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4217159" y="5856826"/>
            <a:ext cx="285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 Organizer Orders		Figure (11)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E0A629-55FE-49A3-8935-4FC50A399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159" y="1093926"/>
            <a:ext cx="2194664" cy="4755108"/>
          </a:xfrm>
        </p:spPr>
      </p:pic>
    </p:spTree>
    <p:extLst>
      <p:ext uri="{BB962C8B-B14F-4D97-AF65-F5344CB8AC3E}">
        <p14:creationId xmlns:p14="http://schemas.microsoft.com/office/powerpoint/2010/main" val="2137648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4217159" y="5856826"/>
            <a:ext cx="285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 Organizer Packages		Figure (12)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E0A629-55FE-49A3-8935-4FC50A399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159" y="1093926"/>
            <a:ext cx="2194664" cy="4755108"/>
          </a:xfrm>
        </p:spPr>
      </p:pic>
    </p:spTree>
    <p:extLst>
      <p:ext uri="{BB962C8B-B14F-4D97-AF65-F5344CB8AC3E}">
        <p14:creationId xmlns:p14="http://schemas.microsoft.com/office/powerpoint/2010/main" val="2258705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4217159" y="5856826"/>
            <a:ext cx="285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 Organizer Portfolio	Figure (13)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D09EF7-4F85-4E7B-91FF-DF68E0FF8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159" y="1101718"/>
            <a:ext cx="2483892" cy="4755108"/>
          </a:xfrm>
        </p:spPr>
      </p:pic>
    </p:spTree>
    <p:extLst>
      <p:ext uri="{BB962C8B-B14F-4D97-AF65-F5344CB8AC3E}">
        <p14:creationId xmlns:p14="http://schemas.microsoft.com/office/powerpoint/2010/main" val="3409108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4217159" y="5856826"/>
            <a:ext cx="285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 Registration  	Figure (14)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3BA40F-EB28-4190-8F0F-9447C1635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6" y="1364776"/>
            <a:ext cx="2631244" cy="4388325"/>
          </a:xfrm>
        </p:spPr>
      </p:pic>
    </p:spTree>
    <p:extLst>
      <p:ext uri="{BB962C8B-B14F-4D97-AF65-F5344CB8AC3E}">
        <p14:creationId xmlns:p14="http://schemas.microsoft.com/office/powerpoint/2010/main" val="1353365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4424650" y="5849034"/>
            <a:ext cx="220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 Home         </a:t>
            </a:r>
          </a:p>
          <a:p>
            <a:r>
              <a:rPr lang="en-US" b="1" dirty="0"/>
              <a:t>  Figure (15)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F04143-9773-4B86-9FCA-579601071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152" y="1074535"/>
            <a:ext cx="2203614" cy="4774499"/>
          </a:xfrm>
        </p:spPr>
      </p:pic>
    </p:spTree>
    <p:extLst>
      <p:ext uri="{BB962C8B-B14F-4D97-AF65-F5344CB8AC3E}">
        <p14:creationId xmlns:p14="http://schemas.microsoft.com/office/powerpoint/2010/main" val="589731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4424650" y="5849034"/>
            <a:ext cx="220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 Search      </a:t>
            </a:r>
          </a:p>
          <a:p>
            <a:r>
              <a:rPr lang="en-US" b="1" dirty="0"/>
              <a:t>  Figure (16)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45FCA09-5F3D-4DE6-B03D-8157A5B1F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18" y="1311841"/>
            <a:ext cx="2479345" cy="4564776"/>
          </a:xfrm>
        </p:spPr>
      </p:pic>
    </p:spTree>
    <p:extLst>
      <p:ext uri="{BB962C8B-B14F-4D97-AF65-F5344CB8AC3E}">
        <p14:creationId xmlns:p14="http://schemas.microsoft.com/office/powerpoint/2010/main" val="85848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6AD4-07B4-4200-B9C8-B70BDDDE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6786"/>
          </a:xfrm>
        </p:spPr>
        <p:txBody>
          <a:bodyPr/>
          <a:lstStyle/>
          <a:p>
            <a:r>
              <a:rPr lang="en-US" dirty="0"/>
              <a:t>Existing System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F18CB8-60C0-4AF6-9ECA-507AD2F22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902796"/>
              </p:ext>
            </p:extLst>
          </p:nvPr>
        </p:nvGraphicFramePr>
        <p:xfrm>
          <a:off x="1371600" y="1532586"/>
          <a:ext cx="9601200" cy="496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750249933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73491119"/>
                    </a:ext>
                  </a:extLst>
                </a:gridCol>
              </a:tblGrid>
              <a:tr h="455585">
                <a:tc>
                  <a:txBody>
                    <a:bodyPr/>
                    <a:lstStyle/>
                    <a:p>
                      <a:r>
                        <a:rPr lang="en-US" dirty="0"/>
                        <a:t>System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453832"/>
                  </a:ext>
                </a:extLst>
              </a:tr>
              <a:tr h="15792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Evento.com.pk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Specific organization.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android application.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Complex Interface.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Provide limited services related to event.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26156"/>
                  </a:ext>
                </a:extLst>
              </a:tr>
              <a:tr h="1460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ShadiBox.com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Unable to directly interact with event organizer.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android application.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payment method.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558971"/>
                  </a:ext>
                </a:extLst>
              </a:tr>
              <a:tr h="1460367">
                <a:tc>
                  <a:txBody>
                    <a:bodyPr/>
                    <a:lstStyle/>
                    <a:p>
                      <a:r>
                        <a:rPr lang="en-US" dirty="0"/>
                        <a:t>Eventoxs.com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Specific organization.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Limited services.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android application.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online payment method.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95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01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4424650" y="5849034"/>
            <a:ext cx="220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 History      </a:t>
            </a:r>
          </a:p>
          <a:p>
            <a:r>
              <a:rPr lang="en-US" b="1" dirty="0"/>
              <a:t>  Figure (17)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4FB07F-8B40-4DE3-8DBE-07D85C591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19" y="1335075"/>
            <a:ext cx="2371008" cy="4542960"/>
          </a:xfrm>
        </p:spPr>
      </p:pic>
    </p:spTree>
    <p:extLst>
      <p:ext uri="{BB962C8B-B14F-4D97-AF65-F5344CB8AC3E}">
        <p14:creationId xmlns:p14="http://schemas.microsoft.com/office/powerpoint/2010/main" val="303537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4217158" y="5856826"/>
            <a:ext cx="2574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 Messages      </a:t>
            </a:r>
          </a:p>
          <a:p>
            <a:r>
              <a:rPr lang="en-US" b="1" dirty="0"/>
              <a:t>   Figure (18)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707786-6B2B-4BB1-BA45-F24275469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28" y="1278171"/>
            <a:ext cx="2709402" cy="4570863"/>
          </a:xfrm>
        </p:spPr>
      </p:pic>
    </p:spTree>
    <p:extLst>
      <p:ext uri="{BB962C8B-B14F-4D97-AF65-F5344CB8AC3E}">
        <p14:creationId xmlns:p14="http://schemas.microsoft.com/office/powerpoint/2010/main" val="2709883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5D71A-C14D-432C-93A8-8692E095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02057"/>
          </a:xfrm>
        </p:spPr>
        <p:txBody>
          <a:bodyPr/>
          <a:lstStyle/>
          <a:p>
            <a:r>
              <a:rPr lang="en-US" dirty="0"/>
              <a:t>Continue…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3DCAAB-6660-4260-ACFF-3D3CA52AD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228" y="1638300"/>
            <a:ext cx="7019544" cy="3581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04F9F9-FD6C-4692-8485-189DEDD6375E}"/>
              </a:ext>
            </a:extLst>
          </p:cNvPr>
          <p:cNvSpPr txBox="1"/>
          <p:nvPr/>
        </p:nvSpPr>
        <p:spPr>
          <a:xfrm>
            <a:off x="4558352" y="5554639"/>
            <a:ext cx="305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Admin Web Panel </a:t>
            </a:r>
          </a:p>
          <a:p>
            <a:r>
              <a:rPr lang="en-US" b="1" dirty="0"/>
              <a:t>Figure (19)</a:t>
            </a:r>
          </a:p>
        </p:txBody>
      </p:sp>
    </p:spTree>
    <p:extLst>
      <p:ext uri="{BB962C8B-B14F-4D97-AF65-F5344CB8AC3E}">
        <p14:creationId xmlns:p14="http://schemas.microsoft.com/office/powerpoint/2010/main" val="3308974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5D71A-C14D-432C-93A8-8692E095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02057"/>
          </a:xfrm>
        </p:spPr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4F9F9-FD6C-4692-8485-189DEDD6375E}"/>
              </a:ext>
            </a:extLst>
          </p:cNvPr>
          <p:cNvSpPr txBox="1"/>
          <p:nvPr/>
        </p:nvSpPr>
        <p:spPr>
          <a:xfrm>
            <a:off x="5813946" y="5886795"/>
            <a:ext cx="305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Admin Web Panel </a:t>
            </a:r>
          </a:p>
          <a:p>
            <a:r>
              <a:rPr lang="en-US" b="1" dirty="0"/>
              <a:t>Figure (20)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D2657E-29CF-4104-819F-0F385FF59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99" y="1245633"/>
            <a:ext cx="8970701" cy="4641162"/>
          </a:xfrm>
        </p:spPr>
      </p:pic>
    </p:spTree>
    <p:extLst>
      <p:ext uri="{BB962C8B-B14F-4D97-AF65-F5344CB8AC3E}">
        <p14:creationId xmlns:p14="http://schemas.microsoft.com/office/powerpoint/2010/main" val="251343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C17B-EA10-4A9D-AB86-96BEEC97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192" y="685800"/>
            <a:ext cx="9504608" cy="119451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7DDF7-817E-42DD-8C04-C1EF9235C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192" y="1983346"/>
            <a:ext cx="9504608" cy="38840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is currently no android application available for easy access.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Hectic process for event organizer and client to communicate.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Tiresome process of payment method.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Complex system interface for user interaction.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recommendation for users.</a:t>
            </a:r>
          </a:p>
        </p:txBody>
      </p:sp>
    </p:spTree>
    <p:extLst>
      <p:ext uri="{BB962C8B-B14F-4D97-AF65-F5344CB8AC3E}">
        <p14:creationId xmlns:p14="http://schemas.microsoft.com/office/powerpoint/2010/main" val="4156656180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5BD9-5683-4657-AD9E-8EA1BE78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81637"/>
          </a:xfrm>
        </p:spPr>
        <p:txBody>
          <a:bodyPr/>
          <a:lstStyle/>
          <a:p>
            <a:r>
              <a:rPr lang="en-US" dirty="0"/>
              <a:t>Proposed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E09F9-E5AC-47C9-82F9-A7C684A41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7437"/>
            <a:ext cx="9601200" cy="3999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Single Platform will be provided for customer and event organizer to directly interact with each other.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Help user to find the </a:t>
            </a:r>
            <a:r>
              <a:rPr lang="en-US" b="1" dirty="0"/>
              <a:t>best place` </a:t>
            </a:r>
            <a:r>
              <a:rPr lang="en-US" dirty="0"/>
              <a:t>for their event.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Help user to find </a:t>
            </a:r>
            <a:r>
              <a:rPr lang="en-US" b="1" dirty="0"/>
              <a:t>services</a:t>
            </a:r>
            <a:r>
              <a:rPr lang="en-US" dirty="0"/>
              <a:t> related to their event.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Help event organizer in their business </a:t>
            </a:r>
            <a:r>
              <a:rPr lang="en-US" b="1" dirty="0"/>
              <a:t>decision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Help event organizer to </a:t>
            </a:r>
            <a:r>
              <a:rPr lang="en-US" b="1" dirty="0"/>
              <a:t>advertise</a:t>
            </a:r>
            <a:r>
              <a:rPr lang="en-US" dirty="0"/>
              <a:t> their business.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Both event organizer and customer can use android application to perform their tasks.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1E11E2-DE77-40A7-8616-6A76CE995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882" y="251317"/>
            <a:ext cx="2152918" cy="20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9913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EF37-6F3A-4C5C-8A5F-1EDFE476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45" y="222161"/>
            <a:ext cx="9601200" cy="1485900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BF3248-057E-479C-BEF0-07E8BAEBB2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6445" y="1132537"/>
          <a:ext cx="10689465" cy="5078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893">
                  <a:extLst>
                    <a:ext uri="{9D8B030D-6E8A-4147-A177-3AD203B41FA5}">
                      <a16:colId xmlns:a16="http://schemas.microsoft.com/office/drawing/2014/main" val="1945187989"/>
                    </a:ext>
                  </a:extLst>
                </a:gridCol>
                <a:gridCol w="2137893">
                  <a:extLst>
                    <a:ext uri="{9D8B030D-6E8A-4147-A177-3AD203B41FA5}">
                      <a16:colId xmlns:a16="http://schemas.microsoft.com/office/drawing/2014/main" val="1451678394"/>
                    </a:ext>
                  </a:extLst>
                </a:gridCol>
                <a:gridCol w="2137893">
                  <a:extLst>
                    <a:ext uri="{9D8B030D-6E8A-4147-A177-3AD203B41FA5}">
                      <a16:colId xmlns:a16="http://schemas.microsoft.com/office/drawing/2014/main" val="1836960832"/>
                    </a:ext>
                  </a:extLst>
                </a:gridCol>
                <a:gridCol w="2137893">
                  <a:extLst>
                    <a:ext uri="{9D8B030D-6E8A-4147-A177-3AD203B41FA5}">
                      <a16:colId xmlns:a16="http://schemas.microsoft.com/office/drawing/2014/main" val="685643552"/>
                    </a:ext>
                  </a:extLst>
                </a:gridCol>
                <a:gridCol w="2137893">
                  <a:extLst>
                    <a:ext uri="{9D8B030D-6E8A-4147-A177-3AD203B41FA5}">
                      <a16:colId xmlns:a16="http://schemas.microsoft.com/office/drawing/2014/main" val="3473330372"/>
                    </a:ext>
                  </a:extLst>
                </a:gridCol>
              </a:tblGrid>
              <a:tr h="303976">
                <a:tc>
                  <a:txBody>
                    <a:bodyPr/>
                    <a:lstStyle/>
                    <a:p>
                      <a:r>
                        <a:rPr lang="en-US" dirty="0"/>
                        <a:t>Features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Ebizpk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Shadibox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Evento.com.pk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Proposed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39303"/>
                  </a:ext>
                </a:extLst>
              </a:tr>
              <a:tr h="303976">
                <a:tc>
                  <a:txBody>
                    <a:bodyPr/>
                    <a:lstStyle/>
                    <a:p>
                      <a:r>
                        <a:rPr lang="en-US" dirty="0"/>
                        <a:t>Android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032175"/>
                  </a:ext>
                </a:extLst>
              </a:tr>
              <a:tr h="759940">
                <a:tc>
                  <a:txBody>
                    <a:bodyPr/>
                    <a:lstStyle/>
                    <a:p>
                      <a:r>
                        <a:rPr lang="en-US" dirty="0"/>
                        <a:t>Shared platform for event organizer and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597074"/>
                  </a:ext>
                </a:extLst>
              </a:tr>
              <a:tr h="987922">
                <a:tc>
                  <a:txBody>
                    <a:bodyPr/>
                    <a:lstStyle/>
                    <a:p>
                      <a:r>
                        <a:rPr lang="en-US" dirty="0"/>
                        <a:t>Direct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85479"/>
                  </a:ext>
                </a:extLst>
              </a:tr>
              <a:tr h="890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Organize event using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91841"/>
                  </a:ext>
                </a:extLst>
              </a:tr>
              <a:tr h="759940">
                <a:tc>
                  <a:txBody>
                    <a:bodyPr/>
                    <a:lstStyle/>
                    <a:p>
                      <a:r>
                        <a:rPr lang="en-US" dirty="0"/>
                        <a:t>Business management for event organizer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57497"/>
                  </a:ext>
                </a:extLst>
              </a:tr>
              <a:tr h="303976">
                <a:tc>
                  <a:txBody>
                    <a:bodyPr/>
                    <a:lstStyle/>
                    <a:p>
                      <a:r>
                        <a:rPr lang="en-US" dirty="0"/>
                        <a:t>Can organize any type of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87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62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7390-19F8-4365-A769-C6670EB2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0876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2ABDE8-3EFF-4AF9-98A3-E8E7DA2EDB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264156"/>
              </p:ext>
            </p:extLst>
          </p:nvPr>
        </p:nvGraphicFramePr>
        <p:xfrm>
          <a:off x="1371599" y="1609859"/>
          <a:ext cx="9601200" cy="4562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0">
                  <a:extLst>
                    <a:ext uri="{9D8B030D-6E8A-4147-A177-3AD203B41FA5}">
                      <a16:colId xmlns:a16="http://schemas.microsoft.com/office/drawing/2014/main" val="1592500602"/>
                    </a:ext>
                  </a:extLst>
                </a:gridCol>
              </a:tblGrid>
              <a:tr h="4862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36165"/>
                  </a:ext>
                </a:extLst>
              </a:tr>
              <a:tr h="4076135">
                <a:tc>
                  <a:txBody>
                    <a:bodyPr/>
                    <a:lstStyle/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/>
                        <a:t> </a:t>
                      </a:r>
                      <a:r>
                        <a:rPr lang="en-US" sz="2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Sign In </a:t>
                      </a:r>
                      <a:r>
                        <a:rPr lang="en-US" sz="2000" i="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/</a:t>
                      </a:r>
                      <a:r>
                        <a:rPr lang="en-US" sz="2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Up for an account.</a:t>
                      </a: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 View update about specific event.</a:t>
                      </a: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 Organize any event</a:t>
                      </a: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Communicate with event organizers.</a:t>
                      </a: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 Can search venues </a:t>
                      </a: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 Can get services related to event.</a:t>
                      </a: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 Check nearby places using google map.</a:t>
                      </a: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 Order for any event.</a:t>
                      </a: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 Get suggestions based on rating.</a:t>
                      </a: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 Give feedback.</a:t>
                      </a: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 Can pay through QR code.</a:t>
                      </a:r>
                    </a:p>
                    <a:p>
                      <a:pPr marL="742950" lvl="1" indent="-285750" algn="just">
                        <a:buFont typeface="Wingdings" panose="05000000000000000000" pitchFamily="2" charset="2"/>
                        <a:buChar char="Ø"/>
                      </a:pPr>
                      <a:endParaRPr lang="en-US" dirty="0"/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827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399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9D6A-B864-46CF-8B85-E8B48623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CF8495-D431-4558-94E9-2B0BE9EF6F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694792"/>
              </p:ext>
            </p:extLst>
          </p:nvPr>
        </p:nvGraphicFramePr>
        <p:xfrm>
          <a:off x="1371600" y="1428751"/>
          <a:ext cx="9124682" cy="279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4682">
                  <a:extLst>
                    <a:ext uri="{9D8B030D-6E8A-4147-A177-3AD203B41FA5}">
                      <a16:colId xmlns:a16="http://schemas.microsoft.com/office/drawing/2014/main" val="1962031747"/>
                    </a:ext>
                  </a:extLst>
                </a:gridCol>
              </a:tblGrid>
              <a:tr h="4174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Event Organizer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34873"/>
                  </a:ext>
                </a:extLst>
              </a:tr>
              <a:tr h="2337625">
                <a:tc>
                  <a:txBody>
                    <a:bodyPr/>
                    <a:lstStyle/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000" b="0" dirty="0"/>
                        <a:t>Manage its account.</a:t>
                      </a: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000" b="0" dirty="0"/>
                        <a:t>View, accept or delete orders.</a:t>
                      </a: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000" b="0" dirty="0"/>
                        <a:t>Update its portfolio to attract customers.</a:t>
                      </a: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000" b="0" dirty="0"/>
                        <a:t>Can analyze  user interest.</a:t>
                      </a: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000" b="0" dirty="0"/>
                        <a:t>Can communicate with clients or others event organizers.</a:t>
                      </a: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000" b="0" dirty="0"/>
                        <a:t>Public calendar to manage orders.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2241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F4154F-B353-4029-86B3-C33C131AB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83743"/>
              </p:ext>
            </p:extLst>
          </p:nvPr>
        </p:nvGraphicFramePr>
        <p:xfrm>
          <a:off x="1371600" y="4218324"/>
          <a:ext cx="9227713" cy="2225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7713">
                  <a:extLst>
                    <a:ext uri="{9D8B030D-6E8A-4147-A177-3AD203B41FA5}">
                      <a16:colId xmlns:a16="http://schemas.microsoft.com/office/drawing/2014/main" val="1264356729"/>
                    </a:ext>
                  </a:extLst>
                </a:gridCol>
              </a:tblGrid>
              <a:tr h="640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50257"/>
                  </a:ext>
                </a:extLst>
              </a:tr>
              <a:tr h="875341">
                <a:tc>
                  <a:txBody>
                    <a:bodyPr/>
                    <a:lstStyle/>
                    <a:p>
                      <a:pPr marL="285750" lvl="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i="0" dirty="0"/>
                        <a:t>Add</a:t>
                      </a:r>
                      <a:r>
                        <a:rPr lang="en-US" sz="2000" dirty="0"/>
                        <a:t>/ delete user.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/>
                        <a:t>Add / delete event organizer. 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/>
                        <a:t> </a:t>
                      </a:r>
                      <a:r>
                        <a:rPr lang="en-US" sz="2000"/>
                        <a:t>Manage activities.</a:t>
                      </a:r>
                      <a:endParaRPr lang="en-US" sz="2000" dirty="0"/>
                    </a:p>
                    <a:p>
                      <a:pPr marL="285750" lvl="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/>
                        <a:t>Check statistics.</a:t>
                      </a:r>
                      <a:endParaRPr lang="en-US" sz="2000" b="1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91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8378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281" y="1564665"/>
            <a:ext cx="8596668" cy="4964111"/>
          </a:xfrm>
        </p:spPr>
        <p:txBody>
          <a:bodyPr>
            <a:normAutofit/>
          </a:bodyPr>
          <a:lstStyle/>
          <a:p>
            <a:r>
              <a:rPr lang="en-US" b="1" dirty="0"/>
              <a:t>Goals: -</a:t>
            </a:r>
            <a:endParaRPr lang="en-US" dirty="0"/>
          </a:p>
          <a:p>
            <a:pPr lvl="0"/>
            <a:r>
              <a:rPr lang="en-US" dirty="0"/>
              <a:t>To overcome the problems in existing system and provide common platform both for user and event organizer.</a:t>
            </a:r>
          </a:p>
          <a:p>
            <a:pPr lvl="0"/>
            <a:r>
              <a:rPr lang="en-US" dirty="0"/>
              <a:t>Help users to easily organizer their events.</a:t>
            </a:r>
          </a:p>
          <a:p>
            <a:pPr lvl="0"/>
            <a:r>
              <a:rPr lang="en-US" dirty="0"/>
              <a:t>Help event organizer to easily manage and provide services to clients.</a:t>
            </a:r>
          </a:p>
          <a:p>
            <a:r>
              <a:rPr lang="en-US" b="1" dirty="0"/>
              <a:t>Objectives: -</a:t>
            </a:r>
            <a:endParaRPr lang="en-US" dirty="0"/>
          </a:p>
          <a:p>
            <a:pPr lvl="0"/>
            <a:r>
              <a:rPr lang="en-US" dirty="0"/>
              <a:t>Event Organizer and User can easily interact with each other.</a:t>
            </a:r>
          </a:p>
          <a:p>
            <a:pPr lvl="0"/>
            <a:r>
              <a:rPr lang="en-US" dirty="0"/>
              <a:t>Organizing and managing issues related to events can be resolved through this application.</a:t>
            </a:r>
          </a:p>
          <a:p>
            <a:pPr lvl="0"/>
            <a:r>
              <a:rPr lang="en-US" dirty="0"/>
              <a:t>Provide guidelines for using this application.</a:t>
            </a:r>
          </a:p>
          <a:p>
            <a:pPr lvl="0"/>
            <a:r>
              <a:rPr lang="en-US" dirty="0"/>
              <a:t>User can easily interact with application.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02265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1872</TotalTime>
  <Words>879</Words>
  <Application>Microsoft Office PowerPoint</Application>
  <PresentationFormat>Widescreen</PresentationFormat>
  <Paragraphs>194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Adobe Fangsong Std R</vt:lpstr>
      <vt:lpstr>Adobe Song Std L</vt:lpstr>
      <vt:lpstr>Arial</vt:lpstr>
      <vt:lpstr>Franklin Gothic Book</vt:lpstr>
      <vt:lpstr>Times New Roman</vt:lpstr>
      <vt:lpstr>Wingdings</vt:lpstr>
      <vt:lpstr>Crop</vt:lpstr>
      <vt:lpstr>Department of Information Technology University of Gujrat </vt:lpstr>
      <vt:lpstr>Introduction</vt:lpstr>
      <vt:lpstr>Existing System</vt:lpstr>
      <vt:lpstr>Problem Statement</vt:lpstr>
      <vt:lpstr>Proposed Solution </vt:lpstr>
      <vt:lpstr>Comparison</vt:lpstr>
      <vt:lpstr>Modules</vt:lpstr>
      <vt:lpstr>Modules</vt:lpstr>
      <vt:lpstr>Scope</vt:lpstr>
      <vt:lpstr> </vt:lpstr>
      <vt:lpstr>Architecture Diagram</vt:lpstr>
      <vt:lpstr>Tools &amp; Technology </vt:lpstr>
      <vt:lpstr>Conclusion </vt:lpstr>
      <vt:lpstr>Prototype: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Scheduling System</dc:title>
  <dc:creator>Raja Hamza</dc:creator>
  <cp:lastModifiedBy>Raja Hamza</cp:lastModifiedBy>
  <cp:revision>79</cp:revision>
  <dcterms:created xsi:type="dcterms:W3CDTF">2019-10-04T06:19:32Z</dcterms:created>
  <dcterms:modified xsi:type="dcterms:W3CDTF">2020-02-28T05:15:43Z</dcterms:modified>
</cp:coreProperties>
</file>