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cbd06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cbd06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cbd062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cbd062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ee65f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ee65f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62a1453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62a1453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2a145355_4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2a145355_4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2a145355_4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2a145355_4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2" y="744575"/>
            <a:ext cx="6663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0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778800" cy="778800"/>
          </a:xfrm>
          <a:prstGeom prst="rect">
            <a:avLst/>
          </a:prstGeom>
          <a:solidFill>
            <a:srgbClr val="5B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02250"/>
            <a:ext cx="5656200" cy="1005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182875" lIns="274300" spcFirstLastPara="1" rIns="91425" wrap="square" tIns="274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60550"/>
            <a:ext cx="60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6852900" y="300"/>
            <a:ext cx="2291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The Quebec Bridge Collapse</a:t>
            </a:r>
            <a:endParaRPr sz="5300"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100" y="1411950"/>
            <a:ext cx="4618500" cy="3653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226725"/>
            <a:ext cx="7162925" cy="3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 Information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537700" y="1301800"/>
            <a:ext cx="383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Quebec Bridge Company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 </a:t>
            </a:r>
            <a:r>
              <a:rPr lang="en">
                <a:solidFill>
                  <a:schemeClr val="lt1"/>
                </a:solidFill>
              </a:rPr>
              <a:t>Lawrence</a:t>
            </a:r>
            <a:r>
              <a:rPr lang="en">
                <a:solidFill>
                  <a:schemeClr val="lt1"/>
                </a:solidFill>
              </a:rPr>
              <a:t> River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Largest Bridge at the time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Started 1887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Collapsed in 1907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Flaws in design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Errors in Calculations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75" y="1977188"/>
            <a:ext cx="3810000" cy="2809875"/>
          </a:xfrm>
          <a:prstGeom prst="rect">
            <a:avLst/>
          </a:prstGeom>
          <a:noFill/>
          <a:ln cap="flat" cmpd="sng" w="19050">
            <a:solidFill>
              <a:srgbClr val="5B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226725"/>
            <a:ext cx="7162925" cy="3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374975" y="36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Continued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374975" y="856075"/>
            <a:ext cx="81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459875" y="1124925"/>
            <a:ext cx="599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Second Attempt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Collapsed again on Sept 11, 1916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New Centre Span fell into river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Southwest Span fell pulling off supports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Finished in 1917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976" y="2314650"/>
            <a:ext cx="4443999" cy="2259025"/>
          </a:xfrm>
          <a:prstGeom prst="rect">
            <a:avLst/>
          </a:prstGeom>
          <a:noFill/>
          <a:ln cap="flat" cmpd="sng" w="19050">
            <a:solidFill>
              <a:srgbClr val="5B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4954775" y="1903150"/>
            <a:ext cx="4094100" cy="3099000"/>
          </a:xfrm>
          <a:prstGeom prst="rect">
            <a:avLst/>
          </a:prstGeom>
          <a:solidFill>
            <a:srgbClr val="5BC2F4"/>
          </a:solidFill>
          <a:ln cap="flat" cmpd="sng" w="9525">
            <a:solidFill>
              <a:srgbClr val="5B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226725"/>
            <a:ext cx="7162925" cy="3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361225" y="4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59875" y="1124925"/>
            <a:ext cx="491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First collapse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75 </a:t>
            </a:r>
            <a:r>
              <a:rPr lang="en">
                <a:solidFill>
                  <a:schemeClr val="lt1"/>
                </a:solidFill>
              </a:rPr>
              <a:t>workers killed, 11 injured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Metal debris fell into river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Second collapse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13 workers killed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Negatively impacted Quebec’s trade routes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Serves as a reminder as to how crucial leadership                     and proper communication is for a project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600" y="1959775"/>
            <a:ext cx="3976750" cy="298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Roles: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11700" y="1348375"/>
            <a:ext cx="84474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Abstract-(Bilal)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background-(Bilal)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and investigation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Causes-(Hamza)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Impacts-(Adrian)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Ethics and professionalism-(Joaquin)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Recommendations-(Bilal)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Conclusion-(Adrian) (Hamza)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Acknowledgements (Tejveer)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(Hamza)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 of duties and responsibilities (Tejveer)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Timeline:</a:t>
            </a:r>
            <a:endParaRPr b="1" sz="2500"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2283710" y="1574025"/>
            <a:ext cx="1606073" cy="2315200"/>
            <a:chOff x="2283710" y="1574025"/>
            <a:chExt cx="1606073" cy="2315200"/>
          </a:xfrm>
        </p:grpSpPr>
        <p:cxnSp>
          <p:nvCxnSpPr>
            <p:cNvPr id="104" name="Google Shape;104;p21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21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 txBox="1"/>
            <p:nvPr/>
          </p:nvSpPr>
          <p:spPr>
            <a:xfrm>
              <a:off x="2462888" y="2695025"/>
              <a:ext cx="1266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Research	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1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Research for the assignment is to be finished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2402200" y="1574025"/>
              <a:ext cx="796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Oct 23, 2021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21"/>
          <p:cNvGrpSpPr/>
          <p:nvPr/>
        </p:nvGrpSpPr>
        <p:grpSpPr>
          <a:xfrm>
            <a:off x="3768859" y="1574025"/>
            <a:ext cx="1606073" cy="2315200"/>
            <a:chOff x="3768859" y="1574025"/>
            <a:chExt cx="1606073" cy="2315200"/>
          </a:xfrm>
        </p:grpSpPr>
        <p:cxnSp>
          <p:nvCxnSpPr>
            <p:cNvPr id="111" name="Google Shape;111;p21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21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Extended Abstract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Extended Abstract is to be completed using information from the research done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21"/>
            <p:cNvSpPr txBox="1"/>
            <p:nvPr/>
          </p:nvSpPr>
          <p:spPr>
            <a:xfrm>
              <a:off x="3889775" y="1574025"/>
              <a:ext cx="794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Oct 24, 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21"/>
          <p:cNvGrpSpPr/>
          <p:nvPr/>
        </p:nvGrpSpPr>
        <p:grpSpPr>
          <a:xfrm>
            <a:off x="5256641" y="1574025"/>
            <a:ext cx="1606073" cy="2315200"/>
            <a:chOff x="5256641" y="1574025"/>
            <a:chExt cx="1606073" cy="2315200"/>
          </a:xfrm>
        </p:grpSpPr>
        <p:cxnSp>
          <p:nvCxnSpPr>
            <p:cNvPr id="118" name="Google Shape;118;p21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1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Presentation is to be completed and all other aspects of the assignment are to be reviewed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5380226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Oct 26, 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21"/>
          <p:cNvGrpSpPr/>
          <p:nvPr/>
        </p:nvGrpSpPr>
        <p:grpSpPr>
          <a:xfrm>
            <a:off x="6741789" y="1574025"/>
            <a:ext cx="1606073" cy="2315200"/>
            <a:chOff x="6741789" y="1574025"/>
            <a:chExt cx="1606073" cy="2315200"/>
          </a:xfrm>
        </p:grpSpPr>
        <p:cxnSp>
          <p:nvCxnSpPr>
            <p:cNvPr id="125" name="Google Shape;125;p21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2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Due Date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Team Contract, Extended Abstract and Presentation are to be submitted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6868149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Oct 27, 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761128" y="1574025"/>
            <a:ext cx="1671357" cy="2304650"/>
            <a:chOff x="758968" y="1574025"/>
            <a:chExt cx="1680600" cy="2304650"/>
          </a:xfrm>
        </p:grpSpPr>
        <p:grpSp>
          <p:nvGrpSpPr>
            <p:cNvPr id="132" name="Google Shape;132;p21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33" name="Google Shape;133;p21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5DD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4" name="Google Shape;134;p21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21"/>
            <p:cNvSpPr txBox="1"/>
            <p:nvPr/>
          </p:nvSpPr>
          <p:spPr>
            <a:xfrm>
              <a:off x="796137" y="3141275"/>
              <a:ext cx="1388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Team contract is to be finished and roles are to be assigned to team members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918277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Oct 20, 2021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758968" y="2786075"/>
              <a:ext cx="1680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Team Contract and Roles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Timeline:</a:t>
            </a:r>
            <a:endParaRPr b="1" sz="2500"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283710" y="1574025"/>
            <a:ext cx="1606073" cy="2315200"/>
            <a:chOff x="2283710" y="1574025"/>
            <a:chExt cx="1606073" cy="2315200"/>
          </a:xfrm>
        </p:grpSpPr>
        <p:cxnSp>
          <p:nvCxnSpPr>
            <p:cNvPr id="145" name="Google Shape;145;p22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2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Rough Drafts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Research for the assignment is to be finished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2402200" y="1574025"/>
              <a:ext cx="796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Oct 29, 2021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3768859" y="1574025"/>
            <a:ext cx="1606073" cy="2315200"/>
            <a:chOff x="3768859" y="1574025"/>
            <a:chExt cx="1606073" cy="2315200"/>
          </a:xfrm>
        </p:grpSpPr>
        <p:cxnSp>
          <p:nvCxnSpPr>
            <p:cNvPr id="152" name="Google Shape;152;p22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2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Good Copy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Good Copy to be completed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3889775" y="1574025"/>
              <a:ext cx="794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Nov 1,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2"/>
          <p:cNvGrpSpPr/>
          <p:nvPr/>
        </p:nvGrpSpPr>
        <p:grpSpPr>
          <a:xfrm>
            <a:off x="5256641" y="1574025"/>
            <a:ext cx="1606073" cy="2315200"/>
            <a:chOff x="5256641" y="1574025"/>
            <a:chExt cx="1606073" cy="2315200"/>
          </a:xfrm>
        </p:grpSpPr>
        <p:cxnSp>
          <p:nvCxnSpPr>
            <p:cNvPr id="159" name="Google Shape;159;p22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22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Review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Edit and review good copy.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5380226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Nov 2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, 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2"/>
          <p:cNvGrpSpPr/>
          <p:nvPr/>
        </p:nvGrpSpPr>
        <p:grpSpPr>
          <a:xfrm>
            <a:off x="6741789" y="1574025"/>
            <a:ext cx="1606073" cy="2315200"/>
            <a:chOff x="6741789" y="1574025"/>
            <a:chExt cx="1606073" cy="2315200"/>
          </a:xfrm>
        </p:grpSpPr>
        <p:cxnSp>
          <p:nvCxnSpPr>
            <p:cNvPr id="166" name="Google Shape;166;p22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2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Due Date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Submit the research paper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6868149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Nov 3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, 2021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796138" y="1574025"/>
            <a:ext cx="1606073" cy="2315200"/>
            <a:chOff x="796138" y="1574025"/>
            <a:chExt cx="1606073" cy="2315200"/>
          </a:xfrm>
        </p:grpSpPr>
        <p:grpSp>
          <p:nvGrpSpPr>
            <p:cNvPr id="173" name="Google Shape;173;p22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174" name="Google Shape;174;p22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D5DD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5" name="Google Shape;175;p22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22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Submit Extended abstract, presentation and team contract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918277" y="1574025"/>
              <a:ext cx="79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Oct 27, 2021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Submission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