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5" r:id="rId9"/>
    <p:sldId id="267" r:id="rId10"/>
    <p:sldId id="268" r:id="rId11"/>
    <p:sldId id="266"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49"/>
    <p:restoredTop sz="94722"/>
  </p:normalViewPr>
  <p:slideViewPr>
    <p:cSldViewPr snapToGrid="0">
      <p:cViewPr>
        <p:scale>
          <a:sx n="112" d="100"/>
          <a:sy n="112" d="100"/>
        </p:scale>
        <p:origin x="352"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deem, Hamza" userId="9e2f4f4e-0dff-4a1e-903a-69a903511365" providerId="ADAL" clId="{D1C7F83B-4D15-A24F-8444-ECED4D57E758}"/>
    <pc:docChg chg="undo custSel modSld">
      <pc:chgData name="Nadeem, Hamza" userId="9e2f4f4e-0dff-4a1e-903a-69a903511365" providerId="ADAL" clId="{D1C7F83B-4D15-A24F-8444-ECED4D57E758}" dt="2024-02-01T21:15:19.659" v="0" actId="2711"/>
      <pc:docMkLst>
        <pc:docMk/>
      </pc:docMkLst>
      <pc:sldChg chg="modSp mod">
        <pc:chgData name="Nadeem, Hamza" userId="9e2f4f4e-0dff-4a1e-903a-69a903511365" providerId="ADAL" clId="{D1C7F83B-4D15-A24F-8444-ECED4D57E758}" dt="2024-02-01T21:15:19.659" v="0" actId="2711"/>
        <pc:sldMkLst>
          <pc:docMk/>
          <pc:sldMk cId="2414071242" sldId="257"/>
        </pc:sldMkLst>
        <pc:spChg chg="mod">
          <ac:chgData name="Nadeem, Hamza" userId="9e2f4f4e-0dff-4a1e-903a-69a903511365" providerId="ADAL" clId="{D1C7F83B-4D15-A24F-8444-ECED4D57E758}" dt="2024-02-01T21:15:19.659" v="0" actId="2711"/>
          <ac:spMkLst>
            <pc:docMk/>
            <pc:sldMk cId="2414071242" sldId="257"/>
            <ac:spMk id="3" creationId="{73C563E4-15A3-428A-4DFC-B96EECF79EE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536B8-91CD-1686-BEE4-70830F383CE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3160875-782E-9E7C-63EC-73A60D7161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4840815-2924-AA0E-4ECD-0050632239AB}"/>
              </a:ext>
            </a:extLst>
          </p:cNvPr>
          <p:cNvSpPr>
            <a:spLocks noGrp="1"/>
          </p:cNvSpPr>
          <p:nvPr>
            <p:ph type="dt" sz="half" idx="10"/>
          </p:nvPr>
        </p:nvSpPr>
        <p:spPr/>
        <p:txBody>
          <a:bodyPr/>
          <a:lstStyle/>
          <a:p>
            <a:fld id="{699C4CB5-CF57-EA4A-98CA-CD3801129912}" type="datetimeFigureOut">
              <a:rPr lang="en-US" smtClean="0"/>
              <a:t>2/1/24</a:t>
            </a:fld>
            <a:endParaRPr lang="en-US"/>
          </a:p>
        </p:txBody>
      </p:sp>
      <p:sp>
        <p:nvSpPr>
          <p:cNvPr id="5" name="Footer Placeholder 4">
            <a:extLst>
              <a:ext uri="{FF2B5EF4-FFF2-40B4-BE49-F238E27FC236}">
                <a16:creationId xmlns:a16="http://schemas.microsoft.com/office/drawing/2014/main" id="{C802B319-8FA1-AE0A-B091-03F9CE3E3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7F9386-CC2D-1E0D-2B72-558D02260D70}"/>
              </a:ext>
            </a:extLst>
          </p:cNvPr>
          <p:cNvSpPr>
            <a:spLocks noGrp="1"/>
          </p:cNvSpPr>
          <p:nvPr>
            <p:ph type="sldNum" sz="quarter" idx="12"/>
          </p:nvPr>
        </p:nvSpPr>
        <p:spPr/>
        <p:txBody>
          <a:bodyPr/>
          <a:lstStyle/>
          <a:p>
            <a:fld id="{A35FA23F-DF48-EE4B-8EBD-D4AC4E6A2C53}" type="slidenum">
              <a:rPr lang="en-US" smtClean="0"/>
              <a:t>‹#›</a:t>
            </a:fld>
            <a:endParaRPr lang="en-US"/>
          </a:p>
        </p:txBody>
      </p:sp>
    </p:spTree>
    <p:extLst>
      <p:ext uri="{BB962C8B-B14F-4D97-AF65-F5344CB8AC3E}">
        <p14:creationId xmlns:p14="http://schemas.microsoft.com/office/powerpoint/2010/main" val="33635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CF7A-6354-BD8C-1B64-3F2BF1E23D1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29DB3A-A19F-5438-2770-E6555CB4C8A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EAFF0E6-11C2-30E1-5399-15FA10BDCA27}"/>
              </a:ext>
            </a:extLst>
          </p:cNvPr>
          <p:cNvSpPr>
            <a:spLocks noGrp="1"/>
          </p:cNvSpPr>
          <p:nvPr>
            <p:ph type="dt" sz="half" idx="10"/>
          </p:nvPr>
        </p:nvSpPr>
        <p:spPr/>
        <p:txBody>
          <a:bodyPr/>
          <a:lstStyle/>
          <a:p>
            <a:fld id="{699C4CB5-CF57-EA4A-98CA-CD3801129912}" type="datetimeFigureOut">
              <a:rPr lang="en-US" smtClean="0"/>
              <a:t>2/1/24</a:t>
            </a:fld>
            <a:endParaRPr lang="en-US"/>
          </a:p>
        </p:txBody>
      </p:sp>
      <p:sp>
        <p:nvSpPr>
          <p:cNvPr id="5" name="Footer Placeholder 4">
            <a:extLst>
              <a:ext uri="{FF2B5EF4-FFF2-40B4-BE49-F238E27FC236}">
                <a16:creationId xmlns:a16="http://schemas.microsoft.com/office/drawing/2014/main" id="{E48CB220-A64B-7692-9ACD-E7EAA7221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49C5A-ED3A-00ED-CEF0-AA0303393B01}"/>
              </a:ext>
            </a:extLst>
          </p:cNvPr>
          <p:cNvSpPr>
            <a:spLocks noGrp="1"/>
          </p:cNvSpPr>
          <p:nvPr>
            <p:ph type="sldNum" sz="quarter" idx="12"/>
          </p:nvPr>
        </p:nvSpPr>
        <p:spPr/>
        <p:txBody>
          <a:bodyPr/>
          <a:lstStyle/>
          <a:p>
            <a:fld id="{A35FA23F-DF48-EE4B-8EBD-D4AC4E6A2C53}" type="slidenum">
              <a:rPr lang="en-US" smtClean="0"/>
              <a:t>‹#›</a:t>
            </a:fld>
            <a:endParaRPr lang="en-US"/>
          </a:p>
        </p:txBody>
      </p:sp>
    </p:spTree>
    <p:extLst>
      <p:ext uri="{BB962C8B-B14F-4D97-AF65-F5344CB8AC3E}">
        <p14:creationId xmlns:p14="http://schemas.microsoft.com/office/powerpoint/2010/main" val="18410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812D3C-7F6B-3BA8-AAF0-FEE4A60B5B4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C3FAA67-4D14-F1B0-5603-0BA81CAE878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C8DAFA6-0F23-3E2E-2483-B9B6D8EE4EF8}"/>
              </a:ext>
            </a:extLst>
          </p:cNvPr>
          <p:cNvSpPr>
            <a:spLocks noGrp="1"/>
          </p:cNvSpPr>
          <p:nvPr>
            <p:ph type="dt" sz="half" idx="10"/>
          </p:nvPr>
        </p:nvSpPr>
        <p:spPr/>
        <p:txBody>
          <a:bodyPr/>
          <a:lstStyle/>
          <a:p>
            <a:fld id="{699C4CB5-CF57-EA4A-98CA-CD3801129912}" type="datetimeFigureOut">
              <a:rPr lang="en-US" smtClean="0"/>
              <a:t>2/1/24</a:t>
            </a:fld>
            <a:endParaRPr lang="en-US"/>
          </a:p>
        </p:txBody>
      </p:sp>
      <p:sp>
        <p:nvSpPr>
          <p:cNvPr id="5" name="Footer Placeholder 4">
            <a:extLst>
              <a:ext uri="{FF2B5EF4-FFF2-40B4-BE49-F238E27FC236}">
                <a16:creationId xmlns:a16="http://schemas.microsoft.com/office/drawing/2014/main" id="{E7062792-C8A9-3449-709F-F27CB4C76F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1F1D7-D0D7-751B-D5F7-B1D107D07E35}"/>
              </a:ext>
            </a:extLst>
          </p:cNvPr>
          <p:cNvSpPr>
            <a:spLocks noGrp="1"/>
          </p:cNvSpPr>
          <p:nvPr>
            <p:ph type="sldNum" sz="quarter" idx="12"/>
          </p:nvPr>
        </p:nvSpPr>
        <p:spPr/>
        <p:txBody>
          <a:bodyPr/>
          <a:lstStyle/>
          <a:p>
            <a:fld id="{A35FA23F-DF48-EE4B-8EBD-D4AC4E6A2C53}" type="slidenum">
              <a:rPr lang="en-US" smtClean="0"/>
              <a:t>‹#›</a:t>
            </a:fld>
            <a:endParaRPr lang="en-US"/>
          </a:p>
        </p:txBody>
      </p:sp>
    </p:spTree>
    <p:extLst>
      <p:ext uri="{BB962C8B-B14F-4D97-AF65-F5344CB8AC3E}">
        <p14:creationId xmlns:p14="http://schemas.microsoft.com/office/powerpoint/2010/main" val="2053349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BBC81-82BB-1517-C851-3CC2CF2ABBF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E70565D-D3EC-7696-CDC7-029FFCBA91A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784F308-5AE4-D2A9-D3BB-67E9AEDC5DFB}"/>
              </a:ext>
            </a:extLst>
          </p:cNvPr>
          <p:cNvSpPr>
            <a:spLocks noGrp="1"/>
          </p:cNvSpPr>
          <p:nvPr>
            <p:ph type="dt" sz="half" idx="10"/>
          </p:nvPr>
        </p:nvSpPr>
        <p:spPr/>
        <p:txBody>
          <a:bodyPr/>
          <a:lstStyle/>
          <a:p>
            <a:fld id="{699C4CB5-CF57-EA4A-98CA-CD3801129912}" type="datetimeFigureOut">
              <a:rPr lang="en-US" smtClean="0"/>
              <a:t>2/1/24</a:t>
            </a:fld>
            <a:endParaRPr lang="en-US"/>
          </a:p>
        </p:txBody>
      </p:sp>
      <p:sp>
        <p:nvSpPr>
          <p:cNvPr id="5" name="Footer Placeholder 4">
            <a:extLst>
              <a:ext uri="{FF2B5EF4-FFF2-40B4-BE49-F238E27FC236}">
                <a16:creationId xmlns:a16="http://schemas.microsoft.com/office/drawing/2014/main" id="{ECE4264E-5358-D6EE-8844-7260AD332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11642A-A4E6-5E67-B681-E09FBB89AEB8}"/>
              </a:ext>
            </a:extLst>
          </p:cNvPr>
          <p:cNvSpPr>
            <a:spLocks noGrp="1"/>
          </p:cNvSpPr>
          <p:nvPr>
            <p:ph type="sldNum" sz="quarter" idx="12"/>
          </p:nvPr>
        </p:nvSpPr>
        <p:spPr/>
        <p:txBody>
          <a:bodyPr/>
          <a:lstStyle/>
          <a:p>
            <a:fld id="{A35FA23F-DF48-EE4B-8EBD-D4AC4E6A2C53}" type="slidenum">
              <a:rPr lang="en-US" smtClean="0"/>
              <a:t>‹#›</a:t>
            </a:fld>
            <a:endParaRPr lang="en-US"/>
          </a:p>
        </p:txBody>
      </p:sp>
    </p:spTree>
    <p:extLst>
      <p:ext uri="{BB962C8B-B14F-4D97-AF65-F5344CB8AC3E}">
        <p14:creationId xmlns:p14="http://schemas.microsoft.com/office/powerpoint/2010/main" val="36749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E18D-4252-7167-1D62-0D4917AA3F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32239B0-2F93-7694-F64A-ACFF1C9C768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B3F433F-652C-D898-B4B6-7CF114400315}"/>
              </a:ext>
            </a:extLst>
          </p:cNvPr>
          <p:cNvSpPr>
            <a:spLocks noGrp="1"/>
          </p:cNvSpPr>
          <p:nvPr>
            <p:ph type="dt" sz="half" idx="10"/>
          </p:nvPr>
        </p:nvSpPr>
        <p:spPr/>
        <p:txBody>
          <a:bodyPr/>
          <a:lstStyle/>
          <a:p>
            <a:fld id="{699C4CB5-CF57-EA4A-98CA-CD3801129912}" type="datetimeFigureOut">
              <a:rPr lang="en-US" smtClean="0"/>
              <a:t>2/1/24</a:t>
            </a:fld>
            <a:endParaRPr lang="en-US"/>
          </a:p>
        </p:txBody>
      </p:sp>
      <p:sp>
        <p:nvSpPr>
          <p:cNvPr id="5" name="Footer Placeholder 4">
            <a:extLst>
              <a:ext uri="{FF2B5EF4-FFF2-40B4-BE49-F238E27FC236}">
                <a16:creationId xmlns:a16="http://schemas.microsoft.com/office/drawing/2014/main" id="{1C52B2CF-3DFC-E334-24A9-B3B72924E2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3E5C1-06C9-5D4D-10D6-58E5DDFEF4EC}"/>
              </a:ext>
            </a:extLst>
          </p:cNvPr>
          <p:cNvSpPr>
            <a:spLocks noGrp="1"/>
          </p:cNvSpPr>
          <p:nvPr>
            <p:ph type="sldNum" sz="quarter" idx="12"/>
          </p:nvPr>
        </p:nvSpPr>
        <p:spPr/>
        <p:txBody>
          <a:bodyPr/>
          <a:lstStyle/>
          <a:p>
            <a:fld id="{A35FA23F-DF48-EE4B-8EBD-D4AC4E6A2C53}" type="slidenum">
              <a:rPr lang="en-US" smtClean="0"/>
              <a:t>‹#›</a:t>
            </a:fld>
            <a:endParaRPr lang="en-US"/>
          </a:p>
        </p:txBody>
      </p:sp>
    </p:spTree>
    <p:extLst>
      <p:ext uri="{BB962C8B-B14F-4D97-AF65-F5344CB8AC3E}">
        <p14:creationId xmlns:p14="http://schemas.microsoft.com/office/powerpoint/2010/main" val="137403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D5D0-8DC9-10AE-6465-D8135BAC5FA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C43072D-1D7D-DA27-4374-7EC59EADA42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A5E5B5B-F1BE-D202-ABC2-756422BD05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C73006B-BCD4-E908-22E9-48B9627FEEC9}"/>
              </a:ext>
            </a:extLst>
          </p:cNvPr>
          <p:cNvSpPr>
            <a:spLocks noGrp="1"/>
          </p:cNvSpPr>
          <p:nvPr>
            <p:ph type="dt" sz="half" idx="10"/>
          </p:nvPr>
        </p:nvSpPr>
        <p:spPr/>
        <p:txBody>
          <a:bodyPr/>
          <a:lstStyle/>
          <a:p>
            <a:fld id="{699C4CB5-CF57-EA4A-98CA-CD3801129912}" type="datetimeFigureOut">
              <a:rPr lang="en-US" smtClean="0"/>
              <a:t>2/1/24</a:t>
            </a:fld>
            <a:endParaRPr lang="en-US"/>
          </a:p>
        </p:txBody>
      </p:sp>
      <p:sp>
        <p:nvSpPr>
          <p:cNvPr id="6" name="Footer Placeholder 5">
            <a:extLst>
              <a:ext uri="{FF2B5EF4-FFF2-40B4-BE49-F238E27FC236}">
                <a16:creationId xmlns:a16="http://schemas.microsoft.com/office/drawing/2014/main" id="{0ED09A09-1299-7060-8930-FC98B126A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50EC15-AAC2-D7DE-A92D-08A9415A7FE6}"/>
              </a:ext>
            </a:extLst>
          </p:cNvPr>
          <p:cNvSpPr>
            <a:spLocks noGrp="1"/>
          </p:cNvSpPr>
          <p:nvPr>
            <p:ph type="sldNum" sz="quarter" idx="12"/>
          </p:nvPr>
        </p:nvSpPr>
        <p:spPr/>
        <p:txBody>
          <a:bodyPr/>
          <a:lstStyle/>
          <a:p>
            <a:fld id="{A35FA23F-DF48-EE4B-8EBD-D4AC4E6A2C53}" type="slidenum">
              <a:rPr lang="en-US" smtClean="0"/>
              <a:t>‹#›</a:t>
            </a:fld>
            <a:endParaRPr lang="en-US"/>
          </a:p>
        </p:txBody>
      </p:sp>
    </p:spTree>
    <p:extLst>
      <p:ext uri="{BB962C8B-B14F-4D97-AF65-F5344CB8AC3E}">
        <p14:creationId xmlns:p14="http://schemas.microsoft.com/office/powerpoint/2010/main" val="244535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8C55-0555-013B-96DB-1C4EE85F947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0BD3214-936F-BF75-53BB-4FCFFDC70B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9FFD225-BB17-06D1-86EC-64FA66AEC48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5126549-8DD9-95D9-A5F8-BE770617B1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72D92B0-D73B-E8A4-CC29-6ED994CF35F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47E82C5-37EE-7399-F115-584987272AE1}"/>
              </a:ext>
            </a:extLst>
          </p:cNvPr>
          <p:cNvSpPr>
            <a:spLocks noGrp="1"/>
          </p:cNvSpPr>
          <p:nvPr>
            <p:ph type="dt" sz="half" idx="10"/>
          </p:nvPr>
        </p:nvSpPr>
        <p:spPr/>
        <p:txBody>
          <a:bodyPr/>
          <a:lstStyle/>
          <a:p>
            <a:fld id="{699C4CB5-CF57-EA4A-98CA-CD3801129912}" type="datetimeFigureOut">
              <a:rPr lang="en-US" smtClean="0"/>
              <a:t>2/1/24</a:t>
            </a:fld>
            <a:endParaRPr lang="en-US"/>
          </a:p>
        </p:txBody>
      </p:sp>
      <p:sp>
        <p:nvSpPr>
          <p:cNvPr id="8" name="Footer Placeholder 7">
            <a:extLst>
              <a:ext uri="{FF2B5EF4-FFF2-40B4-BE49-F238E27FC236}">
                <a16:creationId xmlns:a16="http://schemas.microsoft.com/office/drawing/2014/main" id="{60BCDF68-BD4F-ADB4-BBE8-46DB85FEC4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C7BA89-36C4-0881-24DA-0C6F686D4AF8}"/>
              </a:ext>
            </a:extLst>
          </p:cNvPr>
          <p:cNvSpPr>
            <a:spLocks noGrp="1"/>
          </p:cNvSpPr>
          <p:nvPr>
            <p:ph type="sldNum" sz="quarter" idx="12"/>
          </p:nvPr>
        </p:nvSpPr>
        <p:spPr/>
        <p:txBody>
          <a:bodyPr/>
          <a:lstStyle/>
          <a:p>
            <a:fld id="{A35FA23F-DF48-EE4B-8EBD-D4AC4E6A2C53}" type="slidenum">
              <a:rPr lang="en-US" smtClean="0"/>
              <a:t>‹#›</a:t>
            </a:fld>
            <a:endParaRPr lang="en-US"/>
          </a:p>
        </p:txBody>
      </p:sp>
    </p:spTree>
    <p:extLst>
      <p:ext uri="{BB962C8B-B14F-4D97-AF65-F5344CB8AC3E}">
        <p14:creationId xmlns:p14="http://schemas.microsoft.com/office/powerpoint/2010/main" val="33110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47C1-2204-6FFA-46EA-F3F643D71C6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DF69E7E-AD66-EDEA-9C76-FB95254E9E04}"/>
              </a:ext>
            </a:extLst>
          </p:cNvPr>
          <p:cNvSpPr>
            <a:spLocks noGrp="1"/>
          </p:cNvSpPr>
          <p:nvPr>
            <p:ph type="dt" sz="half" idx="10"/>
          </p:nvPr>
        </p:nvSpPr>
        <p:spPr/>
        <p:txBody>
          <a:bodyPr/>
          <a:lstStyle/>
          <a:p>
            <a:fld id="{699C4CB5-CF57-EA4A-98CA-CD3801129912}" type="datetimeFigureOut">
              <a:rPr lang="en-US" smtClean="0"/>
              <a:t>2/1/24</a:t>
            </a:fld>
            <a:endParaRPr lang="en-US"/>
          </a:p>
        </p:txBody>
      </p:sp>
      <p:sp>
        <p:nvSpPr>
          <p:cNvPr id="4" name="Footer Placeholder 3">
            <a:extLst>
              <a:ext uri="{FF2B5EF4-FFF2-40B4-BE49-F238E27FC236}">
                <a16:creationId xmlns:a16="http://schemas.microsoft.com/office/drawing/2014/main" id="{DD1BBF36-0238-1A8A-D24B-667CE971CB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026727-4AF4-3154-2F9E-CD5019D3826E}"/>
              </a:ext>
            </a:extLst>
          </p:cNvPr>
          <p:cNvSpPr>
            <a:spLocks noGrp="1"/>
          </p:cNvSpPr>
          <p:nvPr>
            <p:ph type="sldNum" sz="quarter" idx="12"/>
          </p:nvPr>
        </p:nvSpPr>
        <p:spPr/>
        <p:txBody>
          <a:bodyPr/>
          <a:lstStyle/>
          <a:p>
            <a:fld id="{A35FA23F-DF48-EE4B-8EBD-D4AC4E6A2C53}" type="slidenum">
              <a:rPr lang="en-US" smtClean="0"/>
              <a:t>‹#›</a:t>
            </a:fld>
            <a:endParaRPr lang="en-US"/>
          </a:p>
        </p:txBody>
      </p:sp>
    </p:spTree>
    <p:extLst>
      <p:ext uri="{BB962C8B-B14F-4D97-AF65-F5344CB8AC3E}">
        <p14:creationId xmlns:p14="http://schemas.microsoft.com/office/powerpoint/2010/main" val="1712265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17731-9B81-BF23-2AFB-E6F88DCB2B2D}"/>
              </a:ext>
            </a:extLst>
          </p:cNvPr>
          <p:cNvSpPr>
            <a:spLocks noGrp="1"/>
          </p:cNvSpPr>
          <p:nvPr>
            <p:ph type="dt" sz="half" idx="10"/>
          </p:nvPr>
        </p:nvSpPr>
        <p:spPr/>
        <p:txBody>
          <a:bodyPr/>
          <a:lstStyle/>
          <a:p>
            <a:fld id="{699C4CB5-CF57-EA4A-98CA-CD3801129912}" type="datetimeFigureOut">
              <a:rPr lang="en-US" smtClean="0"/>
              <a:t>2/1/24</a:t>
            </a:fld>
            <a:endParaRPr lang="en-US"/>
          </a:p>
        </p:txBody>
      </p:sp>
      <p:sp>
        <p:nvSpPr>
          <p:cNvPr id="3" name="Footer Placeholder 2">
            <a:extLst>
              <a:ext uri="{FF2B5EF4-FFF2-40B4-BE49-F238E27FC236}">
                <a16:creationId xmlns:a16="http://schemas.microsoft.com/office/drawing/2014/main" id="{26EC5ADA-BC1C-24B9-86B6-8D249B9B0B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34A691-4CF9-ADD0-A959-2B6BD7577098}"/>
              </a:ext>
            </a:extLst>
          </p:cNvPr>
          <p:cNvSpPr>
            <a:spLocks noGrp="1"/>
          </p:cNvSpPr>
          <p:nvPr>
            <p:ph type="sldNum" sz="quarter" idx="12"/>
          </p:nvPr>
        </p:nvSpPr>
        <p:spPr/>
        <p:txBody>
          <a:bodyPr/>
          <a:lstStyle/>
          <a:p>
            <a:fld id="{A35FA23F-DF48-EE4B-8EBD-D4AC4E6A2C53}" type="slidenum">
              <a:rPr lang="en-US" smtClean="0"/>
              <a:t>‹#›</a:t>
            </a:fld>
            <a:endParaRPr lang="en-US"/>
          </a:p>
        </p:txBody>
      </p:sp>
    </p:spTree>
    <p:extLst>
      <p:ext uri="{BB962C8B-B14F-4D97-AF65-F5344CB8AC3E}">
        <p14:creationId xmlns:p14="http://schemas.microsoft.com/office/powerpoint/2010/main" val="192154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97096-49E0-0B44-02CC-4E52599CADD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6CBBAEB-A940-209C-E013-7A5466E51A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2A4C834-7A2A-8CA3-5A02-EA6403606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7BA9A4A-7115-0546-8A13-63CCDC52956F}"/>
              </a:ext>
            </a:extLst>
          </p:cNvPr>
          <p:cNvSpPr>
            <a:spLocks noGrp="1"/>
          </p:cNvSpPr>
          <p:nvPr>
            <p:ph type="dt" sz="half" idx="10"/>
          </p:nvPr>
        </p:nvSpPr>
        <p:spPr/>
        <p:txBody>
          <a:bodyPr/>
          <a:lstStyle/>
          <a:p>
            <a:fld id="{699C4CB5-CF57-EA4A-98CA-CD3801129912}" type="datetimeFigureOut">
              <a:rPr lang="en-US" smtClean="0"/>
              <a:t>2/1/24</a:t>
            </a:fld>
            <a:endParaRPr lang="en-US"/>
          </a:p>
        </p:txBody>
      </p:sp>
      <p:sp>
        <p:nvSpPr>
          <p:cNvPr id="6" name="Footer Placeholder 5">
            <a:extLst>
              <a:ext uri="{FF2B5EF4-FFF2-40B4-BE49-F238E27FC236}">
                <a16:creationId xmlns:a16="http://schemas.microsoft.com/office/drawing/2014/main" id="{1CAC2A36-A520-2CE7-96B5-1CEC614AFB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DD57FD-ADC1-76B4-CB9B-028ED429F1A8}"/>
              </a:ext>
            </a:extLst>
          </p:cNvPr>
          <p:cNvSpPr>
            <a:spLocks noGrp="1"/>
          </p:cNvSpPr>
          <p:nvPr>
            <p:ph type="sldNum" sz="quarter" idx="12"/>
          </p:nvPr>
        </p:nvSpPr>
        <p:spPr/>
        <p:txBody>
          <a:bodyPr/>
          <a:lstStyle/>
          <a:p>
            <a:fld id="{A35FA23F-DF48-EE4B-8EBD-D4AC4E6A2C53}" type="slidenum">
              <a:rPr lang="en-US" smtClean="0"/>
              <a:t>‹#›</a:t>
            </a:fld>
            <a:endParaRPr lang="en-US"/>
          </a:p>
        </p:txBody>
      </p:sp>
    </p:spTree>
    <p:extLst>
      <p:ext uri="{BB962C8B-B14F-4D97-AF65-F5344CB8AC3E}">
        <p14:creationId xmlns:p14="http://schemas.microsoft.com/office/powerpoint/2010/main" val="3980502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4FC1-4F3F-3A3B-9F82-4FC896B8A8E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36198EC-ABB3-8DDB-0D3B-2192BB8E6C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BAD64E-FEF8-2329-C056-B6ADE959BB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15DD144-1644-B154-F7C8-4B1589F07F0A}"/>
              </a:ext>
            </a:extLst>
          </p:cNvPr>
          <p:cNvSpPr>
            <a:spLocks noGrp="1"/>
          </p:cNvSpPr>
          <p:nvPr>
            <p:ph type="dt" sz="half" idx="10"/>
          </p:nvPr>
        </p:nvSpPr>
        <p:spPr/>
        <p:txBody>
          <a:bodyPr/>
          <a:lstStyle/>
          <a:p>
            <a:fld id="{699C4CB5-CF57-EA4A-98CA-CD3801129912}" type="datetimeFigureOut">
              <a:rPr lang="en-US" smtClean="0"/>
              <a:t>2/1/24</a:t>
            </a:fld>
            <a:endParaRPr lang="en-US"/>
          </a:p>
        </p:txBody>
      </p:sp>
      <p:sp>
        <p:nvSpPr>
          <p:cNvPr id="6" name="Footer Placeholder 5">
            <a:extLst>
              <a:ext uri="{FF2B5EF4-FFF2-40B4-BE49-F238E27FC236}">
                <a16:creationId xmlns:a16="http://schemas.microsoft.com/office/drawing/2014/main" id="{25324216-2552-9740-5441-D3BE453A5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BF6D89-C810-A789-C3AF-5D305CE372CC}"/>
              </a:ext>
            </a:extLst>
          </p:cNvPr>
          <p:cNvSpPr>
            <a:spLocks noGrp="1"/>
          </p:cNvSpPr>
          <p:nvPr>
            <p:ph type="sldNum" sz="quarter" idx="12"/>
          </p:nvPr>
        </p:nvSpPr>
        <p:spPr/>
        <p:txBody>
          <a:bodyPr/>
          <a:lstStyle/>
          <a:p>
            <a:fld id="{A35FA23F-DF48-EE4B-8EBD-D4AC4E6A2C53}" type="slidenum">
              <a:rPr lang="en-US" smtClean="0"/>
              <a:t>‹#›</a:t>
            </a:fld>
            <a:endParaRPr lang="en-US"/>
          </a:p>
        </p:txBody>
      </p:sp>
    </p:spTree>
    <p:extLst>
      <p:ext uri="{BB962C8B-B14F-4D97-AF65-F5344CB8AC3E}">
        <p14:creationId xmlns:p14="http://schemas.microsoft.com/office/powerpoint/2010/main" val="3810436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0210C-641F-7942-8281-8792ED05EF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B82893A-0A35-C90C-BEED-14EDA3DB7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D83829C-C4C8-4B8B-0FC0-584319BBA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99C4CB5-CF57-EA4A-98CA-CD3801129912}" type="datetimeFigureOut">
              <a:rPr lang="en-US" smtClean="0"/>
              <a:t>2/1/24</a:t>
            </a:fld>
            <a:endParaRPr lang="en-US"/>
          </a:p>
        </p:txBody>
      </p:sp>
      <p:sp>
        <p:nvSpPr>
          <p:cNvPr id="5" name="Footer Placeholder 4">
            <a:extLst>
              <a:ext uri="{FF2B5EF4-FFF2-40B4-BE49-F238E27FC236}">
                <a16:creationId xmlns:a16="http://schemas.microsoft.com/office/drawing/2014/main" id="{0E886FBD-9822-402C-7E0B-3ECBAFC969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8482B32-8B78-54D1-C3B7-DF6EF144E0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5FA23F-DF48-EE4B-8EBD-D4AC4E6A2C53}" type="slidenum">
              <a:rPr lang="en-US" smtClean="0"/>
              <a:t>‹#›</a:t>
            </a:fld>
            <a:endParaRPr lang="en-US"/>
          </a:p>
        </p:txBody>
      </p:sp>
    </p:spTree>
    <p:extLst>
      <p:ext uri="{BB962C8B-B14F-4D97-AF65-F5344CB8AC3E}">
        <p14:creationId xmlns:p14="http://schemas.microsoft.com/office/powerpoint/2010/main" val="4054284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clanthology.org/2022.lrec-1.738.pdf" TargetMode="External"/><Relationship Id="rId2" Type="http://schemas.openxmlformats.org/officeDocument/2006/relationships/hyperlink" Target="http://nlpprogress.com/english/multimodal.html" TargetMode="External"/><Relationship Id="rId1" Type="http://schemas.openxmlformats.org/officeDocument/2006/relationships/slideLayout" Target="../slideLayouts/slideLayout2.xml"/><Relationship Id="rId4" Type="http://schemas.openxmlformats.org/officeDocument/2006/relationships/hyperlink" Target="https://codeit24.blogspot.com/2023/03/the-importance-and-challenges-of.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potintelligence.com/2023/04/05/n-grams/" TargetMode="External"/><Relationship Id="rId2" Type="http://schemas.openxmlformats.org/officeDocument/2006/relationships/hyperlink" Target="https://spotintelligence.com/2023/01/05/hidden-markov-model-hmm-nlp/" TargetMode="External"/><Relationship Id="rId1" Type="http://schemas.openxmlformats.org/officeDocument/2006/relationships/slideLayout" Target="../slideLayouts/slideLayout2.xml"/><Relationship Id="rId4" Type="http://schemas.openxmlformats.org/officeDocument/2006/relationships/hyperlink" Target="https://spotintelligence.com/2023/01/23/transformers-natural-language-processin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potintelligence.com/2023/01/04/neural-machine-transl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potintelligence.com/2024/01/30/conversational-ai-explained-top-9-tools-how-to-guide-including-gp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potintelligence.com/2023/11/27/glove-embedding/" TargetMode="External"/><Relationship Id="rId2" Type="http://schemas.openxmlformats.org/officeDocument/2006/relationships/hyperlink" Target="https://spotintelligence.com/2023/02/15/word2vec-for-text-classification/" TargetMode="External"/><Relationship Id="rId1" Type="http://schemas.openxmlformats.org/officeDocument/2006/relationships/slideLayout" Target="../slideLayouts/slideLayout2.xml"/><Relationship Id="rId5" Type="http://schemas.openxmlformats.org/officeDocument/2006/relationships/hyperlink" Target="https://deepchecks.com/glossary/vggnet/#:~:text=Its%20object%20recognition%20method%20developed,dataset%20by%20a%20wide%20margin." TargetMode="External"/><Relationship Id="rId4" Type="http://schemas.openxmlformats.org/officeDocument/2006/relationships/hyperlink" Target="https://spotintelligence.com/2023/12/26/embeddings-from-language-models-elmo/"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spotintelligence.com/2023/04/21/fine-tuning-gpt-3/" TargetMode="External"/><Relationship Id="rId2" Type="http://schemas.openxmlformats.org/officeDocument/2006/relationships/hyperlink" Target="https://spotintelligence.com/2023/01/07/rnn-in-nlp/" TargetMode="External"/><Relationship Id="rId1" Type="http://schemas.openxmlformats.org/officeDocument/2006/relationships/slideLayout" Target="../slideLayouts/slideLayout2.xml"/><Relationship Id="rId5" Type="http://schemas.openxmlformats.org/officeDocument/2006/relationships/hyperlink" Target="https://spotintelligence.com/2023/08/02/what-is-a-large-language-model-use-cases-benefits-limitations-what-does-the-future-hold/" TargetMode="External"/><Relationship Id="rId4" Type="http://schemas.openxmlformats.org/officeDocument/2006/relationships/hyperlink" Target="https://spotintelligence.com/2023/10/13/pre-trained-models/"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spotintelligence.com/2023/01/12/attention-mechanism-in-nl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AC6EBA-96D2-EB99-07B8-D2087B363712}"/>
              </a:ext>
            </a:extLst>
          </p:cNvPr>
          <p:cNvSpPr>
            <a:spLocks noGrp="1"/>
          </p:cNvSpPr>
          <p:nvPr>
            <p:ph type="ctrTitle"/>
          </p:nvPr>
        </p:nvSpPr>
        <p:spPr>
          <a:xfrm>
            <a:off x="643466" y="-1798651"/>
            <a:ext cx="5319319" cy="5227651"/>
          </a:xfrm>
        </p:spPr>
        <p:txBody>
          <a:bodyPr>
            <a:normAutofit/>
          </a:bodyPr>
          <a:lstStyle/>
          <a:p>
            <a:pPr algn="l"/>
            <a:r>
              <a:rPr lang="en-US" sz="5400" b="1" u="sng" dirty="0" err="1">
                <a:latin typeface="Open Sans" panose="020B0606030504020204" pitchFamily="34" charset="0"/>
                <a:ea typeface="Open Sans" panose="020B0606030504020204" pitchFamily="34" charset="0"/>
                <a:cs typeface="Open Sans" panose="020B0606030504020204" pitchFamily="34" charset="0"/>
              </a:rPr>
              <a:t>Multimodals</a:t>
            </a:r>
            <a:endParaRPr lang="en-US" sz="5400" b="1" u="sng"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a:extLst>
              <a:ext uri="{FF2B5EF4-FFF2-40B4-BE49-F238E27FC236}">
                <a16:creationId xmlns:a16="http://schemas.microsoft.com/office/drawing/2014/main" id="{8717D594-640D-A3AE-B644-11A4862E384F}"/>
              </a:ext>
            </a:extLst>
          </p:cNvPr>
          <p:cNvSpPr>
            <a:spLocks noGrp="1"/>
          </p:cNvSpPr>
          <p:nvPr>
            <p:ph type="subTitle" idx="1"/>
          </p:nvPr>
        </p:nvSpPr>
        <p:spPr>
          <a:xfrm>
            <a:off x="643467" y="5277684"/>
            <a:ext cx="4620584" cy="775494"/>
          </a:xfrm>
        </p:spPr>
        <p:txBody>
          <a:bodyPr>
            <a:normAutofit/>
          </a:bodyPr>
          <a:lstStyle/>
          <a:p>
            <a:pPr algn="l"/>
            <a:r>
              <a:rPr lang="en-US" sz="1000" b="1" u="sng" dirty="0">
                <a:latin typeface="Open Sans" panose="020B0606030504020204" pitchFamily="34" charset="0"/>
                <a:ea typeface="Open Sans" panose="020B0606030504020204" pitchFamily="34" charset="0"/>
                <a:cs typeface="Open Sans" panose="020B0606030504020204" pitchFamily="34" charset="0"/>
              </a:rPr>
              <a:t>Members-</a:t>
            </a:r>
          </a:p>
          <a:p>
            <a:pPr marL="228600" indent="-228600" algn="l">
              <a:buFont typeface="+mj-lt"/>
              <a:buAutoNum type="arabicPeriod"/>
            </a:pPr>
            <a:r>
              <a:rPr lang="en-US" sz="1000" b="1" dirty="0">
                <a:latin typeface="Open Sans" panose="020B0606030504020204" pitchFamily="34" charset="0"/>
                <a:ea typeface="Open Sans" panose="020B0606030504020204" pitchFamily="34" charset="0"/>
                <a:cs typeface="Open Sans" panose="020B0606030504020204" pitchFamily="34" charset="0"/>
              </a:rPr>
              <a:t>Tariq Mohammad                   </a:t>
            </a:r>
          </a:p>
          <a:p>
            <a:pPr marL="228600" indent="-228600" algn="l">
              <a:buFont typeface="+mj-lt"/>
              <a:buAutoNum type="arabicPeriod"/>
            </a:pPr>
            <a:r>
              <a:rPr lang="en-US" sz="1000" b="1" dirty="0">
                <a:latin typeface="Open Sans" panose="020B0606030504020204" pitchFamily="34" charset="0"/>
                <a:ea typeface="Open Sans" panose="020B0606030504020204" pitchFamily="34" charset="0"/>
                <a:cs typeface="Open Sans" panose="020B0606030504020204" pitchFamily="34" charset="0"/>
              </a:rPr>
              <a:t>Hamza Nadeem</a:t>
            </a:r>
          </a:p>
          <a:p>
            <a:pPr algn="l"/>
            <a:endParaRPr lang="en-US" sz="1000" b="1"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21F7F0C6-2AA5-D569-9277-5B116E783EDF}"/>
              </a:ext>
            </a:extLst>
          </p:cNvPr>
          <p:cNvPicPr>
            <a:picLocks noChangeAspect="1"/>
          </p:cNvPicPr>
          <p:nvPr/>
        </p:nvPicPr>
        <p:blipFill rotWithShape="1">
          <a:blip r:embed="rId2"/>
          <a:srcRect l="7730" r="17712"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2618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E3A332-5853-3684-9847-163C4B4BB33B}"/>
              </a:ext>
            </a:extLst>
          </p:cNvPr>
          <p:cNvSpPr>
            <a:spLocks noGrp="1"/>
          </p:cNvSpPr>
          <p:nvPr>
            <p:ph idx="1"/>
          </p:nvPr>
        </p:nvSpPr>
        <p:spPr>
          <a:xfrm>
            <a:off x="506730" y="751205"/>
            <a:ext cx="10515600" cy="4351338"/>
          </a:xfrm>
        </p:spPr>
        <p:txBody>
          <a:bodyPr>
            <a:normAutofit/>
          </a:bodyPr>
          <a:lstStyle/>
          <a:p>
            <a:pPr marL="0" indent="0" algn="l" fontAlgn="base">
              <a:buNone/>
            </a:pPr>
            <a:r>
              <a:rPr lang="en-IN" sz="1400" b="1" i="0" u="none" strike="noStrike" dirty="0">
                <a:solidFill>
                  <a:srgbClr val="666666"/>
                </a:solidFill>
                <a:effectLst/>
                <a:latin typeface="Open Sans" panose="020B0606030504020204" pitchFamily="34" charset="0"/>
              </a:rPr>
              <a:t>Pre-trained Models and Transfer Learning:</a:t>
            </a:r>
            <a:endParaRPr lang="en-IN" sz="1400" b="0" i="0" u="none" strike="noStrike" dirty="0">
              <a:solidFill>
                <a:srgbClr val="666666"/>
              </a:solidFill>
              <a:effectLst/>
              <a:latin typeface="Open Sans" panose="020B0606030504020204" pitchFamily="34" charset="0"/>
            </a:endParaRP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Multimodal Pre-training:</a:t>
            </a:r>
            <a:r>
              <a:rPr lang="en-IN" sz="1400" b="0" i="0" u="none" strike="noStrike" dirty="0">
                <a:solidFill>
                  <a:srgbClr val="666666"/>
                </a:solidFill>
                <a:effectLst/>
                <a:latin typeface="Open Sans" panose="020B0606030504020204" pitchFamily="34" charset="0"/>
              </a:rPr>
              <a:t> Training models on large-scale datasets incorporating multiple modalities to learn general representations before fine-tuning specific tasks.</a:t>
            </a: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Transfer Learning:</a:t>
            </a:r>
            <a:r>
              <a:rPr lang="en-IN" sz="1400" b="0" i="0" u="none" strike="noStrike" dirty="0">
                <a:solidFill>
                  <a:srgbClr val="666666"/>
                </a:solidFill>
                <a:effectLst/>
                <a:latin typeface="Open Sans" panose="020B0606030504020204" pitchFamily="34" charset="0"/>
              </a:rPr>
              <a:t> Leveraging pre-trained models on tasks or modalities different from the original training data, benefiting from learned representations.</a:t>
            </a:r>
          </a:p>
          <a:p>
            <a:pPr marL="0" indent="0" algn="l" fontAlgn="base">
              <a:buNone/>
            </a:pPr>
            <a:r>
              <a:rPr lang="en-IN" sz="1400" b="1" i="0" u="none" strike="noStrike" dirty="0">
                <a:solidFill>
                  <a:srgbClr val="666666"/>
                </a:solidFill>
                <a:effectLst/>
                <a:latin typeface="Open Sans" panose="020B0606030504020204" pitchFamily="34" charset="0"/>
              </a:rPr>
              <a:t>Hybrid Architectures and Specialised Models</a:t>
            </a:r>
            <a:endParaRPr lang="en-IN" sz="1400" b="0" i="0" u="none" strike="noStrike" dirty="0">
              <a:solidFill>
                <a:srgbClr val="666666"/>
              </a:solidFill>
              <a:effectLst/>
              <a:latin typeface="Open Sans" panose="020B0606030504020204" pitchFamily="34" charset="0"/>
            </a:endParaRP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Hybrid Models:</a:t>
            </a:r>
            <a:r>
              <a:rPr lang="en-IN" sz="1400" b="0" i="0" u="none" strike="noStrike" dirty="0">
                <a:solidFill>
                  <a:srgbClr val="666666"/>
                </a:solidFill>
                <a:effectLst/>
                <a:latin typeface="Open Sans" panose="020B0606030504020204" pitchFamily="34" charset="0"/>
              </a:rPr>
              <a:t> Models that combine different architectures or components to handle multiple modalities effectively.</a:t>
            </a: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Specialised Models:</a:t>
            </a:r>
            <a:r>
              <a:rPr lang="en-IN" sz="1400" b="0" i="0" u="none" strike="noStrike" dirty="0">
                <a:solidFill>
                  <a:srgbClr val="666666"/>
                </a:solidFill>
                <a:effectLst/>
                <a:latin typeface="Open Sans" panose="020B0606030504020204" pitchFamily="34" charset="0"/>
              </a:rPr>
              <a:t> Task-specific models tailored to particular applications, optimising performance for specific multimodal tasks like VQA or image captioning.</a:t>
            </a:r>
          </a:p>
          <a:p>
            <a:pPr marL="0" indent="0" algn="l" fontAlgn="base">
              <a:buNone/>
            </a:pPr>
            <a:r>
              <a:rPr lang="en-IN" sz="1400" b="1" i="0" u="none" strike="noStrike" dirty="0">
                <a:solidFill>
                  <a:srgbClr val="666666"/>
                </a:solidFill>
                <a:effectLst/>
                <a:latin typeface="Open Sans" panose="020B0606030504020204" pitchFamily="34" charset="0"/>
              </a:rPr>
              <a:t>Ethical Considerations and Bias Mitigation:</a:t>
            </a:r>
            <a:endParaRPr lang="en-IN" sz="1400" b="0" i="0" u="none" strike="noStrike" dirty="0">
              <a:solidFill>
                <a:srgbClr val="666666"/>
              </a:solidFill>
              <a:effectLst/>
              <a:latin typeface="Open Sans" panose="020B0606030504020204" pitchFamily="34" charset="0"/>
            </a:endParaRP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Fairness and Bias:</a:t>
            </a:r>
            <a:r>
              <a:rPr lang="en-IN" sz="1400" b="0" i="0" u="none" strike="noStrike" dirty="0">
                <a:solidFill>
                  <a:srgbClr val="666666"/>
                </a:solidFill>
                <a:effectLst/>
                <a:latin typeface="Open Sans" panose="020B0606030504020204" pitchFamily="34" charset="0"/>
              </a:rPr>
              <a:t> Addressing biases in multimodal datasets and models to ensure fairness and mitigate potential ethical concerns in AI systems.</a:t>
            </a: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Privacy Preservation:</a:t>
            </a:r>
            <a:r>
              <a:rPr lang="en-IN" sz="1400" b="0" i="0" u="none" strike="noStrike" dirty="0">
                <a:solidFill>
                  <a:srgbClr val="666666"/>
                </a:solidFill>
                <a:effectLst/>
                <a:latin typeface="Open Sans" panose="020B0606030504020204" pitchFamily="34" charset="0"/>
              </a:rPr>
              <a:t> Developing techniques to handle sensitive information across different modalities while preserving user privacy.</a:t>
            </a:r>
          </a:p>
          <a:p>
            <a:endParaRPr lang="en-US" sz="1400" dirty="0"/>
          </a:p>
        </p:txBody>
      </p:sp>
    </p:spTree>
    <p:extLst>
      <p:ext uri="{BB962C8B-B14F-4D97-AF65-F5344CB8AC3E}">
        <p14:creationId xmlns:p14="http://schemas.microsoft.com/office/powerpoint/2010/main" val="3584861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2D1D-FDD5-F668-E63B-9B60D0520565}"/>
              </a:ext>
            </a:extLst>
          </p:cNvPr>
          <p:cNvSpPr>
            <a:spLocks noGrp="1"/>
          </p:cNvSpPr>
          <p:nvPr>
            <p:ph type="title"/>
          </p:nvPr>
        </p:nvSpPr>
        <p:spPr>
          <a:xfrm>
            <a:off x="659781" y="681037"/>
            <a:ext cx="10515600" cy="1325563"/>
          </a:xfrm>
        </p:spPr>
        <p:txBody>
          <a:bodyPr>
            <a:normAutofit/>
          </a:bodyPr>
          <a:lstStyle/>
          <a:p>
            <a:r>
              <a:rPr lang="en-IN" sz="2800" b="1" i="0" u="none" strike="noStrike" dirty="0">
                <a:solidFill>
                  <a:srgbClr val="333333"/>
                </a:solidFill>
                <a:effectLst/>
                <a:latin typeface="Open Sans" panose="020B0606030504020204" pitchFamily="34" charset="0"/>
              </a:rPr>
              <a:t>Challenges in Multimodal NLP:</a:t>
            </a:r>
            <a:br>
              <a:rPr lang="en-IN" sz="2800" b="1" i="0" u="none" strike="noStrike" dirty="0">
                <a:solidFill>
                  <a:srgbClr val="333333"/>
                </a:solidFill>
                <a:effectLst/>
                <a:latin typeface="Open Sans" panose="020B0606030504020204" pitchFamily="34" charset="0"/>
              </a:rPr>
            </a:br>
            <a:endParaRPr lang="en-US" sz="2800" dirty="0"/>
          </a:p>
        </p:txBody>
      </p:sp>
      <p:sp>
        <p:nvSpPr>
          <p:cNvPr id="3" name="Content Placeholder 2">
            <a:extLst>
              <a:ext uri="{FF2B5EF4-FFF2-40B4-BE49-F238E27FC236}">
                <a16:creationId xmlns:a16="http://schemas.microsoft.com/office/drawing/2014/main" id="{2AEB196B-3541-BA11-1026-2A310E3A2CCE}"/>
              </a:ext>
            </a:extLst>
          </p:cNvPr>
          <p:cNvSpPr>
            <a:spLocks noGrp="1"/>
          </p:cNvSpPr>
          <p:nvPr>
            <p:ph idx="1"/>
          </p:nvPr>
        </p:nvSpPr>
        <p:spPr>
          <a:xfrm>
            <a:off x="659781" y="1825625"/>
            <a:ext cx="10515600" cy="4351338"/>
          </a:xfrm>
        </p:spPr>
        <p:txBody>
          <a:bodyPr>
            <a:normAutofit/>
          </a:bodyPr>
          <a:lstStyle/>
          <a:p>
            <a:pPr marL="0" indent="0" algn="l" fontAlgn="base">
              <a:buNone/>
            </a:pPr>
            <a:r>
              <a:rPr lang="en-IN" sz="1400" b="1" i="0" u="none" strike="noStrike" dirty="0">
                <a:solidFill>
                  <a:srgbClr val="666666"/>
                </a:solidFill>
                <a:effectLst/>
                <a:latin typeface="Open Sans" panose="020B0606030504020204" pitchFamily="34" charset="0"/>
              </a:rPr>
              <a:t>Heterogeneity and Complexity:</a:t>
            </a:r>
            <a:r>
              <a:rPr lang="en-IN" sz="1400" b="0" i="0" u="none" strike="noStrike" dirty="0">
                <a:solidFill>
                  <a:srgbClr val="666666"/>
                </a:solidFill>
                <a:effectLst/>
                <a:latin typeface="Open Sans" panose="020B0606030504020204" pitchFamily="34" charset="0"/>
              </a:rPr>
              <a:t> Managing diverse modalities with varying data structures, resolutions, and temporal aspects poses challenges in creating unified representations.</a:t>
            </a:r>
          </a:p>
          <a:p>
            <a:pPr marL="0" indent="0" algn="l" fontAlgn="base">
              <a:buNone/>
            </a:pPr>
            <a:r>
              <a:rPr lang="en-IN" sz="1400" b="1" i="0" u="none" strike="noStrike" dirty="0">
                <a:solidFill>
                  <a:srgbClr val="666666"/>
                </a:solidFill>
                <a:effectLst/>
                <a:latin typeface="Open Sans" panose="020B0606030504020204" pitchFamily="34" charset="0"/>
              </a:rPr>
              <a:t>Alignment and Fusion:</a:t>
            </a:r>
            <a:r>
              <a:rPr lang="en-IN" sz="1400" b="0" i="0" u="none" strike="noStrike" dirty="0">
                <a:solidFill>
                  <a:srgbClr val="666666"/>
                </a:solidFill>
                <a:effectLst/>
                <a:latin typeface="Open Sans" panose="020B0606030504020204" pitchFamily="34" charset="0"/>
              </a:rPr>
              <a:t> Achieving effective fusion and alignment of information from different modalities while preserving context and relevance remains complex.</a:t>
            </a:r>
          </a:p>
          <a:p>
            <a:pPr marL="0" indent="0" algn="l" fontAlgn="base">
              <a:buNone/>
            </a:pPr>
            <a:r>
              <a:rPr lang="en-IN" sz="1400" b="1" i="0" u="none" strike="noStrike" dirty="0">
                <a:solidFill>
                  <a:srgbClr val="666666"/>
                </a:solidFill>
                <a:effectLst/>
                <a:latin typeface="Open Sans" panose="020B0606030504020204" pitchFamily="34" charset="0"/>
              </a:rPr>
              <a:t>Scalability:</a:t>
            </a:r>
            <a:r>
              <a:rPr lang="en-IN" sz="1400" b="0" i="0" u="none" strike="noStrike" dirty="0">
                <a:solidFill>
                  <a:srgbClr val="666666"/>
                </a:solidFill>
                <a:effectLst/>
                <a:latin typeface="Open Sans" panose="020B0606030504020204" pitchFamily="34" charset="0"/>
              </a:rPr>
              <a:t> Processing large-scale multimodal datasets efficiently requires scalable architectures and algorithms capable of handling vast amounts of diverse data.</a:t>
            </a:r>
          </a:p>
          <a:p>
            <a:pPr marL="0" indent="0" algn="l" fontAlgn="base">
              <a:buNone/>
            </a:pPr>
            <a:r>
              <a:rPr lang="en-IN" sz="1400" b="1" i="0" u="none" strike="noStrike" dirty="0">
                <a:solidFill>
                  <a:srgbClr val="666666"/>
                </a:solidFill>
                <a:effectLst/>
                <a:latin typeface="Open Sans" panose="020B0606030504020204" pitchFamily="34" charset="0"/>
              </a:rPr>
              <a:t>Contextual Understanding:</a:t>
            </a:r>
            <a:r>
              <a:rPr lang="en-IN" sz="1400" b="0" i="0" u="none" strike="noStrike" dirty="0">
                <a:solidFill>
                  <a:srgbClr val="666666"/>
                </a:solidFill>
                <a:effectLst/>
                <a:latin typeface="Open Sans" panose="020B0606030504020204" pitchFamily="34" charset="0"/>
              </a:rPr>
              <a:t> Developing models that can comprehend nuanced contextual information across modalities, particularly in ambiguous or abstract scenarios, presents a persistent challenge.</a:t>
            </a:r>
          </a:p>
          <a:p>
            <a:pPr marL="0" indent="0" algn="l" fontAlgn="base">
              <a:buNone/>
            </a:pPr>
            <a:r>
              <a:rPr lang="en-IN" sz="1400" b="1" i="0" u="none" strike="noStrike" dirty="0">
                <a:solidFill>
                  <a:srgbClr val="666666"/>
                </a:solidFill>
                <a:effectLst/>
                <a:latin typeface="Open Sans" panose="020B0606030504020204" pitchFamily="34" charset="0"/>
              </a:rPr>
              <a:t>Ethical and Fairness Concerns:</a:t>
            </a:r>
            <a:r>
              <a:rPr lang="en-IN" sz="1400" b="0" i="0" u="none" strike="noStrike" dirty="0">
                <a:solidFill>
                  <a:srgbClr val="666666"/>
                </a:solidFill>
                <a:effectLst/>
                <a:latin typeface="Open Sans" panose="020B0606030504020204" pitchFamily="34" charset="0"/>
              </a:rPr>
              <a:t> Ensuring fairness, transparency, and mitigating biases in multimodal data and models to avoid perpetuating societal biases or misinformation.</a:t>
            </a:r>
          </a:p>
          <a:p>
            <a:endParaRPr lang="en-US" sz="1400" dirty="0"/>
          </a:p>
        </p:txBody>
      </p:sp>
    </p:spTree>
    <p:extLst>
      <p:ext uri="{BB962C8B-B14F-4D97-AF65-F5344CB8AC3E}">
        <p14:creationId xmlns:p14="http://schemas.microsoft.com/office/powerpoint/2010/main" val="2402851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31A3-00E1-984C-8F5A-46E783D5C416}"/>
              </a:ext>
            </a:extLst>
          </p:cNvPr>
          <p:cNvSpPr>
            <a:spLocks noGrp="1"/>
          </p:cNvSpPr>
          <p:nvPr>
            <p:ph type="title"/>
          </p:nvPr>
        </p:nvSpPr>
        <p:spPr/>
        <p:txBody>
          <a:bodyPr>
            <a:norm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References</a:t>
            </a:r>
          </a:p>
        </p:txBody>
      </p:sp>
      <p:sp>
        <p:nvSpPr>
          <p:cNvPr id="3" name="Content Placeholder 2">
            <a:extLst>
              <a:ext uri="{FF2B5EF4-FFF2-40B4-BE49-F238E27FC236}">
                <a16:creationId xmlns:a16="http://schemas.microsoft.com/office/drawing/2014/main" id="{73C563E4-15A3-428A-4DFC-B96EECF79EE7}"/>
              </a:ext>
            </a:extLst>
          </p:cNvPr>
          <p:cNvSpPr>
            <a:spLocks noGrp="1"/>
          </p:cNvSpPr>
          <p:nvPr>
            <p:ph idx="1"/>
          </p:nvPr>
        </p:nvSpPr>
        <p:spPr/>
        <p:txBody>
          <a:bodyPr>
            <a:normAutofit/>
          </a:bodyPr>
          <a:lstStyle/>
          <a:p>
            <a:r>
              <a:rPr lang="en-US" sz="1200" dirty="0">
                <a:hlinkClick r:id="rId2"/>
              </a:rPr>
              <a:t>http://nlpprogress.com/english/multimodal.html</a:t>
            </a:r>
            <a:endParaRPr lang="en-US" sz="1200" dirty="0"/>
          </a:p>
          <a:p>
            <a:r>
              <a:rPr lang="en-US" sz="1200" dirty="0">
                <a:hlinkClick r:id="rId3"/>
              </a:rPr>
              <a:t>https://aclanthology.org/2022.lrec-1.738.pdf</a:t>
            </a:r>
            <a:endParaRPr lang="en-US" sz="1200" dirty="0"/>
          </a:p>
          <a:p>
            <a:r>
              <a:rPr lang="en-US" sz="1200" dirty="0">
                <a:hlinkClick r:id="rId4"/>
              </a:rPr>
              <a:t>https://codeit24.blogspot.com/2023/03/the-importance-and-challenges-of.html</a:t>
            </a:r>
            <a:endParaRPr lang="en-US" sz="1200" dirty="0"/>
          </a:p>
          <a:p>
            <a:r>
              <a:rPr lang="en-US" sz="1200" dirty="0"/>
              <a:t>https://</a:t>
            </a:r>
            <a:r>
              <a:rPr lang="en-US" sz="1200" dirty="0" err="1"/>
              <a:t>spotintelligence.com</a:t>
            </a:r>
            <a:r>
              <a:rPr lang="en-US" sz="1200" dirty="0"/>
              <a:t>/2023/12/19/multimodal-</a:t>
            </a:r>
            <a:r>
              <a:rPr lang="en-US" sz="1200" dirty="0" err="1"/>
              <a:t>nlp</a:t>
            </a:r>
            <a:r>
              <a:rPr lang="en-US" sz="1200" dirty="0"/>
              <a:t>-ai/#</a:t>
            </a:r>
            <a:r>
              <a:rPr lang="en-US" sz="1200" dirty="0" err="1"/>
              <a:t>Techniques_and_Models_in_Multimodal_NLP</a:t>
            </a:r>
            <a:endParaRPr lang="en-US" sz="1200" dirty="0"/>
          </a:p>
          <a:p>
            <a:endParaRPr lang="en-US" sz="1200" dirty="0"/>
          </a:p>
        </p:txBody>
      </p:sp>
    </p:spTree>
    <p:extLst>
      <p:ext uri="{BB962C8B-B14F-4D97-AF65-F5344CB8AC3E}">
        <p14:creationId xmlns:p14="http://schemas.microsoft.com/office/powerpoint/2010/main" val="2414071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017A-094C-DF5F-DFB0-607E765B5CAC}"/>
              </a:ext>
            </a:extLst>
          </p:cNvPr>
          <p:cNvSpPr>
            <a:spLocks noGrp="1"/>
          </p:cNvSpPr>
          <p:nvPr>
            <p:ph type="title"/>
          </p:nvPr>
        </p:nvSpPr>
        <p:spPr/>
        <p:txBody>
          <a:bodyPr>
            <a:norm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What is </a:t>
            </a:r>
            <a:r>
              <a:rPr lang="en-US" sz="2800" b="1" dirty="0" err="1">
                <a:latin typeface="Open Sans" panose="020B0606030504020204" pitchFamily="34" charset="0"/>
                <a:ea typeface="Open Sans" panose="020B0606030504020204" pitchFamily="34" charset="0"/>
                <a:cs typeface="Open Sans" panose="020B0606030504020204" pitchFamily="34" charset="0"/>
              </a:rPr>
              <a:t>Multimodals</a:t>
            </a:r>
            <a:r>
              <a:rPr lang="en-US" sz="2800" b="1" dirty="0">
                <a:latin typeface="Open Sans" panose="020B0606030504020204" pitchFamily="34" charset="0"/>
                <a:ea typeface="Open Sans" panose="020B0606030504020204" pitchFamily="34" charset="0"/>
                <a:cs typeface="Open Sans" panose="020B0606030504020204" pitchFamily="34" charset="0"/>
              </a:rPr>
              <a:t> ?</a:t>
            </a:r>
          </a:p>
        </p:txBody>
      </p:sp>
      <p:sp>
        <p:nvSpPr>
          <p:cNvPr id="3" name="Content Placeholder 2">
            <a:extLst>
              <a:ext uri="{FF2B5EF4-FFF2-40B4-BE49-F238E27FC236}">
                <a16:creationId xmlns:a16="http://schemas.microsoft.com/office/drawing/2014/main" id="{67977FB0-0FDA-E904-2777-97A681833848}"/>
              </a:ext>
            </a:extLst>
          </p:cNvPr>
          <p:cNvSpPr>
            <a:spLocks noGrp="1"/>
          </p:cNvSpPr>
          <p:nvPr>
            <p:ph idx="1"/>
          </p:nvPr>
        </p:nvSpPr>
        <p:spPr>
          <a:xfrm>
            <a:off x="838200" y="1825625"/>
            <a:ext cx="4669221" cy="4351338"/>
          </a:xfrm>
        </p:spPr>
        <p:txBody>
          <a:bodyPr>
            <a:normAutofit/>
          </a:bodyPr>
          <a:lstStyle/>
          <a:p>
            <a:pPr marL="0" indent="0">
              <a:buNone/>
            </a:pPr>
            <a:r>
              <a:rPr lang="en-IN" sz="1400" dirty="0">
                <a:latin typeface="Open Sans" panose="020B0606030504020204" pitchFamily="34" charset="0"/>
                <a:ea typeface="Open Sans" panose="020B0606030504020204" pitchFamily="34" charset="0"/>
                <a:cs typeface="Open Sans" panose="020B0606030504020204" pitchFamily="34" charset="0"/>
              </a:rPr>
              <a:t>Multimodal</a:t>
            </a:r>
            <a:r>
              <a:rPr lang="en-IN" sz="1400" b="0" i="0" u="none" strike="noStrike" dirty="0">
                <a:solidFill>
                  <a:srgbClr val="373737"/>
                </a:solidFill>
                <a:effectLst/>
                <a:latin typeface="Open Sans" panose="020B0606030504020204" pitchFamily="34" charset="0"/>
                <a:ea typeface="Open Sans" panose="020B0606030504020204" pitchFamily="34" charset="0"/>
                <a:cs typeface="Open Sans" panose="020B0606030504020204" pitchFamily="34" charset="0"/>
              </a:rPr>
              <a:t> NLP involves the </a:t>
            </a:r>
            <a:r>
              <a:rPr lang="en-IN" sz="1400" b="1" i="0" u="none" strike="noStrike" dirty="0">
                <a:solidFill>
                  <a:srgbClr val="373737"/>
                </a:solidFill>
                <a:effectLst/>
                <a:latin typeface="Open Sans" panose="020B0606030504020204" pitchFamily="34" charset="0"/>
                <a:ea typeface="Open Sans" panose="020B0606030504020204" pitchFamily="34" charset="0"/>
                <a:cs typeface="Open Sans" panose="020B0606030504020204" pitchFamily="34" charset="0"/>
              </a:rPr>
              <a:t>combination of different types of information, such as text, speech, images, and videos, to enhance natural language processing tasks</a:t>
            </a:r>
            <a:r>
              <a:rPr lang="en-IN" sz="1400" b="0" i="0" u="none" strike="noStrike" dirty="0">
                <a:solidFill>
                  <a:srgbClr val="373737"/>
                </a:solidFill>
                <a:effectLst/>
                <a:latin typeface="Open Sans" panose="020B0606030504020204" pitchFamily="34" charset="0"/>
                <a:ea typeface="Open Sans" panose="020B0606030504020204" pitchFamily="34" charset="0"/>
                <a:cs typeface="Open Sans" panose="020B0606030504020204" pitchFamily="34" charset="0"/>
              </a:rPr>
              <a:t>. This allows machines to better comprehend human communication by taking into account additional contextual information beyond just text. For instance, multimodal NLP can be used to enhance machine translation by integrating visual data from images or videos to provide better translations. It can also be used to improve sentiment analysis by incorporating non-textual data such as facial expressions or tone of voice. Multimodal NLP is a growing field of study and is expected to become increasingly significant as more data becomes available across multiple modalities.</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A diagram of a multimodal nlp&#10;&#10;Description automatically generated">
            <a:extLst>
              <a:ext uri="{FF2B5EF4-FFF2-40B4-BE49-F238E27FC236}">
                <a16:creationId xmlns:a16="http://schemas.microsoft.com/office/drawing/2014/main" id="{1DF7548C-4D66-2C73-4E5D-6DD0CC627A5D}"/>
              </a:ext>
            </a:extLst>
          </p:cNvPr>
          <p:cNvPicPr>
            <a:picLocks noChangeAspect="1"/>
          </p:cNvPicPr>
          <p:nvPr/>
        </p:nvPicPr>
        <p:blipFill>
          <a:blip r:embed="rId2"/>
          <a:stretch>
            <a:fillRect/>
          </a:stretch>
        </p:blipFill>
        <p:spPr>
          <a:xfrm>
            <a:off x="6438228" y="1690688"/>
            <a:ext cx="3583459" cy="2813974"/>
          </a:xfrm>
          <a:prstGeom prst="rect">
            <a:avLst/>
          </a:prstGeom>
        </p:spPr>
      </p:pic>
    </p:spTree>
    <p:extLst>
      <p:ext uri="{BB962C8B-B14F-4D97-AF65-F5344CB8AC3E}">
        <p14:creationId xmlns:p14="http://schemas.microsoft.com/office/powerpoint/2010/main" val="437185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0F2E-CEDB-4A87-6F41-1DAAFBF68CA2}"/>
              </a:ext>
            </a:extLst>
          </p:cNvPr>
          <p:cNvSpPr>
            <a:spLocks noGrp="1"/>
          </p:cNvSpPr>
          <p:nvPr>
            <p:ph type="title"/>
          </p:nvPr>
        </p:nvSpPr>
        <p:spPr>
          <a:xfrm>
            <a:off x="640492" y="594539"/>
            <a:ext cx="10515600" cy="1325563"/>
          </a:xfrm>
        </p:spPr>
        <p:txBody>
          <a:bodyPr>
            <a:normAutofit/>
          </a:bodyPr>
          <a:lstStyle/>
          <a:p>
            <a:pPr fontAlgn="base"/>
            <a:r>
              <a:rPr lang="en-IN" sz="2800" b="1" i="0" u="none" strike="noStrike" dirty="0">
                <a:solidFill>
                  <a:srgbClr val="333333"/>
                </a:solidFill>
                <a:effectLst/>
                <a:latin typeface="Open Sans" panose="020F0502020204030204" pitchFamily="34" charset="0"/>
              </a:rPr>
              <a:t>The Evolution of NLP</a:t>
            </a:r>
            <a:br>
              <a:rPr lang="en-IN" sz="2800" b="1" i="0" u="none" strike="noStrike" dirty="0">
                <a:solidFill>
                  <a:srgbClr val="333333"/>
                </a:solidFill>
                <a:effectLst/>
                <a:latin typeface="Open Sans" panose="020F0502020204030204" pitchFamily="34" charset="0"/>
              </a:rPr>
            </a:br>
            <a:endParaRPr lang="en-US" sz="2800" dirty="0"/>
          </a:p>
        </p:txBody>
      </p:sp>
      <p:sp>
        <p:nvSpPr>
          <p:cNvPr id="3" name="Content Placeholder 2">
            <a:extLst>
              <a:ext uri="{FF2B5EF4-FFF2-40B4-BE49-F238E27FC236}">
                <a16:creationId xmlns:a16="http://schemas.microsoft.com/office/drawing/2014/main" id="{D81EFC79-F3B2-2C15-FE04-E0EC2625BA26}"/>
              </a:ext>
            </a:extLst>
          </p:cNvPr>
          <p:cNvSpPr>
            <a:spLocks noGrp="1"/>
          </p:cNvSpPr>
          <p:nvPr>
            <p:ph idx="1"/>
          </p:nvPr>
        </p:nvSpPr>
        <p:spPr>
          <a:xfrm>
            <a:off x="640492" y="1467279"/>
            <a:ext cx="10515600" cy="4351338"/>
          </a:xfrm>
        </p:spPr>
        <p:txBody>
          <a:bodyPr>
            <a:noAutofit/>
          </a:bodyPr>
          <a:lstStyle/>
          <a:p>
            <a:pPr marL="0" indent="0" algn="l" fontAlgn="base">
              <a:buNone/>
            </a:pPr>
            <a:r>
              <a:rPr lang="en-IN" sz="1400" b="1" i="0" u="none" strike="noStrike" dirty="0">
                <a:solidFill>
                  <a:srgbClr val="333333"/>
                </a:solidFill>
                <a:effectLst/>
                <a:latin typeface="Open Sans" panose="020B0606030504020204" pitchFamily="34" charset="0"/>
              </a:rPr>
              <a:t>Early Days of NLP</a:t>
            </a:r>
          </a:p>
          <a:p>
            <a:pPr algn="l" fontAlgn="base"/>
            <a:r>
              <a:rPr lang="en-IN" sz="1400" b="0" i="0" u="none" strike="noStrike" dirty="0">
                <a:solidFill>
                  <a:srgbClr val="666666"/>
                </a:solidFill>
                <a:effectLst/>
                <a:latin typeface="Open Sans" panose="020B0606030504020204" pitchFamily="34" charset="0"/>
              </a:rPr>
              <a:t>NLP initially focused on processing and understanding textual data. Its roots can be traced back to rule-based systems in the 1950s and 1960s, where researchers attempted to encode grammatical rules to analyse and generate language manually.</a:t>
            </a:r>
          </a:p>
          <a:p>
            <a:pPr marL="0" indent="0" algn="l" fontAlgn="base">
              <a:buNone/>
            </a:pPr>
            <a:r>
              <a:rPr lang="en-IN" sz="1400" b="1" i="0" u="none" strike="noStrike" dirty="0">
                <a:solidFill>
                  <a:srgbClr val="333333"/>
                </a:solidFill>
                <a:effectLst/>
                <a:latin typeface="Open Sans" panose="020B0606030504020204" pitchFamily="34" charset="0"/>
              </a:rPr>
              <a:t>Text-Centric Advancements</a:t>
            </a:r>
          </a:p>
          <a:p>
            <a:pPr algn="l" fontAlgn="base"/>
            <a:r>
              <a:rPr lang="en-IN" sz="1400" b="0" i="0" u="none" strike="noStrike" dirty="0">
                <a:solidFill>
                  <a:srgbClr val="666666"/>
                </a:solidFill>
                <a:effectLst/>
                <a:latin typeface="Open Sans" panose="020B0606030504020204" pitchFamily="34" charset="0"/>
              </a:rPr>
              <a:t>Advancements in the late 20th century, mainly statistical and machine learning approaches, revolutionised NLP. Techniques like </a:t>
            </a:r>
            <a:r>
              <a:rPr lang="en-IN" sz="1400" b="0" i="0" u="sng" strike="noStrike" dirty="0">
                <a:solidFill>
                  <a:srgbClr val="0101A5"/>
                </a:solidFill>
                <a:effectLst/>
                <a:latin typeface="Open Sans" panose="020B0606030504020204" pitchFamily="34" charset="0"/>
                <a:hlinkClick r:id="rId2"/>
              </a:rPr>
              <a:t>Hidden Markov Models (HMMs)</a:t>
            </a:r>
            <a:r>
              <a:rPr lang="en-IN" sz="1400" b="0" i="0" u="none" strike="noStrike" dirty="0">
                <a:solidFill>
                  <a:srgbClr val="666666"/>
                </a:solidFill>
                <a:effectLst/>
                <a:latin typeface="Open Sans" panose="020B0606030504020204" pitchFamily="34" charset="0"/>
              </a:rPr>
              <a:t> and statistical methods such as </a:t>
            </a:r>
            <a:r>
              <a:rPr lang="en-IN" sz="1400" b="0" i="0" u="sng" strike="noStrike" dirty="0">
                <a:solidFill>
                  <a:srgbClr val="0101A5"/>
                </a:solidFill>
                <a:effectLst/>
                <a:latin typeface="Open Sans" panose="020B0606030504020204" pitchFamily="34" charset="0"/>
                <a:hlinkClick r:id="rId3"/>
              </a:rPr>
              <a:t>n-grams</a:t>
            </a:r>
            <a:r>
              <a:rPr lang="en-IN" sz="1400" b="0" i="0" u="none" strike="noStrike" dirty="0">
                <a:solidFill>
                  <a:srgbClr val="666666"/>
                </a:solidFill>
                <a:effectLst/>
                <a:latin typeface="Open Sans" panose="020B0606030504020204" pitchFamily="34" charset="0"/>
              </a:rPr>
              <a:t> and probabilistic context-free grammars (PCFGs) enabled machines to analyse and generate more nuanced text.</a:t>
            </a:r>
          </a:p>
          <a:p>
            <a:pPr marL="0" indent="0" algn="l" fontAlgn="base">
              <a:buNone/>
            </a:pPr>
            <a:r>
              <a:rPr lang="en-IN" sz="1400" b="1" i="0" u="none" strike="noStrike" dirty="0">
                <a:solidFill>
                  <a:srgbClr val="333333"/>
                </a:solidFill>
                <a:effectLst/>
                <a:latin typeface="Open Sans" panose="020B0606030504020204" pitchFamily="34" charset="0"/>
              </a:rPr>
              <a:t>Emergence of Multimodal NLP</a:t>
            </a:r>
          </a:p>
          <a:p>
            <a:pPr algn="l" fontAlgn="base"/>
            <a:r>
              <a:rPr lang="en-IN" sz="1400" b="0" i="0" u="none" strike="noStrike" dirty="0">
                <a:solidFill>
                  <a:srgbClr val="666666"/>
                </a:solidFill>
                <a:effectLst/>
                <a:latin typeface="Open Sans" panose="020B0606030504020204" pitchFamily="34" charset="0"/>
              </a:rPr>
              <a:t>However, true breakthroughs in NLP emerged by integrating multiple data modalities. The availability of diverse data types, such as images, audio, and videos, catalysed this shift from unimodal to multimodal NLP. Researchers realised that combining these modalities could significantly enhance language understanding and context.</a:t>
            </a:r>
          </a:p>
          <a:p>
            <a:pPr marL="0" indent="0" algn="l" fontAlgn="base">
              <a:buNone/>
            </a:pPr>
            <a:r>
              <a:rPr lang="en-IN" sz="1400" b="1" i="0" u="none" strike="noStrike" dirty="0">
                <a:solidFill>
                  <a:srgbClr val="333333"/>
                </a:solidFill>
                <a:effectLst/>
                <a:latin typeface="Open Sans" panose="020B0606030504020204" pitchFamily="34" charset="0"/>
              </a:rPr>
              <a:t>Milestones in Multimodal NLP</a:t>
            </a:r>
          </a:p>
          <a:p>
            <a:pPr algn="l" fontAlgn="base"/>
            <a:r>
              <a:rPr lang="en-IN" sz="1400" b="0" i="0" u="none" strike="noStrike" dirty="0">
                <a:solidFill>
                  <a:srgbClr val="666666"/>
                </a:solidFill>
                <a:effectLst/>
                <a:latin typeface="Open Sans" panose="020B0606030504020204" pitchFamily="34" charset="0"/>
              </a:rPr>
              <a:t>The turn of the 21st century witnessed key milestones in multimodal NLP. Research efforts delved into understanding and processing visual information alongside text. Projects like visible question answering (VQA) and automatic image captioning exemplified the fusion of textual and visual data, marking a pivotal shift in NLP’s trajectory.</a:t>
            </a:r>
          </a:p>
          <a:p>
            <a:pPr marL="0" indent="0" algn="l" fontAlgn="base">
              <a:buNone/>
            </a:pPr>
            <a:r>
              <a:rPr lang="en-IN" sz="1400" b="1" i="0" u="none" strike="noStrike" dirty="0">
                <a:solidFill>
                  <a:srgbClr val="333333"/>
                </a:solidFill>
                <a:effectLst/>
                <a:latin typeface="Open Sans" panose="020B0606030504020204" pitchFamily="34" charset="0"/>
              </a:rPr>
              <a:t>The Modern Era</a:t>
            </a:r>
          </a:p>
          <a:p>
            <a:pPr algn="l" fontAlgn="base"/>
            <a:r>
              <a:rPr lang="en-IN" sz="1400" b="0" i="0" u="none" strike="noStrike" dirty="0">
                <a:solidFill>
                  <a:srgbClr val="666666"/>
                </a:solidFill>
                <a:effectLst/>
                <a:latin typeface="Open Sans" panose="020B0606030504020204" pitchFamily="34" charset="0"/>
              </a:rPr>
              <a:t>Today, multimodal NLP has evolved into a vibrant field where researchers explore sophisticated models capable of simultaneously understanding, generating, and processing multiple modalities. State-of-the-art models leverage neural architectures like </a:t>
            </a:r>
            <a:r>
              <a:rPr lang="en-IN" sz="1400" b="0" i="0" u="sng" strike="noStrike" dirty="0">
                <a:solidFill>
                  <a:srgbClr val="0101A5"/>
                </a:solidFill>
                <a:effectLst/>
                <a:latin typeface="Open Sans" panose="020B0606030504020204" pitchFamily="34" charset="0"/>
                <a:hlinkClick r:id="rId4"/>
              </a:rPr>
              <a:t>Transformers</a:t>
            </a:r>
            <a:r>
              <a:rPr lang="en-IN" sz="1400" b="0" i="0" u="none" strike="noStrike" dirty="0">
                <a:solidFill>
                  <a:srgbClr val="666666"/>
                </a:solidFill>
                <a:effectLst/>
                <a:latin typeface="Open Sans" panose="020B0606030504020204" pitchFamily="34" charset="0"/>
              </a:rPr>
              <a:t>, which have shown remarkable prowess in handling diverse data types.</a:t>
            </a:r>
          </a:p>
          <a:p>
            <a:pPr marL="0" indent="0">
              <a:buNone/>
            </a:pPr>
            <a:br>
              <a:rPr lang="en-IN" sz="1400" b="0" i="0" u="none" strike="noStrike" dirty="0">
                <a:effectLst/>
                <a:latin typeface="Open Sans" panose="020F0502020204030204" pitchFamily="34" charset="0"/>
              </a:rPr>
            </a:br>
            <a:endParaRPr lang="en-US" sz="1400" dirty="0"/>
          </a:p>
        </p:txBody>
      </p:sp>
    </p:spTree>
    <p:extLst>
      <p:ext uri="{BB962C8B-B14F-4D97-AF65-F5344CB8AC3E}">
        <p14:creationId xmlns:p14="http://schemas.microsoft.com/office/powerpoint/2010/main" val="3392546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E6DA1-7962-8ED9-D64F-0F3CC679C403}"/>
              </a:ext>
            </a:extLst>
          </p:cNvPr>
          <p:cNvSpPr>
            <a:spLocks noGrp="1"/>
          </p:cNvSpPr>
          <p:nvPr>
            <p:ph type="title"/>
          </p:nvPr>
        </p:nvSpPr>
        <p:spPr>
          <a:xfrm>
            <a:off x="838200" y="681037"/>
            <a:ext cx="10515600" cy="1325563"/>
          </a:xfrm>
        </p:spPr>
        <p:txBody>
          <a:bodyPr>
            <a:normAutofit/>
          </a:bodyPr>
          <a:lstStyle/>
          <a:p>
            <a:r>
              <a:rPr kumimoji="0" lang="en-US" altLang="en-US" sz="2800" b="1" i="0" u="none" strike="noStrike" cap="none" normalizeH="0" baseline="0" dirty="0">
                <a:ln>
                  <a:noFill/>
                </a:ln>
                <a:solidFill>
                  <a:srgbClr val="333333"/>
                </a:solidFill>
                <a:effectLst/>
                <a:latin typeface="Open Sans" panose="020B0606030504020204" pitchFamily="34" charset="0"/>
              </a:rPr>
              <a:t>The Significance of Multimodal NLP</a:t>
            </a:r>
            <a:br>
              <a:rPr kumimoji="0" lang="en-US" altLang="en-US" sz="2800" b="1" i="0" u="none" strike="noStrike" cap="none" normalizeH="0" baseline="0" dirty="0">
                <a:ln>
                  <a:noFill/>
                </a:ln>
                <a:solidFill>
                  <a:srgbClr val="333333"/>
                </a:solidFill>
                <a:effectLst/>
                <a:latin typeface="Open Sans" panose="020B0606030504020204" pitchFamily="34" charset="0"/>
              </a:rPr>
            </a:br>
            <a:endParaRPr lang="en-US" sz="2800" dirty="0"/>
          </a:p>
        </p:txBody>
      </p:sp>
      <p:sp>
        <p:nvSpPr>
          <p:cNvPr id="3" name="Content Placeholder 2">
            <a:extLst>
              <a:ext uri="{FF2B5EF4-FFF2-40B4-BE49-F238E27FC236}">
                <a16:creationId xmlns:a16="http://schemas.microsoft.com/office/drawing/2014/main" id="{6B379FD3-88BF-5DC8-1C62-FE1D22CCFC55}"/>
              </a:ext>
            </a:extLst>
          </p:cNvPr>
          <p:cNvSpPr>
            <a:spLocks noGrp="1"/>
          </p:cNvSpPr>
          <p:nvPr>
            <p:ph idx="1"/>
          </p:nvPr>
        </p:nvSpPr>
        <p:spPr>
          <a:xfrm>
            <a:off x="838200" y="1825625"/>
            <a:ext cx="4257907" cy="4351338"/>
          </a:xfrm>
        </p:spPr>
        <p:txBody>
          <a:bodyPr>
            <a:normAutofit/>
          </a:bodyPr>
          <a:lstStyle/>
          <a:p>
            <a:r>
              <a:rPr kumimoji="0" lang="en-US" altLang="en-US" sz="1400" b="0" i="0" u="none" strike="noStrike" cap="none" normalizeH="0" baseline="0" dirty="0">
                <a:ln>
                  <a:noFill/>
                </a:ln>
                <a:solidFill>
                  <a:srgbClr val="666666"/>
                </a:solidFill>
                <a:effectLst/>
                <a:latin typeface="Open Sans" panose="020B0606030504020204" pitchFamily="34" charset="0"/>
                <a:ea typeface="Open Sans" panose="020B0606030504020204" pitchFamily="34" charset="0"/>
                <a:cs typeface="Open Sans" panose="020B0606030504020204" pitchFamily="34" charset="0"/>
              </a:rPr>
              <a:t>The importance of multimodal NLP lies in its ability to bridge the gap between language and other forms of information. By understanding images, videos, and audio alongside textual data, machines can achieve a more holistic comprehension of the world, mirroring human-like understanding.</a:t>
            </a:r>
          </a:p>
          <a:p>
            <a:r>
              <a:rPr lang="en-IN" sz="1400" b="0" i="0" u="none" strike="noStrike" dirty="0">
                <a:solidFill>
                  <a:srgbClr val="666666"/>
                </a:solidFill>
                <a:effectLst/>
                <a:latin typeface="Open Sans" panose="020B0606030504020204" pitchFamily="34" charset="0"/>
                <a:ea typeface="Open Sans" panose="020B0606030504020204" pitchFamily="34" charset="0"/>
                <a:cs typeface="Open Sans" panose="020B0606030504020204" pitchFamily="34" charset="0"/>
              </a:rPr>
              <a:t>This evolution from text-centric NLP to multimodal approaches signifies a paradigm shift in how machines perceive and interpret information, setting the stage for more contextually aware and comprehensive AI systems.</a:t>
            </a:r>
            <a:endParaRPr kumimoji="0" lang="en-US" altLang="en-US" sz="1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027" name="Picture 3" descr="Multimodal Ai is an intersection of NLP and other modals">
            <a:extLst>
              <a:ext uri="{FF2B5EF4-FFF2-40B4-BE49-F238E27FC236}">
                <a16:creationId xmlns:a16="http://schemas.microsoft.com/office/drawing/2014/main" id="{B4B4A32D-2CFD-3854-1959-0E2C675E5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2087" y="2135157"/>
            <a:ext cx="4348236" cy="2793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799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FA7F6-1989-8E15-2BFD-EEF8239D44D6}"/>
              </a:ext>
            </a:extLst>
          </p:cNvPr>
          <p:cNvSpPr>
            <a:spLocks noGrp="1"/>
          </p:cNvSpPr>
          <p:nvPr>
            <p:ph type="title"/>
          </p:nvPr>
        </p:nvSpPr>
        <p:spPr>
          <a:xfrm>
            <a:off x="381001" y="525229"/>
            <a:ext cx="10515600" cy="1325563"/>
          </a:xfrm>
        </p:spPr>
        <p:txBody>
          <a:bodyPr>
            <a:normAutofit/>
          </a:bodyPr>
          <a:lstStyle/>
          <a:p>
            <a:r>
              <a:rPr lang="en-IN" sz="2800" b="1" i="0" u="none" strike="noStrike" dirty="0">
                <a:solidFill>
                  <a:srgbClr val="333333"/>
                </a:solidFill>
                <a:effectLst/>
                <a:latin typeface="Open Sans" panose="020B0606030504020204" pitchFamily="34" charset="0"/>
              </a:rPr>
              <a:t>Applications of Multimodal NLP</a:t>
            </a:r>
            <a:br>
              <a:rPr lang="en-IN" sz="2800" b="1" i="0" u="none" strike="noStrike" dirty="0">
                <a:solidFill>
                  <a:srgbClr val="333333"/>
                </a:solidFill>
                <a:effectLst/>
                <a:latin typeface="Open Sans" panose="020B0606030504020204" pitchFamily="34" charset="0"/>
              </a:rPr>
            </a:br>
            <a:endParaRPr lang="en-US" sz="2800" dirty="0"/>
          </a:p>
        </p:txBody>
      </p:sp>
      <p:sp>
        <p:nvSpPr>
          <p:cNvPr id="3" name="Content Placeholder 2">
            <a:extLst>
              <a:ext uri="{FF2B5EF4-FFF2-40B4-BE49-F238E27FC236}">
                <a16:creationId xmlns:a16="http://schemas.microsoft.com/office/drawing/2014/main" id="{7F4A5588-AAD7-403E-241E-F2EF206C8156}"/>
              </a:ext>
            </a:extLst>
          </p:cNvPr>
          <p:cNvSpPr>
            <a:spLocks noGrp="1"/>
          </p:cNvSpPr>
          <p:nvPr>
            <p:ph idx="1"/>
          </p:nvPr>
        </p:nvSpPr>
        <p:spPr>
          <a:xfrm>
            <a:off x="381001" y="1516255"/>
            <a:ext cx="10515600" cy="5121585"/>
          </a:xfrm>
        </p:spPr>
        <p:txBody>
          <a:bodyPr>
            <a:normAutofit/>
          </a:bodyPr>
          <a:lstStyle/>
          <a:p>
            <a:pPr marL="0" indent="0" algn="l" fontAlgn="base">
              <a:buNone/>
            </a:pPr>
            <a:r>
              <a:rPr lang="en-IN" sz="1400" b="0" i="0" u="none" strike="noStrike" dirty="0">
                <a:solidFill>
                  <a:srgbClr val="666666"/>
                </a:solidFill>
                <a:effectLst/>
                <a:latin typeface="Open Sans" panose="020B0606030504020204" pitchFamily="34" charset="0"/>
              </a:rPr>
              <a:t>The fusion of text, images, audio, video, and other modalities has opened the door to a wide array of applications in multimodal NLP, transforming how machines understand and interact with diverse forms of information.</a:t>
            </a:r>
          </a:p>
          <a:p>
            <a:pPr marL="0" indent="0" algn="l" fontAlgn="base">
              <a:buNone/>
            </a:pPr>
            <a:endParaRPr lang="en-IN" sz="1400" b="0" i="0" u="none" strike="noStrike" dirty="0">
              <a:solidFill>
                <a:srgbClr val="666666"/>
              </a:solidFill>
              <a:effectLst/>
              <a:latin typeface="Open Sans" panose="020B0606030504020204" pitchFamily="34" charset="0"/>
            </a:endParaRPr>
          </a:p>
          <a:p>
            <a:pPr marL="0" indent="0" algn="l" fontAlgn="base">
              <a:buNone/>
            </a:pPr>
            <a:r>
              <a:rPr lang="en-IN" sz="1400" b="0" i="0" u="none" strike="noStrike" dirty="0">
                <a:solidFill>
                  <a:srgbClr val="666666"/>
                </a:solidFill>
                <a:effectLst/>
                <a:latin typeface="Open Sans" panose="020B0606030504020204" pitchFamily="34" charset="0"/>
              </a:rPr>
              <a:t> </a:t>
            </a:r>
            <a:r>
              <a:rPr lang="en-IN" sz="1400" b="1" i="0" u="none" strike="noStrike" dirty="0">
                <a:solidFill>
                  <a:srgbClr val="666666"/>
                </a:solidFill>
                <a:effectLst/>
                <a:latin typeface="Open Sans" panose="020B0606030504020204" pitchFamily="34" charset="0"/>
              </a:rPr>
              <a:t>Visual Question Answering (VQA)</a:t>
            </a:r>
            <a:endParaRPr lang="en-IN" sz="1400" b="0" i="0" u="none" strike="noStrike" dirty="0">
              <a:solidFill>
                <a:srgbClr val="666666"/>
              </a:solidFill>
              <a:effectLst/>
              <a:latin typeface="Open Sans" panose="020B0606030504020204" pitchFamily="34" charset="0"/>
            </a:endParaRPr>
          </a:p>
          <a:p>
            <a:pPr algn="l" fontAlgn="base"/>
            <a:r>
              <a:rPr lang="en-IN" sz="1400" b="0" i="0" u="none" strike="noStrike" dirty="0">
                <a:solidFill>
                  <a:srgbClr val="666666"/>
                </a:solidFill>
                <a:effectLst/>
                <a:latin typeface="Open Sans" panose="020B0606030504020204" pitchFamily="34" charset="0"/>
              </a:rPr>
              <a:t>VQA systems enable machines to answer questions related to images or videos using both textual and visual information. These systems analyse and comprehend the content of an image or video to respond accurately to posed questions, ranging from simple queries about objects to complex contextual understanding.</a:t>
            </a:r>
          </a:p>
          <a:p>
            <a:pPr marL="0" indent="0" algn="l" fontAlgn="base">
              <a:buNone/>
            </a:pPr>
            <a:r>
              <a:rPr lang="en-IN" sz="1400" b="1" i="0" u="none" strike="noStrike" dirty="0">
                <a:solidFill>
                  <a:srgbClr val="666666"/>
                </a:solidFill>
                <a:effectLst/>
                <a:latin typeface="Open Sans" panose="020B0606030504020204" pitchFamily="34" charset="0"/>
              </a:rPr>
              <a:t>Automatic Image and Video Captioning</a:t>
            </a:r>
            <a:endParaRPr lang="en-IN" sz="1400" b="0" i="0" u="none" strike="noStrike" dirty="0">
              <a:solidFill>
                <a:srgbClr val="666666"/>
              </a:solidFill>
              <a:effectLst/>
              <a:latin typeface="Open Sans" panose="020B0606030504020204" pitchFamily="34" charset="0"/>
            </a:endParaRPr>
          </a:p>
          <a:p>
            <a:pPr algn="l" fontAlgn="base"/>
            <a:r>
              <a:rPr lang="en-IN" sz="1400" b="0" i="0" u="none" strike="noStrike" dirty="0">
                <a:solidFill>
                  <a:srgbClr val="666666"/>
                </a:solidFill>
                <a:effectLst/>
                <a:latin typeface="Open Sans" panose="020B0606030504020204" pitchFamily="34" charset="0"/>
              </a:rPr>
              <a:t>Multimodal NLP powers systems capable of generating descriptive captions for images and videos. These systems provide rich and informative captions by analysing the visual content and combining it with textual descriptions, aiding accessibility and content understanding.</a:t>
            </a:r>
          </a:p>
          <a:p>
            <a:pPr marL="0" indent="0" algn="l" fontAlgn="base">
              <a:buNone/>
            </a:pPr>
            <a:r>
              <a:rPr lang="en-IN" sz="1400" b="1" i="0" u="none" strike="noStrike" dirty="0">
                <a:solidFill>
                  <a:srgbClr val="666666"/>
                </a:solidFill>
                <a:effectLst/>
                <a:latin typeface="Open Sans" panose="020B0606030504020204" pitchFamily="34" charset="0"/>
              </a:rPr>
              <a:t>Sentiment Analysis in Multimedia</a:t>
            </a:r>
            <a:endParaRPr lang="en-IN" sz="1400" b="0" i="0" u="none" strike="noStrike" dirty="0">
              <a:solidFill>
                <a:srgbClr val="666666"/>
              </a:solidFill>
              <a:effectLst/>
              <a:latin typeface="Open Sans" panose="020B0606030504020204" pitchFamily="34" charset="0"/>
            </a:endParaRPr>
          </a:p>
          <a:p>
            <a:pPr algn="l" fontAlgn="base"/>
            <a:r>
              <a:rPr lang="en-IN" sz="1400" b="0" i="0" u="none" strike="noStrike" dirty="0">
                <a:solidFill>
                  <a:srgbClr val="666666"/>
                </a:solidFill>
                <a:effectLst/>
                <a:latin typeface="Open Sans" panose="020B0606030504020204" pitchFamily="34" charset="0"/>
              </a:rPr>
              <a:t>Understanding sentiments expressed across different modalities—text, audio, or images—enables machines to gauge emotions comprehensively. This facilitates sentiment analysis in multimedia content, allowing businesses to more accurately understand user reactions and sentiments in reviews or social media content.</a:t>
            </a:r>
          </a:p>
          <a:p>
            <a:pPr marL="0" indent="0" algn="l" fontAlgn="base">
              <a:buNone/>
            </a:pPr>
            <a:r>
              <a:rPr lang="en-IN" sz="1400" b="0" i="0" u="none" strike="noStrike" dirty="0">
                <a:solidFill>
                  <a:srgbClr val="666666"/>
                </a:solidFill>
                <a:effectLst/>
                <a:latin typeface="Open Sans" panose="020B0606030504020204" pitchFamily="34" charset="0"/>
              </a:rPr>
              <a:t> </a:t>
            </a:r>
            <a:r>
              <a:rPr lang="en-IN" sz="1400" b="1" i="0" u="none" strike="noStrike" dirty="0">
                <a:solidFill>
                  <a:srgbClr val="666666"/>
                </a:solidFill>
                <a:effectLst/>
                <a:latin typeface="Open Sans" panose="020B0606030504020204" pitchFamily="34" charset="0"/>
              </a:rPr>
              <a:t>Multimodal Translation and Transcription</a:t>
            </a:r>
            <a:endParaRPr lang="en-IN" sz="1400" b="0" i="0" u="none" strike="noStrike" dirty="0">
              <a:solidFill>
                <a:srgbClr val="666666"/>
              </a:solidFill>
              <a:effectLst/>
              <a:latin typeface="Open Sans" panose="020B0606030504020204" pitchFamily="34" charset="0"/>
            </a:endParaRPr>
          </a:p>
          <a:p>
            <a:pPr algn="l" fontAlgn="base"/>
            <a:r>
              <a:rPr lang="en-IN" sz="1400" b="0" i="0" u="none" strike="noStrike" dirty="0">
                <a:solidFill>
                  <a:srgbClr val="666666"/>
                </a:solidFill>
                <a:effectLst/>
                <a:latin typeface="Open Sans" panose="020B0606030504020204" pitchFamily="34" charset="0"/>
              </a:rPr>
              <a:t>Multimodal NLP enhances </a:t>
            </a:r>
            <a:r>
              <a:rPr lang="en-IN" sz="1400" b="0" i="0" u="sng" strike="noStrike" dirty="0">
                <a:solidFill>
                  <a:srgbClr val="0101A5"/>
                </a:solidFill>
                <a:effectLst/>
                <a:latin typeface="Open Sans" panose="020B0606030504020204" pitchFamily="34" charset="0"/>
                <a:hlinkClick r:id="rId2"/>
              </a:rPr>
              <a:t>translation</a:t>
            </a:r>
            <a:r>
              <a:rPr lang="en-IN" sz="1400" b="0" i="0" u="none" strike="noStrike" dirty="0">
                <a:solidFill>
                  <a:srgbClr val="666666"/>
                </a:solidFill>
                <a:effectLst/>
                <a:latin typeface="Open Sans" panose="020B0606030504020204" pitchFamily="34" charset="0"/>
              </a:rPr>
              <a:t> and transcription services by considering multiple modalities. For instance, in video translation, combining audio, visual context, and subtitles aids in more accurate and context-aware translations.</a:t>
            </a:r>
          </a:p>
          <a:p>
            <a:pPr marL="0" indent="0" algn="l" fontAlgn="base">
              <a:buNone/>
            </a:pPr>
            <a:endParaRPr lang="en-IN" sz="1400" b="0" i="0" u="none" strike="noStrike" dirty="0">
              <a:solidFill>
                <a:srgbClr val="666666"/>
              </a:solidFill>
              <a:effectLst/>
              <a:latin typeface="Open Sans" panose="020B0606030504020204" pitchFamily="34" charset="0"/>
            </a:endParaRPr>
          </a:p>
          <a:p>
            <a:endParaRPr lang="en-US" sz="1400" dirty="0"/>
          </a:p>
        </p:txBody>
      </p:sp>
    </p:spTree>
    <p:extLst>
      <p:ext uri="{BB962C8B-B14F-4D97-AF65-F5344CB8AC3E}">
        <p14:creationId xmlns:p14="http://schemas.microsoft.com/office/powerpoint/2010/main" val="1290743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0C3924-069F-8D1F-DAD1-DB3C81D68506}"/>
              </a:ext>
            </a:extLst>
          </p:cNvPr>
          <p:cNvSpPr>
            <a:spLocks noGrp="1"/>
          </p:cNvSpPr>
          <p:nvPr>
            <p:ph idx="1"/>
          </p:nvPr>
        </p:nvSpPr>
        <p:spPr>
          <a:xfrm>
            <a:off x="358697" y="992459"/>
            <a:ext cx="10515600" cy="5719763"/>
          </a:xfrm>
        </p:spPr>
        <p:txBody>
          <a:bodyPr>
            <a:normAutofit/>
          </a:bodyPr>
          <a:lstStyle/>
          <a:p>
            <a:pPr marL="0" indent="0" algn="l" fontAlgn="base">
              <a:buNone/>
            </a:pPr>
            <a:r>
              <a:rPr lang="en-IN" sz="1400" b="0" i="0" u="none" strike="noStrike" dirty="0">
                <a:solidFill>
                  <a:srgbClr val="666666"/>
                </a:solidFill>
                <a:effectLst/>
                <a:latin typeface="Open Sans" panose="020B0606030504020204" pitchFamily="34" charset="0"/>
              </a:rPr>
              <a:t> </a:t>
            </a:r>
            <a:r>
              <a:rPr lang="en-IN" sz="1400" b="1" i="0" u="none" strike="noStrike" dirty="0">
                <a:solidFill>
                  <a:srgbClr val="666666"/>
                </a:solidFill>
                <a:effectLst/>
                <a:latin typeface="Open Sans" panose="020B0606030504020204" pitchFamily="34" charset="0"/>
              </a:rPr>
              <a:t>Enhanced Content Recommendation Systems</a:t>
            </a:r>
            <a:endParaRPr lang="en-IN" sz="1400" b="0" i="0" u="none" strike="noStrike" dirty="0">
              <a:solidFill>
                <a:srgbClr val="666666"/>
              </a:solidFill>
              <a:effectLst/>
              <a:latin typeface="Open Sans" panose="020B0606030504020204" pitchFamily="34" charset="0"/>
            </a:endParaRPr>
          </a:p>
          <a:p>
            <a:pPr fontAlgn="base"/>
            <a:r>
              <a:rPr lang="en-IN" sz="1400" b="0" i="0" u="none" strike="noStrike" dirty="0">
                <a:solidFill>
                  <a:srgbClr val="666666"/>
                </a:solidFill>
                <a:effectLst/>
                <a:latin typeface="Open Sans" panose="020B0606030504020204" pitchFamily="34" charset="0"/>
              </a:rPr>
              <a:t>By leveraging multimodal understanding, recommendation systems can suggest content—articles, videos, or products—based not only on text but also images, user behaviour, and preferences. This fosters more personalised and accurate recommendations.</a:t>
            </a:r>
          </a:p>
          <a:p>
            <a:pPr marL="0" indent="0" fontAlgn="base">
              <a:buNone/>
            </a:pPr>
            <a:r>
              <a:rPr lang="en-IN" sz="1400" b="0" i="0" u="none" strike="noStrike" dirty="0">
                <a:solidFill>
                  <a:srgbClr val="666666"/>
                </a:solidFill>
                <a:effectLst/>
                <a:latin typeface="Open Sans" panose="020B0606030504020204" pitchFamily="34" charset="0"/>
              </a:rPr>
              <a:t> </a:t>
            </a:r>
            <a:r>
              <a:rPr lang="en-IN" sz="1400" b="1" i="0" u="none" strike="noStrike" dirty="0">
                <a:solidFill>
                  <a:srgbClr val="666666"/>
                </a:solidFill>
                <a:effectLst/>
                <a:latin typeface="Open Sans" panose="020B0606030504020204" pitchFamily="34" charset="0"/>
              </a:rPr>
              <a:t>Multimodal Assistive Technologies</a:t>
            </a:r>
            <a:endParaRPr lang="en-IN" sz="1400" b="0" i="0" u="none" strike="noStrike" dirty="0">
              <a:solidFill>
                <a:srgbClr val="666666"/>
              </a:solidFill>
              <a:effectLst/>
              <a:latin typeface="Open Sans" panose="020B0606030504020204" pitchFamily="34" charset="0"/>
            </a:endParaRPr>
          </a:p>
          <a:p>
            <a:pPr fontAlgn="base"/>
            <a:r>
              <a:rPr lang="en-IN" sz="1400" b="0" i="0" u="none" strike="noStrike" dirty="0">
                <a:solidFill>
                  <a:srgbClr val="666666"/>
                </a:solidFill>
                <a:effectLst/>
                <a:latin typeface="Open Sans" panose="020B0606030504020204" pitchFamily="34" charset="0"/>
              </a:rPr>
              <a:t>Incorporating multiple modalities improves assistive technologies for individuals with disabilities. For example, text-to-speech systems coupled with visual recognition assist the visually impaired by providing auditory descriptions of visual content.</a:t>
            </a:r>
          </a:p>
          <a:p>
            <a:pPr marL="0" indent="0" algn="l" fontAlgn="base">
              <a:buNone/>
            </a:pPr>
            <a:r>
              <a:rPr lang="en-IN" sz="1400" b="0" i="0" u="none" strike="noStrike" dirty="0">
                <a:solidFill>
                  <a:srgbClr val="666666"/>
                </a:solidFill>
                <a:effectLst/>
                <a:latin typeface="Open Sans" panose="020B0606030504020204" pitchFamily="34" charset="0"/>
              </a:rPr>
              <a:t> </a:t>
            </a:r>
            <a:r>
              <a:rPr lang="en-IN" sz="1400" b="1" i="0" u="none" strike="noStrike" dirty="0">
                <a:solidFill>
                  <a:srgbClr val="666666"/>
                </a:solidFill>
                <a:effectLst/>
                <a:latin typeface="Open Sans" panose="020B0606030504020204" pitchFamily="34" charset="0"/>
              </a:rPr>
              <a:t>Context-aware conversational AI</a:t>
            </a:r>
            <a:endParaRPr lang="en-IN" sz="1400" b="0" i="0" u="none" strike="noStrike" dirty="0">
              <a:solidFill>
                <a:srgbClr val="666666"/>
              </a:solidFill>
              <a:effectLst/>
              <a:latin typeface="Open Sans" panose="020B0606030504020204" pitchFamily="34" charset="0"/>
            </a:endParaRPr>
          </a:p>
          <a:p>
            <a:pPr fontAlgn="base"/>
            <a:r>
              <a:rPr lang="en-IN" sz="1400" b="0" i="0" u="none" strike="noStrike" dirty="0">
                <a:solidFill>
                  <a:srgbClr val="666666"/>
                </a:solidFill>
                <a:effectLst/>
                <a:latin typeface="Open Sans" panose="020B0606030504020204" pitchFamily="34" charset="0"/>
              </a:rPr>
              <a:t>Multimodal NLP enhances chatbots and </a:t>
            </a:r>
            <a:r>
              <a:rPr lang="en-IN" sz="1400" b="0" i="0" u="sng" strike="noStrike" dirty="0">
                <a:solidFill>
                  <a:srgbClr val="0101A5"/>
                </a:solidFill>
                <a:effectLst/>
                <a:latin typeface="Open Sans" panose="020B0606030504020204" pitchFamily="34" charset="0"/>
                <a:hlinkClick r:id="rId2"/>
              </a:rPr>
              <a:t>conversational AI</a:t>
            </a:r>
            <a:r>
              <a:rPr lang="en-IN" sz="1400" b="0" i="0" u="none" strike="noStrike" dirty="0">
                <a:solidFill>
                  <a:srgbClr val="666666"/>
                </a:solidFill>
                <a:effectLst/>
                <a:latin typeface="Open Sans" panose="020B0606030504020204" pitchFamily="34" charset="0"/>
              </a:rPr>
              <a:t> by enabling systems to understand and respond to text, images, or audio inputs. This fosters more contextually relevant and engaging conversations, simulating human-like interactions.</a:t>
            </a:r>
          </a:p>
          <a:p>
            <a:pPr marL="0" indent="0" algn="l" fontAlgn="base">
              <a:buNone/>
            </a:pPr>
            <a:r>
              <a:rPr lang="en-IN" sz="1400" b="0" i="0" u="none" strike="noStrike" dirty="0">
                <a:solidFill>
                  <a:srgbClr val="666666"/>
                </a:solidFill>
                <a:effectLst/>
                <a:latin typeface="Open Sans" panose="020B0606030504020204" pitchFamily="34" charset="0"/>
              </a:rPr>
              <a:t> </a:t>
            </a:r>
            <a:r>
              <a:rPr lang="en-IN" sz="1400" b="1" i="0" u="none" strike="noStrike" dirty="0">
                <a:solidFill>
                  <a:srgbClr val="666666"/>
                </a:solidFill>
                <a:effectLst/>
                <a:latin typeface="Open Sans" panose="020B0606030504020204" pitchFamily="34" charset="0"/>
              </a:rPr>
              <a:t>Healthcare Applications</a:t>
            </a:r>
            <a:endParaRPr lang="en-IN" sz="1400" b="0" i="0" u="none" strike="noStrike" dirty="0">
              <a:solidFill>
                <a:srgbClr val="666666"/>
              </a:solidFill>
              <a:effectLst/>
              <a:latin typeface="Open Sans" panose="020B0606030504020204" pitchFamily="34" charset="0"/>
            </a:endParaRPr>
          </a:p>
          <a:p>
            <a:pPr fontAlgn="base"/>
            <a:r>
              <a:rPr lang="en-IN" sz="1400" b="0" i="0" u="none" strike="noStrike" dirty="0">
                <a:solidFill>
                  <a:srgbClr val="666666"/>
                </a:solidFill>
                <a:effectLst/>
                <a:latin typeface="Open Sans" panose="020B0606030504020204" pitchFamily="34" charset="0"/>
              </a:rPr>
              <a:t>In healthcare, multimodal NLP aids in analysing medical records, images, and patient data together, facilitating better diagnostics, treatment plans, and patient care through a comprehensive analysis of diverse information sources.</a:t>
            </a:r>
          </a:p>
          <a:p>
            <a:pPr marL="0" indent="0">
              <a:buNone/>
            </a:pPr>
            <a:endParaRPr lang="en-US" sz="1600" dirty="0"/>
          </a:p>
        </p:txBody>
      </p:sp>
    </p:spTree>
    <p:extLst>
      <p:ext uri="{BB962C8B-B14F-4D97-AF65-F5344CB8AC3E}">
        <p14:creationId xmlns:p14="http://schemas.microsoft.com/office/powerpoint/2010/main" val="235028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9E08-2F60-C19B-C494-44C3A69BCCFF}"/>
              </a:ext>
            </a:extLst>
          </p:cNvPr>
          <p:cNvSpPr>
            <a:spLocks noGrp="1"/>
          </p:cNvSpPr>
          <p:nvPr>
            <p:ph type="title"/>
          </p:nvPr>
        </p:nvSpPr>
        <p:spPr>
          <a:xfrm>
            <a:off x="592873" y="595003"/>
            <a:ext cx="10515600" cy="1325563"/>
          </a:xfrm>
        </p:spPr>
        <p:txBody>
          <a:bodyPr>
            <a:normAutofit fontScale="90000"/>
          </a:bodyPr>
          <a:lstStyle/>
          <a:p>
            <a:r>
              <a:rPr lang="en-IN" sz="3100" b="1" i="0" u="none" strike="noStrike" dirty="0">
                <a:solidFill>
                  <a:srgbClr val="333333"/>
                </a:solidFill>
                <a:effectLst/>
                <a:latin typeface="Open Sans" panose="020B0606030504020204" pitchFamily="34" charset="0"/>
              </a:rPr>
              <a:t>What Specific Techniques and Architectures are Used in Modern Multimodal NLP? </a:t>
            </a:r>
            <a:br>
              <a:rPr lang="en-IN" b="1" i="0" u="none" strike="noStrike" dirty="0">
                <a:solidFill>
                  <a:srgbClr val="333333"/>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754613EA-98A1-6795-1D7C-9FBC955B21F1}"/>
              </a:ext>
            </a:extLst>
          </p:cNvPr>
          <p:cNvSpPr>
            <a:spLocks noGrp="1"/>
          </p:cNvSpPr>
          <p:nvPr>
            <p:ph idx="1"/>
          </p:nvPr>
        </p:nvSpPr>
        <p:spPr>
          <a:xfrm>
            <a:off x="592873" y="1690688"/>
            <a:ext cx="10515600" cy="4351338"/>
          </a:xfrm>
        </p:spPr>
        <p:txBody>
          <a:bodyPr>
            <a:noAutofit/>
          </a:bodyPr>
          <a:lstStyle/>
          <a:p>
            <a:pPr marL="0" indent="0">
              <a:buNone/>
            </a:pPr>
            <a:r>
              <a:rPr lang="en-IN" sz="1400" b="0" i="0" u="none" strike="noStrike" dirty="0">
                <a:solidFill>
                  <a:srgbClr val="666666"/>
                </a:solidFill>
                <a:effectLst/>
                <a:latin typeface="Open Sans" panose="020B0606030504020204" pitchFamily="34" charset="0"/>
              </a:rPr>
              <a:t>Modern multimodal NLP employs various techniques and architectures to effectively process and analyse information from multiple modalities, such as text, images, audio, and video.</a:t>
            </a:r>
          </a:p>
          <a:p>
            <a:pPr marL="0" indent="0" algn="l" fontAlgn="base">
              <a:buNone/>
            </a:pPr>
            <a:r>
              <a:rPr lang="en-IN" sz="1400" b="1" i="0" u="none" strike="noStrike" dirty="0">
                <a:solidFill>
                  <a:srgbClr val="666666"/>
                </a:solidFill>
                <a:effectLst/>
                <a:latin typeface="Open Sans" panose="020B0606030504020204" pitchFamily="34" charset="0"/>
              </a:rPr>
              <a:t>Feature Extraction:</a:t>
            </a:r>
            <a:endParaRPr lang="en-IN" sz="1400" b="0" i="0" u="none" strike="noStrike" dirty="0">
              <a:solidFill>
                <a:srgbClr val="666666"/>
              </a:solidFill>
              <a:effectLst/>
              <a:latin typeface="Open Sans" panose="020B0606030504020204" pitchFamily="34" charset="0"/>
            </a:endParaRP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Word Embeddings:</a:t>
            </a:r>
            <a:r>
              <a:rPr lang="en-IN" sz="1400" b="0" i="0" u="none" strike="noStrike" dirty="0">
                <a:solidFill>
                  <a:srgbClr val="666666"/>
                </a:solidFill>
                <a:effectLst/>
                <a:latin typeface="Open Sans" panose="020B0606030504020204" pitchFamily="34" charset="0"/>
              </a:rPr>
              <a:t> Representing words as numerical vectors captures their semantic meaning and allows for meaningful comparisons. Common embeddings include </a:t>
            </a:r>
            <a:r>
              <a:rPr lang="en-IN" sz="1400" b="0" i="0" u="sng" strike="noStrike" dirty="0">
                <a:solidFill>
                  <a:srgbClr val="0101A5"/>
                </a:solidFill>
                <a:effectLst/>
                <a:latin typeface="Open Sans" panose="020B0606030504020204" pitchFamily="34" charset="0"/>
                <a:hlinkClick r:id="rId2"/>
              </a:rPr>
              <a:t>Word2Vec</a:t>
            </a:r>
            <a:r>
              <a:rPr lang="en-IN" sz="1400" b="0" i="0" u="none" strike="noStrike" dirty="0">
                <a:solidFill>
                  <a:srgbClr val="666666"/>
                </a:solidFill>
                <a:effectLst/>
                <a:latin typeface="Open Sans" panose="020B0606030504020204" pitchFamily="34" charset="0"/>
              </a:rPr>
              <a:t>, </a:t>
            </a:r>
            <a:r>
              <a:rPr lang="en-IN" sz="1400" b="0" i="0" u="sng" strike="noStrike" dirty="0">
                <a:solidFill>
                  <a:srgbClr val="0101A5"/>
                </a:solidFill>
                <a:effectLst/>
                <a:latin typeface="Open Sans" panose="020B0606030504020204" pitchFamily="34" charset="0"/>
                <a:hlinkClick r:id="rId3"/>
              </a:rPr>
              <a:t>GloVe</a:t>
            </a:r>
            <a:r>
              <a:rPr lang="en-IN" sz="1400" b="0" i="0" u="none" strike="noStrike" dirty="0">
                <a:solidFill>
                  <a:srgbClr val="666666"/>
                </a:solidFill>
                <a:effectLst/>
                <a:latin typeface="Open Sans" panose="020B0606030504020204" pitchFamily="34" charset="0"/>
              </a:rPr>
              <a:t>, and </a:t>
            </a:r>
            <a:r>
              <a:rPr lang="en-IN" sz="1400" b="0" i="0" u="sng" strike="noStrike" dirty="0">
                <a:solidFill>
                  <a:srgbClr val="0101A5"/>
                </a:solidFill>
                <a:effectLst/>
                <a:latin typeface="Open Sans" panose="020B0606030504020204" pitchFamily="34" charset="0"/>
                <a:hlinkClick r:id="rId4"/>
              </a:rPr>
              <a:t>ELMo</a:t>
            </a:r>
            <a:r>
              <a:rPr lang="en-IN" sz="1400" b="0" i="0" u="none" strike="noStrike" dirty="0">
                <a:solidFill>
                  <a:srgbClr val="666666"/>
                </a:solidFill>
                <a:effectLst/>
                <a:latin typeface="Open Sans" panose="020B0606030504020204" pitchFamily="34" charset="0"/>
              </a:rPr>
              <a:t>.</a:t>
            </a: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Image Representations:</a:t>
            </a:r>
            <a:r>
              <a:rPr lang="en-IN" sz="1400" b="0" i="0" u="none" strike="noStrike" dirty="0">
                <a:solidFill>
                  <a:srgbClr val="666666"/>
                </a:solidFill>
                <a:effectLst/>
                <a:latin typeface="Open Sans" panose="020B0606030504020204" pitchFamily="34" charset="0"/>
              </a:rPr>
              <a:t> Extracting features from images using CNNs captures the spatial and structural information. Various CNN architectures like </a:t>
            </a:r>
            <a:r>
              <a:rPr lang="en-IN" sz="1400" b="0" i="0" u="sng" strike="noStrike" dirty="0">
                <a:solidFill>
                  <a:srgbClr val="0101A5"/>
                </a:solidFill>
                <a:effectLst/>
                <a:latin typeface="Open Sans" panose="020B0606030504020204" pitchFamily="34" charset="0"/>
                <a:hlinkClick r:id="rId5"/>
              </a:rPr>
              <a:t>VGGNet</a:t>
            </a:r>
            <a:r>
              <a:rPr lang="en-IN" sz="1400" b="0" i="0" u="none" strike="noStrike" dirty="0">
                <a:solidFill>
                  <a:srgbClr val="666666"/>
                </a:solidFill>
                <a:effectLst/>
                <a:latin typeface="Open Sans" panose="020B0606030504020204" pitchFamily="34" charset="0"/>
              </a:rPr>
              <a:t>, </a:t>
            </a:r>
            <a:r>
              <a:rPr lang="en-IN" sz="1400" b="0" i="0" u="none" strike="noStrike" dirty="0" err="1">
                <a:solidFill>
                  <a:srgbClr val="666666"/>
                </a:solidFill>
                <a:effectLst/>
                <a:latin typeface="Open Sans" panose="020B0606030504020204" pitchFamily="34" charset="0"/>
              </a:rPr>
              <a:t>ResNet</a:t>
            </a:r>
            <a:r>
              <a:rPr lang="en-IN" sz="1400" b="0" i="0" u="none" strike="noStrike" dirty="0">
                <a:solidFill>
                  <a:srgbClr val="666666"/>
                </a:solidFill>
                <a:effectLst/>
                <a:latin typeface="Open Sans" panose="020B0606030504020204" pitchFamily="34" charset="0"/>
              </a:rPr>
              <a:t>, and </a:t>
            </a:r>
            <a:r>
              <a:rPr lang="en-IN" sz="1400" b="0" i="0" u="none" strike="noStrike" dirty="0" err="1">
                <a:solidFill>
                  <a:srgbClr val="666666"/>
                </a:solidFill>
                <a:effectLst/>
                <a:latin typeface="Open Sans" panose="020B0606030504020204" pitchFamily="34" charset="0"/>
              </a:rPr>
              <a:t>InceptionNet</a:t>
            </a:r>
            <a:r>
              <a:rPr lang="en-IN" sz="1400" b="0" i="0" u="none" strike="noStrike" dirty="0">
                <a:solidFill>
                  <a:srgbClr val="666666"/>
                </a:solidFill>
                <a:effectLst/>
                <a:latin typeface="Open Sans" panose="020B0606030504020204" pitchFamily="34" charset="0"/>
              </a:rPr>
              <a:t> are widely used.</a:t>
            </a: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Audio Feature Extraction:</a:t>
            </a:r>
            <a:r>
              <a:rPr lang="en-IN" sz="1400" b="0" i="0" u="none" strike="noStrike" dirty="0">
                <a:solidFill>
                  <a:srgbClr val="666666"/>
                </a:solidFill>
                <a:effectLst/>
                <a:latin typeface="Open Sans" panose="020B0606030504020204" pitchFamily="34" charset="0"/>
              </a:rPr>
              <a:t> Extracting features from audio using techniques like MFCCs, Mel-spectrograms, and pitch detection enables analysis of auditory signals.</a:t>
            </a: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Video Representations:</a:t>
            </a:r>
            <a:r>
              <a:rPr lang="en-IN" sz="1400" b="0" i="0" u="none" strike="noStrike" dirty="0">
                <a:solidFill>
                  <a:srgbClr val="666666"/>
                </a:solidFill>
                <a:effectLst/>
                <a:latin typeface="Open Sans" panose="020B0606030504020204" pitchFamily="34" charset="0"/>
              </a:rPr>
              <a:t> Extracting features from videos using 3D CNNs captures the temporal and spatial information. Techniques like optical flow, scene segmentation, and action recognition are employed.</a:t>
            </a:r>
          </a:p>
          <a:p>
            <a:pPr marL="0" indent="0" algn="l" fontAlgn="base">
              <a:buNone/>
            </a:pPr>
            <a:r>
              <a:rPr lang="en-IN" sz="1400" b="1" i="0" u="none" strike="noStrike" dirty="0">
                <a:solidFill>
                  <a:srgbClr val="666666"/>
                </a:solidFill>
                <a:effectLst/>
                <a:latin typeface="Open Sans" panose="020B0606030504020204" pitchFamily="34" charset="0"/>
              </a:rPr>
              <a:t>Fusion Techniques:</a:t>
            </a:r>
            <a:endParaRPr lang="en-IN" sz="1400" b="0" i="0" u="none" strike="noStrike" dirty="0">
              <a:solidFill>
                <a:srgbClr val="666666"/>
              </a:solidFill>
              <a:effectLst/>
              <a:latin typeface="Open Sans" panose="020B0606030504020204" pitchFamily="34" charset="0"/>
            </a:endParaRP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Early Fusion:</a:t>
            </a:r>
            <a:r>
              <a:rPr lang="en-IN" sz="1400" b="0" i="0" u="none" strike="noStrike" dirty="0">
                <a:solidFill>
                  <a:srgbClr val="666666"/>
                </a:solidFill>
                <a:effectLst/>
                <a:latin typeface="Open Sans" panose="020B0606030504020204" pitchFamily="34" charset="0"/>
              </a:rPr>
              <a:t> Concatenating or averaging features from different modalities at the input layer allows for direct interaction and shared processing.</a:t>
            </a: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Late Fusion:</a:t>
            </a:r>
            <a:r>
              <a:rPr lang="en-IN" sz="1400" b="0" i="0" u="none" strike="noStrike" dirty="0">
                <a:solidFill>
                  <a:srgbClr val="666666"/>
                </a:solidFill>
                <a:effectLst/>
                <a:latin typeface="Open Sans" panose="020B0606030504020204" pitchFamily="34" charset="0"/>
              </a:rPr>
              <a:t> Passing features through separate unimodal models and combining their outputs at a later stage preserves the modality-specific information.</a:t>
            </a: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Attention Mechanisms:</a:t>
            </a:r>
            <a:r>
              <a:rPr lang="en-IN" sz="1400" b="0" i="0" u="none" strike="noStrike" dirty="0">
                <a:solidFill>
                  <a:srgbClr val="666666"/>
                </a:solidFill>
                <a:effectLst/>
                <a:latin typeface="Open Sans" panose="020B0606030504020204" pitchFamily="34" charset="0"/>
              </a:rPr>
              <a:t> Dynamically weighting and combining features based on relevance allows for selective attention and efficient information processing.</a:t>
            </a:r>
          </a:p>
          <a:p>
            <a:endParaRPr lang="en-US" sz="1400" dirty="0"/>
          </a:p>
        </p:txBody>
      </p:sp>
    </p:spTree>
    <p:extLst>
      <p:ext uri="{BB962C8B-B14F-4D97-AF65-F5344CB8AC3E}">
        <p14:creationId xmlns:p14="http://schemas.microsoft.com/office/powerpoint/2010/main" val="2342899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A5DEAF-ACB3-BBE4-B304-EC2F972FCA83}"/>
              </a:ext>
            </a:extLst>
          </p:cNvPr>
          <p:cNvSpPr>
            <a:spLocks noGrp="1"/>
          </p:cNvSpPr>
          <p:nvPr>
            <p:ph idx="1"/>
          </p:nvPr>
        </p:nvSpPr>
        <p:spPr>
          <a:xfrm>
            <a:off x="425604" y="803294"/>
            <a:ext cx="10515600" cy="5719763"/>
          </a:xfrm>
        </p:spPr>
        <p:txBody>
          <a:bodyPr>
            <a:normAutofit/>
          </a:bodyPr>
          <a:lstStyle/>
          <a:p>
            <a:pPr marL="0" indent="0" algn="l" fontAlgn="base">
              <a:buNone/>
            </a:pPr>
            <a:r>
              <a:rPr lang="en-IN" sz="1400" b="1" i="0" u="none" strike="noStrike" dirty="0">
                <a:solidFill>
                  <a:srgbClr val="666666"/>
                </a:solidFill>
                <a:effectLst/>
                <a:latin typeface="Open Sans" panose="020B0606030504020204" pitchFamily="34" charset="0"/>
              </a:rPr>
              <a:t>Deep Learning Architectures:</a:t>
            </a:r>
            <a:endParaRPr lang="en-IN" sz="1400" b="0" i="0" u="none" strike="noStrike" dirty="0">
              <a:solidFill>
                <a:srgbClr val="666666"/>
              </a:solidFill>
              <a:effectLst/>
              <a:latin typeface="Open Sans" panose="020B0606030504020204" pitchFamily="34" charset="0"/>
            </a:endParaRP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CNN-RNN:</a:t>
            </a:r>
            <a:r>
              <a:rPr lang="en-IN" sz="1400" b="0" i="0" u="none" strike="noStrike" dirty="0">
                <a:solidFill>
                  <a:srgbClr val="666666"/>
                </a:solidFill>
                <a:effectLst/>
                <a:latin typeface="Open Sans" panose="020B0606030504020204" pitchFamily="34" charset="0"/>
              </a:rPr>
              <a:t> Combining CNNs for image processing with </a:t>
            </a:r>
            <a:r>
              <a:rPr lang="en-IN" sz="1400" b="0" i="0" u="sng" strike="noStrike" dirty="0">
                <a:solidFill>
                  <a:srgbClr val="0101A5"/>
                </a:solidFill>
                <a:effectLst/>
                <a:latin typeface="Open Sans" panose="020B0606030504020204" pitchFamily="34" charset="0"/>
                <a:hlinkClick r:id="rId2"/>
              </a:rPr>
              <a:t>recurrent neural networks (RNNs)</a:t>
            </a:r>
            <a:r>
              <a:rPr lang="en-IN" sz="1400" b="0" i="0" u="none" strike="noStrike" dirty="0">
                <a:solidFill>
                  <a:srgbClr val="666666"/>
                </a:solidFill>
                <a:effectLst/>
                <a:latin typeface="Open Sans" panose="020B0606030504020204" pitchFamily="34" charset="0"/>
              </a:rPr>
              <a:t> for sequential data processing enables the modelling of long-range dependencies.</a:t>
            </a: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Transformer:</a:t>
            </a:r>
            <a:r>
              <a:rPr lang="en-IN" sz="1400" b="0" i="0" u="none" strike="noStrike" dirty="0">
                <a:solidFill>
                  <a:srgbClr val="666666"/>
                </a:solidFill>
                <a:effectLst/>
                <a:latin typeface="Open Sans" panose="020B0606030504020204" pitchFamily="34" charset="0"/>
              </a:rPr>
              <a:t> A self-attention mechanism-based architecture that allows for parallel processing and captures long-range dependencies without explicit recurrent connections.</a:t>
            </a: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Bidirectional Models:</a:t>
            </a:r>
            <a:r>
              <a:rPr lang="en-IN" sz="1400" b="0" i="0" u="none" strike="noStrike" dirty="0">
                <a:solidFill>
                  <a:srgbClr val="666666"/>
                </a:solidFill>
                <a:effectLst/>
                <a:latin typeface="Open Sans" panose="020B0606030504020204" pitchFamily="34" charset="0"/>
              </a:rPr>
              <a:t> Incorporating both forward and backward information flow enables better modelling of contextual relationships, especially for language understanding tasks.</a:t>
            </a:r>
          </a:p>
          <a:p>
            <a:pPr marL="0" indent="0" algn="l" fontAlgn="base">
              <a:buNone/>
            </a:pPr>
            <a:r>
              <a:rPr lang="en-IN" sz="1400" b="1" i="0" u="none" strike="noStrike" dirty="0">
                <a:solidFill>
                  <a:srgbClr val="666666"/>
                </a:solidFill>
                <a:effectLst/>
                <a:latin typeface="Open Sans" panose="020B0606030504020204" pitchFamily="34" charset="0"/>
              </a:rPr>
              <a:t>Multimodal Representations:</a:t>
            </a:r>
            <a:endParaRPr lang="en-IN" sz="1400" b="0" i="0" u="none" strike="noStrike" dirty="0">
              <a:solidFill>
                <a:srgbClr val="666666"/>
              </a:solidFill>
              <a:effectLst/>
              <a:latin typeface="Open Sans" panose="020B0606030504020204" pitchFamily="34" charset="0"/>
            </a:endParaRP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Joint Embeddings:</a:t>
            </a:r>
            <a:r>
              <a:rPr lang="en-IN" sz="1400" b="0" i="0" u="none" strike="noStrike" dirty="0">
                <a:solidFill>
                  <a:srgbClr val="666666"/>
                </a:solidFill>
                <a:effectLst/>
                <a:latin typeface="Open Sans" panose="020B0606030504020204" pitchFamily="34" charset="0"/>
              </a:rPr>
              <a:t> Learning a shared embedding space for different modalities allows for simultaneous representation and interaction.</a:t>
            </a: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Conditional Generative Models:</a:t>
            </a:r>
            <a:r>
              <a:rPr lang="en-IN" sz="1400" b="0" i="0" u="none" strike="noStrike" dirty="0">
                <a:solidFill>
                  <a:srgbClr val="666666"/>
                </a:solidFill>
                <a:effectLst/>
                <a:latin typeface="Open Sans" panose="020B0606030504020204" pitchFamily="34" charset="0"/>
              </a:rPr>
              <a:t> Generating new data from one modality based on information from another modality enables creative applications like image captioning and text-to-image synthesis.</a:t>
            </a: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Semantic Alignment:</a:t>
            </a:r>
            <a:r>
              <a:rPr lang="en-IN" sz="1400" b="0" i="0" u="none" strike="noStrike" dirty="0">
                <a:solidFill>
                  <a:srgbClr val="666666"/>
                </a:solidFill>
                <a:effectLst/>
                <a:latin typeface="Open Sans" panose="020B0606030504020204" pitchFamily="34" charset="0"/>
              </a:rPr>
              <a:t> Identifying correspondences between entities and their representations across modalities improves multimodal understanding.</a:t>
            </a:r>
          </a:p>
          <a:p>
            <a:pPr marL="0" indent="0" algn="l" fontAlgn="base">
              <a:buNone/>
            </a:pPr>
            <a:r>
              <a:rPr lang="en-IN" sz="1400" b="1" i="0" u="none" strike="noStrike" dirty="0">
                <a:solidFill>
                  <a:srgbClr val="666666"/>
                </a:solidFill>
                <a:effectLst/>
                <a:latin typeface="Open Sans" panose="020B0606030504020204" pitchFamily="34" charset="0"/>
              </a:rPr>
              <a:t>Transfer Learning:</a:t>
            </a:r>
            <a:endParaRPr lang="en-IN" sz="1400" b="0" i="0" u="none" strike="noStrike" dirty="0">
              <a:solidFill>
                <a:srgbClr val="666666"/>
              </a:solidFill>
              <a:effectLst/>
              <a:latin typeface="Open Sans" panose="020B0606030504020204" pitchFamily="34" charset="0"/>
            </a:endParaRPr>
          </a:p>
          <a:p>
            <a:pPr algn="l" fontAlgn="base">
              <a:buFont typeface="Arial" panose="020B0604020202020204" pitchFamily="34" charset="0"/>
              <a:buChar char="•"/>
            </a:pPr>
            <a:r>
              <a:rPr lang="en-IN" sz="1400" b="1" i="0" u="sng" strike="noStrike" dirty="0">
                <a:solidFill>
                  <a:srgbClr val="0101A5"/>
                </a:solidFill>
                <a:effectLst/>
                <a:latin typeface="Open Sans" panose="020B0606030504020204" pitchFamily="34" charset="0"/>
                <a:hlinkClick r:id="rId3"/>
              </a:rPr>
              <a:t>Fine-tuning</a:t>
            </a:r>
            <a:r>
              <a:rPr lang="en-IN" sz="1400" b="1" i="0" u="none" strike="noStrike" dirty="0">
                <a:solidFill>
                  <a:srgbClr val="666666"/>
                </a:solidFill>
                <a:effectLst/>
                <a:latin typeface="Open Sans" panose="020B0606030504020204" pitchFamily="34" charset="0"/>
              </a:rPr>
              <a:t>:</a:t>
            </a:r>
            <a:r>
              <a:rPr lang="en-IN" sz="1400" b="0" i="0" u="none" strike="noStrike" dirty="0">
                <a:solidFill>
                  <a:srgbClr val="666666"/>
                </a:solidFill>
                <a:effectLst/>
                <a:latin typeface="Open Sans" panose="020B0606030504020204" pitchFamily="34" charset="0"/>
              </a:rPr>
              <a:t> Adapting </a:t>
            </a:r>
            <a:r>
              <a:rPr lang="en-IN" sz="1400" b="0" i="0" u="sng" strike="noStrike" dirty="0">
                <a:solidFill>
                  <a:srgbClr val="0101A5"/>
                </a:solidFill>
                <a:effectLst/>
                <a:latin typeface="Open Sans" panose="020B0606030504020204" pitchFamily="34" charset="0"/>
                <a:hlinkClick r:id="rId4"/>
              </a:rPr>
              <a:t>pre-trained models</a:t>
            </a:r>
            <a:r>
              <a:rPr lang="en-IN" sz="1400" b="0" i="0" u="none" strike="noStrike" dirty="0">
                <a:solidFill>
                  <a:srgbClr val="666666"/>
                </a:solidFill>
                <a:effectLst/>
                <a:latin typeface="Open Sans" panose="020B0606030504020204" pitchFamily="34" charset="0"/>
              </a:rPr>
              <a:t> from </a:t>
            </a:r>
            <a:r>
              <a:rPr lang="en-IN" sz="1400" b="0" i="0" u="sng" strike="noStrike" dirty="0">
                <a:solidFill>
                  <a:srgbClr val="0101A5"/>
                </a:solidFill>
                <a:effectLst/>
                <a:latin typeface="Open Sans" panose="020B0606030504020204" pitchFamily="34" charset="0"/>
                <a:hlinkClick r:id="rId5"/>
              </a:rPr>
              <a:t>large language models</a:t>
            </a:r>
            <a:r>
              <a:rPr lang="en-IN" sz="1400" b="0" i="0" u="none" strike="noStrike" dirty="0">
                <a:solidFill>
                  <a:srgbClr val="666666"/>
                </a:solidFill>
                <a:effectLst/>
                <a:latin typeface="Open Sans" panose="020B0606030504020204" pitchFamily="34" charset="0"/>
              </a:rPr>
              <a:t> or image recognition tasks to specific multimodal tasks.</a:t>
            </a: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Multimodal Knowledge Distillation:</a:t>
            </a:r>
            <a:r>
              <a:rPr lang="en-IN" sz="1400" b="0" i="0" u="none" strike="noStrike" dirty="0">
                <a:solidFill>
                  <a:srgbClr val="666666"/>
                </a:solidFill>
                <a:effectLst/>
                <a:latin typeface="Open Sans" panose="020B0606030504020204" pitchFamily="34" charset="0"/>
              </a:rPr>
              <a:t> Transferring knowledge from complex multimodal models to simpler ones for efficient inference and deployment.</a:t>
            </a:r>
          </a:p>
          <a:p>
            <a:endParaRPr lang="en-US" sz="1400" dirty="0"/>
          </a:p>
        </p:txBody>
      </p:sp>
    </p:spTree>
    <p:extLst>
      <p:ext uri="{BB962C8B-B14F-4D97-AF65-F5344CB8AC3E}">
        <p14:creationId xmlns:p14="http://schemas.microsoft.com/office/powerpoint/2010/main" val="1995938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BF60-9181-ADF7-83C1-74FA52B6AC56}"/>
              </a:ext>
            </a:extLst>
          </p:cNvPr>
          <p:cNvSpPr>
            <a:spLocks noGrp="1"/>
          </p:cNvSpPr>
          <p:nvPr>
            <p:ph type="title"/>
          </p:nvPr>
        </p:nvSpPr>
        <p:spPr/>
        <p:txBody>
          <a:bodyPr>
            <a:normAutofit/>
          </a:bodyPr>
          <a:lstStyle/>
          <a:p>
            <a:r>
              <a:rPr lang="en-IN" sz="2800" b="1" i="0" u="none" strike="noStrike" dirty="0">
                <a:solidFill>
                  <a:srgbClr val="333333"/>
                </a:solidFill>
                <a:effectLst/>
                <a:latin typeface="Open Sans" panose="020B0606030504020204" pitchFamily="34" charset="0"/>
              </a:rPr>
              <a:t> Various Techniques and Models in Multimodal NLP</a:t>
            </a:r>
            <a:br>
              <a:rPr lang="en-IN" sz="2800" b="1" i="0" u="none" strike="noStrike" dirty="0">
                <a:solidFill>
                  <a:srgbClr val="333333"/>
                </a:solidFill>
                <a:effectLst/>
                <a:latin typeface="Open Sans" panose="020B0606030504020204" pitchFamily="34" charset="0"/>
              </a:rPr>
            </a:br>
            <a:endParaRPr lang="en-US" sz="2800" dirty="0"/>
          </a:p>
        </p:txBody>
      </p:sp>
      <p:sp>
        <p:nvSpPr>
          <p:cNvPr id="3" name="Content Placeholder 2">
            <a:extLst>
              <a:ext uri="{FF2B5EF4-FFF2-40B4-BE49-F238E27FC236}">
                <a16:creationId xmlns:a16="http://schemas.microsoft.com/office/drawing/2014/main" id="{6E6BE55C-B7E1-4A34-E74C-AE1D0CE1CA7B}"/>
              </a:ext>
            </a:extLst>
          </p:cNvPr>
          <p:cNvSpPr>
            <a:spLocks noGrp="1"/>
          </p:cNvSpPr>
          <p:nvPr>
            <p:ph idx="1"/>
          </p:nvPr>
        </p:nvSpPr>
        <p:spPr>
          <a:xfrm>
            <a:off x="838200" y="1425388"/>
            <a:ext cx="10515600" cy="4751575"/>
          </a:xfrm>
        </p:spPr>
        <p:txBody>
          <a:bodyPr>
            <a:normAutofit/>
          </a:bodyPr>
          <a:lstStyle/>
          <a:p>
            <a:pPr marL="0" indent="0" algn="l" fontAlgn="base">
              <a:buNone/>
            </a:pPr>
            <a:r>
              <a:rPr lang="en-IN" sz="1400" b="1" i="0" u="none" strike="noStrike" dirty="0">
                <a:solidFill>
                  <a:srgbClr val="666666"/>
                </a:solidFill>
                <a:effectLst/>
                <a:latin typeface="Open Sans" panose="020B0606030504020204" pitchFamily="34" charset="0"/>
              </a:rPr>
              <a:t>Neural Architectures</a:t>
            </a:r>
            <a:endParaRPr lang="en-IN" sz="1400" b="0" i="0" u="none" strike="noStrike" dirty="0">
              <a:solidFill>
                <a:srgbClr val="666666"/>
              </a:solidFill>
              <a:effectLst/>
              <a:latin typeface="Open Sans" panose="020B0606030504020204" pitchFamily="34" charset="0"/>
            </a:endParaRP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Transformers:</a:t>
            </a:r>
            <a:r>
              <a:rPr lang="en-IN" sz="1400" b="0" i="0" u="none" strike="noStrike" dirty="0">
                <a:solidFill>
                  <a:srgbClr val="666666"/>
                </a:solidFill>
                <a:effectLst/>
                <a:latin typeface="Open Sans" panose="020B0606030504020204" pitchFamily="34" charset="0"/>
              </a:rPr>
              <a:t> Transformer-based architectures like BERT, GPT (Generative Pre-trained Transformer), and their variants have shown efficacy in handling multimodal data. Initially designed for text, these models have been adapted and extended to incorporate other modalities.</a:t>
            </a:r>
          </a:p>
          <a:p>
            <a:pPr marL="0" indent="0" algn="l" fontAlgn="base">
              <a:buNone/>
            </a:pPr>
            <a:r>
              <a:rPr lang="en-IN" sz="1400" b="1" i="0" u="none" strike="noStrike" dirty="0">
                <a:solidFill>
                  <a:srgbClr val="666666"/>
                </a:solidFill>
                <a:effectLst/>
                <a:latin typeface="Open Sans" panose="020B0606030504020204" pitchFamily="34" charset="0"/>
              </a:rPr>
              <a:t>Fusion Techniques</a:t>
            </a:r>
            <a:endParaRPr lang="en-IN" sz="1400" b="0" i="0" u="none" strike="noStrike" dirty="0">
              <a:solidFill>
                <a:srgbClr val="666666"/>
              </a:solidFill>
              <a:effectLst/>
              <a:latin typeface="Open Sans" panose="020B0606030504020204" pitchFamily="34" charset="0"/>
            </a:endParaRP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Early Fusion:</a:t>
            </a:r>
            <a:r>
              <a:rPr lang="en-IN" sz="1400" b="0" i="0" u="none" strike="noStrike" dirty="0">
                <a:solidFill>
                  <a:srgbClr val="666666"/>
                </a:solidFill>
                <a:effectLst/>
                <a:latin typeface="Open Sans" panose="020B0606030504020204" pitchFamily="34" charset="0"/>
              </a:rPr>
              <a:t> Combining modalities at the input level, where different modalities are concatenated or processed jointly from the start.</a:t>
            </a: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Late Fusion:</a:t>
            </a:r>
            <a:r>
              <a:rPr lang="en-IN" sz="1400" b="0" i="0" u="none" strike="noStrike" dirty="0">
                <a:solidFill>
                  <a:srgbClr val="666666"/>
                </a:solidFill>
                <a:effectLst/>
                <a:latin typeface="Open Sans" panose="020B0606030504020204" pitchFamily="34" charset="0"/>
              </a:rPr>
              <a:t> Merging outputs from separate unimodal models, allowing individual models to specialise in specific modalities before combining their results.</a:t>
            </a:r>
          </a:p>
          <a:p>
            <a:pPr algn="l" fontAlgn="base">
              <a:buFont typeface="Arial" panose="020B0604020202020204" pitchFamily="34" charset="0"/>
              <a:buChar char="•"/>
            </a:pPr>
            <a:r>
              <a:rPr lang="en-IN" sz="1400" b="1" i="0" u="sng" strike="noStrike" dirty="0">
                <a:solidFill>
                  <a:srgbClr val="0101A5"/>
                </a:solidFill>
                <a:effectLst/>
                <a:latin typeface="Open Sans" panose="020B0606030504020204" pitchFamily="34" charset="0"/>
                <a:hlinkClick r:id="rId2"/>
              </a:rPr>
              <a:t>Attention Mechanisms</a:t>
            </a:r>
            <a:r>
              <a:rPr lang="en-IN" sz="1400" b="1" i="0" u="none" strike="noStrike" dirty="0">
                <a:solidFill>
                  <a:srgbClr val="666666"/>
                </a:solidFill>
                <a:effectLst/>
                <a:latin typeface="Open Sans" panose="020B0606030504020204" pitchFamily="34" charset="0"/>
              </a:rPr>
              <a:t>:</a:t>
            </a:r>
            <a:r>
              <a:rPr lang="en-IN" sz="1400" b="0" i="0" u="none" strike="noStrike" dirty="0">
                <a:solidFill>
                  <a:srgbClr val="666666"/>
                </a:solidFill>
                <a:effectLst/>
                <a:latin typeface="Open Sans" panose="020B0606030504020204" pitchFamily="34" charset="0"/>
              </a:rPr>
              <a:t> Techniques that assign different weights or attention to other modalities, enabling models to focus on relevant information.</a:t>
            </a:r>
          </a:p>
          <a:p>
            <a:pPr marL="0" indent="0" algn="l" fontAlgn="base">
              <a:buNone/>
            </a:pPr>
            <a:r>
              <a:rPr lang="en-IN" sz="1400" b="1" i="0" u="none" strike="noStrike" dirty="0">
                <a:solidFill>
                  <a:srgbClr val="666666"/>
                </a:solidFill>
                <a:effectLst/>
                <a:latin typeface="Open Sans" panose="020B0606030504020204" pitchFamily="34" charset="0"/>
              </a:rPr>
              <a:t>Cross-Modal Alignment</a:t>
            </a:r>
            <a:endParaRPr lang="en-IN" sz="1400" b="0" i="0" u="none" strike="noStrike" dirty="0">
              <a:solidFill>
                <a:srgbClr val="666666"/>
              </a:solidFill>
              <a:effectLst/>
              <a:latin typeface="Open Sans" panose="020B0606030504020204" pitchFamily="34" charset="0"/>
            </a:endParaRP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Embedding Alignment:</a:t>
            </a:r>
            <a:r>
              <a:rPr lang="en-IN" sz="1400" b="0" i="0" u="none" strike="noStrike" dirty="0">
                <a:solidFill>
                  <a:srgbClr val="666666"/>
                </a:solidFill>
                <a:effectLst/>
                <a:latin typeface="Open Sans" panose="020B0606030504020204" pitchFamily="34" charset="0"/>
              </a:rPr>
              <a:t> Aligning embeddings of different modalities into a shared space, enabling direct comparison and fusion.</a:t>
            </a:r>
          </a:p>
          <a:p>
            <a:pPr algn="l" fontAlgn="base">
              <a:buFont typeface="Arial" panose="020B0604020202020204" pitchFamily="34" charset="0"/>
              <a:buChar char="•"/>
            </a:pPr>
            <a:r>
              <a:rPr lang="en-IN" sz="1400" b="1" i="0" u="none" strike="noStrike" dirty="0">
                <a:solidFill>
                  <a:srgbClr val="666666"/>
                </a:solidFill>
                <a:effectLst/>
                <a:latin typeface="Open Sans" panose="020B0606030504020204" pitchFamily="34" charset="0"/>
              </a:rPr>
              <a:t>Cross-Modal Retrieval:</a:t>
            </a:r>
            <a:r>
              <a:rPr lang="en-IN" sz="1400" b="0" i="0" u="none" strike="noStrike" dirty="0">
                <a:solidFill>
                  <a:srgbClr val="666666"/>
                </a:solidFill>
                <a:effectLst/>
                <a:latin typeface="Open Sans" panose="020B0606030504020204" pitchFamily="34" charset="0"/>
              </a:rPr>
              <a:t> Matching information across modalities to retrieve related data, like finding text related to a given image or vice versa.</a:t>
            </a:r>
          </a:p>
          <a:p>
            <a:endParaRPr lang="en-US" sz="1400" dirty="0"/>
          </a:p>
        </p:txBody>
      </p:sp>
    </p:spTree>
    <p:extLst>
      <p:ext uri="{BB962C8B-B14F-4D97-AF65-F5344CB8AC3E}">
        <p14:creationId xmlns:p14="http://schemas.microsoft.com/office/powerpoint/2010/main" val="3028725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208</TotalTime>
  <Words>1759</Words>
  <Application>Microsoft Macintosh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Open Sans</vt:lpstr>
      <vt:lpstr>Office Theme</vt:lpstr>
      <vt:lpstr>Multimodals</vt:lpstr>
      <vt:lpstr>What is Multimodals ?</vt:lpstr>
      <vt:lpstr>The Evolution of NLP </vt:lpstr>
      <vt:lpstr>The Significance of Multimodal NLP </vt:lpstr>
      <vt:lpstr>Applications of Multimodal NLP </vt:lpstr>
      <vt:lpstr>PowerPoint Presentation</vt:lpstr>
      <vt:lpstr>What Specific Techniques and Architectures are Used in Modern Multimodal NLP?  </vt:lpstr>
      <vt:lpstr>PowerPoint Presentation</vt:lpstr>
      <vt:lpstr> Various Techniques and Models in Multimodal NLP </vt:lpstr>
      <vt:lpstr>PowerPoint Presentation</vt:lpstr>
      <vt:lpstr>Challenges in Multimodal NLP: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Multimodals</dc:title>
  <dc:creator>Nadeem, Hamza</dc:creator>
  <cp:lastModifiedBy>Nadeem, Hamza</cp:lastModifiedBy>
  <cp:revision>1</cp:revision>
  <dcterms:created xsi:type="dcterms:W3CDTF">2024-02-01T17:47:09Z</dcterms:created>
  <dcterms:modified xsi:type="dcterms:W3CDTF">2024-02-01T21:15:29Z</dcterms:modified>
</cp:coreProperties>
</file>