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11.jpeg" ContentType="image/jpeg"/>
  <Override PartName="/ppt/media/image4.png" ContentType="image/png"/>
  <Override PartName="/ppt/media/image7.gif" ContentType="image/gif"/>
  <Override PartName="/ppt/media/image8.png" ContentType="image/png"/>
  <Override PartName="/ppt/media/image13.jpeg" ContentType="image/jpeg"/>
  <Override PartName="/ppt/media/image9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6B2CB7-B867-4351-8E2F-99107FD056F0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AFE7F1-2971-4849-8ED3-7973B277D489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7F76F1-E566-4859-8975-2C964254ED5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BBB88F-E43E-433D-9DF2-B6787FF6DDF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AC122A-2BC7-44AB-B7AF-B8225AF96EB0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67A153-C20E-4C9C-BB00-8A8E24B00B00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2C041A-6332-4204-B6A4-7F4C7B808E8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4078DF-D148-4639-804D-58BFC037169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B14DF3-1257-47FB-AC18-1693DD7C96A6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E963AC-5CAE-4823-B1C8-26EB868177AE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8D108C-8A9A-4376-8B90-64C6292BBE3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6C5733-37FA-403A-B7DF-980FAB38E467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657608-807F-4451-9F0C-1E3049261BDF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éditer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format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 texte-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gif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l.facebook.com/l.php?u=https://github.com/HamzaPython/TAL&amp;h=ATNm4_r2Mmbc3mrBHcEZMiV2aCop84jyLFwRUyB47eHokMSvl4ajtQgIQPv3wAjdj94ph6vmhkjE_H8uJv8895Zb3aqi8hzh2WmWxAHpaERqqOjkyR23xBf2vJbjAtV8enJEm1twLlxA" TargetMode="External"/><Relationship Id="rId3" Type="http://schemas.openxmlformats.org/officeDocument/2006/relationships/hyperlink" Target="https://l.facebook.com/l.php?u=https://github.com/HamzaPython/TAL&amp;h=ATNm4_r2Mmbc3mrBHcEZMiV2aCop84jyLFwRUyB47eHokMSvl4ajtQgIQPv3wAjdj94ph6vmhkjE_H8uJv8895Zb3aqi8hzh2WmWxAHpaERqqOjkyR23xBf2vJbjAtV8enJEm1twLlxA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0680" cy="445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0" y="6513120"/>
            <a:ext cx="12190680" cy="355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r="16200000" dist="38100" rotWithShape="0">
              <a:srgbClr val="000000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63360" y="4204800"/>
            <a:ext cx="627048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Présenté par :  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Khaldi Yassine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</a:t>
            </a: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Qbouche Khalid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</a:t>
            </a: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Jamal Hamza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Encadré par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Prof. TAGHBALOUT Imane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3360" y="-13644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2304000" y="2161800"/>
            <a:ext cx="647892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Evaluateur des systèmes de traduction automatique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5943600" y="327672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216000" y="6417360"/>
            <a:ext cx="2412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 décembre  2017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108000" y="482040"/>
            <a:ext cx="2698200" cy="1283760"/>
          </a:xfrm>
          <a:prstGeom prst="rect">
            <a:avLst/>
          </a:prstGeom>
          <a:ln>
            <a:noFill/>
          </a:ln>
        </p:spPr>
      </p:pic>
      <p:pic>
        <p:nvPicPr>
          <p:cNvPr id="85" name="Image 4" descr=""/>
          <p:cNvPicPr/>
          <p:nvPr/>
        </p:nvPicPr>
        <p:blipFill>
          <a:blip r:embed="rId2"/>
          <a:stretch/>
        </p:blipFill>
        <p:spPr>
          <a:xfrm>
            <a:off x="9210240" y="531360"/>
            <a:ext cx="2655000" cy="5295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6" name="CustomShape 8"/>
          <p:cNvSpPr/>
          <p:nvPr/>
        </p:nvSpPr>
        <p:spPr>
          <a:xfrm>
            <a:off x="4601520" y="6048000"/>
            <a:ext cx="78534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 Informatique et télécommunications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3"/>
          <a:stretch/>
        </p:blipFill>
        <p:spPr>
          <a:xfrm>
            <a:off x="11351520" y="5950800"/>
            <a:ext cx="569880" cy="47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                      </a:t>
            </a: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Composants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8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4286160" y="6640560"/>
            <a:ext cx="2484360" cy="11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399240" y="682560"/>
            <a:ext cx="1059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projet sur github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526680" y="1257480"/>
            <a:ext cx="10342800" cy="39139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60" name="CustomShape 7"/>
          <p:cNvSpPr/>
          <p:nvPr/>
        </p:nvSpPr>
        <p:spPr>
          <a:xfrm>
            <a:off x="975240" y="5394240"/>
            <a:ext cx="1059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 lien : https</a:t>
            </a:r>
            <a:r>
              <a:rPr b="0" lang="fr-F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://github.com/HamzaPython/TAL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               </a:t>
            </a: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Modélisation et spécification  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1574360" y="6471000"/>
            <a:ext cx="61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9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286160" y="6640560"/>
            <a:ext cx="2484360" cy="11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399240" y="533520"/>
            <a:ext cx="1059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2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algorithmes  d’évaluation  des systèmes de TA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5256000" y="2457360"/>
            <a:ext cx="2412360" cy="22816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rot="10800000">
            <a:off x="5367600" y="3173760"/>
            <a:ext cx="2127600" cy="1229040"/>
          </a:xfrm>
          <a:prstGeom prst="bentConnector3">
            <a:avLst>
              <a:gd name="adj1" fmla="val 50000"/>
            </a:avLst>
          </a:prstGeom>
          <a:noFill/>
          <a:ln w="633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2667960" y="1700280"/>
            <a:ext cx="550440" cy="55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  <a:ea typeface="DejaVu Sans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2298600" y="2333880"/>
            <a:ext cx="1648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F-mesure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 rot="10800000">
            <a:off x="5328720" y="4006440"/>
            <a:ext cx="3238560" cy="478440"/>
          </a:xfrm>
          <a:prstGeom prst="bentConnector3">
            <a:avLst>
              <a:gd name="adj1" fmla="val 50000"/>
            </a:avLst>
          </a:prstGeom>
          <a:noFill/>
          <a:ln w="633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1537560" y="3292200"/>
            <a:ext cx="550440" cy="550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  <a:ea typeface="DejaVu Sans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1240200" y="3910320"/>
            <a:ext cx="1648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Bleu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 flipH="1" rot="10800000">
            <a:off x="9480240" y="3891960"/>
            <a:ext cx="1848600" cy="2091960"/>
          </a:xfrm>
          <a:prstGeom prst="bentConnector3">
            <a:avLst>
              <a:gd name="adj1" fmla="val 49001"/>
            </a:avLst>
          </a:prstGeom>
          <a:noFill/>
          <a:ln w="63360">
            <a:solidFill>
              <a:schemeClr val="accent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5"/>
          <p:cNvSpPr/>
          <p:nvPr/>
        </p:nvSpPr>
        <p:spPr>
          <a:xfrm>
            <a:off x="9464040" y="1482480"/>
            <a:ext cx="550440" cy="614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  <a:ea typeface="DejaVu Sans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8771040" y="2160360"/>
            <a:ext cx="1648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NIST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7722360" y="3471480"/>
            <a:ext cx="2599200" cy="1587600"/>
          </a:xfrm>
          <a:prstGeom prst="bentConnector3">
            <a:avLst>
              <a:gd name="adj1" fmla="val 50000"/>
            </a:avLst>
          </a:prstGeom>
          <a:noFill/>
          <a:ln w="63360">
            <a:solidFill>
              <a:schemeClr val="accent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10300680" y="4740480"/>
            <a:ext cx="550440" cy="614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ntAwesome"/>
                <a:ea typeface="DejaVu Sans"/>
              </a:rPr>
              <a:t>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9596160" y="5496840"/>
            <a:ext cx="1648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5256000" y="3295800"/>
            <a:ext cx="2878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                             </a:t>
            </a: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1448000" y="6471000"/>
            <a:ext cx="69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10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>
            <a:off x="4286160" y="6640560"/>
            <a:ext cx="2484360" cy="11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0" y="2315520"/>
            <a:ext cx="8362800" cy="171684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7" name="CustomShape 7"/>
          <p:cNvSpPr/>
          <p:nvPr/>
        </p:nvSpPr>
        <p:spPr>
          <a:xfrm>
            <a:off x="1114920" y="2762640"/>
            <a:ext cx="613296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7502400" y="2315520"/>
            <a:ext cx="1794600" cy="17168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7678080" y="2462040"/>
            <a:ext cx="1443240" cy="13802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                 </a:t>
            </a: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Modélisation et spécification        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1466360" y="6471000"/>
            <a:ext cx="61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11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4286160" y="6640560"/>
            <a:ext cx="2484360" cy="11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428760" y="584640"/>
            <a:ext cx="1053900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800" spc="-1" strike="noStrike">
                <a:solidFill>
                  <a:srgbClr val="8faad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Modélisation : Diagramme de cas utilisation</a:t>
            </a:r>
            <a:r>
              <a:rPr b="0" lang="fr-FR" sz="2800" spc="-1" strike="noStrike">
                <a:solidFill>
                  <a:srgbClr val="8faad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1119960" y="1184040"/>
            <a:ext cx="9156240" cy="49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6513120"/>
            <a:ext cx="12190680" cy="355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r="16200000" dist="38100" rotWithShape="0">
              <a:srgbClr val="000000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0"/>
            <a:ext cx="12190680" cy="556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1574360" y="6471000"/>
            <a:ext cx="6159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12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664000" y="2736000"/>
            <a:ext cx="6550920" cy="107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6471000"/>
            <a:ext cx="1411524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-436320" y="-8280"/>
            <a:ext cx="1411524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2952000" y="-18720"/>
            <a:ext cx="62434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Plan de la présentation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0" y="1037160"/>
            <a:ext cx="7644960" cy="322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-15480" y="1774440"/>
            <a:ext cx="7644960" cy="283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Les systèmes de traduction automatique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-7200" y="2459520"/>
            <a:ext cx="7644960" cy="283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Les métriques d’évaluation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0" y="3141000"/>
            <a:ext cx="7644960" cy="30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Composants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-21240" y="3848040"/>
            <a:ext cx="7644960" cy="28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Modélisation et spécification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-42120" y="4539600"/>
            <a:ext cx="7687080" cy="293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-63360" y="5236200"/>
            <a:ext cx="7687080" cy="27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4172760" y="2820600"/>
            <a:ext cx="2767680" cy="180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399240" y="970920"/>
            <a:ext cx="1059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C’est  quoi la  traduction automatique (TA)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357920" y="1858320"/>
            <a:ext cx="8200440" cy="39243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</a:t>
            </a:r>
            <a:r>
              <a:rPr b="1" i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systèmes de traduction automatique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63880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2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4172760" y="2820600"/>
            <a:ext cx="2767680" cy="180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399240" y="970920"/>
            <a:ext cx="1059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2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systèmes de traduction automatique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Image 2" descr=""/>
          <p:cNvPicPr/>
          <p:nvPr/>
        </p:nvPicPr>
        <p:blipFill>
          <a:blip r:embed="rId1"/>
          <a:stretch/>
        </p:blipFill>
        <p:spPr>
          <a:xfrm>
            <a:off x="1547640" y="1666440"/>
            <a:ext cx="8301240" cy="37195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3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4172760" y="2820600"/>
            <a:ext cx="2767680" cy="180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399240" y="970920"/>
            <a:ext cx="1059804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Pourquoi évaluer des systèmes de traduction automatique (TA)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1159200" y="1913760"/>
            <a:ext cx="8820720" cy="43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qualité des systèmes de TA augmente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ils possèdent déjà de nombreuses applications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utilisateurs ont besoin de critères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pour acheter, utiliser, ou remplacer des systèmes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4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4172760" y="2820600"/>
            <a:ext cx="2767680" cy="180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399240" y="970920"/>
            <a:ext cx="1059804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Pourquoi est-ce difficile d’évaluer (TA) ?des systèmes de TA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965880" y="2016000"/>
            <a:ext cx="10031040" cy="39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Il n’y a pas une seule, mais de nombreuses traductions correctes d’un texte donné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l’ensemble de ces traductions est difficile à cerner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Il est donc impossible de comparer une traduction produite par un système à « la traduction correcte »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</a:t>
            </a:r>
            <a:r>
              <a:rPr b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métriques d’évaluation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5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4172760" y="2820600"/>
            <a:ext cx="2767680" cy="180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399240" y="792000"/>
            <a:ext cx="1059804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2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métriques d’évaluation  des systèmes de traduction automatique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Image 2" descr=""/>
          <p:cNvPicPr/>
          <p:nvPr/>
        </p:nvPicPr>
        <p:blipFill>
          <a:blip r:embed="rId1"/>
          <a:stretch/>
        </p:blipFill>
        <p:spPr>
          <a:xfrm>
            <a:off x="1661400" y="2005560"/>
            <a:ext cx="8366760" cy="35524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                     </a:t>
            </a: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Composants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6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4172760" y="2820600"/>
            <a:ext cx="2767680" cy="180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399240" y="866160"/>
            <a:ext cx="1059804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2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Composants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9527760" y="4226400"/>
            <a:ext cx="1931040" cy="19310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7846560" y="4226400"/>
            <a:ext cx="1679760" cy="19310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42" name="Picture 10" descr=""/>
          <p:cNvPicPr/>
          <p:nvPr/>
        </p:nvPicPr>
        <p:blipFill>
          <a:blip r:embed="rId3"/>
          <a:stretch/>
        </p:blipFill>
        <p:spPr>
          <a:xfrm>
            <a:off x="659160" y="1496880"/>
            <a:ext cx="4479840" cy="21459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43" name="CustomShape 7"/>
          <p:cNvSpPr/>
          <p:nvPr/>
        </p:nvSpPr>
        <p:spPr>
          <a:xfrm>
            <a:off x="2067480" y="478764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8" descr=""/>
          <p:cNvPicPr/>
          <p:nvPr/>
        </p:nvPicPr>
        <p:blipFill>
          <a:blip r:embed="rId4"/>
          <a:stretch/>
        </p:blipFill>
        <p:spPr>
          <a:xfrm>
            <a:off x="1418760" y="4079520"/>
            <a:ext cx="2961000" cy="21513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45" name="Picture 10" descr=""/>
          <p:cNvPicPr/>
          <p:nvPr/>
        </p:nvPicPr>
        <p:blipFill>
          <a:blip r:embed="rId5"/>
          <a:stretch/>
        </p:blipFill>
        <p:spPr>
          <a:xfrm>
            <a:off x="8014680" y="1331640"/>
            <a:ext cx="3025080" cy="2358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6471000"/>
            <a:ext cx="12190680" cy="385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0" y="-2160"/>
            <a:ext cx="12190680" cy="58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                      </a:t>
            </a: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Composants utilisés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1574360" y="6471000"/>
            <a:ext cx="360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3400200" y="1893240"/>
            <a:ext cx="2496960" cy="178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4286160" y="6640560"/>
            <a:ext cx="2484360" cy="11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>
            <a:off x="373320" y="688320"/>
            <a:ext cx="1059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2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Processus d’évolution de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423080" y="1211760"/>
            <a:ext cx="9664200" cy="49791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28911</TotalTime>
  <Application>LibreOffice/5.1.6.2$Linux_X86_64 LibreOffice_project/10m0$Build-2</Application>
  <Words>309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2015-12-10T17:03:28Z</dcterms:created>
  <dc:creator>Farouk Achakir</dc:creator>
  <dc:description/>
  <dc:language>fr-FR</dc:language>
  <cp:lastModifiedBy/>
  <dcterms:modified xsi:type="dcterms:W3CDTF">2017-12-25T12:27:54Z</dcterms:modified>
  <cp:revision>736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