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1" d="100"/>
          <a:sy n="191" d="100"/>
        </p:scale>
        <p:origin x="-2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8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1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0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BC2D3-511C-1B43-BEB6-2FE5BE0E4E8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9657-EA44-A84C-92D1-50836D7C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463" y="681825"/>
            <a:ext cx="88149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Import .IGES geometry into </a:t>
            </a:r>
            <a:r>
              <a:rPr lang="en-US" sz="1200" dirty="0" err="1" smtClean="0"/>
              <a:t>Pointwise</a:t>
            </a:r>
            <a:r>
              <a:rPr lang="en-US" sz="1200" dirty="0" smtClean="0"/>
              <a:t> from </a:t>
            </a:r>
            <a:r>
              <a:rPr lang="en-US" sz="1200" dirty="0" smtClean="0"/>
              <a:t>~/</a:t>
            </a:r>
            <a:r>
              <a:rPr lang="en-US" sz="1200" dirty="0" err="1" smtClean="0"/>
              <a:t>src</a:t>
            </a:r>
            <a:r>
              <a:rPr lang="en-US" sz="1200" dirty="0" smtClean="0"/>
              <a:t>/</a:t>
            </a:r>
            <a:r>
              <a:rPr lang="en-US" sz="1200" dirty="0" err="1" smtClean="0"/>
              <a:t>Hyperloop</a:t>
            </a:r>
            <a:r>
              <a:rPr lang="en-US" sz="1200" dirty="0" smtClean="0"/>
              <a:t>/Geometry/</a:t>
            </a:r>
            <a:r>
              <a:rPr lang="en-US" sz="1200" dirty="0" err="1" smtClean="0"/>
              <a:t>GeometryTool</a:t>
            </a:r>
            <a:r>
              <a:rPr lang="en-US" sz="1200" dirty="0" smtClean="0"/>
              <a:t> directory, where </a:t>
            </a:r>
            <a:r>
              <a:rPr lang="en-US" sz="1200" dirty="0" err="1" smtClean="0"/>
              <a:t>GeometryTool</a:t>
            </a:r>
            <a:r>
              <a:rPr lang="en-US" sz="1200" dirty="0" smtClean="0"/>
              <a:t> </a:t>
            </a:r>
            <a:r>
              <a:rPr lang="en-US" sz="1200" dirty="0" smtClean="0"/>
              <a:t>may be either </a:t>
            </a:r>
            <a:r>
              <a:rPr lang="en-US" sz="1200" dirty="0" err="1" smtClean="0"/>
              <a:t>SolidWorks</a:t>
            </a:r>
            <a:r>
              <a:rPr lang="en-US" sz="1200" dirty="0" smtClean="0"/>
              <a:t> or Engineering Sketch Pad</a:t>
            </a:r>
            <a:r>
              <a:rPr lang="en-US" sz="1200" dirty="0" smtClean="0"/>
              <a:t>. </a:t>
            </a:r>
          </a:p>
          <a:p>
            <a:endParaRPr lang="en-US" sz="1200" dirty="0"/>
          </a:p>
          <a:p>
            <a:r>
              <a:rPr lang="en-US" sz="1200" dirty="0" smtClean="0"/>
              <a:t>Select File-&gt;Import-&gt;Database, Select “Build Models from Free Surfaces” option and set “Model Assemble Tolerance” to ~</a:t>
            </a:r>
            <a:r>
              <a:rPr lang="en-US" sz="1200" dirty="0"/>
              <a:t>1E</a:t>
            </a:r>
            <a:r>
              <a:rPr lang="en-US" sz="1200" dirty="0" smtClean="0"/>
              <a:t>-4. This attempts to combine all the b-spline surface patches from the .IGES geometry file into a solid, closed, watertight solid. Gaps or poor quality geometry are the leading cause of meshing problems.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2. It’s generally good practice to ensure the imported geometry is closed (no gaps) to a reasonable tolerance. Check for non-manifold edges. Select database mask from the mask selector, Drag-select all of the model databases, then from View menu, select "Attributes" -&gt; "Color Mode" -&gt; "By Topology". All edges should be light blue, none red. If red, try re-importing the geometry file and increasing the assemble tolerance slightly</a:t>
            </a:r>
            <a:r>
              <a:rPr lang="en-US" sz="1200" dirty="0" smtClean="0"/>
              <a:t>. If there are still issues, you may have poor geometry and need to fix your CAD model.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42032" y="5877"/>
            <a:ext cx="7999661" cy="7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pPr defTabSz="914400" eaLnBrk="1" hangingPunct="1">
              <a:defRPr/>
            </a:pPr>
            <a:r>
              <a:rPr lang="en-US" sz="2000" kern="0" dirty="0" smtClean="0">
                <a:latin typeface="+mn-lt"/>
                <a:ea typeface="ヒラギノ角ゴ ProN W3" charset="0"/>
                <a:cs typeface="ヒラギノ角ゴ ProN W3" charset="0"/>
              </a:rPr>
              <a:t>Instructions </a:t>
            </a:r>
            <a:r>
              <a:rPr lang="en-US" sz="2000" kern="0" dirty="0" smtClean="0">
                <a:latin typeface="+mn-lt"/>
                <a:ea typeface="ヒラギノ角ゴ ProN W3" charset="0"/>
                <a:cs typeface="ヒラギノ角ゴ ProN W3" charset="0"/>
              </a:rPr>
              <a:t>for viscous volume meshing via </a:t>
            </a:r>
            <a:r>
              <a:rPr lang="en-US" sz="2000" kern="0" dirty="0" err="1" smtClean="0">
                <a:latin typeface="+mn-lt"/>
                <a:ea typeface="ヒラギノ角ゴ ProN W3" charset="0"/>
                <a:cs typeface="ヒラギノ角ゴ ProN W3" charset="0"/>
              </a:rPr>
              <a:t>Pointwise</a:t>
            </a:r>
            <a:r>
              <a:rPr lang="en-US" sz="2000" kern="0" dirty="0" smtClean="0">
                <a:latin typeface="+mn-lt"/>
                <a:ea typeface="ヒラギノ角ゴ ProN W3" charset="0"/>
                <a:cs typeface="ヒラギノ角ゴ ProN W3" charset="0"/>
              </a:rPr>
              <a:t>/AFLR3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753" y="3269738"/>
            <a:ext cx="305879" cy="277089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673394" y="4000784"/>
            <a:ext cx="968299" cy="7646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55949" y="3624756"/>
            <a:ext cx="1332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Database </a:t>
            </a:r>
            <a:r>
              <a:rPr lang="en-US" sz="1400" dirty="0" smtClean="0"/>
              <a:t>entity</a:t>
            </a:r>
          </a:p>
          <a:p>
            <a:r>
              <a:rPr lang="en-US" sz="1400" dirty="0" smtClean="0"/>
              <a:t>mask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3" y="2928378"/>
            <a:ext cx="6909634" cy="35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22" y="1947841"/>
            <a:ext cx="3575329" cy="42970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464" y="681825"/>
            <a:ext cx="86878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3. Next we need to simplify the geometric topology, and tag the different geometry patches so that our meshing script can properly identify mesh patches </a:t>
            </a:r>
            <a:r>
              <a:rPr lang="en-US" sz="1200" dirty="0" smtClean="0"/>
              <a:t>by name </a:t>
            </a:r>
            <a:r>
              <a:rPr lang="en-US" sz="1200" dirty="0" smtClean="0"/>
              <a:t>ID and apply the correct point distributions. </a:t>
            </a:r>
            <a:r>
              <a:rPr lang="en-US" sz="1200" dirty="0" smtClean="0"/>
              <a:t>You </a:t>
            </a:r>
            <a:r>
              <a:rPr lang="en-US" sz="1200" dirty="0"/>
              <a:t>can cycle through database patches by hovering over them and using the space </a:t>
            </a:r>
            <a:r>
              <a:rPr lang="en-US" sz="1200" dirty="0" smtClean="0"/>
              <a:t>bar, or directly form the List Panel shown below. Use the left mouse click to select a highlighted patch. </a:t>
            </a:r>
            <a:r>
              <a:rPr lang="en-US" sz="1200" dirty="0" smtClean="0"/>
              <a:t>To </a:t>
            </a:r>
            <a:r>
              <a:rPr lang="en-US" sz="1200" dirty="0" smtClean="0"/>
              <a:t>simplify the database topology, select (Create -&gt; Assemble -&gt; Quilts</a:t>
            </a:r>
            <a:r>
              <a:rPr lang="en-US" sz="1200" dirty="0"/>
              <a:t>)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r>
              <a:rPr lang="en-US" sz="1200" dirty="0" smtClean="0"/>
              <a:t>Rename </a:t>
            </a:r>
            <a:r>
              <a:rPr lang="en-US" sz="1200" dirty="0"/>
              <a:t>quilt </a:t>
            </a:r>
            <a:r>
              <a:rPr lang="en-US" sz="1200" dirty="0" smtClean="0"/>
              <a:t>patches. Surface topology and naming should match that found in </a:t>
            </a:r>
            <a:r>
              <a:rPr lang="en-US" sz="1200" dirty="0"/>
              <a:t>~/</a:t>
            </a:r>
            <a:r>
              <a:rPr lang="en-US" sz="1200" dirty="0" err="1"/>
              <a:t>src</a:t>
            </a:r>
            <a:r>
              <a:rPr lang="en-US" sz="1200" dirty="0"/>
              <a:t>/</a:t>
            </a:r>
            <a:r>
              <a:rPr lang="en-US" sz="1200" dirty="0" err="1"/>
              <a:t>Hyperloop</a:t>
            </a:r>
            <a:r>
              <a:rPr lang="en-US" sz="1200" dirty="0" smtClean="0"/>
              <a:t>/Meshing/</a:t>
            </a:r>
            <a:r>
              <a:rPr lang="en-US" sz="1200" dirty="0" err="1" smtClean="0"/>
              <a:t>Hyperloop</a:t>
            </a:r>
            <a:r>
              <a:rPr lang="en-US" sz="1200" dirty="0" err="1" smtClean="0"/>
              <a:t>.pw</a:t>
            </a:r>
            <a:r>
              <a:rPr lang="en-US" sz="1200" dirty="0" smtClean="0"/>
              <a:t>, included for reference.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42032" y="5877"/>
            <a:ext cx="7999661" cy="7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pPr defTabSz="914400" eaLnBrk="1" hangingPunct="1">
              <a:defRPr/>
            </a:pPr>
            <a:r>
              <a:rPr lang="en-US" sz="2000" kern="0" dirty="0" smtClean="0">
                <a:latin typeface="+mn-lt"/>
                <a:ea typeface="ヒラギノ角ゴ ProN W3" charset="0"/>
                <a:cs typeface="ヒラギノ角ゴ ProN W3" charset="0"/>
              </a:rPr>
              <a:t>Updated instructions for viscous volume meshing via </a:t>
            </a:r>
            <a:r>
              <a:rPr lang="en-US" sz="2000" kern="0" dirty="0" err="1" smtClean="0">
                <a:latin typeface="+mn-lt"/>
                <a:ea typeface="ヒラギノ角ゴ ProN W3" charset="0"/>
                <a:cs typeface="ヒラギノ角ゴ ProN W3" charset="0"/>
              </a:rPr>
              <a:t>Pointwise</a:t>
            </a:r>
            <a:r>
              <a:rPr lang="en-US" sz="2000" kern="0" dirty="0" smtClean="0">
                <a:latin typeface="+mn-lt"/>
                <a:ea typeface="ヒラギノ角ゴ ProN W3" charset="0"/>
                <a:cs typeface="ヒラギノ角ゴ ProN W3" charset="0"/>
              </a:rPr>
              <a:t>/AFLR3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401" y="2342053"/>
            <a:ext cx="17272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total number of databases has been reduced, and each patch has been given a specific </a:t>
            </a:r>
            <a:r>
              <a:rPr lang="en-US" sz="1200" dirty="0" smtClean="0"/>
              <a:t>name ID. </a:t>
            </a:r>
            <a:r>
              <a:rPr lang="en-US" sz="1200" dirty="0" smtClean="0"/>
              <a:t>Names must match </a:t>
            </a:r>
            <a:r>
              <a:rPr lang="en-US" sz="1200" dirty="0" smtClean="0"/>
              <a:t>exactly with the variable names in the glyph script. </a:t>
            </a:r>
            <a:r>
              <a:rPr lang="en-US" sz="1200" dirty="0" smtClean="0"/>
              <a:t>This can be a fairly tedious manual </a:t>
            </a:r>
            <a:r>
              <a:rPr lang="en-US" sz="1200" dirty="0" smtClean="0"/>
              <a:t>step, depending on the number of surfaces you need to combine.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52044" y="3267634"/>
            <a:ext cx="78962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12523" y="3301636"/>
            <a:ext cx="3076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After renaming all the patches, Use </a:t>
            </a:r>
            <a:r>
              <a:rPr lang="en-US" sz="1200" dirty="0"/>
              <a:t>File-&gt;Save As to save the </a:t>
            </a:r>
            <a:r>
              <a:rPr lang="en-US" sz="1200" dirty="0" err="1"/>
              <a:t>Pointwise</a:t>
            </a:r>
            <a:r>
              <a:rPr lang="en-US" sz="1200" dirty="0"/>
              <a:t> model to </a:t>
            </a:r>
            <a:r>
              <a:rPr lang="en-US" sz="1200" dirty="0" err="1"/>
              <a:t>Pointwise</a:t>
            </a:r>
            <a:r>
              <a:rPr lang="en-US" sz="1200" dirty="0"/>
              <a:t> directory and call it </a:t>
            </a:r>
            <a:r>
              <a:rPr lang="en-US" sz="1200" dirty="0" smtClean="0"/>
              <a:t>“</a:t>
            </a:r>
            <a:r>
              <a:rPr lang="en-US" sz="1200" dirty="0" err="1" smtClean="0"/>
              <a:t>Hyperloop.pw</a:t>
            </a:r>
            <a:r>
              <a:rPr lang="en-US" sz="1200" dirty="0" smtClean="0"/>
              <a:t>”. This filename must match the file input name in the Glyph script.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421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13" y="332331"/>
            <a:ext cx="78699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4. </a:t>
            </a:r>
            <a:r>
              <a:rPr lang="en-US" sz="1200" dirty="0" smtClean="0"/>
              <a:t>In </a:t>
            </a:r>
            <a:r>
              <a:rPr lang="en-US" sz="1200" dirty="0" err="1" smtClean="0"/>
              <a:t>Pointwise</a:t>
            </a:r>
            <a:r>
              <a:rPr lang="en-US" sz="1200" dirty="0" smtClean="0"/>
              <a:t>, run </a:t>
            </a:r>
            <a:r>
              <a:rPr lang="en-US" sz="1200" dirty="0"/>
              <a:t>the Glyph </a:t>
            </a:r>
            <a:r>
              <a:rPr lang="en-US" sz="1200" dirty="0" smtClean="0"/>
              <a:t>script. Should take a few minutes. Script </a:t>
            </a:r>
            <a:r>
              <a:rPr lang="en-US" sz="1200" dirty="0"/>
              <a:t>-&gt;Execute-&gt;</a:t>
            </a:r>
            <a:r>
              <a:rPr lang="en-US" sz="1200" dirty="0" smtClean="0"/>
              <a:t>”</a:t>
            </a:r>
            <a:r>
              <a:rPr lang="en-US" sz="1200" dirty="0" err="1" smtClean="0"/>
              <a:t>Hyperloop-</a:t>
            </a:r>
            <a:r>
              <a:rPr lang="en-US" sz="1200" dirty="0" err="1"/>
              <a:t>Mesher.glf</a:t>
            </a:r>
            <a:r>
              <a:rPr lang="en-US" sz="1200" dirty="0" smtClean="0"/>
              <a:t>”. Check </a:t>
            </a:r>
            <a:r>
              <a:rPr lang="en-US" sz="1200" dirty="0"/>
              <a:t>overall </a:t>
            </a:r>
            <a:r>
              <a:rPr lang="en-US" sz="1200" dirty="0" err="1"/>
              <a:t>Pointwise</a:t>
            </a:r>
            <a:r>
              <a:rPr lang="en-US" sz="1200" dirty="0"/>
              <a:t> grid output for errors. Warnings are typically OK and for diagnostic </a:t>
            </a:r>
            <a:r>
              <a:rPr lang="en-US" sz="1200" dirty="0" smtClean="0"/>
              <a:t>purposes. </a:t>
            </a:r>
            <a:r>
              <a:rPr lang="en-US" sz="1200" dirty="0" smtClean="0"/>
              <a:t>If successful, the </a:t>
            </a:r>
            <a:r>
              <a:rPr lang="en-US" sz="1200" dirty="0"/>
              <a:t>Glyph script exports a file called </a:t>
            </a:r>
            <a:r>
              <a:rPr lang="en-US" sz="1200" dirty="0" smtClean="0"/>
              <a:t>Hyperloop</a:t>
            </a:r>
            <a:r>
              <a:rPr lang="en-US" sz="1200" dirty="0" smtClean="0"/>
              <a:t>.b8</a:t>
            </a:r>
            <a:r>
              <a:rPr lang="en-US" sz="1200" dirty="0"/>
              <a:t>.ugrid and </a:t>
            </a:r>
            <a:r>
              <a:rPr lang="en-US" sz="1200" dirty="0" err="1" smtClean="0"/>
              <a:t>Hyperloop.mapbc</a:t>
            </a:r>
            <a:r>
              <a:rPr lang="en-US" sz="1200" dirty="0" smtClean="0"/>
              <a:t> </a:t>
            </a:r>
            <a:r>
              <a:rPr lang="en-US" sz="1200" dirty="0"/>
              <a:t>that will be written to the AFLR3 directory. It also saves the </a:t>
            </a:r>
            <a:r>
              <a:rPr lang="en-US" sz="1200" dirty="0" err="1" smtClean="0"/>
              <a:t>Pointwise</a:t>
            </a:r>
            <a:r>
              <a:rPr lang="en-US" sz="1200" dirty="0" smtClean="0"/>
              <a:t> </a:t>
            </a:r>
            <a:r>
              <a:rPr lang="en-US" sz="1200" dirty="0"/>
              <a:t>native grid project as filename-</a:t>
            </a:r>
            <a:r>
              <a:rPr lang="en-US" sz="1200" dirty="0" err="1"/>
              <a:t>Grid.pw</a:t>
            </a:r>
            <a:r>
              <a:rPr lang="en-US" sz="1200" dirty="0" smtClean="0"/>
              <a:t>. The Hyperloop.b8.ugrid is the native binary grid format for the Fun3D aerodynamic flow solver.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5</a:t>
            </a:r>
            <a:r>
              <a:rPr lang="en-US" sz="1200" dirty="0" smtClean="0"/>
              <a:t>. </a:t>
            </a:r>
            <a:r>
              <a:rPr lang="en-US" sz="1200" dirty="0"/>
              <a:t>Go to the Python directory and run the aflr3 script (i.e. "</a:t>
            </a:r>
            <a:r>
              <a:rPr lang="en-US" sz="1200" dirty="0" err="1"/>
              <a:t>sh</a:t>
            </a:r>
            <a:r>
              <a:rPr lang="en-US" sz="1200" dirty="0"/>
              <a:t> aflr3.script")</a:t>
            </a:r>
            <a:r>
              <a:rPr lang="en-US" sz="1200" dirty="0" smtClean="0"/>
              <a:t>. This </a:t>
            </a:r>
            <a:r>
              <a:rPr lang="en-US" sz="1200" dirty="0"/>
              <a:t>deletes the </a:t>
            </a:r>
            <a:r>
              <a:rPr lang="en-US" sz="1200" dirty="0" err="1" smtClean="0"/>
              <a:t>Pointwise</a:t>
            </a:r>
            <a:r>
              <a:rPr lang="en-US" sz="1200" dirty="0" smtClean="0"/>
              <a:t> </a:t>
            </a:r>
            <a:r>
              <a:rPr lang="en-US" sz="1200" dirty="0"/>
              <a:t>isotropic volume grid, leaving the anisotropic surface grid </a:t>
            </a:r>
            <a:r>
              <a:rPr lang="en-US" sz="1200" dirty="0" smtClean="0"/>
              <a:t>(</a:t>
            </a:r>
            <a:r>
              <a:rPr lang="en-US" sz="1200" dirty="0" err="1" smtClean="0"/>
              <a:t>Hyperloop</a:t>
            </a:r>
            <a:r>
              <a:rPr lang="en-US" sz="1200" dirty="0" err="1" smtClean="0"/>
              <a:t>.surf.gz</a:t>
            </a:r>
            <a:r>
              <a:rPr lang="en-US" sz="1200" dirty="0"/>
              <a:t>), and re-creates the interior volume </a:t>
            </a:r>
            <a:r>
              <a:rPr lang="en-US" sz="1200" dirty="0" smtClean="0"/>
              <a:t>cells with </a:t>
            </a:r>
            <a:r>
              <a:rPr lang="en-US" sz="1200" dirty="0"/>
              <a:t>anisotropic viscous layers</a:t>
            </a:r>
            <a:r>
              <a:rPr lang="en-US" sz="1200" dirty="0" smtClean="0"/>
              <a:t>. You might inspect the </a:t>
            </a:r>
            <a:r>
              <a:rPr lang="en-US" sz="1200" dirty="0" err="1" smtClean="0"/>
              <a:t>Hyperloop.tags</a:t>
            </a:r>
            <a:r>
              <a:rPr lang="en-US" sz="1200" dirty="0" smtClean="0"/>
              <a:t> </a:t>
            </a:r>
            <a:r>
              <a:rPr lang="en-US" sz="1200" dirty="0" smtClean="0"/>
              <a:t>file, to see which grid boundary conditions are being applied in AFLR3. This </a:t>
            </a:r>
            <a:r>
              <a:rPr lang="en-US" sz="1200" dirty="0" smtClean="0"/>
              <a:t>software may take a significant amount of time to run (several hours) depending on the complexity of the configuration</a:t>
            </a:r>
            <a:r>
              <a:rPr lang="en-US" sz="1200" dirty="0" smtClean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The aflr3</a:t>
            </a:r>
            <a:r>
              <a:rPr lang="en-US" sz="1200" dirty="0"/>
              <a:t>.script creates </a:t>
            </a:r>
            <a:r>
              <a:rPr lang="en-US" sz="1200" dirty="0" smtClean="0"/>
              <a:t>a new </a:t>
            </a:r>
            <a:r>
              <a:rPr lang="en-US" sz="1200" dirty="0"/>
              <a:t>file in the FUN3D directory called </a:t>
            </a:r>
            <a:r>
              <a:rPr lang="en-US" sz="1200" dirty="0" smtClean="0"/>
              <a:t>Hyperloop.b8</a:t>
            </a:r>
            <a:r>
              <a:rPr lang="en-US" sz="1200" dirty="0"/>
              <a:t>.ugrid. </a:t>
            </a:r>
            <a:r>
              <a:rPr lang="en-US" sz="1200" dirty="0" smtClean="0"/>
              <a:t>This is </a:t>
            </a:r>
            <a:r>
              <a:rPr lang="en-US" sz="1200" dirty="0" smtClean="0"/>
              <a:t>an </a:t>
            </a:r>
            <a:r>
              <a:rPr lang="en-US" sz="1200" dirty="0" smtClean="0"/>
              <a:t>updated grid file, that includes viscous layers in the boundary regions. The Fun3D </a:t>
            </a:r>
            <a:r>
              <a:rPr lang="en-US" sz="1200" dirty="0" smtClean="0"/>
              <a:t>directory </a:t>
            </a:r>
            <a:r>
              <a:rPr lang="en-US" sz="1200" dirty="0" smtClean="0"/>
              <a:t>should contain </a:t>
            </a:r>
            <a:r>
              <a:rPr lang="en-US" sz="1200" dirty="0" smtClean="0"/>
              <a:t>all of the files needed to run an aerodynamic </a:t>
            </a:r>
            <a:r>
              <a:rPr lang="en-US" sz="1200" dirty="0" smtClean="0"/>
              <a:t>simulation. These can be copied to the cluster and submitted as a job using “</a:t>
            </a:r>
            <a:r>
              <a:rPr lang="en-US" sz="1200" dirty="0" err="1" smtClean="0"/>
              <a:t>qsub</a:t>
            </a:r>
            <a:r>
              <a:rPr lang="en-US" sz="1200" dirty="0" smtClean="0"/>
              <a:t> </a:t>
            </a:r>
            <a:r>
              <a:rPr lang="en-US" sz="1200" dirty="0" err="1" smtClean="0"/>
              <a:t>qscript</a:t>
            </a:r>
            <a:r>
              <a:rPr lang="en-US" sz="1200" dirty="0" smtClean="0"/>
              <a:t>”.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706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Heath, Christopher M. (GRC-RTM0)</dc:creator>
  <cp:lastModifiedBy>Heath, Christopher M. (GRC-RTM0)</cp:lastModifiedBy>
  <cp:revision>10</cp:revision>
  <dcterms:created xsi:type="dcterms:W3CDTF">2016-01-08T01:12:49Z</dcterms:created>
  <dcterms:modified xsi:type="dcterms:W3CDTF">2016-05-25T21:19:38Z</dcterms:modified>
</cp:coreProperties>
</file>