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2" r:id="rId5"/>
    <p:sldId id="257" r:id="rId6"/>
    <p:sldId id="263" r:id="rId7"/>
    <p:sldId id="258" r:id="rId8"/>
    <p:sldId id="264" r:id="rId9"/>
    <p:sldId id="260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AD57B6C-0A50-4FB6-A111-991F98EB3F6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4E22596-536C-4F1E-8385-3C459E4F1F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0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7B6C-0A50-4FB6-A111-991F98EB3F6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596-536C-4F1E-8385-3C459E4F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5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7B6C-0A50-4FB6-A111-991F98EB3F6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596-536C-4F1E-8385-3C459E4F1F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832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7B6C-0A50-4FB6-A111-991F98EB3F6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596-536C-4F1E-8385-3C459E4F1F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238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7B6C-0A50-4FB6-A111-991F98EB3F6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596-536C-4F1E-8385-3C459E4F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26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7B6C-0A50-4FB6-A111-991F98EB3F6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596-536C-4F1E-8385-3C459E4F1F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169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7B6C-0A50-4FB6-A111-991F98EB3F6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596-536C-4F1E-8385-3C459E4F1F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133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7B6C-0A50-4FB6-A111-991F98EB3F6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596-536C-4F1E-8385-3C459E4F1FD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499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7B6C-0A50-4FB6-A111-991F98EB3F6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596-536C-4F1E-8385-3C459E4F1FD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4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7B6C-0A50-4FB6-A111-991F98EB3F6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596-536C-4F1E-8385-3C459E4F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2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7B6C-0A50-4FB6-A111-991F98EB3F6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596-536C-4F1E-8385-3C459E4F1F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83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7B6C-0A50-4FB6-A111-991F98EB3F6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596-536C-4F1E-8385-3C459E4F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7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7B6C-0A50-4FB6-A111-991F98EB3F6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596-536C-4F1E-8385-3C459E4F1FD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8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7B6C-0A50-4FB6-A111-991F98EB3F6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596-536C-4F1E-8385-3C459E4F1FD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21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7B6C-0A50-4FB6-A111-991F98EB3F6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596-536C-4F1E-8385-3C459E4F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1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7B6C-0A50-4FB6-A111-991F98EB3F6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596-536C-4F1E-8385-3C459E4F1F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72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7B6C-0A50-4FB6-A111-991F98EB3F6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2596-536C-4F1E-8385-3C459E4F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4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D57B6C-0A50-4FB6-A111-991F98EB3F6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E22596-536C-4F1E-8385-3C459E4F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2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733C-49B6-4BEA-8213-DE4274AB2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0952"/>
            <a:ext cx="9144000" cy="1010234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				Fake news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2439E-B29B-4505-9F37-84DABBF40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3576" y="3526426"/>
            <a:ext cx="9144000" cy="124674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dirty="0"/>
              <a:t>Syed Muhammad Ali 17867</a:t>
            </a:r>
          </a:p>
          <a:p>
            <a:pPr algn="l"/>
            <a:r>
              <a:rPr lang="en-US" sz="2000" dirty="0"/>
              <a:t>Syed Muhammad Shiraz Jafri 17899</a:t>
            </a:r>
          </a:p>
          <a:p>
            <a:pPr algn="l"/>
            <a:r>
              <a:rPr lang="en-US" sz="2000" dirty="0"/>
              <a:t>Syed Muhammad Hamza Raza 17887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7373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A034-BCE1-480C-990C-B0CE8E35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2B0AD-BCC6-498B-BAF6-5E6919C60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Best accuracy was 91% with max-features of Tf-idf  = 25000 and n-gram range = (1,3)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678A2-B99E-48F5-AC4E-93F3A13490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13567" y="3264408"/>
            <a:ext cx="3587433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0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A034-BCE1-480C-990C-B0CE8E35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2B0AD-BCC6-498B-BAF6-5E6919C60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Best accuracy was 91.8% with max-features of Tf-idf  = 25000 and n-gram range = (1,3)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BD514-5AB9-437E-9C99-AB7E285FC5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68386" y="3383493"/>
            <a:ext cx="3455226" cy="24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2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3BDB-7AF2-45BF-995D-23A37C73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Xtreme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69FB-804B-4F8A-9FC8-DD29BC5E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Best accuracy was 95% with max-features of Count Vectorizer  = 25000 and n-gram range = (1,2) and merging title and text column and this was the best accuracy we got.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6804D-18C9-4AB3-BF89-2814084025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89856" y="3259454"/>
            <a:ext cx="3237992" cy="276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3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3BDB-7AF2-45BF-995D-23A37C73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Aggressive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69FB-804B-4F8A-9FC8-DD29BC5E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Best accuracy was 94% with max-features of Tf-idf  = 25000 and n-gram range = (1,2) and merging title and text column and this was the best accuracy we got.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69768-7431-43E6-AB19-04A3185658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82376" y="3354070"/>
            <a:ext cx="3645472" cy="252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6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A034-BCE1-480C-990C-B0CE8E35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 Boost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2B0AD-BCC6-498B-BAF6-5E6919C60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Best accuracy was 90% with max-features of Tf-idf  = 25000 and n-gram range = (1,3)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74EDF-E5F3-43EB-A2E4-27A2F1C14F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29493" y="3159147"/>
            <a:ext cx="3461195" cy="27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31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A034-BCE1-480C-990C-B0CE8E35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2B0AD-BCC6-498B-BAF6-5E6919C60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Best accuracy was 92.2 % with max-features of Count Vectorizer  = 25000 and n-gram range = (1,3)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42DDB8-0571-4B4E-ACB1-80A8D92DDC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35018" y="3048000"/>
            <a:ext cx="3720846" cy="282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21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2CF4-81DC-4605-A1EC-596F7C5B4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E151E-D003-4568-B40D-F92D7570695A}"/>
              </a:ext>
            </a:extLst>
          </p:cNvPr>
          <p:cNvSpPr txBox="1"/>
          <p:nvPr/>
        </p:nvSpPr>
        <p:spPr>
          <a:xfrm>
            <a:off x="3180841" y="3648456"/>
            <a:ext cx="5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VOICE OVER: SYED MUHAMMAD ALI</a:t>
            </a:r>
          </a:p>
        </p:txBody>
      </p:sp>
    </p:spTree>
    <p:extLst>
      <p:ext uri="{BB962C8B-B14F-4D97-AF65-F5344CB8AC3E}">
        <p14:creationId xmlns:p14="http://schemas.microsoft.com/office/powerpoint/2010/main" val="290854728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656F-E002-4DC1-A764-F112999A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55812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10FB4-7C45-4041-97EB-5563873DE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84248"/>
            <a:ext cx="9601196" cy="3891620"/>
          </a:xfrm>
        </p:spPr>
        <p:txBody>
          <a:bodyPr>
            <a:normAutofit/>
          </a:bodyPr>
          <a:lstStyle/>
          <a:p>
            <a:r>
              <a:rPr lang="en-US" sz="1600" dirty="0"/>
              <a:t> Fake news articles less structured and organized as compared to real ones</a:t>
            </a:r>
          </a:p>
          <a:p>
            <a:r>
              <a:rPr lang="en-US" sz="1600" dirty="0"/>
              <a:t> Higher accuracy achieved despite moderate dataset size</a:t>
            </a:r>
          </a:p>
          <a:p>
            <a:r>
              <a:rPr lang="en-US" sz="1600" dirty="0"/>
              <a:t> Findings mostly beneficial for social media organizations</a:t>
            </a:r>
          </a:p>
          <a:p>
            <a:r>
              <a:rPr lang="en-US" sz="1600" dirty="0"/>
              <a:t> Dataset should contain more diverse topics and include more parameters in order to capture details more accurately</a:t>
            </a:r>
          </a:p>
          <a:p>
            <a:r>
              <a:rPr lang="en-US" sz="1600" dirty="0"/>
              <a:t> The findings expire and do not work for data other than that for 'General Elections’</a:t>
            </a:r>
          </a:p>
        </p:txBody>
      </p:sp>
    </p:spTree>
    <p:extLst>
      <p:ext uri="{BB962C8B-B14F-4D97-AF65-F5344CB8AC3E}">
        <p14:creationId xmlns:p14="http://schemas.microsoft.com/office/powerpoint/2010/main" val="423627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2CF4-81DC-4605-A1EC-596F7C5B4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E151E-D003-4568-B40D-F92D7570695A}"/>
              </a:ext>
            </a:extLst>
          </p:cNvPr>
          <p:cNvSpPr txBox="1"/>
          <p:nvPr/>
        </p:nvSpPr>
        <p:spPr>
          <a:xfrm>
            <a:off x="3180841" y="3648456"/>
            <a:ext cx="5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VOICE OVER: SYED MUHAMMAD SHIRAZ JAFRI</a:t>
            </a:r>
          </a:p>
        </p:txBody>
      </p:sp>
    </p:spTree>
    <p:extLst>
      <p:ext uri="{BB962C8B-B14F-4D97-AF65-F5344CB8AC3E}">
        <p14:creationId xmlns:p14="http://schemas.microsoft.com/office/powerpoint/2010/main" val="52932030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656F-E002-4DC1-A764-F112999A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55812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10FB4-7C45-4041-97EB-5563873DE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84248"/>
            <a:ext cx="9601196" cy="3891620"/>
          </a:xfrm>
        </p:spPr>
        <p:txBody>
          <a:bodyPr>
            <a:normAutofit/>
          </a:bodyPr>
          <a:lstStyle/>
          <a:p>
            <a:r>
              <a:rPr lang="en-US" sz="1600" dirty="0"/>
              <a:t> It took us a lot of time to find a proper problem.</a:t>
            </a:r>
          </a:p>
          <a:p>
            <a:r>
              <a:rPr lang="en-US" sz="1600" dirty="0"/>
              <a:t>We also talked to some organizations for their data and business problem.</a:t>
            </a:r>
          </a:p>
          <a:p>
            <a:r>
              <a:rPr lang="en-US" sz="1600" dirty="0"/>
              <a:t>Dataset given by organization wasn’t that large and clean on which we could train.</a:t>
            </a:r>
          </a:p>
          <a:p>
            <a:r>
              <a:rPr lang="en-US" sz="1600" dirty="0"/>
              <a:t>Needed to revert to online dataset.</a:t>
            </a:r>
          </a:p>
          <a:p>
            <a:r>
              <a:rPr lang="en-US" sz="1600" dirty="0"/>
              <a:t>We couldn’t train neural networks due to lack of expertise in it.</a:t>
            </a:r>
          </a:p>
        </p:txBody>
      </p:sp>
    </p:spTree>
    <p:extLst>
      <p:ext uri="{BB962C8B-B14F-4D97-AF65-F5344CB8AC3E}">
        <p14:creationId xmlns:p14="http://schemas.microsoft.com/office/powerpoint/2010/main" val="379207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2CF4-81DC-4605-A1EC-596F7C5B4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E151E-D003-4568-B40D-F92D7570695A}"/>
              </a:ext>
            </a:extLst>
          </p:cNvPr>
          <p:cNvSpPr txBox="1"/>
          <p:nvPr/>
        </p:nvSpPr>
        <p:spPr>
          <a:xfrm>
            <a:off x="3753102" y="3675888"/>
            <a:ext cx="4622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VOICE OVER: SYED MUHAMMAD ALI</a:t>
            </a:r>
          </a:p>
        </p:txBody>
      </p:sp>
    </p:spTree>
    <p:extLst>
      <p:ext uri="{BB962C8B-B14F-4D97-AF65-F5344CB8AC3E}">
        <p14:creationId xmlns:p14="http://schemas.microsoft.com/office/powerpoint/2010/main" val="29589180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C4AB-B7A7-42E9-B12F-7F9D9C5E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4360"/>
            <a:ext cx="10515600" cy="713232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80CF-D075-4336-ACDF-DD7E7A56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592"/>
            <a:ext cx="10515600" cy="4869371"/>
          </a:xfrm>
        </p:spPr>
        <p:txBody>
          <a:bodyPr>
            <a:normAutofit/>
          </a:bodyPr>
          <a:lstStyle/>
          <a:p>
            <a:r>
              <a:rPr lang="en-US" sz="1600" dirty="0"/>
              <a:t> Fake news is providing misleading or false information as ‘real’ news.</a:t>
            </a:r>
          </a:p>
          <a:p>
            <a:r>
              <a:rPr lang="en-US" sz="1600" dirty="0"/>
              <a:t> Term came to prominence due to 2016 US Presidential elections.</a:t>
            </a:r>
          </a:p>
          <a:p>
            <a:r>
              <a:rPr lang="en-US" sz="1600" dirty="0"/>
              <a:t> Primary platforms for spreading fake news are social media applications like Facebook and Twitter.</a:t>
            </a:r>
          </a:p>
          <a:p>
            <a:r>
              <a:rPr lang="en-US" sz="1600" dirty="0"/>
              <a:t> The continuous flow of fake news even in the face of emerging mechanisms to overcome it.</a:t>
            </a:r>
          </a:p>
          <a:p>
            <a:r>
              <a:rPr lang="en-US" sz="1600" dirty="0"/>
              <a:t> Thus there is always need for better mechanisms for curbing fake news and hence our motivation to work on the problem.</a:t>
            </a:r>
          </a:p>
          <a:p>
            <a:r>
              <a:rPr lang="en-US" sz="1600" dirty="0"/>
              <a:t>Several measures deployed by social media companies to curb fake news.</a:t>
            </a:r>
          </a:p>
          <a:p>
            <a:r>
              <a:rPr lang="en-US" sz="1600" dirty="0"/>
              <a:t>Facebook developed better mechanisms to report false stories and creating awareness regarding fake news.</a:t>
            </a:r>
          </a:p>
          <a:p>
            <a:r>
              <a:rPr lang="en-US" sz="1600" dirty="0"/>
              <a:t>Twitter took initiative to flag and warn users regarding fake news.</a:t>
            </a:r>
          </a:p>
          <a:p>
            <a:r>
              <a:rPr lang="en-US" sz="1600" dirty="0"/>
              <a:t>The problem which we are dealing is a classification problem.</a:t>
            </a:r>
          </a:p>
          <a:p>
            <a:r>
              <a:rPr lang="en-US" sz="1600" dirty="0"/>
              <a:t>We need to predict according to the news if news is real or fake.</a:t>
            </a:r>
          </a:p>
        </p:txBody>
      </p:sp>
    </p:spTree>
    <p:extLst>
      <p:ext uri="{BB962C8B-B14F-4D97-AF65-F5344CB8AC3E}">
        <p14:creationId xmlns:p14="http://schemas.microsoft.com/office/powerpoint/2010/main" val="17852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2CF4-81DC-4605-A1EC-596F7C5B4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E151E-D003-4568-B40D-F92D7570695A}"/>
              </a:ext>
            </a:extLst>
          </p:cNvPr>
          <p:cNvSpPr txBox="1"/>
          <p:nvPr/>
        </p:nvSpPr>
        <p:spPr>
          <a:xfrm>
            <a:off x="3258819" y="3730752"/>
            <a:ext cx="5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VOICE OVER: SYED MUHAMMAD SHIRAZ JAFRI</a:t>
            </a:r>
          </a:p>
        </p:txBody>
      </p:sp>
    </p:spTree>
    <p:extLst>
      <p:ext uri="{BB962C8B-B14F-4D97-AF65-F5344CB8AC3E}">
        <p14:creationId xmlns:p14="http://schemas.microsoft.com/office/powerpoint/2010/main" val="26286954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56BF-1A05-4820-AA5E-447B72FF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627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A2BD-EE0C-4408-9F16-2DB6DC8BD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304"/>
            <a:ext cx="10515600" cy="4887659"/>
          </a:xfrm>
        </p:spPr>
        <p:txBody>
          <a:bodyPr>
            <a:normAutofit/>
          </a:bodyPr>
          <a:lstStyle/>
          <a:p>
            <a:r>
              <a:rPr lang="en-US" sz="1600" dirty="0"/>
              <a:t>The dataset consists of 7817 rows.</a:t>
            </a:r>
          </a:p>
          <a:p>
            <a:r>
              <a:rPr lang="en-US" sz="1600" dirty="0"/>
              <a:t>With 3 columns of title, news and news type (FAKE or REAL)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BBB9044-26D1-4ED3-ADD7-13449CB3CE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60014-03D0-46BA-8E5D-9CE2B004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523744"/>
            <a:ext cx="45720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D6F8D-10EE-448B-B81B-66A65F1F1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3744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9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2CF4-81DC-4605-A1EC-596F7C5B4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E151E-D003-4568-B40D-F92D7570695A}"/>
              </a:ext>
            </a:extLst>
          </p:cNvPr>
          <p:cNvSpPr txBox="1"/>
          <p:nvPr/>
        </p:nvSpPr>
        <p:spPr>
          <a:xfrm>
            <a:off x="3258819" y="3730752"/>
            <a:ext cx="5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VOICE OVER: SYED MUHAMMAD SHIRAZ JAFRI</a:t>
            </a:r>
          </a:p>
        </p:txBody>
      </p:sp>
    </p:spTree>
    <p:extLst>
      <p:ext uri="{BB962C8B-B14F-4D97-AF65-F5344CB8AC3E}">
        <p14:creationId xmlns:p14="http://schemas.microsoft.com/office/powerpoint/2010/main" val="146157357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E602-98E9-455A-BEF3-B460117A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4484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EFCD-EEA0-4A83-8712-3BA7E731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083"/>
          </a:xfrm>
        </p:spPr>
        <p:txBody>
          <a:bodyPr>
            <a:normAutofit/>
          </a:bodyPr>
          <a:lstStyle/>
          <a:p>
            <a:r>
              <a:rPr lang="en-US" sz="1600" dirty="0"/>
              <a:t>Converted into lowercase.</a:t>
            </a:r>
          </a:p>
          <a:p>
            <a:r>
              <a:rPr lang="en-US" sz="1600" dirty="0"/>
              <a:t> Removed punctuations.</a:t>
            </a:r>
          </a:p>
          <a:p>
            <a:r>
              <a:rPr lang="en-US" sz="1600" dirty="0"/>
              <a:t> Removed stop words.</a:t>
            </a:r>
          </a:p>
          <a:p>
            <a:r>
              <a:rPr lang="en-US" sz="1600" dirty="0"/>
              <a:t> Removed top 10 most frequent words.</a:t>
            </a:r>
          </a:p>
          <a:p>
            <a:r>
              <a:rPr lang="en-US" sz="1600" dirty="0"/>
              <a:t> Applied Stemming.</a:t>
            </a:r>
          </a:p>
          <a:p>
            <a:r>
              <a:rPr lang="en-US" sz="1600" dirty="0"/>
              <a:t> Applied Lemmatization.</a:t>
            </a:r>
          </a:p>
          <a:p>
            <a:r>
              <a:rPr lang="en-US" sz="1600" dirty="0"/>
              <a:t>Removing all missing values.</a:t>
            </a:r>
          </a:p>
          <a:p>
            <a:r>
              <a:rPr lang="en-US" sz="1600" dirty="0"/>
              <a:t>Merge the title and news column to gain a better accuracy.</a:t>
            </a:r>
          </a:p>
          <a:p>
            <a:r>
              <a:rPr lang="en-US" sz="1600" dirty="0"/>
              <a:t>Encoded the text using count and TF-IDF vectorizers for training.</a:t>
            </a:r>
          </a:p>
        </p:txBody>
      </p:sp>
    </p:spTree>
    <p:extLst>
      <p:ext uri="{BB962C8B-B14F-4D97-AF65-F5344CB8AC3E}">
        <p14:creationId xmlns:p14="http://schemas.microsoft.com/office/powerpoint/2010/main" val="38305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2CF4-81DC-4605-A1EC-596F7C5B4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E151E-D003-4568-B40D-F92D7570695A}"/>
              </a:ext>
            </a:extLst>
          </p:cNvPr>
          <p:cNvSpPr txBox="1"/>
          <p:nvPr/>
        </p:nvSpPr>
        <p:spPr>
          <a:xfrm>
            <a:off x="3180841" y="3648456"/>
            <a:ext cx="5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VOICE OVER: SYED MUHAMMAD HAMZA RAZA</a:t>
            </a:r>
          </a:p>
        </p:txBody>
      </p:sp>
    </p:spTree>
    <p:extLst>
      <p:ext uri="{BB962C8B-B14F-4D97-AF65-F5344CB8AC3E}">
        <p14:creationId xmlns:p14="http://schemas.microsoft.com/office/powerpoint/2010/main" val="39942403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384F-82F7-4BB4-BE8F-0ACB7ACA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7813"/>
            <a:ext cx="9601196" cy="828380"/>
          </a:xfrm>
        </p:spPr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57BCC-BF49-41F8-833D-41B4D1E9A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655064"/>
            <a:ext cx="9601196" cy="4220804"/>
          </a:xfrm>
        </p:spPr>
        <p:txBody>
          <a:bodyPr>
            <a:normAutofit/>
          </a:bodyPr>
          <a:lstStyle/>
          <a:p>
            <a:r>
              <a:rPr lang="en-US" sz="1600" dirty="0"/>
              <a:t>We used  in total 6 machine learning models to train.</a:t>
            </a:r>
          </a:p>
          <a:p>
            <a:r>
              <a:rPr lang="en-US" sz="1600" dirty="0"/>
              <a:t>Naïve Bayes.</a:t>
            </a:r>
          </a:p>
          <a:p>
            <a:r>
              <a:rPr lang="en-US" sz="1600" dirty="0"/>
              <a:t>Random Forest with number of estimators set to 300.</a:t>
            </a:r>
          </a:p>
          <a:p>
            <a:r>
              <a:rPr lang="en-US" sz="1600" dirty="0"/>
              <a:t>Xtreme Gradient Boosting with number of estimators set to 200.</a:t>
            </a:r>
          </a:p>
          <a:p>
            <a:r>
              <a:rPr lang="en-US" sz="1600" dirty="0"/>
              <a:t>Passive Aggressive Classifier number of iterations =  50.</a:t>
            </a:r>
          </a:p>
          <a:p>
            <a:r>
              <a:rPr lang="en-US" sz="1600" dirty="0"/>
              <a:t>Ada boosting Classifier number of estimators = 100.</a:t>
            </a:r>
          </a:p>
          <a:p>
            <a:r>
              <a:rPr lang="en-US" sz="1600" dirty="0"/>
              <a:t>Extra Tree Classifier number of estimators = 100.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713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234</TotalTime>
  <Words>651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Organic</vt:lpstr>
      <vt:lpstr>    Fake news Detection</vt:lpstr>
      <vt:lpstr>Business Understanding</vt:lpstr>
      <vt:lpstr>Business Problem</vt:lpstr>
      <vt:lpstr>Data Understanding</vt:lpstr>
      <vt:lpstr>Data Description</vt:lpstr>
      <vt:lpstr>Data Processing</vt:lpstr>
      <vt:lpstr>Data Preprocessing</vt:lpstr>
      <vt:lpstr>Modelling</vt:lpstr>
      <vt:lpstr>Modelling</vt:lpstr>
      <vt:lpstr>Naïve Bayes</vt:lpstr>
      <vt:lpstr>Random Forest</vt:lpstr>
      <vt:lpstr>Xtreme Gradient Boosting</vt:lpstr>
      <vt:lpstr>Passive Aggressive Classifier</vt:lpstr>
      <vt:lpstr>Ada Boost Classifier</vt:lpstr>
      <vt:lpstr>Extra Tree Classifier</vt:lpstr>
      <vt:lpstr>Findings</vt:lpstr>
      <vt:lpstr>Findings</vt:lpstr>
      <vt:lpstr>Challenges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Hamza Raza</dc:creator>
  <cp:lastModifiedBy>Hamza Raza</cp:lastModifiedBy>
  <cp:revision>19</cp:revision>
  <dcterms:created xsi:type="dcterms:W3CDTF">2021-01-10T11:41:27Z</dcterms:created>
  <dcterms:modified xsi:type="dcterms:W3CDTF">2021-01-10T17:08:53Z</dcterms:modified>
</cp:coreProperties>
</file>