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Verda\AtomCamp\Portfolio%20Projects\SQL\Data%20Bank\nodes_per_regi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Verda\AtomCamp\Portfolio%20Projects\SQL\Data%20Bank\customers_per_regi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Verda\AtomCamp\Portfolio%20Projects\SQL\Data%20Bank\txn%20type%20vs%20amount.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Verda\AtomCamp\Portfolio%20Projects\SQL\Data%20Bank\option%201.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Verda\AtomCamp\Portfolio%20Projects\SQL\Data%20Bank\option%202.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Verda\AtomCamp\Portfolio%20Projects\SQL\Data%20Bank\option%203.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spPr>
            <a:solidFill>
              <a:schemeClr val="dk1">
                <a:tint val="8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nodes_per_region!$B$2:$B$6</c:f>
              <c:strCache>
                <c:ptCount val="5"/>
                <c:pt idx="0">
                  <c:v>Australia</c:v>
                </c:pt>
                <c:pt idx="1">
                  <c:v>America</c:v>
                </c:pt>
                <c:pt idx="2">
                  <c:v>Africa</c:v>
                </c:pt>
                <c:pt idx="3">
                  <c:v>Asia</c:v>
                </c:pt>
                <c:pt idx="4">
                  <c:v>Europe</c:v>
                </c:pt>
              </c:strCache>
            </c:strRef>
          </c:cat>
          <c:val>
            <c:numRef>
              <c:f>nodes_per_region!$C$2:$C$6</c:f>
              <c:numCache>
                <c:formatCode>General</c:formatCode>
                <c:ptCount val="5"/>
                <c:pt idx="0">
                  <c:v>770</c:v>
                </c:pt>
                <c:pt idx="1">
                  <c:v>735</c:v>
                </c:pt>
                <c:pt idx="2">
                  <c:v>714</c:v>
                </c:pt>
                <c:pt idx="3">
                  <c:v>665</c:v>
                </c:pt>
                <c:pt idx="4">
                  <c:v>616</c:v>
                </c:pt>
              </c:numCache>
            </c:numRef>
          </c:val>
          <c:extLst>
            <c:ext xmlns:c16="http://schemas.microsoft.com/office/drawing/2014/chart" uri="{C3380CC4-5D6E-409C-BE32-E72D297353CC}">
              <c16:uniqueId val="{00000000-5AE2-46C1-9959-7115FAD503D9}"/>
            </c:ext>
          </c:extLst>
        </c:ser>
        <c:dLbls>
          <c:dLblPos val="outEnd"/>
          <c:showLegendKey val="0"/>
          <c:showVal val="1"/>
          <c:showCatName val="0"/>
          <c:showSerName val="0"/>
          <c:showPercent val="0"/>
          <c:showBubbleSize val="0"/>
        </c:dLbls>
        <c:gapWidth val="219"/>
        <c:overlap val="-27"/>
        <c:axId val="1266885344"/>
        <c:axId val="1011831456"/>
      </c:barChart>
      <c:catAx>
        <c:axId val="1266885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011831456"/>
        <c:crosses val="autoZero"/>
        <c:auto val="1"/>
        <c:lblAlgn val="ctr"/>
        <c:lblOffset val="100"/>
        <c:noMultiLvlLbl val="0"/>
      </c:catAx>
      <c:valAx>
        <c:axId val="1011831456"/>
        <c:scaling>
          <c:orientation val="minMax"/>
        </c:scaling>
        <c:delete val="1"/>
        <c:axPos val="l"/>
        <c:numFmt formatCode="General" sourceLinked="1"/>
        <c:majorTickMark val="none"/>
        <c:minorTickMark val="none"/>
        <c:tickLblPos val="nextTo"/>
        <c:crossAx val="126688534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customers_per_region!$C$1</c:f>
              <c:strCache>
                <c:ptCount val="1"/>
                <c:pt idx="0">
                  <c:v>number_of_customers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customers_per_region!$B$2:$B$6</c:f>
              <c:strCache>
                <c:ptCount val="5"/>
                <c:pt idx="0">
                  <c:v>Australia</c:v>
                </c:pt>
                <c:pt idx="1">
                  <c:v>America</c:v>
                </c:pt>
                <c:pt idx="2">
                  <c:v>Africa</c:v>
                </c:pt>
                <c:pt idx="3">
                  <c:v>Asia</c:v>
                </c:pt>
                <c:pt idx="4">
                  <c:v>Europe</c:v>
                </c:pt>
              </c:strCache>
            </c:strRef>
          </c:cat>
          <c:val>
            <c:numRef>
              <c:f>customers_per_region!$C$2:$C$6</c:f>
              <c:numCache>
                <c:formatCode>General</c:formatCode>
                <c:ptCount val="5"/>
                <c:pt idx="0">
                  <c:v>110</c:v>
                </c:pt>
                <c:pt idx="1">
                  <c:v>105</c:v>
                </c:pt>
                <c:pt idx="2">
                  <c:v>102</c:v>
                </c:pt>
                <c:pt idx="3">
                  <c:v>95</c:v>
                </c:pt>
                <c:pt idx="4">
                  <c:v>88</c:v>
                </c:pt>
              </c:numCache>
            </c:numRef>
          </c:val>
          <c:extLst>
            <c:ext xmlns:c16="http://schemas.microsoft.com/office/drawing/2014/chart" uri="{C3380CC4-5D6E-409C-BE32-E72D297353CC}">
              <c16:uniqueId val="{00000000-E534-4406-942C-B36677941F8D}"/>
            </c:ext>
          </c:extLst>
        </c:ser>
        <c:dLbls>
          <c:dLblPos val="outEnd"/>
          <c:showLegendKey val="0"/>
          <c:showVal val="1"/>
          <c:showCatName val="0"/>
          <c:showSerName val="0"/>
          <c:showPercent val="0"/>
          <c:showBubbleSize val="0"/>
        </c:dLbls>
        <c:gapWidth val="219"/>
        <c:overlap val="-27"/>
        <c:axId val="1266881984"/>
        <c:axId val="1459811728"/>
      </c:barChart>
      <c:catAx>
        <c:axId val="12668819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459811728"/>
        <c:crosses val="autoZero"/>
        <c:auto val="1"/>
        <c:lblAlgn val="ctr"/>
        <c:lblOffset val="100"/>
        <c:noMultiLvlLbl val="0"/>
      </c:catAx>
      <c:valAx>
        <c:axId val="1459811728"/>
        <c:scaling>
          <c:orientation val="minMax"/>
        </c:scaling>
        <c:delete val="1"/>
        <c:axPos val="l"/>
        <c:numFmt formatCode="General" sourceLinked="1"/>
        <c:majorTickMark val="out"/>
        <c:minorTickMark val="none"/>
        <c:tickLblPos val="nextTo"/>
        <c:crossAx val="126688198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Total</a:t>
            </a:r>
            <a:r>
              <a:rPr lang="en-US" sz="1800" baseline="0"/>
              <a:t> A</a:t>
            </a:r>
            <a:r>
              <a:rPr lang="en-US" sz="1800"/>
              <a:t>mount across each</a:t>
            </a:r>
            <a:r>
              <a:rPr lang="en-US" sz="1800" baseline="0"/>
              <a:t> Transaction</a:t>
            </a:r>
            <a:endParaRPr lang="en-US" sz="180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'txn type vs amount'!$C$1</c:f>
              <c:strCache>
                <c:ptCount val="1"/>
                <c:pt idx="0">
                  <c:v>total_amount</c:v>
                </c:pt>
              </c:strCache>
            </c:strRef>
          </c:tx>
          <c:spPr>
            <a:ln w="28575" cap="rnd">
              <a:solidFill>
                <a:schemeClr val="accent2"/>
              </a:solidFill>
              <a:round/>
            </a:ln>
            <a:effectLst/>
          </c:spPr>
          <c:marker>
            <c:symbol val="none"/>
          </c:marker>
          <c:dLbls>
            <c:dLbl>
              <c:idx val="1"/>
              <c:layout>
                <c:manualLayout>
                  <c:x val="-3.5083333333333334E-2"/>
                  <c:y val="-8.5613517060367447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38A5-47A9-8106-A18AA77694F5}"/>
                </c:ext>
              </c:extLst>
            </c:dLbl>
            <c:numFmt formatCode="[$$-45C]#,##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'txn type vs amount'!$A$2:$A$4</c:f>
              <c:strCache>
                <c:ptCount val="3"/>
                <c:pt idx="0">
                  <c:v>Deposit</c:v>
                </c:pt>
                <c:pt idx="1">
                  <c:v>Withdrawal</c:v>
                </c:pt>
                <c:pt idx="2">
                  <c:v>Purchase</c:v>
                </c:pt>
              </c:strCache>
            </c:strRef>
          </c:cat>
          <c:val>
            <c:numRef>
              <c:f>'txn type vs amount'!$C$2:$C$4</c:f>
              <c:numCache>
                <c:formatCode>_-[$$-409]* #,##0_ ;_-[$$-409]* \-#,##0\ ;_-[$$-409]* "-"??_ ;_-@_ </c:formatCode>
                <c:ptCount val="3"/>
                <c:pt idx="0">
                  <c:v>1359168</c:v>
                </c:pt>
                <c:pt idx="1">
                  <c:v>793003</c:v>
                </c:pt>
                <c:pt idx="2">
                  <c:v>806537</c:v>
                </c:pt>
              </c:numCache>
            </c:numRef>
          </c:val>
          <c:smooth val="0"/>
          <c:extLst>
            <c:ext xmlns:c16="http://schemas.microsoft.com/office/drawing/2014/chart" uri="{C3380CC4-5D6E-409C-BE32-E72D297353CC}">
              <c16:uniqueId val="{00000001-38A5-47A9-8106-A18AA77694F5}"/>
            </c:ext>
          </c:extLst>
        </c:ser>
        <c:dLbls>
          <c:dLblPos val="t"/>
          <c:showLegendKey val="0"/>
          <c:showVal val="1"/>
          <c:showCatName val="0"/>
          <c:showSerName val="0"/>
          <c:showPercent val="0"/>
          <c:showBubbleSize val="0"/>
        </c:dLbls>
        <c:smooth val="0"/>
        <c:axId val="1090745104"/>
        <c:axId val="1091565216"/>
        <c:extLst>
          <c:ext xmlns:c15="http://schemas.microsoft.com/office/drawing/2012/chart" uri="{02D57815-91ED-43cb-92C2-25804820EDAC}">
            <c15:filteredLineSeries>
              <c15:ser>
                <c:idx val="0"/>
                <c:order val="0"/>
                <c:tx>
                  <c:strRef>
                    <c:extLst>
                      <c:ext uri="{02D57815-91ED-43cb-92C2-25804820EDAC}">
                        <c15:formulaRef>
                          <c15:sqref>'txn type vs amount'!$B$1</c15:sqref>
                        </c15:formulaRef>
                      </c:ext>
                    </c:extLst>
                    <c:strCache>
                      <c:ptCount val="1"/>
                      <c:pt idx="0">
                        <c:v>number_of_customers</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'txn type vs amount'!$A$2:$A$4</c15:sqref>
                        </c15:formulaRef>
                      </c:ext>
                    </c:extLst>
                    <c:strCache>
                      <c:ptCount val="3"/>
                      <c:pt idx="0">
                        <c:v>Deposit</c:v>
                      </c:pt>
                      <c:pt idx="1">
                        <c:v>Withdrawal</c:v>
                      </c:pt>
                      <c:pt idx="2">
                        <c:v>Purchase</c:v>
                      </c:pt>
                    </c:strCache>
                  </c:strRef>
                </c:cat>
                <c:val>
                  <c:numRef>
                    <c:extLst>
                      <c:ext uri="{02D57815-91ED-43cb-92C2-25804820EDAC}">
                        <c15:formulaRef>
                          <c15:sqref>'txn type vs amount'!$B$2:$B$4</c15:sqref>
                        </c15:formulaRef>
                      </c:ext>
                    </c:extLst>
                    <c:numCache>
                      <c:formatCode>General</c:formatCode>
                      <c:ptCount val="3"/>
                      <c:pt idx="0">
                        <c:v>2671</c:v>
                      </c:pt>
                      <c:pt idx="1">
                        <c:v>1580</c:v>
                      </c:pt>
                      <c:pt idx="2">
                        <c:v>1617</c:v>
                      </c:pt>
                    </c:numCache>
                  </c:numRef>
                </c:val>
                <c:smooth val="0"/>
                <c:extLst>
                  <c:ext xmlns:c16="http://schemas.microsoft.com/office/drawing/2014/chart" uri="{C3380CC4-5D6E-409C-BE32-E72D297353CC}">
                    <c16:uniqueId val="{00000002-38A5-47A9-8106-A18AA77694F5}"/>
                  </c:ext>
                </c:extLst>
              </c15:ser>
            </c15:filteredLineSeries>
          </c:ext>
        </c:extLst>
      </c:lineChart>
      <c:catAx>
        <c:axId val="109074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091565216"/>
        <c:crosses val="autoZero"/>
        <c:auto val="1"/>
        <c:lblAlgn val="ctr"/>
        <c:lblOffset val="100"/>
        <c:noMultiLvlLbl val="0"/>
      </c:catAx>
      <c:valAx>
        <c:axId val="1091565216"/>
        <c:scaling>
          <c:orientation val="minMax"/>
          <c:min val="10"/>
        </c:scaling>
        <c:delete val="0"/>
        <c:axPos val="l"/>
        <c:numFmt formatCode="_-[$$-409]* #,##0_ ;_-[$$-409]* \-#,##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0907451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Data required per Month</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'option 1'!$C$1</c:f>
              <c:strCache>
                <c:ptCount val="1"/>
                <c:pt idx="0">
                  <c:v>Data required</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'option 1'!$B$2:$B$5</c:f>
              <c:strCache>
                <c:ptCount val="4"/>
                <c:pt idx="0">
                  <c:v>January</c:v>
                </c:pt>
                <c:pt idx="1">
                  <c:v>February</c:v>
                </c:pt>
                <c:pt idx="2">
                  <c:v>March</c:v>
                </c:pt>
                <c:pt idx="3">
                  <c:v>April</c:v>
                </c:pt>
              </c:strCache>
            </c:strRef>
          </c:cat>
          <c:val>
            <c:numRef>
              <c:f>'option 1'!$C$2:$C$5</c:f>
              <c:numCache>
                <c:formatCode>#,##0</c:formatCode>
                <c:ptCount val="4"/>
                <c:pt idx="0">
                  <c:v>234940</c:v>
                </c:pt>
                <c:pt idx="1">
                  <c:v>211924</c:v>
                </c:pt>
                <c:pt idx="2">
                  <c:v>142858</c:v>
                </c:pt>
                <c:pt idx="3">
                  <c:v>91765</c:v>
                </c:pt>
              </c:numCache>
            </c:numRef>
          </c:val>
          <c:extLst>
            <c:ext xmlns:c16="http://schemas.microsoft.com/office/drawing/2014/chart" uri="{C3380CC4-5D6E-409C-BE32-E72D297353CC}">
              <c16:uniqueId val="{00000000-0518-4907-A643-0E656C8F623E}"/>
            </c:ext>
          </c:extLst>
        </c:ser>
        <c:dLbls>
          <c:dLblPos val="inEnd"/>
          <c:showLegendKey val="0"/>
          <c:showVal val="1"/>
          <c:showCatName val="0"/>
          <c:showSerName val="0"/>
          <c:showPercent val="0"/>
          <c:showBubbleSize val="0"/>
        </c:dLbls>
        <c:gapWidth val="150"/>
        <c:overlap val="100"/>
        <c:axId val="25269488"/>
        <c:axId val="30716928"/>
      </c:barChart>
      <c:catAx>
        <c:axId val="252694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0716928"/>
        <c:crosses val="autoZero"/>
        <c:auto val="1"/>
        <c:lblAlgn val="ctr"/>
        <c:lblOffset val="100"/>
        <c:noMultiLvlLbl val="0"/>
      </c:catAx>
      <c:valAx>
        <c:axId val="30716928"/>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26948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Data Required per Month</a:t>
            </a: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'option 2'!$C$1</c:f>
              <c:strCache>
                <c:ptCount val="1"/>
                <c:pt idx="0">
                  <c:v>Data Required</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'option 2'!$B$2:$B$5</c:f>
              <c:strCache>
                <c:ptCount val="4"/>
                <c:pt idx="0">
                  <c:v>January</c:v>
                </c:pt>
                <c:pt idx="1">
                  <c:v>February</c:v>
                </c:pt>
                <c:pt idx="2">
                  <c:v>March</c:v>
                </c:pt>
                <c:pt idx="3">
                  <c:v>April</c:v>
                </c:pt>
              </c:strCache>
            </c:strRef>
          </c:cat>
          <c:val>
            <c:numRef>
              <c:f>'option 2'!$C$2:$C$5</c:f>
              <c:numCache>
                <c:formatCode>General</c:formatCode>
                <c:ptCount val="4"/>
                <c:pt idx="0">
                  <c:v>469.88</c:v>
                </c:pt>
                <c:pt idx="1">
                  <c:v>465.77</c:v>
                </c:pt>
                <c:pt idx="2">
                  <c:v>313.29000000000002</c:v>
                </c:pt>
                <c:pt idx="3">
                  <c:v>296.97000000000003</c:v>
                </c:pt>
              </c:numCache>
            </c:numRef>
          </c:val>
          <c:extLst>
            <c:ext xmlns:c16="http://schemas.microsoft.com/office/drawing/2014/chart" uri="{C3380CC4-5D6E-409C-BE32-E72D297353CC}">
              <c16:uniqueId val="{00000000-5F19-486B-8A6F-A1A2FAAED43C}"/>
            </c:ext>
          </c:extLst>
        </c:ser>
        <c:dLbls>
          <c:dLblPos val="inEnd"/>
          <c:showLegendKey val="0"/>
          <c:showVal val="1"/>
          <c:showCatName val="0"/>
          <c:showSerName val="0"/>
          <c:showPercent val="0"/>
          <c:showBubbleSize val="0"/>
        </c:dLbls>
        <c:gapWidth val="150"/>
        <c:overlap val="100"/>
        <c:axId val="666772592"/>
        <c:axId val="427360319"/>
      </c:barChart>
      <c:catAx>
        <c:axId val="666772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27360319"/>
        <c:crosses val="autoZero"/>
        <c:auto val="1"/>
        <c:lblAlgn val="ctr"/>
        <c:lblOffset val="100"/>
        <c:noMultiLvlLbl val="0"/>
      </c:catAx>
      <c:valAx>
        <c:axId val="4273603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6677259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Data Required per Month</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'option 3'!$C$1</c:f>
              <c:strCache>
                <c:ptCount val="1"/>
                <c:pt idx="0">
                  <c:v>Data Required</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'option 3'!$B$2:$B$5</c:f>
              <c:strCache>
                <c:ptCount val="4"/>
                <c:pt idx="0">
                  <c:v>January</c:v>
                </c:pt>
                <c:pt idx="1">
                  <c:v>February</c:v>
                </c:pt>
                <c:pt idx="2">
                  <c:v>March</c:v>
                </c:pt>
                <c:pt idx="3">
                  <c:v>April</c:v>
                </c:pt>
              </c:strCache>
            </c:strRef>
          </c:cat>
          <c:val>
            <c:numRef>
              <c:f>'option 3'!$C$2:$C$5</c:f>
              <c:numCache>
                <c:formatCode>#,##0</c:formatCode>
                <c:ptCount val="4"/>
                <c:pt idx="0">
                  <c:v>717947</c:v>
                </c:pt>
                <c:pt idx="1">
                  <c:v>959673</c:v>
                </c:pt>
                <c:pt idx="2">
                  <c:v>934717</c:v>
                </c:pt>
                <c:pt idx="3">
                  <c:v>412635</c:v>
                </c:pt>
              </c:numCache>
            </c:numRef>
          </c:val>
          <c:extLst>
            <c:ext xmlns:c16="http://schemas.microsoft.com/office/drawing/2014/chart" uri="{C3380CC4-5D6E-409C-BE32-E72D297353CC}">
              <c16:uniqueId val="{00000000-FC57-41A1-85B2-5B76CCE1626C}"/>
            </c:ext>
          </c:extLst>
        </c:ser>
        <c:dLbls>
          <c:dLblPos val="inEnd"/>
          <c:showLegendKey val="0"/>
          <c:showVal val="1"/>
          <c:showCatName val="0"/>
          <c:showSerName val="0"/>
          <c:showPercent val="0"/>
          <c:showBubbleSize val="0"/>
        </c:dLbls>
        <c:gapWidth val="150"/>
        <c:overlap val="100"/>
        <c:axId val="1278567744"/>
        <c:axId val="1278841936"/>
      </c:barChart>
      <c:catAx>
        <c:axId val="127856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78841936"/>
        <c:crosses val="autoZero"/>
        <c:auto val="1"/>
        <c:lblAlgn val="ctr"/>
        <c:lblOffset val="100"/>
        <c:noMultiLvlLbl val="0"/>
      </c:catAx>
      <c:valAx>
        <c:axId val="1278841936"/>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856774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svg"/><Relationship Id="rId1" Type="http://schemas.openxmlformats.org/officeDocument/2006/relationships/image" Target="../media/image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svg"/><Relationship Id="rId1" Type="http://schemas.openxmlformats.org/officeDocument/2006/relationships/image" Target="../media/image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AA63E-095B-4622-911A-F76257AEE4A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3A5E442-3944-41FF-912E-CDC0DD98D9E2}">
      <dgm:prSet custT="1"/>
      <dgm:spPr/>
      <dgm:t>
        <a:bodyPr/>
        <a:lstStyle/>
        <a:p>
          <a:pPr algn="ctr"/>
          <a:r>
            <a:rPr lang="en-US" sz="1800" dirty="0"/>
            <a:t>There is new innovation in the financial industry called Neo-Banks: new aged digital only banks without physical branches.</a:t>
          </a:r>
        </a:p>
      </dgm:t>
    </dgm:pt>
    <dgm:pt modelId="{BA045810-4606-4709-A2EE-31CF1842052A}" type="parTrans" cxnId="{B673EEC3-8CF4-49D9-838A-91B8D9859072}">
      <dgm:prSet/>
      <dgm:spPr/>
      <dgm:t>
        <a:bodyPr/>
        <a:lstStyle/>
        <a:p>
          <a:endParaRPr lang="en-US"/>
        </a:p>
      </dgm:t>
    </dgm:pt>
    <dgm:pt modelId="{245F0DAF-3F84-4530-9835-5941B5FB0590}" type="sibTrans" cxnId="{B673EEC3-8CF4-49D9-838A-91B8D9859072}">
      <dgm:prSet/>
      <dgm:spPr/>
      <dgm:t>
        <a:bodyPr/>
        <a:lstStyle/>
        <a:p>
          <a:endParaRPr lang="en-US"/>
        </a:p>
      </dgm:t>
    </dgm:pt>
    <dgm:pt modelId="{A84CD2D9-047F-4733-8310-743E4A7D8846}">
      <dgm:prSet custT="1"/>
      <dgm:spPr/>
      <dgm:t>
        <a:bodyPr/>
        <a:lstStyle/>
        <a:p>
          <a:r>
            <a:rPr lang="en-US" sz="1800" kern="1200" dirty="0">
              <a:solidFill>
                <a:srgbClr val="000000">
                  <a:hueOff val="0"/>
                  <a:satOff val="0"/>
                  <a:lumOff val="0"/>
                  <a:alphaOff val="0"/>
                </a:srgbClr>
              </a:solidFill>
              <a:latin typeface="Gill Sans MT" panose="020B0502020104020203"/>
              <a:ea typeface="+mn-ea"/>
              <a:cs typeface="+mn-cs"/>
            </a:rPr>
            <a:t>Danny thought that there should be some sort of intersection between these new age banks, cryptocurrency and the data world…so he decided to launch anew initiative - Data Bank!</a:t>
          </a:r>
        </a:p>
      </dgm:t>
    </dgm:pt>
    <dgm:pt modelId="{83D1655F-D979-4103-B9DE-25A318B7643C}" type="parTrans" cxnId="{BD3A0A36-021E-4932-86F9-A3EE5C963665}">
      <dgm:prSet/>
      <dgm:spPr/>
      <dgm:t>
        <a:bodyPr/>
        <a:lstStyle/>
        <a:p>
          <a:endParaRPr lang="en-US"/>
        </a:p>
      </dgm:t>
    </dgm:pt>
    <dgm:pt modelId="{9109AE65-1BA1-4136-BADF-841091B8DB02}" type="sibTrans" cxnId="{BD3A0A36-021E-4932-86F9-A3EE5C963665}">
      <dgm:prSet/>
      <dgm:spPr/>
      <dgm:t>
        <a:bodyPr/>
        <a:lstStyle/>
        <a:p>
          <a:endParaRPr lang="en-US"/>
        </a:p>
      </dgm:t>
    </dgm:pt>
    <dgm:pt modelId="{7FDDD87E-FA89-4F9B-9ACA-C2C712C1500D}">
      <dgm:prSet custT="1"/>
      <dgm:spPr/>
      <dgm:t>
        <a:bodyPr/>
        <a:lstStyle/>
        <a:p>
          <a:pPr marL="0" lvl="0" indent="0" algn="ctr" defTabSz="800100">
            <a:lnSpc>
              <a:spcPct val="90000"/>
            </a:lnSpc>
            <a:spcBef>
              <a:spcPct val="0"/>
            </a:spcBef>
            <a:spcAft>
              <a:spcPct val="35000"/>
            </a:spcAft>
            <a:buNone/>
          </a:pPr>
          <a:r>
            <a:rPr lang="en-US" sz="1800" kern="1200" dirty="0">
              <a:solidFill>
                <a:srgbClr val="000000">
                  <a:hueOff val="0"/>
                  <a:satOff val="0"/>
                  <a:lumOff val="0"/>
                  <a:alphaOff val="0"/>
                </a:srgbClr>
              </a:solidFill>
              <a:latin typeface="Gill Sans MT" panose="020B0502020104020203"/>
              <a:ea typeface="+mn-ea"/>
              <a:cs typeface="+mn-cs"/>
            </a:rPr>
            <a:t>Data Bank runs just like any other digital bank - but it isn’t only for banking activities, they also have the world’s most secure distributed data storage platform!</a:t>
          </a:r>
        </a:p>
      </dgm:t>
    </dgm:pt>
    <dgm:pt modelId="{3B3093A5-B783-465A-8C89-2190D3C703E1}" type="parTrans" cxnId="{CABBB19C-30C6-4F06-BB29-3CE1AAA3C54B}">
      <dgm:prSet/>
      <dgm:spPr/>
      <dgm:t>
        <a:bodyPr/>
        <a:lstStyle/>
        <a:p>
          <a:endParaRPr lang="en-US"/>
        </a:p>
      </dgm:t>
    </dgm:pt>
    <dgm:pt modelId="{1FFC6589-1533-4A85-ABF7-F991CB7E483E}" type="sibTrans" cxnId="{CABBB19C-30C6-4F06-BB29-3CE1AAA3C54B}">
      <dgm:prSet/>
      <dgm:spPr/>
      <dgm:t>
        <a:bodyPr/>
        <a:lstStyle/>
        <a:p>
          <a:endParaRPr lang="en-US"/>
        </a:p>
      </dgm:t>
    </dgm:pt>
    <dgm:pt modelId="{37797B06-9432-480F-9521-B6AB5262DC7B}">
      <dgm:prSet custT="1"/>
      <dgm:spPr/>
      <dgm:t>
        <a:bodyPr/>
        <a:lstStyle/>
        <a:p>
          <a:pPr marL="0" lvl="0" indent="0" algn="ctr" defTabSz="800100">
            <a:lnSpc>
              <a:spcPct val="90000"/>
            </a:lnSpc>
            <a:spcBef>
              <a:spcPct val="0"/>
            </a:spcBef>
            <a:spcAft>
              <a:spcPct val="35000"/>
            </a:spcAft>
            <a:buNone/>
          </a:pPr>
          <a:r>
            <a:rPr lang="en-US" sz="1800" kern="1200" dirty="0">
              <a:solidFill>
                <a:srgbClr val="000000">
                  <a:hueOff val="0"/>
                  <a:satOff val="0"/>
                  <a:lumOff val="0"/>
                  <a:alphaOff val="0"/>
                </a:srgbClr>
              </a:solidFill>
              <a:latin typeface="Gill Sans MT" panose="020B0502020104020203"/>
              <a:ea typeface="+mn-ea"/>
              <a:cs typeface="+mn-cs"/>
            </a:rPr>
            <a:t>Customers are allocated cloud data storage limits which are directly linked to how much money they have in their accounts. </a:t>
          </a:r>
        </a:p>
      </dgm:t>
    </dgm:pt>
    <dgm:pt modelId="{904A5466-ECD9-46C5-ABE3-87D4FD503032}" type="parTrans" cxnId="{BFF2349E-952E-4DA1-8E54-B531ADB1AF78}">
      <dgm:prSet/>
      <dgm:spPr/>
      <dgm:t>
        <a:bodyPr/>
        <a:lstStyle/>
        <a:p>
          <a:endParaRPr lang="en-US"/>
        </a:p>
      </dgm:t>
    </dgm:pt>
    <dgm:pt modelId="{A3CFB63F-CAD8-49F3-910F-30AE11C7B9CF}" type="sibTrans" cxnId="{BFF2349E-952E-4DA1-8E54-B531ADB1AF78}">
      <dgm:prSet/>
      <dgm:spPr/>
      <dgm:t>
        <a:bodyPr/>
        <a:lstStyle/>
        <a:p>
          <a:endParaRPr lang="en-US"/>
        </a:p>
      </dgm:t>
    </dgm:pt>
    <dgm:pt modelId="{2FAB7A58-A224-4AEE-A683-89EFBE11F3D9}" type="pres">
      <dgm:prSet presAssocID="{626AA63E-095B-4622-911A-F76257AEE4A3}" presName="root" presStyleCnt="0">
        <dgm:presLayoutVars>
          <dgm:dir/>
          <dgm:resizeHandles val="exact"/>
        </dgm:presLayoutVars>
      </dgm:prSet>
      <dgm:spPr/>
      <dgm:t>
        <a:bodyPr/>
        <a:lstStyle/>
        <a:p>
          <a:endParaRPr lang="en-US"/>
        </a:p>
      </dgm:t>
    </dgm:pt>
    <dgm:pt modelId="{78850566-39C2-474E-AF88-11E193FBD83E}" type="pres">
      <dgm:prSet presAssocID="{D3A5E442-3944-41FF-912E-CDC0DD98D9E2}" presName="compNode" presStyleCnt="0"/>
      <dgm:spPr/>
    </dgm:pt>
    <dgm:pt modelId="{D6094213-3E36-40BC-AA66-2A6960205A42}" type="pres">
      <dgm:prSet presAssocID="{D3A5E442-3944-41FF-912E-CDC0DD98D9E2}"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ank"/>
        </a:ext>
      </dgm:extLst>
    </dgm:pt>
    <dgm:pt modelId="{C5FD01D7-7F9F-4D44-B16E-E2CE549A3D72}" type="pres">
      <dgm:prSet presAssocID="{D3A5E442-3944-41FF-912E-CDC0DD98D9E2}" presName="spaceRect" presStyleCnt="0"/>
      <dgm:spPr/>
    </dgm:pt>
    <dgm:pt modelId="{D723F24C-4732-4107-956D-1AD44067C0C4}" type="pres">
      <dgm:prSet presAssocID="{D3A5E442-3944-41FF-912E-CDC0DD98D9E2}" presName="textRect" presStyleLbl="revTx" presStyleIdx="0" presStyleCnt="4" custScaleX="207722">
        <dgm:presLayoutVars>
          <dgm:chMax val="1"/>
          <dgm:chPref val="1"/>
        </dgm:presLayoutVars>
      </dgm:prSet>
      <dgm:spPr/>
      <dgm:t>
        <a:bodyPr/>
        <a:lstStyle/>
        <a:p>
          <a:endParaRPr lang="en-US"/>
        </a:p>
      </dgm:t>
    </dgm:pt>
    <dgm:pt modelId="{A6510AFB-CA09-432E-A511-5241EA451B5E}" type="pres">
      <dgm:prSet presAssocID="{245F0DAF-3F84-4530-9835-5941B5FB0590}" presName="sibTrans" presStyleCnt="0"/>
      <dgm:spPr/>
    </dgm:pt>
    <dgm:pt modelId="{0E2A23A4-46C8-4387-91F9-0B958D14B3D9}" type="pres">
      <dgm:prSet presAssocID="{A84CD2D9-047F-4733-8310-743E4A7D8846}" presName="compNode" presStyleCnt="0"/>
      <dgm:spPr/>
    </dgm:pt>
    <dgm:pt modelId="{F2AD9BDF-F263-409F-9F00-1B246ABCE381}" type="pres">
      <dgm:prSet presAssocID="{A84CD2D9-047F-4733-8310-743E4A7D88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Dollar"/>
        </a:ext>
      </dgm:extLst>
    </dgm:pt>
    <dgm:pt modelId="{FE6798C1-993C-4999-AB86-940841224BB6}" type="pres">
      <dgm:prSet presAssocID="{A84CD2D9-047F-4733-8310-743E4A7D8846}" presName="spaceRect" presStyleCnt="0"/>
      <dgm:spPr/>
    </dgm:pt>
    <dgm:pt modelId="{52865DC1-43D1-4513-9F7C-2B7732780594}" type="pres">
      <dgm:prSet presAssocID="{A84CD2D9-047F-4733-8310-743E4A7D8846}" presName="textRect" presStyleLbl="revTx" presStyleIdx="1" presStyleCnt="4" custScaleX="197636">
        <dgm:presLayoutVars>
          <dgm:chMax val="1"/>
          <dgm:chPref val="1"/>
        </dgm:presLayoutVars>
      </dgm:prSet>
      <dgm:spPr/>
      <dgm:t>
        <a:bodyPr/>
        <a:lstStyle/>
        <a:p>
          <a:endParaRPr lang="en-US"/>
        </a:p>
      </dgm:t>
    </dgm:pt>
    <dgm:pt modelId="{A44EA1F3-AE10-4702-952B-576BE5CFB930}" type="pres">
      <dgm:prSet presAssocID="{9109AE65-1BA1-4136-BADF-841091B8DB02}" presName="sibTrans" presStyleCnt="0"/>
      <dgm:spPr/>
    </dgm:pt>
    <dgm:pt modelId="{E7F2C641-E084-4A55-8640-EFFCBAA0AE5A}" type="pres">
      <dgm:prSet presAssocID="{7FDDD87E-FA89-4F9B-9ACA-C2C712C1500D}" presName="compNode" presStyleCnt="0"/>
      <dgm:spPr/>
    </dgm:pt>
    <dgm:pt modelId="{5F6F10DE-7352-4636-828A-0728CCD295CE}" type="pres">
      <dgm:prSet presAssocID="{7FDDD87E-FA89-4F9B-9ACA-C2C712C1500D}" presName="iconRect" presStyleLbl="node1" presStyleIdx="2" presStyleCnt="4"/>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Bitcoin"/>
        </a:ext>
      </dgm:extLst>
    </dgm:pt>
    <dgm:pt modelId="{2AC82CEA-2711-4C81-8912-ED576EA01FC3}" type="pres">
      <dgm:prSet presAssocID="{7FDDD87E-FA89-4F9B-9ACA-C2C712C1500D}" presName="spaceRect" presStyleCnt="0"/>
      <dgm:spPr/>
    </dgm:pt>
    <dgm:pt modelId="{BFA4A68C-C499-46B5-9956-15A2B7974C59}" type="pres">
      <dgm:prSet presAssocID="{7FDDD87E-FA89-4F9B-9ACA-C2C712C1500D}" presName="textRect" presStyleLbl="revTx" presStyleIdx="2" presStyleCnt="4" custScaleX="168981">
        <dgm:presLayoutVars>
          <dgm:chMax val="1"/>
          <dgm:chPref val="1"/>
        </dgm:presLayoutVars>
      </dgm:prSet>
      <dgm:spPr/>
      <dgm:t>
        <a:bodyPr/>
        <a:lstStyle/>
        <a:p>
          <a:endParaRPr lang="en-US"/>
        </a:p>
      </dgm:t>
    </dgm:pt>
    <dgm:pt modelId="{5B55169B-96C3-4BCE-94C8-93B4BAC0FFEC}" type="pres">
      <dgm:prSet presAssocID="{1FFC6589-1533-4A85-ABF7-F991CB7E483E}" presName="sibTrans" presStyleCnt="0"/>
      <dgm:spPr/>
    </dgm:pt>
    <dgm:pt modelId="{7246AAE9-9444-401C-9C0E-BE803BD9157F}" type="pres">
      <dgm:prSet presAssocID="{37797B06-9432-480F-9521-B6AB5262DC7B}" presName="compNode" presStyleCnt="0"/>
      <dgm:spPr/>
    </dgm:pt>
    <dgm:pt modelId="{553CF0F0-7400-4F5F-AB8C-B82834D1B333}" type="pres">
      <dgm:prSet presAssocID="{37797B06-9432-480F-9521-B6AB5262DC7B}" presName="iconRect" presStyleLbl="node1" presStyleIdx="3" presStyleCnt="4"/>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F2DD21CE-D498-4B32-A330-54A258853633}" type="pres">
      <dgm:prSet presAssocID="{37797B06-9432-480F-9521-B6AB5262DC7B}" presName="spaceRect" presStyleCnt="0"/>
      <dgm:spPr/>
    </dgm:pt>
    <dgm:pt modelId="{5E8C73B8-4C83-4000-AF64-E986193ED7A9}" type="pres">
      <dgm:prSet presAssocID="{37797B06-9432-480F-9521-B6AB5262DC7B}" presName="textRect" presStyleLbl="revTx" presStyleIdx="3" presStyleCnt="4" custScaleX="156916">
        <dgm:presLayoutVars>
          <dgm:chMax val="1"/>
          <dgm:chPref val="1"/>
        </dgm:presLayoutVars>
      </dgm:prSet>
      <dgm:spPr/>
      <dgm:t>
        <a:bodyPr/>
        <a:lstStyle/>
        <a:p>
          <a:endParaRPr lang="en-US"/>
        </a:p>
      </dgm:t>
    </dgm:pt>
  </dgm:ptLst>
  <dgm:cxnLst>
    <dgm:cxn modelId="{BD3A0A36-021E-4932-86F9-A3EE5C963665}" srcId="{626AA63E-095B-4622-911A-F76257AEE4A3}" destId="{A84CD2D9-047F-4733-8310-743E4A7D8846}" srcOrd="1" destOrd="0" parTransId="{83D1655F-D979-4103-B9DE-25A318B7643C}" sibTransId="{9109AE65-1BA1-4136-BADF-841091B8DB02}"/>
    <dgm:cxn modelId="{CABBB19C-30C6-4F06-BB29-3CE1AAA3C54B}" srcId="{626AA63E-095B-4622-911A-F76257AEE4A3}" destId="{7FDDD87E-FA89-4F9B-9ACA-C2C712C1500D}" srcOrd="2" destOrd="0" parTransId="{3B3093A5-B783-465A-8C89-2190D3C703E1}" sibTransId="{1FFC6589-1533-4A85-ABF7-F991CB7E483E}"/>
    <dgm:cxn modelId="{BFF2349E-952E-4DA1-8E54-B531ADB1AF78}" srcId="{626AA63E-095B-4622-911A-F76257AEE4A3}" destId="{37797B06-9432-480F-9521-B6AB5262DC7B}" srcOrd="3" destOrd="0" parTransId="{904A5466-ECD9-46C5-ABE3-87D4FD503032}" sibTransId="{A3CFB63F-CAD8-49F3-910F-30AE11C7B9CF}"/>
    <dgm:cxn modelId="{DA815DDD-C45A-4098-A7F1-D153730D835E}" type="presOf" srcId="{626AA63E-095B-4622-911A-F76257AEE4A3}" destId="{2FAB7A58-A224-4AEE-A683-89EFBE11F3D9}" srcOrd="0" destOrd="0" presId="urn:microsoft.com/office/officeart/2018/2/layout/IconLabelList"/>
    <dgm:cxn modelId="{B673EEC3-8CF4-49D9-838A-91B8D9859072}" srcId="{626AA63E-095B-4622-911A-F76257AEE4A3}" destId="{D3A5E442-3944-41FF-912E-CDC0DD98D9E2}" srcOrd="0" destOrd="0" parTransId="{BA045810-4606-4709-A2EE-31CF1842052A}" sibTransId="{245F0DAF-3F84-4530-9835-5941B5FB0590}"/>
    <dgm:cxn modelId="{CB892FC3-CB66-4E8E-B54A-9A135A578586}" type="presOf" srcId="{A84CD2D9-047F-4733-8310-743E4A7D8846}" destId="{52865DC1-43D1-4513-9F7C-2B7732780594}" srcOrd="0" destOrd="0" presId="urn:microsoft.com/office/officeart/2018/2/layout/IconLabelList"/>
    <dgm:cxn modelId="{FC5B192A-79A5-4F50-B203-CD3C79A52C4F}" type="presOf" srcId="{7FDDD87E-FA89-4F9B-9ACA-C2C712C1500D}" destId="{BFA4A68C-C499-46B5-9956-15A2B7974C59}" srcOrd="0" destOrd="0" presId="urn:microsoft.com/office/officeart/2018/2/layout/IconLabelList"/>
    <dgm:cxn modelId="{77BC1230-164B-479F-B6B7-2DBE877905DC}" type="presOf" srcId="{D3A5E442-3944-41FF-912E-CDC0DD98D9E2}" destId="{D723F24C-4732-4107-956D-1AD44067C0C4}" srcOrd="0" destOrd="0" presId="urn:microsoft.com/office/officeart/2018/2/layout/IconLabelList"/>
    <dgm:cxn modelId="{E3B57646-6D8F-47EB-BB93-E00AD011E7AE}" type="presOf" srcId="{37797B06-9432-480F-9521-B6AB5262DC7B}" destId="{5E8C73B8-4C83-4000-AF64-E986193ED7A9}" srcOrd="0" destOrd="0" presId="urn:microsoft.com/office/officeart/2018/2/layout/IconLabelList"/>
    <dgm:cxn modelId="{F00FFE00-E870-4396-BB53-6D3B399C5822}" type="presParOf" srcId="{2FAB7A58-A224-4AEE-A683-89EFBE11F3D9}" destId="{78850566-39C2-474E-AF88-11E193FBD83E}" srcOrd="0" destOrd="0" presId="urn:microsoft.com/office/officeart/2018/2/layout/IconLabelList"/>
    <dgm:cxn modelId="{90B77647-E75A-4E22-9DF6-C370AF6787F6}" type="presParOf" srcId="{78850566-39C2-474E-AF88-11E193FBD83E}" destId="{D6094213-3E36-40BC-AA66-2A6960205A42}" srcOrd="0" destOrd="0" presId="urn:microsoft.com/office/officeart/2018/2/layout/IconLabelList"/>
    <dgm:cxn modelId="{7A8A335D-FA65-45BA-9511-6CBDF0912A34}" type="presParOf" srcId="{78850566-39C2-474E-AF88-11E193FBD83E}" destId="{C5FD01D7-7F9F-4D44-B16E-E2CE549A3D72}" srcOrd="1" destOrd="0" presId="urn:microsoft.com/office/officeart/2018/2/layout/IconLabelList"/>
    <dgm:cxn modelId="{D094C79F-DD89-4054-AEBA-6FDB8CF5A864}" type="presParOf" srcId="{78850566-39C2-474E-AF88-11E193FBD83E}" destId="{D723F24C-4732-4107-956D-1AD44067C0C4}" srcOrd="2" destOrd="0" presId="urn:microsoft.com/office/officeart/2018/2/layout/IconLabelList"/>
    <dgm:cxn modelId="{6B456496-D2BA-4515-BFA9-32B4EDB16F6B}" type="presParOf" srcId="{2FAB7A58-A224-4AEE-A683-89EFBE11F3D9}" destId="{A6510AFB-CA09-432E-A511-5241EA451B5E}" srcOrd="1" destOrd="0" presId="urn:microsoft.com/office/officeart/2018/2/layout/IconLabelList"/>
    <dgm:cxn modelId="{1B95E0D5-C524-4A28-ABFD-4136626BD9D7}" type="presParOf" srcId="{2FAB7A58-A224-4AEE-A683-89EFBE11F3D9}" destId="{0E2A23A4-46C8-4387-91F9-0B958D14B3D9}" srcOrd="2" destOrd="0" presId="urn:microsoft.com/office/officeart/2018/2/layout/IconLabelList"/>
    <dgm:cxn modelId="{C0F5B370-22F6-4B50-96C3-B540924AAFDA}" type="presParOf" srcId="{0E2A23A4-46C8-4387-91F9-0B958D14B3D9}" destId="{F2AD9BDF-F263-409F-9F00-1B246ABCE381}" srcOrd="0" destOrd="0" presId="urn:microsoft.com/office/officeart/2018/2/layout/IconLabelList"/>
    <dgm:cxn modelId="{27497924-56C6-483A-B79D-7A4344294660}" type="presParOf" srcId="{0E2A23A4-46C8-4387-91F9-0B958D14B3D9}" destId="{FE6798C1-993C-4999-AB86-940841224BB6}" srcOrd="1" destOrd="0" presId="urn:microsoft.com/office/officeart/2018/2/layout/IconLabelList"/>
    <dgm:cxn modelId="{C514E8B7-EC30-4339-B4CB-654D80B7D528}" type="presParOf" srcId="{0E2A23A4-46C8-4387-91F9-0B958D14B3D9}" destId="{52865DC1-43D1-4513-9F7C-2B7732780594}" srcOrd="2" destOrd="0" presId="urn:microsoft.com/office/officeart/2018/2/layout/IconLabelList"/>
    <dgm:cxn modelId="{72E6A065-F206-4890-A06C-6CB17F197C31}" type="presParOf" srcId="{2FAB7A58-A224-4AEE-A683-89EFBE11F3D9}" destId="{A44EA1F3-AE10-4702-952B-576BE5CFB930}" srcOrd="3" destOrd="0" presId="urn:microsoft.com/office/officeart/2018/2/layout/IconLabelList"/>
    <dgm:cxn modelId="{8F7DC110-60C8-47BB-AE0F-8AE63302E93A}" type="presParOf" srcId="{2FAB7A58-A224-4AEE-A683-89EFBE11F3D9}" destId="{E7F2C641-E084-4A55-8640-EFFCBAA0AE5A}" srcOrd="4" destOrd="0" presId="urn:microsoft.com/office/officeart/2018/2/layout/IconLabelList"/>
    <dgm:cxn modelId="{9534E63D-8F1D-4886-8957-7C702BFC0E19}" type="presParOf" srcId="{E7F2C641-E084-4A55-8640-EFFCBAA0AE5A}" destId="{5F6F10DE-7352-4636-828A-0728CCD295CE}" srcOrd="0" destOrd="0" presId="urn:microsoft.com/office/officeart/2018/2/layout/IconLabelList"/>
    <dgm:cxn modelId="{E778B0B5-FC0B-424C-8DD2-4A746E550C1D}" type="presParOf" srcId="{E7F2C641-E084-4A55-8640-EFFCBAA0AE5A}" destId="{2AC82CEA-2711-4C81-8912-ED576EA01FC3}" srcOrd="1" destOrd="0" presId="urn:microsoft.com/office/officeart/2018/2/layout/IconLabelList"/>
    <dgm:cxn modelId="{5CAEFB7D-5D9E-4124-829D-293B86815012}" type="presParOf" srcId="{E7F2C641-E084-4A55-8640-EFFCBAA0AE5A}" destId="{BFA4A68C-C499-46B5-9956-15A2B7974C59}" srcOrd="2" destOrd="0" presId="urn:microsoft.com/office/officeart/2018/2/layout/IconLabelList"/>
    <dgm:cxn modelId="{9F41B424-1E3A-41E5-9060-E612192872C6}" type="presParOf" srcId="{2FAB7A58-A224-4AEE-A683-89EFBE11F3D9}" destId="{5B55169B-96C3-4BCE-94C8-93B4BAC0FFEC}" srcOrd="5" destOrd="0" presId="urn:microsoft.com/office/officeart/2018/2/layout/IconLabelList"/>
    <dgm:cxn modelId="{FCBF6BE1-3217-4503-BAF7-6906102BC20A}" type="presParOf" srcId="{2FAB7A58-A224-4AEE-A683-89EFBE11F3D9}" destId="{7246AAE9-9444-401C-9C0E-BE803BD9157F}" srcOrd="6" destOrd="0" presId="urn:microsoft.com/office/officeart/2018/2/layout/IconLabelList"/>
    <dgm:cxn modelId="{0AFAE036-1D1F-4A01-8684-FC38F1879676}" type="presParOf" srcId="{7246AAE9-9444-401C-9C0E-BE803BD9157F}" destId="{553CF0F0-7400-4F5F-AB8C-B82834D1B333}" srcOrd="0" destOrd="0" presId="urn:microsoft.com/office/officeart/2018/2/layout/IconLabelList"/>
    <dgm:cxn modelId="{E60B8F96-C2E8-41D3-8B9E-BF51F9E9F47F}" type="presParOf" srcId="{7246AAE9-9444-401C-9C0E-BE803BD9157F}" destId="{F2DD21CE-D498-4B32-A330-54A258853633}" srcOrd="1" destOrd="0" presId="urn:microsoft.com/office/officeart/2018/2/layout/IconLabelList"/>
    <dgm:cxn modelId="{FC997768-7EF8-4E51-B414-09E6218FC43F}" type="presParOf" srcId="{7246AAE9-9444-401C-9C0E-BE803BD9157F}" destId="{5E8C73B8-4C83-4000-AF64-E986193ED7A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577201-B35F-42CC-848D-C1970A7D72D7}"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BB411650-29C9-46B1-A438-46E6B346F7D2}">
      <dgm:prSet/>
      <dgm:spPr/>
      <dgm:t>
        <a:bodyPr/>
        <a:lstStyle/>
        <a:p>
          <a:pPr rtl="0"/>
          <a:r>
            <a:rPr lang="en-US" smtClean="0"/>
            <a:t>Problem statement</a:t>
          </a:r>
          <a:endParaRPr lang="en-US"/>
        </a:p>
      </dgm:t>
    </dgm:pt>
    <dgm:pt modelId="{60FDB01D-B7FB-4897-B43C-FE8100D0402D}" type="parTrans" cxnId="{AC8F3FF1-C69F-4387-A670-C3C7CC45D982}">
      <dgm:prSet/>
      <dgm:spPr/>
      <dgm:t>
        <a:bodyPr/>
        <a:lstStyle/>
        <a:p>
          <a:endParaRPr lang="en-US"/>
        </a:p>
      </dgm:t>
    </dgm:pt>
    <dgm:pt modelId="{52303E71-D87C-4E06-987D-085D5DE6D288}" type="sibTrans" cxnId="{AC8F3FF1-C69F-4387-A670-C3C7CC45D982}">
      <dgm:prSet/>
      <dgm:spPr/>
      <dgm:t>
        <a:bodyPr/>
        <a:lstStyle/>
        <a:p>
          <a:endParaRPr lang="en-US"/>
        </a:p>
      </dgm:t>
    </dgm:pt>
    <dgm:pt modelId="{0E0DE406-6726-4BAC-A56D-E62C1C656861}" type="pres">
      <dgm:prSet presAssocID="{44577201-B35F-42CC-848D-C1970A7D72D7}" presName="Name0" presStyleCnt="0">
        <dgm:presLayoutVars>
          <dgm:chPref val="3"/>
          <dgm:dir/>
          <dgm:animLvl val="lvl"/>
          <dgm:resizeHandles/>
        </dgm:presLayoutVars>
      </dgm:prSet>
      <dgm:spPr/>
    </dgm:pt>
    <dgm:pt modelId="{91EFB3ED-7439-4EAF-AD8D-A38A3ECBBACC}" type="pres">
      <dgm:prSet presAssocID="{BB411650-29C9-46B1-A438-46E6B346F7D2}" presName="horFlow" presStyleCnt="0"/>
      <dgm:spPr/>
    </dgm:pt>
    <dgm:pt modelId="{830C1ABA-5610-401F-A1BF-41B280FF7513}" type="pres">
      <dgm:prSet presAssocID="{BB411650-29C9-46B1-A438-46E6B346F7D2}" presName="bigChev" presStyleLbl="node1" presStyleIdx="0" presStyleCnt="1"/>
      <dgm:spPr/>
    </dgm:pt>
  </dgm:ptLst>
  <dgm:cxnLst>
    <dgm:cxn modelId="{AC8F3FF1-C69F-4387-A670-C3C7CC45D982}" srcId="{44577201-B35F-42CC-848D-C1970A7D72D7}" destId="{BB411650-29C9-46B1-A438-46E6B346F7D2}" srcOrd="0" destOrd="0" parTransId="{60FDB01D-B7FB-4897-B43C-FE8100D0402D}" sibTransId="{52303E71-D87C-4E06-987D-085D5DE6D288}"/>
    <dgm:cxn modelId="{841B3E53-0E14-457C-B2DB-8F85D7C82AD2}" type="presOf" srcId="{44577201-B35F-42CC-848D-C1970A7D72D7}" destId="{0E0DE406-6726-4BAC-A56D-E62C1C656861}" srcOrd="0" destOrd="0" presId="urn:microsoft.com/office/officeart/2005/8/layout/lProcess3"/>
    <dgm:cxn modelId="{38EB1DEF-0327-4C80-ACA7-A7C1EC8FD2B2}" type="presOf" srcId="{BB411650-29C9-46B1-A438-46E6B346F7D2}" destId="{830C1ABA-5610-401F-A1BF-41B280FF7513}" srcOrd="0" destOrd="0" presId="urn:microsoft.com/office/officeart/2005/8/layout/lProcess3"/>
    <dgm:cxn modelId="{CD51D961-9657-4401-9161-DE5DB3F13F50}" type="presParOf" srcId="{0E0DE406-6726-4BAC-A56D-E62C1C656861}" destId="{91EFB3ED-7439-4EAF-AD8D-A38A3ECBBACC}" srcOrd="0" destOrd="0" presId="urn:microsoft.com/office/officeart/2005/8/layout/lProcess3"/>
    <dgm:cxn modelId="{E0CC8F09-6E18-446E-9A71-1E0660CDB665}" type="presParOf" srcId="{91EFB3ED-7439-4EAF-AD8D-A38A3ECBBACC}" destId="{830C1ABA-5610-401F-A1BF-41B280FF7513}"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811896-B8E4-4B2C-88E1-0F8AEE9EF4A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967539-3D31-4F91-9C69-D0A85573B5C0}">
      <dgm:prSet custT="1"/>
      <dgm:spPr/>
      <dgm:t>
        <a:bodyPr/>
        <a:lstStyle/>
        <a:p>
          <a:r>
            <a:rPr lang="en-US" sz="2400" dirty="0"/>
            <a:t>Average deposit count            5.34</a:t>
          </a:r>
        </a:p>
      </dgm:t>
    </dgm:pt>
    <dgm:pt modelId="{6A83E9AC-1817-4969-B41D-DC13972B2829}" type="parTrans" cxnId="{4D934D10-FF95-4B2E-8B72-E25842AB13F4}">
      <dgm:prSet/>
      <dgm:spPr/>
      <dgm:t>
        <a:bodyPr/>
        <a:lstStyle/>
        <a:p>
          <a:endParaRPr lang="en-US"/>
        </a:p>
      </dgm:t>
    </dgm:pt>
    <dgm:pt modelId="{F8E3481C-EB56-4ED4-BA04-EC33E23E585B}" type="sibTrans" cxnId="{4D934D10-FF95-4B2E-8B72-E25842AB13F4}">
      <dgm:prSet/>
      <dgm:spPr/>
      <dgm:t>
        <a:bodyPr/>
        <a:lstStyle/>
        <a:p>
          <a:endParaRPr lang="en-US"/>
        </a:p>
      </dgm:t>
    </dgm:pt>
    <dgm:pt modelId="{686067BA-3F62-405A-B9E6-273D902EFD90}">
      <dgm:prSet custT="1"/>
      <dgm:spPr/>
      <dgm:t>
        <a:bodyPr/>
        <a:lstStyle/>
        <a:p>
          <a:r>
            <a:rPr lang="en-US" sz="2400" dirty="0"/>
            <a:t>Average deposit amount   2718.33 </a:t>
          </a:r>
        </a:p>
      </dgm:t>
    </dgm:pt>
    <dgm:pt modelId="{5192D3A5-1FC6-4255-82F1-2F23CCFCDCAB}" type="parTrans" cxnId="{FFD3CED8-2D78-4E33-842D-20C52639210E}">
      <dgm:prSet/>
      <dgm:spPr/>
      <dgm:t>
        <a:bodyPr/>
        <a:lstStyle/>
        <a:p>
          <a:endParaRPr lang="en-US"/>
        </a:p>
      </dgm:t>
    </dgm:pt>
    <dgm:pt modelId="{C51EAD27-7A92-420F-8336-56B655BCBA94}" type="sibTrans" cxnId="{FFD3CED8-2D78-4E33-842D-20C52639210E}">
      <dgm:prSet/>
      <dgm:spPr/>
      <dgm:t>
        <a:bodyPr/>
        <a:lstStyle/>
        <a:p>
          <a:endParaRPr lang="en-US"/>
        </a:p>
      </dgm:t>
    </dgm:pt>
    <dgm:pt modelId="{21B393DC-7D44-444C-A897-4055980BAE47}" type="pres">
      <dgm:prSet presAssocID="{8C811896-B8E4-4B2C-88E1-0F8AEE9EF4AA}" presName="root" presStyleCnt="0">
        <dgm:presLayoutVars>
          <dgm:dir/>
          <dgm:resizeHandles val="exact"/>
        </dgm:presLayoutVars>
      </dgm:prSet>
      <dgm:spPr/>
      <dgm:t>
        <a:bodyPr/>
        <a:lstStyle/>
        <a:p>
          <a:endParaRPr lang="en-US"/>
        </a:p>
      </dgm:t>
    </dgm:pt>
    <dgm:pt modelId="{9C40846D-8EB1-44FE-B792-398EEC75E164}" type="pres">
      <dgm:prSet presAssocID="{62967539-3D31-4F91-9C69-D0A85573B5C0}" presName="compNode" presStyleCnt="0"/>
      <dgm:spPr/>
    </dgm:pt>
    <dgm:pt modelId="{B3D56344-7887-4BAC-91F3-5E1B4CB39878}" type="pres">
      <dgm:prSet presAssocID="{62967539-3D31-4F91-9C69-D0A85573B5C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Money"/>
        </a:ext>
      </dgm:extLst>
    </dgm:pt>
    <dgm:pt modelId="{BB53B7A8-AA26-444A-BEE3-0CB113D7713D}" type="pres">
      <dgm:prSet presAssocID="{62967539-3D31-4F91-9C69-D0A85573B5C0}" presName="spaceRect" presStyleCnt="0"/>
      <dgm:spPr/>
    </dgm:pt>
    <dgm:pt modelId="{A3A1F956-375D-4182-B08A-CE30DB1BEB7F}" type="pres">
      <dgm:prSet presAssocID="{62967539-3D31-4F91-9C69-D0A85573B5C0}" presName="textRect" presStyleLbl="revTx" presStyleIdx="0" presStyleCnt="2">
        <dgm:presLayoutVars>
          <dgm:chMax val="1"/>
          <dgm:chPref val="1"/>
        </dgm:presLayoutVars>
      </dgm:prSet>
      <dgm:spPr/>
      <dgm:t>
        <a:bodyPr/>
        <a:lstStyle/>
        <a:p>
          <a:endParaRPr lang="en-US"/>
        </a:p>
      </dgm:t>
    </dgm:pt>
    <dgm:pt modelId="{611B2DE5-3E2C-4F41-99BC-0123CB5123BC}" type="pres">
      <dgm:prSet presAssocID="{F8E3481C-EB56-4ED4-BA04-EC33E23E585B}" presName="sibTrans" presStyleCnt="0"/>
      <dgm:spPr/>
    </dgm:pt>
    <dgm:pt modelId="{0B469B3F-8A21-48F5-9555-9C9882E14971}" type="pres">
      <dgm:prSet presAssocID="{686067BA-3F62-405A-B9E6-273D902EFD90}" presName="compNode" presStyleCnt="0"/>
      <dgm:spPr/>
    </dgm:pt>
    <dgm:pt modelId="{52E595EA-2D23-417E-BD6D-312AA5B6BC77}" type="pres">
      <dgm:prSet presAssocID="{686067BA-3F62-405A-B9E6-273D902EFD9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oins"/>
        </a:ext>
      </dgm:extLst>
    </dgm:pt>
    <dgm:pt modelId="{718EF37A-EFA1-4728-8D60-CFE97B82EF37}" type="pres">
      <dgm:prSet presAssocID="{686067BA-3F62-405A-B9E6-273D902EFD90}" presName="spaceRect" presStyleCnt="0"/>
      <dgm:spPr/>
    </dgm:pt>
    <dgm:pt modelId="{B506BEB5-64E2-4A84-AA9B-BD579585FC16}" type="pres">
      <dgm:prSet presAssocID="{686067BA-3F62-405A-B9E6-273D902EFD90}" presName="textRect" presStyleLbl="revTx" presStyleIdx="1" presStyleCnt="2">
        <dgm:presLayoutVars>
          <dgm:chMax val="1"/>
          <dgm:chPref val="1"/>
        </dgm:presLayoutVars>
      </dgm:prSet>
      <dgm:spPr/>
      <dgm:t>
        <a:bodyPr/>
        <a:lstStyle/>
        <a:p>
          <a:endParaRPr lang="en-US"/>
        </a:p>
      </dgm:t>
    </dgm:pt>
  </dgm:ptLst>
  <dgm:cxnLst>
    <dgm:cxn modelId="{4D934D10-FF95-4B2E-8B72-E25842AB13F4}" srcId="{8C811896-B8E4-4B2C-88E1-0F8AEE9EF4AA}" destId="{62967539-3D31-4F91-9C69-D0A85573B5C0}" srcOrd="0" destOrd="0" parTransId="{6A83E9AC-1817-4969-B41D-DC13972B2829}" sibTransId="{F8E3481C-EB56-4ED4-BA04-EC33E23E585B}"/>
    <dgm:cxn modelId="{93461727-446B-40BA-9FF3-9164EC201761}" type="presOf" srcId="{62967539-3D31-4F91-9C69-D0A85573B5C0}" destId="{A3A1F956-375D-4182-B08A-CE30DB1BEB7F}" srcOrd="0" destOrd="0" presId="urn:microsoft.com/office/officeart/2018/2/layout/IconLabelList"/>
    <dgm:cxn modelId="{3D3569CA-1D1A-4695-B0D4-FCEA3BB49BD0}" type="presOf" srcId="{686067BA-3F62-405A-B9E6-273D902EFD90}" destId="{B506BEB5-64E2-4A84-AA9B-BD579585FC16}" srcOrd="0" destOrd="0" presId="urn:microsoft.com/office/officeart/2018/2/layout/IconLabelList"/>
    <dgm:cxn modelId="{FFD3CED8-2D78-4E33-842D-20C52639210E}" srcId="{8C811896-B8E4-4B2C-88E1-0F8AEE9EF4AA}" destId="{686067BA-3F62-405A-B9E6-273D902EFD90}" srcOrd="1" destOrd="0" parTransId="{5192D3A5-1FC6-4255-82F1-2F23CCFCDCAB}" sibTransId="{C51EAD27-7A92-420F-8336-56B655BCBA94}"/>
    <dgm:cxn modelId="{7D210264-338F-409D-A7AF-742A90E2C5E6}" type="presOf" srcId="{8C811896-B8E4-4B2C-88E1-0F8AEE9EF4AA}" destId="{21B393DC-7D44-444C-A897-4055980BAE47}" srcOrd="0" destOrd="0" presId="urn:microsoft.com/office/officeart/2018/2/layout/IconLabelList"/>
    <dgm:cxn modelId="{3E541F4F-3833-4AF0-A1F0-4C51C1BD2B7D}" type="presParOf" srcId="{21B393DC-7D44-444C-A897-4055980BAE47}" destId="{9C40846D-8EB1-44FE-B792-398EEC75E164}" srcOrd="0" destOrd="0" presId="urn:microsoft.com/office/officeart/2018/2/layout/IconLabelList"/>
    <dgm:cxn modelId="{E661991A-69E3-44C2-9611-923725019B43}" type="presParOf" srcId="{9C40846D-8EB1-44FE-B792-398EEC75E164}" destId="{B3D56344-7887-4BAC-91F3-5E1B4CB39878}" srcOrd="0" destOrd="0" presId="urn:microsoft.com/office/officeart/2018/2/layout/IconLabelList"/>
    <dgm:cxn modelId="{6B114082-5C17-4163-AE5B-F97D0AA33EDE}" type="presParOf" srcId="{9C40846D-8EB1-44FE-B792-398EEC75E164}" destId="{BB53B7A8-AA26-444A-BEE3-0CB113D7713D}" srcOrd="1" destOrd="0" presId="urn:microsoft.com/office/officeart/2018/2/layout/IconLabelList"/>
    <dgm:cxn modelId="{4BA08330-52F2-4BA2-98BA-4E1106205DEB}" type="presParOf" srcId="{9C40846D-8EB1-44FE-B792-398EEC75E164}" destId="{A3A1F956-375D-4182-B08A-CE30DB1BEB7F}" srcOrd="2" destOrd="0" presId="urn:microsoft.com/office/officeart/2018/2/layout/IconLabelList"/>
    <dgm:cxn modelId="{76FA9077-13B8-4276-8CFE-0AA5472BF530}" type="presParOf" srcId="{21B393DC-7D44-444C-A897-4055980BAE47}" destId="{611B2DE5-3E2C-4F41-99BC-0123CB5123BC}" srcOrd="1" destOrd="0" presId="urn:microsoft.com/office/officeart/2018/2/layout/IconLabelList"/>
    <dgm:cxn modelId="{686D7C3A-F4F3-4945-A984-5C9F7C5AC309}" type="presParOf" srcId="{21B393DC-7D44-444C-A897-4055980BAE47}" destId="{0B469B3F-8A21-48F5-9555-9C9882E14971}" srcOrd="2" destOrd="0" presId="urn:microsoft.com/office/officeart/2018/2/layout/IconLabelList"/>
    <dgm:cxn modelId="{BAF0EB52-C8AA-4ED5-AA18-BA79DDE2762D}" type="presParOf" srcId="{0B469B3F-8A21-48F5-9555-9C9882E14971}" destId="{52E595EA-2D23-417E-BD6D-312AA5B6BC77}" srcOrd="0" destOrd="0" presId="urn:microsoft.com/office/officeart/2018/2/layout/IconLabelList"/>
    <dgm:cxn modelId="{93640F75-DF76-4301-A35E-199F7B044306}" type="presParOf" srcId="{0B469B3F-8A21-48F5-9555-9C9882E14971}" destId="{718EF37A-EFA1-4728-8D60-CFE97B82EF37}" srcOrd="1" destOrd="0" presId="urn:microsoft.com/office/officeart/2018/2/layout/IconLabelList"/>
    <dgm:cxn modelId="{54A0F20C-A8F2-40ED-9576-8F628877DC39}" type="presParOf" srcId="{0B469B3F-8A21-48F5-9555-9C9882E14971}" destId="{B506BEB5-64E2-4A84-AA9B-BD579585FC1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94213-3E36-40BC-AA66-2A6960205A42}">
      <dsp:nvSpPr>
        <dsp:cNvPr id="0" name=""/>
        <dsp:cNvSpPr/>
      </dsp:nvSpPr>
      <dsp:spPr>
        <a:xfrm>
          <a:off x="1147896" y="849955"/>
          <a:ext cx="633603" cy="633603"/>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23F24C-4732-4107-956D-1AD44067C0C4}">
      <dsp:nvSpPr>
        <dsp:cNvPr id="0" name=""/>
        <dsp:cNvSpPr/>
      </dsp:nvSpPr>
      <dsp:spPr>
        <a:xfrm>
          <a:off x="2327" y="1806219"/>
          <a:ext cx="2924741" cy="119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pPr>
          <a:r>
            <a:rPr lang="en-US" sz="1800" kern="1200" dirty="0"/>
            <a:t>There is new innovation in the financial industry called Neo-Banks: new aged digital only banks without physical branches.</a:t>
          </a:r>
        </a:p>
      </dsp:txBody>
      <dsp:txXfrm>
        <a:off x="2327" y="1806219"/>
        <a:ext cx="2924741" cy="1194689"/>
      </dsp:txXfrm>
    </dsp:sp>
    <dsp:sp modelId="{F2AD9BDF-F263-409F-9F00-1B246ABCE381}">
      <dsp:nvSpPr>
        <dsp:cNvPr id="0" name=""/>
        <dsp:cNvSpPr/>
      </dsp:nvSpPr>
      <dsp:spPr>
        <a:xfrm>
          <a:off x="4248034" y="849955"/>
          <a:ext cx="633603" cy="6336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865DC1-43D1-4513-9F7C-2B7732780594}">
      <dsp:nvSpPr>
        <dsp:cNvPr id="0" name=""/>
        <dsp:cNvSpPr/>
      </dsp:nvSpPr>
      <dsp:spPr>
        <a:xfrm>
          <a:off x="3173471" y="1806219"/>
          <a:ext cx="2782730" cy="119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pPr>
          <a:r>
            <a:rPr lang="en-US" sz="1800" kern="1200" dirty="0">
              <a:solidFill>
                <a:srgbClr val="000000">
                  <a:hueOff val="0"/>
                  <a:satOff val="0"/>
                  <a:lumOff val="0"/>
                  <a:alphaOff val="0"/>
                </a:srgbClr>
              </a:solidFill>
              <a:latin typeface="Gill Sans MT" panose="020B0502020104020203"/>
              <a:ea typeface="+mn-ea"/>
              <a:cs typeface="+mn-cs"/>
            </a:rPr>
            <a:t>Danny thought that there should be some sort of intersection between these new age banks, cryptocurrency and the data world…so he decided to launch anew initiative - Data Bank!</a:t>
          </a:r>
        </a:p>
      </dsp:txBody>
      <dsp:txXfrm>
        <a:off x="3173471" y="1806219"/>
        <a:ext cx="2782730" cy="1194689"/>
      </dsp:txXfrm>
    </dsp:sp>
    <dsp:sp modelId="{5F6F10DE-7352-4636-828A-0728CCD295CE}">
      <dsp:nvSpPr>
        <dsp:cNvPr id="0" name=""/>
        <dsp:cNvSpPr/>
      </dsp:nvSpPr>
      <dsp:spPr>
        <a:xfrm>
          <a:off x="7075433" y="849955"/>
          <a:ext cx="633603" cy="633603"/>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A4A68C-C499-46B5-9956-15A2B7974C59}">
      <dsp:nvSpPr>
        <dsp:cNvPr id="0" name=""/>
        <dsp:cNvSpPr/>
      </dsp:nvSpPr>
      <dsp:spPr>
        <a:xfrm>
          <a:off x="6202602" y="1806219"/>
          <a:ext cx="2379265" cy="119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solidFill>
                <a:srgbClr val="000000">
                  <a:hueOff val="0"/>
                  <a:satOff val="0"/>
                  <a:lumOff val="0"/>
                  <a:alphaOff val="0"/>
                </a:srgbClr>
              </a:solidFill>
              <a:latin typeface="Gill Sans MT" panose="020B0502020104020203"/>
              <a:ea typeface="+mn-ea"/>
              <a:cs typeface="+mn-cs"/>
            </a:rPr>
            <a:t>Data Bank runs just like any other digital bank - but it isn’t only for banking activities, they also have the world’s most secure distributed data storage platform!</a:t>
          </a:r>
        </a:p>
      </dsp:txBody>
      <dsp:txXfrm>
        <a:off x="6202602" y="1806219"/>
        <a:ext cx="2379265" cy="1194689"/>
      </dsp:txXfrm>
    </dsp:sp>
    <dsp:sp modelId="{553CF0F0-7400-4F5F-AB8C-B82834D1B333}">
      <dsp:nvSpPr>
        <dsp:cNvPr id="0" name=""/>
        <dsp:cNvSpPr/>
      </dsp:nvSpPr>
      <dsp:spPr>
        <a:xfrm>
          <a:off x="9616162" y="849955"/>
          <a:ext cx="633603" cy="633603"/>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8C73B8-4C83-4000-AF64-E986193ED7A9}">
      <dsp:nvSpPr>
        <dsp:cNvPr id="0" name=""/>
        <dsp:cNvSpPr/>
      </dsp:nvSpPr>
      <dsp:spPr>
        <a:xfrm>
          <a:off x="8828269" y="1806219"/>
          <a:ext cx="2209389" cy="119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solidFill>
                <a:srgbClr val="000000">
                  <a:hueOff val="0"/>
                  <a:satOff val="0"/>
                  <a:lumOff val="0"/>
                  <a:alphaOff val="0"/>
                </a:srgbClr>
              </a:solidFill>
              <a:latin typeface="Gill Sans MT" panose="020B0502020104020203"/>
              <a:ea typeface="+mn-ea"/>
              <a:cs typeface="+mn-cs"/>
            </a:rPr>
            <a:t>Customers are allocated cloud data storage limits which are directly linked to how much money they have in their accounts. </a:t>
          </a:r>
        </a:p>
      </dsp:txBody>
      <dsp:txXfrm>
        <a:off x="8828269" y="1806219"/>
        <a:ext cx="2209389" cy="11946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C1ABA-5610-401F-A1BF-41B280FF7513}">
      <dsp:nvSpPr>
        <dsp:cNvPr id="0" name=""/>
        <dsp:cNvSpPr/>
      </dsp:nvSpPr>
      <dsp:spPr>
        <a:xfrm>
          <a:off x="0" y="920956"/>
          <a:ext cx="3646407" cy="145856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0" bIns="22860" numCol="1" spcCol="1270" anchor="ctr" anchorCtr="0">
          <a:noAutofit/>
        </a:bodyPr>
        <a:lstStyle/>
        <a:p>
          <a:pPr lvl="0" algn="ctr" defTabSz="1600200" rtl="0">
            <a:lnSpc>
              <a:spcPct val="90000"/>
            </a:lnSpc>
            <a:spcBef>
              <a:spcPct val="0"/>
            </a:spcBef>
            <a:spcAft>
              <a:spcPct val="35000"/>
            </a:spcAft>
          </a:pPr>
          <a:r>
            <a:rPr lang="en-US" sz="3600" kern="1200" smtClean="0"/>
            <a:t>Problem statement</a:t>
          </a:r>
          <a:endParaRPr lang="en-US" sz="3600" kern="1200"/>
        </a:p>
      </dsp:txBody>
      <dsp:txXfrm>
        <a:off x="729281" y="920956"/>
        <a:ext cx="2187845" cy="14585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56344-7887-4BAC-91F3-5E1B4CB39878}">
      <dsp:nvSpPr>
        <dsp:cNvPr id="0" name=""/>
        <dsp:cNvSpPr/>
      </dsp:nvSpPr>
      <dsp:spPr>
        <a:xfrm>
          <a:off x="1684784" y="7604"/>
          <a:ext cx="1908562" cy="190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A1F956-375D-4182-B08A-CE30DB1BEB7F}">
      <dsp:nvSpPr>
        <dsp:cNvPr id="0" name=""/>
        <dsp:cNvSpPr/>
      </dsp:nvSpPr>
      <dsp:spPr>
        <a:xfrm>
          <a:off x="518440" y="2380143"/>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90000"/>
            </a:lnSpc>
            <a:spcBef>
              <a:spcPct val="0"/>
            </a:spcBef>
            <a:spcAft>
              <a:spcPct val="35000"/>
            </a:spcAft>
          </a:pPr>
          <a:r>
            <a:rPr lang="en-US" sz="2400" kern="1200" dirty="0"/>
            <a:t>Average deposit count            5.34</a:t>
          </a:r>
        </a:p>
      </dsp:txBody>
      <dsp:txXfrm>
        <a:off x="518440" y="2380143"/>
        <a:ext cx="4241250" cy="720000"/>
      </dsp:txXfrm>
    </dsp:sp>
    <dsp:sp modelId="{52E595EA-2D23-417E-BD6D-312AA5B6BC77}">
      <dsp:nvSpPr>
        <dsp:cNvPr id="0" name=""/>
        <dsp:cNvSpPr/>
      </dsp:nvSpPr>
      <dsp:spPr>
        <a:xfrm>
          <a:off x="6668253" y="7604"/>
          <a:ext cx="1908562" cy="190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06BEB5-64E2-4A84-AA9B-BD579585FC16}">
      <dsp:nvSpPr>
        <dsp:cNvPr id="0" name=""/>
        <dsp:cNvSpPr/>
      </dsp:nvSpPr>
      <dsp:spPr>
        <a:xfrm>
          <a:off x="5501909" y="2380143"/>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90000"/>
            </a:lnSpc>
            <a:spcBef>
              <a:spcPct val="0"/>
            </a:spcBef>
            <a:spcAft>
              <a:spcPct val="35000"/>
            </a:spcAft>
          </a:pPr>
          <a:r>
            <a:rPr lang="en-US" sz="2400" kern="1200" dirty="0"/>
            <a:t>Average deposit amount   2718.33 </a:t>
          </a:r>
        </a:p>
      </dsp:txBody>
      <dsp:txXfrm>
        <a:off x="5501909" y="2380143"/>
        <a:ext cx="424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892B74-FC29-4604-B449-5CCD6B72BC2A}" type="datetimeFigureOut">
              <a:rPr lang="en-PK" smtClean="0"/>
              <a:t>04/21/2024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97684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892B74-FC29-4604-B449-5CCD6B72BC2A}" type="datetimeFigureOut">
              <a:rPr lang="en-PK" smtClean="0"/>
              <a:t>04/21/2024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452150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892B74-FC29-4604-B449-5CCD6B72BC2A}" type="datetimeFigureOut">
              <a:rPr lang="en-PK" smtClean="0"/>
              <a:t>04/21/2024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514608A-5C57-45D0-B196-AA432704FCA5}" type="slidenum">
              <a:rPr lang="en-PK" smtClean="0"/>
              <a:t>‹#›</a:t>
            </a:fld>
            <a:endParaRPr lang="en-P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2637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892B74-FC29-4604-B449-5CCD6B72BC2A}" type="datetimeFigureOut">
              <a:rPr lang="en-PK" smtClean="0"/>
              <a:t>04/21/2024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2635209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892B74-FC29-4604-B449-5CCD6B72BC2A}" type="datetimeFigureOut">
              <a:rPr lang="en-PK" smtClean="0"/>
              <a:t>04/21/2024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514608A-5C57-45D0-B196-AA432704FCA5}" type="slidenum">
              <a:rPr lang="en-PK" smtClean="0"/>
              <a:t>‹#›</a:t>
            </a:fld>
            <a:endParaRPr lang="en-P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3753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892B74-FC29-4604-B449-5CCD6B72BC2A}" type="datetimeFigureOut">
              <a:rPr lang="en-PK" smtClean="0"/>
              <a:t>04/21/2024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1797088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892B74-FC29-4604-B449-5CCD6B72BC2A}" type="datetimeFigureOut">
              <a:rPr lang="en-PK" smtClean="0"/>
              <a:t>04/21/2024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742033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892B74-FC29-4604-B449-5CCD6B72BC2A}" type="datetimeFigureOut">
              <a:rPr lang="en-PK" smtClean="0"/>
              <a:t>04/21/2024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296460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892B74-FC29-4604-B449-5CCD6B72BC2A}" type="datetimeFigureOut">
              <a:rPr lang="en-PK" smtClean="0"/>
              <a:t>04/21/2024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67344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892B74-FC29-4604-B449-5CCD6B72BC2A}" type="datetimeFigureOut">
              <a:rPr lang="en-PK" smtClean="0"/>
              <a:t>04/21/2024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4223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892B74-FC29-4604-B449-5CCD6B72BC2A}" type="datetimeFigureOut">
              <a:rPr lang="en-PK" smtClean="0"/>
              <a:t>04/21/2024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1062120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892B74-FC29-4604-B449-5CCD6B72BC2A}" type="datetimeFigureOut">
              <a:rPr lang="en-PK" smtClean="0"/>
              <a:t>04/21/2024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160000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892B74-FC29-4604-B449-5CCD6B72BC2A}" type="datetimeFigureOut">
              <a:rPr lang="en-PK" smtClean="0"/>
              <a:t>04/21/2024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122854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92B74-FC29-4604-B449-5CCD6B72BC2A}" type="datetimeFigureOut">
              <a:rPr lang="en-PK" smtClean="0"/>
              <a:t>04/21/2024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69815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892B74-FC29-4604-B449-5CCD6B72BC2A}" type="datetimeFigureOut">
              <a:rPr lang="en-PK" smtClean="0"/>
              <a:t>04/21/2024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306518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892B74-FC29-4604-B449-5CCD6B72BC2A}" type="datetimeFigureOut">
              <a:rPr lang="en-PK" smtClean="0"/>
              <a:t>04/21/2024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514608A-5C57-45D0-B196-AA432704FCA5}" type="slidenum">
              <a:rPr lang="en-PK" smtClean="0"/>
              <a:t>‹#›</a:t>
            </a:fld>
            <a:endParaRPr lang="en-PK"/>
          </a:p>
        </p:txBody>
      </p:sp>
    </p:spTree>
    <p:extLst>
      <p:ext uri="{BB962C8B-B14F-4D97-AF65-F5344CB8AC3E}">
        <p14:creationId xmlns:p14="http://schemas.microsoft.com/office/powerpoint/2010/main" val="889663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892B74-FC29-4604-B449-5CCD6B72BC2A}" type="datetimeFigureOut">
              <a:rPr lang="en-PK" smtClean="0"/>
              <a:t>04/21/2024</a:t>
            </a:fld>
            <a:endParaRPr lang="en-P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14608A-5C57-45D0-B196-AA432704FCA5}" type="slidenum">
              <a:rPr lang="en-PK" smtClean="0"/>
              <a:t>‹#›</a:t>
            </a:fld>
            <a:endParaRPr lang="en-PK"/>
          </a:p>
        </p:txBody>
      </p:sp>
    </p:spTree>
    <p:extLst>
      <p:ext uri="{BB962C8B-B14F-4D97-AF65-F5344CB8AC3E}">
        <p14:creationId xmlns:p14="http://schemas.microsoft.com/office/powerpoint/2010/main" val="324025630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9FF1-DA7B-B23A-719B-AC098788A557}"/>
              </a:ext>
            </a:extLst>
          </p:cNvPr>
          <p:cNvSpPr>
            <a:spLocks noGrp="1"/>
          </p:cNvSpPr>
          <p:nvPr>
            <p:ph type="ctrTitle"/>
          </p:nvPr>
        </p:nvSpPr>
        <p:spPr/>
        <p:txBody>
          <a:bodyPr/>
          <a:lstStyle/>
          <a:p>
            <a:r>
              <a:rPr lang="en-US" dirty="0"/>
              <a:t>Data Bank</a:t>
            </a:r>
            <a:endParaRPr lang="en-PK" dirty="0"/>
          </a:p>
        </p:txBody>
      </p:sp>
      <p:sp>
        <p:nvSpPr>
          <p:cNvPr id="3" name="Subtitle 2">
            <a:extLst>
              <a:ext uri="{FF2B5EF4-FFF2-40B4-BE49-F238E27FC236}">
                <a16:creationId xmlns:a16="http://schemas.microsoft.com/office/drawing/2014/main" id="{C5D263DE-84B5-B549-B73A-F66CDD1DD5E4}"/>
              </a:ext>
            </a:extLst>
          </p:cNvPr>
          <p:cNvSpPr>
            <a:spLocks noGrp="1"/>
          </p:cNvSpPr>
          <p:nvPr>
            <p:ph type="subTitle" idx="1"/>
          </p:nvPr>
        </p:nvSpPr>
        <p:spPr>
          <a:xfrm>
            <a:off x="2177627" y="4193073"/>
            <a:ext cx="7261013" cy="1096899"/>
          </a:xfrm>
        </p:spPr>
        <p:txBody>
          <a:bodyPr>
            <a:normAutofit fontScale="85000" lnSpcReduction="20000"/>
          </a:bodyPr>
          <a:lstStyle/>
          <a:p>
            <a:r>
              <a:rPr lang="en-US" dirty="0"/>
              <a:t>Exploring the convergence of new-age banking, cryptocurrency, and the data </a:t>
            </a:r>
            <a:r>
              <a:rPr lang="en-US" dirty="0" smtClean="0"/>
              <a:t>realm</a:t>
            </a:r>
          </a:p>
          <a:p>
            <a:r>
              <a:rPr lang="en-US" dirty="0" smtClean="0"/>
              <a:t>By</a:t>
            </a:r>
          </a:p>
          <a:p>
            <a:r>
              <a:rPr lang="en-US" dirty="0" smtClean="0"/>
              <a:t>Hamza </a:t>
            </a:r>
            <a:r>
              <a:rPr lang="en-US" dirty="0" err="1" smtClean="0"/>
              <a:t>Riaz</a:t>
            </a:r>
            <a:endParaRPr lang="en-US" dirty="0" smtClean="0"/>
          </a:p>
        </p:txBody>
      </p:sp>
    </p:spTree>
    <p:extLst>
      <p:ext uri="{BB962C8B-B14F-4D97-AF65-F5344CB8AC3E}">
        <p14:creationId xmlns:p14="http://schemas.microsoft.com/office/powerpoint/2010/main" val="2447155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2698-9883-A250-56AC-8041B2173817}"/>
              </a:ext>
            </a:extLst>
          </p:cNvPr>
          <p:cNvSpPr>
            <a:spLocks noGrp="1"/>
          </p:cNvSpPr>
          <p:nvPr>
            <p:ph type="title"/>
          </p:nvPr>
        </p:nvSpPr>
        <p:spPr>
          <a:xfrm>
            <a:off x="804672" y="964692"/>
            <a:ext cx="5894832" cy="1188720"/>
          </a:xfrm>
        </p:spPr>
        <p:txBody>
          <a:bodyPr>
            <a:normAutofit/>
          </a:bodyPr>
          <a:lstStyle/>
          <a:p>
            <a:r>
              <a:rPr lang="en-US"/>
              <a:t>Transaction types</a:t>
            </a:r>
            <a:endParaRPr lang="en-PK"/>
          </a:p>
        </p:txBody>
      </p:sp>
      <p:sp>
        <p:nvSpPr>
          <p:cNvPr id="3" name="Content Placeholder 2">
            <a:extLst>
              <a:ext uri="{FF2B5EF4-FFF2-40B4-BE49-F238E27FC236}">
                <a16:creationId xmlns:a16="http://schemas.microsoft.com/office/drawing/2014/main" id="{1425715B-5AFF-CC57-A57B-BF8E20DB839F}"/>
              </a:ext>
            </a:extLst>
          </p:cNvPr>
          <p:cNvSpPr>
            <a:spLocks noGrp="1"/>
          </p:cNvSpPr>
          <p:nvPr>
            <p:ph idx="1"/>
          </p:nvPr>
        </p:nvSpPr>
        <p:spPr>
          <a:xfrm>
            <a:off x="803243" y="2638044"/>
            <a:ext cx="5963317" cy="3263206"/>
          </a:xfrm>
        </p:spPr>
        <p:txBody>
          <a:bodyPr>
            <a:normAutofit/>
          </a:bodyPr>
          <a:lstStyle/>
          <a:p>
            <a:r>
              <a:rPr lang="en-US" sz="2400" dirty="0"/>
              <a:t>Deposit</a:t>
            </a:r>
          </a:p>
          <a:p>
            <a:r>
              <a:rPr lang="en-US" sz="2400" dirty="0"/>
              <a:t>Purchase</a:t>
            </a:r>
          </a:p>
          <a:p>
            <a:r>
              <a:rPr lang="en-US" sz="2400" dirty="0"/>
              <a:t>Withdrawal</a:t>
            </a:r>
            <a:endParaRPr lang="en-PK" sz="2400" dirty="0"/>
          </a:p>
        </p:txBody>
      </p:sp>
      <p:pic>
        <p:nvPicPr>
          <p:cNvPr id="5" name="Picture 4" descr="Antique cash register keys">
            <a:extLst>
              <a:ext uri="{FF2B5EF4-FFF2-40B4-BE49-F238E27FC236}">
                <a16:creationId xmlns:a16="http://schemas.microsoft.com/office/drawing/2014/main" id="{57A8C7BA-8673-D30C-804D-AC14C477BEFF}"/>
              </a:ext>
            </a:extLst>
          </p:cNvPr>
          <p:cNvPicPr>
            <a:picLocks noChangeAspect="1"/>
          </p:cNvPicPr>
          <p:nvPr/>
        </p:nvPicPr>
        <p:blipFill rotWithShape="1">
          <a:blip r:embed="rId2"/>
          <a:srcRect l="25738" r="29101"/>
          <a:stretch/>
        </p:blipFill>
        <p:spPr>
          <a:xfrm>
            <a:off x="7927003" y="1293275"/>
            <a:ext cx="2906189" cy="4279392"/>
          </a:xfrm>
          <a:prstGeom prst="rect">
            <a:avLst/>
          </a:prstGeom>
        </p:spPr>
      </p:pic>
    </p:spTree>
    <p:extLst>
      <p:ext uri="{BB962C8B-B14F-4D97-AF65-F5344CB8AC3E}">
        <p14:creationId xmlns:p14="http://schemas.microsoft.com/office/powerpoint/2010/main" val="43399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E7896-0AC8-2525-4765-E7D8C31BF1B7}"/>
              </a:ext>
            </a:extLst>
          </p:cNvPr>
          <p:cNvSpPr>
            <a:spLocks noGrp="1"/>
          </p:cNvSpPr>
          <p:nvPr>
            <p:ph type="title"/>
          </p:nvPr>
        </p:nvSpPr>
        <p:spPr/>
        <p:txBody>
          <a:bodyPr/>
          <a:lstStyle/>
          <a:p>
            <a:r>
              <a:rPr lang="en-US" dirty="0"/>
              <a:t>Total amount for each transaction type</a:t>
            </a:r>
            <a:endParaRPr lang="en-PK" dirty="0"/>
          </a:p>
        </p:txBody>
      </p:sp>
      <p:graphicFrame>
        <p:nvGraphicFramePr>
          <p:cNvPr id="4" name="Content Placeholder 3">
            <a:extLst>
              <a:ext uri="{FF2B5EF4-FFF2-40B4-BE49-F238E27FC236}">
                <a16:creationId xmlns:a16="http://schemas.microsoft.com/office/drawing/2014/main" id="{98EC4303-1752-61FE-8D19-1E01A6EB6CC3}"/>
              </a:ext>
            </a:extLst>
          </p:cNvPr>
          <p:cNvGraphicFramePr>
            <a:graphicFrameLocks noGrp="1"/>
          </p:cNvGraphicFramePr>
          <p:nvPr>
            <p:ph idx="1"/>
            <p:extLst>
              <p:ext uri="{D42A27DB-BD31-4B8C-83A1-F6EECF244321}">
                <p14:modId xmlns:p14="http://schemas.microsoft.com/office/powerpoint/2010/main" val="1639904723"/>
              </p:ext>
            </p:extLst>
          </p:nvPr>
        </p:nvGraphicFramePr>
        <p:xfrm>
          <a:off x="2684206" y="2387703"/>
          <a:ext cx="6823587" cy="38066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402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7783-79B3-0F9D-E1BB-5F38543D0B4C}"/>
              </a:ext>
            </a:extLst>
          </p:cNvPr>
          <p:cNvSpPr>
            <a:spLocks noGrp="1"/>
          </p:cNvSpPr>
          <p:nvPr>
            <p:ph type="title"/>
          </p:nvPr>
        </p:nvSpPr>
        <p:spPr/>
        <p:txBody>
          <a:bodyPr>
            <a:normAutofit/>
          </a:bodyPr>
          <a:lstStyle/>
          <a:p>
            <a:r>
              <a:rPr lang="en-US" dirty="0"/>
              <a:t>Average deposit count and amount</a:t>
            </a:r>
            <a:endParaRPr lang="en-PK" dirty="0"/>
          </a:p>
        </p:txBody>
      </p:sp>
      <p:graphicFrame>
        <p:nvGraphicFramePr>
          <p:cNvPr id="5" name="Content Placeholder 2">
            <a:extLst>
              <a:ext uri="{FF2B5EF4-FFF2-40B4-BE49-F238E27FC236}">
                <a16:creationId xmlns:a16="http://schemas.microsoft.com/office/drawing/2014/main" id="{C1CAB11C-799F-6C4F-375B-A373C6D944E2}"/>
              </a:ext>
            </a:extLst>
          </p:cNvPr>
          <p:cNvGraphicFramePr>
            <a:graphicFrameLocks noGrp="1"/>
          </p:cNvGraphicFramePr>
          <p:nvPr>
            <p:ph idx="1"/>
            <p:extLst>
              <p:ext uri="{D42A27DB-BD31-4B8C-83A1-F6EECF244321}">
                <p14:modId xmlns:p14="http://schemas.microsoft.com/office/powerpoint/2010/main" val="2851646478"/>
              </p:ext>
            </p:extLst>
          </p:nvPr>
        </p:nvGraphicFramePr>
        <p:xfrm>
          <a:off x="965200" y="2785560"/>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948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BC20-603B-13E3-7C50-BC400E14762A}"/>
              </a:ext>
            </a:extLst>
          </p:cNvPr>
          <p:cNvSpPr>
            <a:spLocks noGrp="1"/>
          </p:cNvSpPr>
          <p:nvPr>
            <p:ph type="title"/>
          </p:nvPr>
        </p:nvSpPr>
        <p:spPr/>
        <p:txBody>
          <a:bodyPr/>
          <a:lstStyle/>
          <a:p>
            <a:r>
              <a:rPr lang="en-US" dirty="0"/>
              <a:t>Data allocation</a:t>
            </a:r>
            <a:endParaRPr lang="en-PK" dirty="0"/>
          </a:p>
        </p:txBody>
      </p:sp>
      <p:sp>
        <p:nvSpPr>
          <p:cNvPr id="3" name="Content Placeholder 2">
            <a:extLst>
              <a:ext uri="{FF2B5EF4-FFF2-40B4-BE49-F238E27FC236}">
                <a16:creationId xmlns:a16="http://schemas.microsoft.com/office/drawing/2014/main" id="{B12E7D48-3874-8B38-E492-0EFB212B33DA}"/>
              </a:ext>
            </a:extLst>
          </p:cNvPr>
          <p:cNvSpPr>
            <a:spLocks noGrp="1"/>
          </p:cNvSpPr>
          <p:nvPr>
            <p:ph idx="1"/>
          </p:nvPr>
        </p:nvSpPr>
        <p:spPr/>
        <p:txBody>
          <a:bodyPr>
            <a:noAutofit/>
          </a:bodyPr>
          <a:lstStyle/>
          <a:p>
            <a:r>
              <a:rPr lang="en-US" sz="2200" dirty="0"/>
              <a:t>The Data Bank team wants to run an experiment where different groups of customers would be allocated data using 3 different options</a:t>
            </a:r>
          </a:p>
          <a:p>
            <a:pPr lvl="1">
              <a:buFont typeface="Wingdings" panose="05000000000000000000" pitchFamily="2" charset="2"/>
              <a:buChar char="Ø"/>
            </a:pPr>
            <a:r>
              <a:rPr lang="en-US" sz="2200" b="1" dirty="0"/>
              <a:t>Option 1: </a:t>
            </a:r>
            <a:r>
              <a:rPr lang="en-US" sz="2200" dirty="0"/>
              <a:t>Data is allocated based off the amount of money at the end of the previous month</a:t>
            </a:r>
          </a:p>
          <a:p>
            <a:pPr lvl="1">
              <a:buFont typeface="Wingdings" panose="05000000000000000000" pitchFamily="2" charset="2"/>
              <a:buChar char="Ø"/>
            </a:pPr>
            <a:r>
              <a:rPr lang="en-US" sz="2200" b="1" dirty="0"/>
              <a:t>Option 2:</a:t>
            </a:r>
            <a:r>
              <a:rPr lang="en-US" sz="2200" dirty="0"/>
              <a:t> Data is allocated on the average amount of money kept in the account in the previous 30 days</a:t>
            </a:r>
          </a:p>
          <a:p>
            <a:pPr lvl="1">
              <a:buFont typeface="Wingdings" panose="05000000000000000000" pitchFamily="2" charset="2"/>
              <a:buChar char="Ø"/>
            </a:pPr>
            <a:r>
              <a:rPr lang="en-US" sz="2200" b="1" dirty="0"/>
              <a:t>Option 3:</a:t>
            </a:r>
            <a:r>
              <a:rPr lang="en-US" sz="2200" dirty="0"/>
              <a:t> Data is updated real-time</a:t>
            </a:r>
          </a:p>
          <a:p>
            <a:pPr marL="228600" lvl="1" indent="0">
              <a:buNone/>
            </a:pPr>
            <a:r>
              <a:rPr lang="en-US" sz="2200" dirty="0"/>
              <a:t>How much data is required for each option every month?</a:t>
            </a:r>
            <a:endParaRPr lang="en-PK" sz="2200" dirty="0"/>
          </a:p>
        </p:txBody>
      </p:sp>
    </p:spTree>
    <p:extLst>
      <p:ext uri="{BB962C8B-B14F-4D97-AF65-F5344CB8AC3E}">
        <p14:creationId xmlns:p14="http://schemas.microsoft.com/office/powerpoint/2010/main" val="96406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8C58-976B-740E-8FEC-B2D372E20894}"/>
              </a:ext>
            </a:extLst>
          </p:cNvPr>
          <p:cNvSpPr>
            <a:spLocks noGrp="1"/>
          </p:cNvSpPr>
          <p:nvPr>
            <p:ph type="title"/>
          </p:nvPr>
        </p:nvSpPr>
        <p:spPr/>
        <p:txBody>
          <a:bodyPr/>
          <a:lstStyle/>
          <a:p>
            <a:r>
              <a:rPr lang="en-US" dirty="0"/>
              <a:t>Option 1</a:t>
            </a:r>
            <a:endParaRPr lang="en-PK" dirty="0"/>
          </a:p>
        </p:txBody>
      </p:sp>
      <p:sp>
        <p:nvSpPr>
          <p:cNvPr id="3" name="Content Placeholder 2">
            <a:extLst>
              <a:ext uri="{FF2B5EF4-FFF2-40B4-BE49-F238E27FC236}">
                <a16:creationId xmlns:a16="http://schemas.microsoft.com/office/drawing/2014/main" id="{E9284010-4F4B-7F93-5EF0-79EEF5C42C33}"/>
              </a:ext>
            </a:extLst>
          </p:cNvPr>
          <p:cNvSpPr>
            <a:spLocks noGrp="1"/>
          </p:cNvSpPr>
          <p:nvPr>
            <p:ph idx="1"/>
          </p:nvPr>
        </p:nvSpPr>
        <p:spPr/>
        <p:txBody>
          <a:bodyPr/>
          <a:lstStyle/>
          <a:p>
            <a:pPr marL="0" indent="0">
              <a:buNone/>
            </a:pPr>
            <a:r>
              <a:rPr lang="en-US" sz="2000" dirty="0"/>
              <a:t>Data is allocated based off the amount of money at the end of the previous month</a:t>
            </a:r>
          </a:p>
          <a:p>
            <a:pPr marL="0" indent="0">
              <a:buNone/>
            </a:pPr>
            <a:endParaRPr lang="en-PK" dirty="0"/>
          </a:p>
        </p:txBody>
      </p:sp>
      <p:graphicFrame>
        <p:nvGraphicFramePr>
          <p:cNvPr id="4" name="Chart 3">
            <a:extLst>
              <a:ext uri="{FF2B5EF4-FFF2-40B4-BE49-F238E27FC236}">
                <a16:creationId xmlns:a16="http://schemas.microsoft.com/office/drawing/2014/main" id="{12A851EB-1746-8FA3-56A4-6D626B5C7A6E}"/>
              </a:ext>
            </a:extLst>
          </p:cNvPr>
          <p:cNvGraphicFramePr>
            <a:graphicFrameLocks/>
          </p:cNvGraphicFramePr>
          <p:nvPr>
            <p:extLst>
              <p:ext uri="{D42A27DB-BD31-4B8C-83A1-F6EECF244321}">
                <p14:modId xmlns:p14="http://schemas.microsoft.com/office/powerpoint/2010/main" val="3225907694"/>
              </p:ext>
            </p:extLst>
          </p:nvPr>
        </p:nvGraphicFramePr>
        <p:xfrm>
          <a:off x="3325761" y="3052915"/>
          <a:ext cx="5936226" cy="34806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7567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6529-107C-6360-2EB1-4761B5A6EB92}"/>
              </a:ext>
            </a:extLst>
          </p:cNvPr>
          <p:cNvSpPr>
            <a:spLocks noGrp="1"/>
          </p:cNvSpPr>
          <p:nvPr>
            <p:ph type="title"/>
          </p:nvPr>
        </p:nvSpPr>
        <p:spPr/>
        <p:txBody>
          <a:bodyPr/>
          <a:lstStyle/>
          <a:p>
            <a:r>
              <a:rPr lang="en-US" dirty="0"/>
              <a:t>Option 1 - insights</a:t>
            </a:r>
            <a:endParaRPr lang="en-PK" dirty="0"/>
          </a:p>
        </p:txBody>
      </p:sp>
      <p:sp>
        <p:nvSpPr>
          <p:cNvPr id="3" name="Content Placeholder 2">
            <a:extLst>
              <a:ext uri="{FF2B5EF4-FFF2-40B4-BE49-F238E27FC236}">
                <a16:creationId xmlns:a16="http://schemas.microsoft.com/office/drawing/2014/main" id="{F154FF79-36E1-4F20-CB6B-763CEB05C806}"/>
              </a:ext>
            </a:extLst>
          </p:cNvPr>
          <p:cNvSpPr>
            <a:spLocks noGrp="1"/>
          </p:cNvSpPr>
          <p:nvPr>
            <p:ph idx="1"/>
          </p:nvPr>
        </p:nvSpPr>
        <p:spPr/>
        <p:txBody>
          <a:bodyPr>
            <a:normAutofit/>
          </a:bodyPr>
          <a:lstStyle/>
          <a:p>
            <a:r>
              <a:rPr lang="en-US" sz="2000" dirty="0"/>
              <a:t>In this option, data is allocated to customers based on their net balance at the end of previous month.</a:t>
            </a:r>
          </a:p>
          <a:p>
            <a:r>
              <a:rPr lang="en-US" sz="2000" dirty="0"/>
              <a:t>The significant variation in data requirement across different months means that the bank needs to be prepared for fluctuations.</a:t>
            </a:r>
          </a:p>
          <a:p>
            <a:r>
              <a:rPr lang="en-US" sz="2000" dirty="0"/>
              <a:t>This information can be leveraged by bank to decipher customer behaviors and usage patterns. For example, customers with higher storage means they have deposits more than purchases or withdrawals. </a:t>
            </a:r>
            <a:endParaRPr lang="en-PK" sz="2000" dirty="0"/>
          </a:p>
        </p:txBody>
      </p:sp>
    </p:spTree>
    <p:extLst>
      <p:ext uri="{BB962C8B-B14F-4D97-AF65-F5344CB8AC3E}">
        <p14:creationId xmlns:p14="http://schemas.microsoft.com/office/powerpoint/2010/main" val="171660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9F53-29EB-897C-D4B1-2EFE5EDBA155}"/>
              </a:ext>
            </a:extLst>
          </p:cNvPr>
          <p:cNvSpPr>
            <a:spLocks noGrp="1"/>
          </p:cNvSpPr>
          <p:nvPr>
            <p:ph type="title"/>
          </p:nvPr>
        </p:nvSpPr>
        <p:spPr/>
        <p:txBody>
          <a:bodyPr/>
          <a:lstStyle/>
          <a:p>
            <a:r>
              <a:rPr lang="en-US" dirty="0"/>
              <a:t>Option ii</a:t>
            </a:r>
            <a:endParaRPr lang="en-PK" dirty="0"/>
          </a:p>
        </p:txBody>
      </p:sp>
      <p:sp>
        <p:nvSpPr>
          <p:cNvPr id="3" name="Content Placeholder 2">
            <a:extLst>
              <a:ext uri="{FF2B5EF4-FFF2-40B4-BE49-F238E27FC236}">
                <a16:creationId xmlns:a16="http://schemas.microsoft.com/office/drawing/2014/main" id="{C6F55EEE-499D-CA95-5B96-480319B54B9D}"/>
              </a:ext>
            </a:extLst>
          </p:cNvPr>
          <p:cNvSpPr>
            <a:spLocks noGrp="1"/>
          </p:cNvSpPr>
          <p:nvPr>
            <p:ph idx="1"/>
          </p:nvPr>
        </p:nvSpPr>
        <p:spPr/>
        <p:txBody>
          <a:bodyPr>
            <a:normAutofit/>
          </a:bodyPr>
          <a:lstStyle/>
          <a:p>
            <a:pPr marL="0" indent="0">
              <a:buNone/>
            </a:pPr>
            <a:r>
              <a:rPr lang="en-US" sz="2000" dirty="0"/>
              <a:t>Data is allocated on the average amount of money kept in the account in the previous 30 days</a:t>
            </a:r>
            <a:endParaRPr lang="en-PK" sz="2000" dirty="0"/>
          </a:p>
        </p:txBody>
      </p:sp>
      <p:graphicFrame>
        <p:nvGraphicFramePr>
          <p:cNvPr id="4" name="Chart 3">
            <a:extLst>
              <a:ext uri="{FF2B5EF4-FFF2-40B4-BE49-F238E27FC236}">
                <a16:creationId xmlns:a16="http://schemas.microsoft.com/office/drawing/2014/main" id="{16F2BA1F-BADB-5D61-403D-91B0153BF121}"/>
              </a:ext>
            </a:extLst>
          </p:cNvPr>
          <p:cNvGraphicFramePr>
            <a:graphicFrameLocks/>
          </p:cNvGraphicFramePr>
          <p:nvPr>
            <p:extLst>
              <p:ext uri="{D42A27DB-BD31-4B8C-83A1-F6EECF244321}">
                <p14:modId xmlns:p14="http://schemas.microsoft.com/office/powerpoint/2010/main" val="2588053512"/>
              </p:ext>
            </p:extLst>
          </p:nvPr>
        </p:nvGraphicFramePr>
        <p:xfrm>
          <a:off x="3148780" y="3100065"/>
          <a:ext cx="5894439" cy="36399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5791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503D-2F87-25BB-1D2D-86C28022A595}"/>
              </a:ext>
            </a:extLst>
          </p:cNvPr>
          <p:cNvSpPr>
            <a:spLocks noGrp="1"/>
          </p:cNvSpPr>
          <p:nvPr>
            <p:ph type="title"/>
          </p:nvPr>
        </p:nvSpPr>
        <p:spPr/>
        <p:txBody>
          <a:bodyPr/>
          <a:lstStyle/>
          <a:p>
            <a:r>
              <a:rPr lang="en-US" dirty="0"/>
              <a:t>Option ii - Insights</a:t>
            </a:r>
            <a:endParaRPr lang="en-PK" dirty="0"/>
          </a:p>
        </p:txBody>
      </p:sp>
      <p:sp>
        <p:nvSpPr>
          <p:cNvPr id="3" name="Content Placeholder 2">
            <a:extLst>
              <a:ext uri="{FF2B5EF4-FFF2-40B4-BE49-F238E27FC236}">
                <a16:creationId xmlns:a16="http://schemas.microsoft.com/office/drawing/2014/main" id="{9B8B1F49-370C-8973-0CB6-248004335178}"/>
              </a:ext>
            </a:extLst>
          </p:cNvPr>
          <p:cNvSpPr>
            <a:spLocks noGrp="1"/>
          </p:cNvSpPr>
          <p:nvPr>
            <p:ph idx="1"/>
          </p:nvPr>
        </p:nvSpPr>
        <p:spPr/>
        <p:txBody>
          <a:bodyPr>
            <a:normAutofit/>
          </a:bodyPr>
          <a:lstStyle/>
          <a:p>
            <a:r>
              <a:rPr lang="en-US" sz="2000" dirty="0"/>
              <a:t>This approach allocates data based on the average net balance during the past month.</a:t>
            </a:r>
          </a:p>
          <a:p>
            <a:r>
              <a:rPr lang="en-US" sz="2000" dirty="0"/>
              <a:t>The significant variation in data requirement across different months means that the bank needs to be prepared for fluctuations.</a:t>
            </a:r>
          </a:p>
          <a:p>
            <a:r>
              <a:rPr lang="en-US" sz="2000" dirty="0"/>
              <a:t>This information can be leveraged by bank to decipher customer behaviors and usage patterns. For example, customers with higher storage means they have deposits more than purchases or withdrawals. </a:t>
            </a:r>
            <a:endParaRPr lang="en-PK" sz="2000" dirty="0"/>
          </a:p>
          <a:p>
            <a:r>
              <a:rPr lang="en-US" sz="2000" dirty="0"/>
              <a:t>Data storage required is significantly less as compared to Option I in this approach</a:t>
            </a:r>
          </a:p>
          <a:p>
            <a:endParaRPr lang="en-PK" dirty="0"/>
          </a:p>
        </p:txBody>
      </p:sp>
    </p:spTree>
    <p:extLst>
      <p:ext uri="{BB962C8B-B14F-4D97-AF65-F5344CB8AC3E}">
        <p14:creationId xmlns:p14="http://schemas.microsoft.com/office/powerpoint/2010/main" val="3983222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E62D-258C-1F57-3CBE-2207DA2ABE93}"/>
              </a:ext>
            </a:extLst>
          </p:cNvPr>
          <p:cNvSpPr>
            <a:spLocks noGrp="1"/>
          </p:cNvSpPr>
          <p:nvPr>
            <p:ph type="title"/>
          </p:nvPr>
        </p:nvSpPr>
        <p:spPr/>
        <p:txBody>
          <a:bodyPr/>
          <a:lstStyle/>
          <a:p>
            <a:r>
              <a:rPr lang="en-US" dirty="0"/>
              <a:t>Option iii</a:t>
            </a:r>
            <a:endParaRPr lang="en-PK" dirty="0"/>
          </a:p>
        </p:txBody>
      </p:sp>
      <p:sp>
        <p:nvSpPr>
          <p:cNvPr id="3" name="Content Placeholder 2">
            <a:extLst>
              <a:ext uri="{FF2B5EF4-FFF2-40B4-BE49-F238E27FC236}">
                <a16:creationId xmlns:a16="http://schemas.microsoft.com/office/drawing/2014/main" id="{950C90F6-D94B-F135-1794-54363C9BBBC7}"/>
              </a:ext>
            </a:extLst>
          </p:cNvPr>
          <p:cNvSpPr>
            <a:spLocks noGrp="1"/>
          </p:cNvSpPr>
          <p:nvPr>
            <p:ph idx="1"/>
          </p:nvPr>
        </p:nvSpPr>
        <p:spPr/>
        <p:txBody>
          <a:bodyPr/>
          <a:lstStyle/>
          <a:p>
            <a:pPr marL="0" indent="0">
              <a:buNone/>
            </a:pPr>
            <a:r>
              <a:rPr lang="en-US" sz="2000" dirty="0"/>
              <a:t>Data is updated real-time</a:t>
            </a:r>
          </a:p>
          <a:p>
            <a:pPr marL="0" indent="0">
              <a:buNone/>
            </a:pPr>
            <a:endParaRPr lang="en-PK" dirty="0"/>
          </a:p>
        </p:txBody>
      </p:sp>
      <p:graphicFrame>
        <p:nvGraphicFramePr>
          <p:cNvPr id="5" name="Chart 4">
            <a:extLst>
              <a:ext uri="{FF2B5EF4-FFF2-40B4-BE49-F238E27FC236}">
                <a16:creationId xmlns:a16="http://schemas.microsoft.com/office/drawing/2014/main" id="{C3745BEE-5CE1-A63A-9EE1-49BC29E4CF7B}"/>
              </a:ext>
            </a:extLst>
          </p:cNvPr>
          <p:cNvGraphicFramePr>
            <a:graphicFrameLocks/>
          </p:cNvGraphicFramePr>
          <p:nvPr>
            <p:extLst>
              <p:ext uri="{D42A27DB-BD31-4B8C-83A1-F6EECF244321}">
                <p14:modId xmlns:p14="http://schemas.microsoft.com/office/powerpoint/2010/main" val="1267362544"/>
              </p:ext>
            </p:extLst>
          </p:nvPr>
        </p:nvGraphicFramePr>
        <p:xfrm>
          <a:off x="2973029" y="3179604"/>
          <a:ext cx="6245942" cy="35161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569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70A1-F13C-90F7-6A71-CBD02A1A6D32}"/>
              </a:ext>
            </a:extLst>
          </p:cNvPr>
          <p:cNvSpPr>
            <a:spLocks noGrp="1"/>
          </p:cNvSpPr>
          <p:nvPr>
            <p:ph type="title"/>
          </p:nvPr>
        </p:nvSpPr>
        <p:spPr/>
        <p:txBody>
          <a:bodyPr/>
          <a:lstStyle/>
          <a:p>
            <a:r>
              <a:rPr lang="en-US" dirty="0"/>
              <a:t>Option iii - insights</a:t>
            </a:r>
            <a:endParaRPr lang="en-PK" dirty="0"/>
          </a:p>
        </p:txBody>
      </p:sp>
      <p:sp>
        <p:nvSpPr>
          <p:cNvPr id="3" name="Content Placeholder 2">
            <a:extLst>
              <a:ext uri="{FF2B5EF4-FFF2-40B4-BE49-F238E27FC236}">
                <a16:creationId xmlns:a16="http://schemas.microsoft.com/office/drawing/2014/main" id="{A8B5A05F-BECB-5326-3F08-815F123A321C}"/>
              </a:ext>
            </a:extLst>
          </p:cNvPr>
          <p:cNvSpPr>
            <a:spLocks noGrp="1"/>
          </p:cNvSpPr>
          <p:nvPr>
            <p:ph idx="1"/>
          </p:nvPr>
        </p:nvSpPr>
        <p:spPr/>
        <p:txBody>
          <a:bodyPr/>
          <a:lstStyle/>
          <a:p>
            <a:r>
              <a:rPr lang="en-US" sz="2000" dirty="0"/>
              <a:t>Data is updated based on the net balance in real time.</a:t>
            </a:r>
          </a:p>
          <a:p>
            <a:r>
              <a:rPr lang="en-US" sz="2000" dirty="0"/>
              <a:t>We can see that January and April have relatively low balance amounts as compared to February and March. It might mean that deposits have been reduced by customer as compared to withdrawals and purchases.</a:t>
            </a:r>
          </a:p>
          <a:p>
            <a:r>
              <a:rPr lang="en-US" sz="2000" dirty="0"/>
              <a:t>Bank can use this information to plan their data storage needs and decipher customer behavior and needs.</a:t>
            </a:r>
          </a:p>
          <a:p>
            <a:endParaRPr lang="en-PK" dirty="0"/>
          </a:p>
        </p:txBody>
      </p:sp>
    </p:spTree>
    <p:extLst>
      <p:ext uri="{BB962C8B-B14F-4D97-AF65-F5344CB8AC3E}">
        <p14:creationId xmlns:p14="http://schemas.microsoft.com/office/powerpoint/2010/main" val="162231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6A7D-277E-B101-B1D2-36B2FC65C100}"/>
              </a:ext>
            </a:extLst>
          </p:cNvPr>
          <p:cNvSpPr>
            <a:spLocks noGrp="1"/>
          </p:cNvSpPr>
          <p:nvPr>
            <p:ph type="title"/>
          </p:nvPr>
        </p:nvSpPr>
        <p:spPr/>
        <p:txBody>
          <a:bodyPr>
            <a:normAutofit/>
          </a:bodyPr>
          <a:lstStyle/>
          <a:p>
            <a:r>
              <a:rPr lang="en-US" dirty="0"/>
              <a:t>introduction</a:t>
            </a:r>
            <a:endParaRPr lang="en-PK" dirty="0"/>
          </a:p>
        </p:txBody>
      </p:sp>
      <p:graphicFrame>
        <p:nvGraphicFramePr>
          <p:cNvPr id="5" name="Content Placeholder 2">
            <a:extLst>
              <a:ext uri="{FF2B5EF4-FFF2-40B4-BE49-F238E27FC236}">
                <a16:creationId xmlns:a16="http://schemas.microsoft.com/office/drawing/2014/main" id="{B1807D71-CAC4-2EEE-9F1E-2CC1DA89AAD6}"/>
              </a:ext>
            </a:extLst>
          </p:cNvPr>
          <p:cNvGraphicFramePr>
            <a:graphicFrameLocks noGrp="1"/>
          </p:cNvGraphicFramePr>
          <p:nvPr>
            <p:ph idx="1"/>
            <p:extLst>
              <p:ext uri="{D42A27DB-BD31-4B8C-83A1-F6EECF244321}">
                <p14:modId xmlns:p14="http://schemas.microsoft.com/office/powerpoint/2010/main" val="4246833288"/>
              </p:ext>
            </p:extLst>
          </p:nvPr>
        </p:nvGraphicFramePr>
        <p:xfrm>
          <a:off x="576006" y="2042443"/>
          <a:ext cx="11039987" cy="3850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7900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ABBE-D3ED-F808-85A2-0DAD69D50FA5}"/>
              </a:ext>
            </a:extLst>
          </p:cNvPr>
          <p:cNvSpPr>
            <a:spLocks noGrp="1"/>
          </p:cNvSpPr>
          <p:nvPr>
            <p:ph type="title"/>
          </p:nvPr>
        </p:nvSpPr>
        <p:spPr/>
        <p:txBody>
          <a:bodyPr/>
          <a:lstStyle/>
          <a:p>
            <a:r>
              <a:rPr lang="en-US" dirty="0"/>
              <a:t>Conclusion &amp; recommendations</a:t>
            </a:r>
            <a:endParaRPr lang="en-PK" dirty="0"/>
          </a:p>
        </p:txBody>
      </p:sp>
      <p:sp>
        <p:nvSpPr>
          <p:cNvPr id="3" name="Content Placeholder 2">
            <a:extLst>
              <a:ext uri="{FF2B5EF4-FFF2-40B4-BE49-F238E27FC236}">
                <a16:creationId xmlns:a16="http://schemas.microsoft.com/office/drawing/2014/main" id="{1406AB34-510F-F697-AD57-4E44AF5ED24F}"/>
              </a:ext>
            </a:extLst>
          </p:cNvPr>
          <p:cNvSpPr>
            <a:spLocks noGrp="1"/>
          </p:cNvSpPr>
          <p:nvPr>
            <p:ph idx="1"/>
          </p:nvPr>
        </p:nvSpPr>
        <p:spPr>
          <a:xfrm>
            <a:off x="56535" y="2491372"/>
            <a:ext cx="12078929" cy="4115905"/>
          </a:xfrm>
        </p:spPr>
        <p:txBody>
          <a:bodyPr>
            <a:normAutofit fontScale="70000" lnSpcReduction="20000"/>
          </a:bodyPr>
          <a:lstStyle/>
          <a:p>
            <a:pPr marL="0" indent="0">
              <a:buNone/>
            </a:pPr>
            <a:endParaRPr lang="en-US" dirty="0"/>
          </a:p>
          <a:p>
            <a:r>
              <a:rPr lang="en-US" sz="2600" b="1" dirty="0"/>
              <a:t>Customer-Specific Analysis: </a:t>
            </a:r>
            <a:r>
              <a:rPr lang="en-US" sz="2600" dirty="0"/>
              <a:t>Conduct a more detailed analysis of individual customer data to understand their specific data storage requirements and patterns. This can help tailor resource allocation and service offerings to meet the unique needs of each customer. Bank can also use this information to incentivize amount kept in the bank to get more storage. This can also be used to structure targeted marketing campaigns. </a:t>
            </a:r>
          </a:p>
          <a:p>
            <a:endParaRPr lang="en-US" sz="2600" dirty="0"/>
          </a:p>
          <a:p>
            <a:r>
              <a:rPr lang="en-US" sz="2600" b="1" dirty="0"/>
              <a:t>Predictive Analytics: </a:t>
            </a:r>
            <a:r>
              <a:rPr lang="en-US" sz="2600" dirty="0"/>
              <a:t>Utilize predictive analytics techniques to forecast future data storage needs based on historical patterns and trends. This can assist in proactive resource planning and allocation to meet anticipated demand.</a:t>
            </a:r>
          </a:p>
          <a:p>
            <a:endParaRPr lang="en-US" sz="2600" dirty="0"/>
          </a:p>
          <a:p>
            <a:r>
              <a:rPr lang="en-US" sz="2600" b="1" dirty="0"/>
              <a:t>Regular Evaluation and Adjustment: </a:t>
            </a:r>
            <a:r>
              <a:rPr lang="en-US" sz="2600" dirty="0"/>
              <a:t>Continuously evaluate and adjust resource allocation strategies based on changing data storage needs, technological advancements, and customer requirements. Regularly review and update allocation plans to ensure they align with business goals and optimize resource utilization.</a:t>
            </a:r>
          </a:p>
          <a:p>
            <a:endParaRPr lang="en-PK" dirty="0"/>
          </a:p>
        </p:txBody>
      </p:sp>
    </p:spTree>
    <p:extLst>
      <p:ext uri="{BB962C8B-B14F-4D97-AF65-F5344CB8AC3E}">
        <p14:creationId xmlns:p14="http://schemas.microsoft.com/office/powerpoint/2010/main" val="232382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1260873" y="1971040"/>
          <a:ext cx="3646407" cy="3300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E5221CC3-E73B-D04F-C8C7-DE0B20AAAE6C}"/>
              </a:ext>
            </a:extLst>
          </p:cNvPr>
          <p:cNvSpPr>
            <a:spLocks noGrp="1"/>
          </p:cNvSpPr>
          <p:nvPr>
            <p:ph idx="1"/>
          </p:nvPr>
        </p:nvSpPr>
        <p:spPr>
          <a:xfrm>
            <a:off x="5591695" y="1402080"/>
            <a:ext cx="5320696" cy="4053840"/>
          </a:xfrm>
        </p:spPr>
        <p:txBody>
          <a:bodyPr anchor="ctr">
            <a:normAutofit/>
          </a:bodyPr>
          <a:lstStyle/>
          <a:p>
            <a:pPr marL="0" indent="0">
              <a:buNone/>
            </a:pPr>
            <a:r>
              <a:rPr lang="en-US" sz="2400" dirty="0"/>
              <a:t>The management team at Data Bank wants to increase their total customer base - but also need some help tracking just how much data storage their customers will need.</a:t>
            </a:r>
            <a:endParaRPr lang="en-PK" sz="2400" dirty="0"/>
          </a:p>
        </p:txBody>
      </p:sp>
    </p:spTree>
    <p:extLst>
      <p:ext uri="{BB962C8B-B14F-4D97-AF65-F5344CB8AC3E}">
        <p14:creationId xmlns:p14="http://schemas.microsoft.com/office/powerpoint/2010/main" val="406378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2931-DF5C-4E78-8834-D90AF8061754}"/>
              </a:ext>
            </a:extLst>
          </p:cNvPr>
          <p:cNvSpPr>
            <a:spLocks noGrp="1"/>
          </p:cNvSpPr>
          <p:nvPr>
            <p:ph type="title"/>
          </p:nvPr>
        </p:nvSpPr>
        <p:spPr>
          <a:xfrm>
            <a:off x="804672" y="964692"/>
            <a:ext cx="5894832" cy="1188720"/>
          </a:xfrm>
        </p:spPr>
        <p:txBody>
          <a:bodyPr>
            <a:normAutofit/>
          </a:bodyPr>
          <a:lstStyle/>
          <a:p>
            <a:r>
              <a:rPr lang="en-US" dirty="0"/>
              <a:t>nodes</a:t>
            </a:r>
            <a:endParaRPr lang="en-PK" dirty="0"/>
          </a:p>
        </p:txBody>
      </p:sp>
      <p:sp>
        <p:nvSpPr>
          <p:cNvPr id="3" name="Content Placeholder 2">
            <a:extLst>
              <a:ext uri="{FF2B5EF4-FFF2-40B4-BE49-F238E27FC236}">
                <a16:creationId xmlns:a16="http://schemas.microsoft.com/office/drawing/2014/main" id="{2EC812D7-46FD-CDD3-B51E-4560526F3A24}"/>
              </a:ext>
            </a:extLst>
          </p:cNvPr>
          <p:cNvSpPr>
            <a:spLocks noGrp="1"/>
          </p:cNvSpPr>
          <p:nvPr>
            <p:ph idx="1"/>
          </p:nvPr>
        </p:nvSpPr>
        <p:spPr>
          <a:xfrm>
            <a:off x="803243" y="2638044"/>
            <a:ext cx="5963317" cy="3263206"/>
          </a:xfrm>
        </p:spPr>
        <p:txBody>
          <a:bodyPr>
            <a:noAutofit/>
          </a:bodyPr>
          <a:lstStyle/>
          <a:p>
            <a:r>
              <a:rPr lang="en-US" sz="2400" dirty="0"/>
              <a:t>There are five unique nodes across Data Bank which are randomly distributed across all the regions</a:t>
            </a:r>
          </a:p>
          <a:p>
            <a:pPr lvl="1"/>
            <a:r>
              <a:rPr lang="en-US" sz="2400" dirty="0"/>
              <a:t>1</a:t>
            </a:r>
          </a:p>
          <a:p>
            <a:pPr lvl="1"/>
            <a:r>
              <a:rPr lang="en-US" sz="2400" dirty="0"/>
              <a:t>2</a:t>
            </a:r>
          </a:p>
          <a:p>
            <a:pPr lvl="1"/>
            <a:r>
              <a:rPr lang="en-US" sz="2400" dirty="0"/>
              <a:t>3</a:t>
            </a:r>
          </a:p>
          <a:p>
            <a:pPr lvl="1"/>
            <a:r>
              <a:rPr lang="en-US" sz="2400" dirty="0"/>
              <a:t>4</a:t>
            </a:r>
          </a:p>
          <a:p>
            <a:pPr lvl="1"/>
            <a:r>
              <a:rPr lang="en-US" sz="2400" dirty="0"/>
              <a:t>5</a:t>
            </a:r>
            <a:endParaRPr lang="en-PK" sz="2400" dirty="0"/>
          </a:p>
        </p:txBody>
      </p:sp>
      <p:pic>
        <p:nvPicPr>
          <p:cNvPr id="7" name="Graphic 6" descr="Network">
            <a:extLst>
              <a:ext uri="{FF2B5EF4-FFF2-40B4-BE49-F238E27FC236}">
                <a16:creationId xmlns:a16="http://schemas.microsoft.com/office/drawing/2014/main" id="{E3C89C1F-67F3-072A-950F-457140D696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715890" y="1768763"/>
            <a:ext cx="3328416" cy="3328416"/>
          </a:xfrm>
          <a:prstGeom prst="rect">
            <a:avLst/>
          </a:prstGeom>
        </p:spPr>
      </p:pic>
    </p:spTree>
    <p:extLst>
      <p:ext uri="{BB962C8B-B14F-4D97-AF65-F5344CB8AC3E}">
        <p14:creationId xmlns:p14="http://schemas.microsoft.com/office/powerpoint/2010/main" val="405460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52BC-A0E1-ABE7-1955-C41E461CDB83}"/>
              </a:ext>
            </a:extLst>
          </p:cNvPr>
          <p:cNvSpPr>
            <a:spLocks noGrp="1"/>
          </p:cNvSpPr>
          <p:nvPr>
            <p:ph type="title"/>
          </p:nvPr>
        </p:nvSpPr>
        <p:spPr>
          <a:xfrm>
            <a:off x="804672" y="964692"/>
            <a:ext cx="5894832" cy="1188720"/>
          </a:xfrm>
        </p:spPr>
        <p:txBody>
          <a:bodyPr>
            <a:normAutofit/>
          </a:bodyPr>
          <a:lstStyle/>
          <a:p>
            <a:r>
              <a:rPr lang="en-US" dirty="0"/>
              <a:t>regions</a:t>
            </a:r>
            <a:endParaRPr lang="en-PK" dirty="0"/>
          </a:p>
        </p:txBody>
      </p:sp>
      <p:sp>
        <p:nvSpPr>
          <p:cNvPr id="3" name="Content Placeholder 2">
            <a:extLst>
              <a:ext uri="{FF2B5EF4-FFF2-40B4-BE49-F238E27FC236}">
                <a16:creationId xmlns:a16="http://schemas.microsoft.com/office/drawing/2014/main" id="{7AB1D6D7-F895-5559-879A-21947DBF1E33}"/>
              </a:ext>
            </a:extLst>
          </p:cNvPr>
          <p:cNvSpPr>
            <a:spLocks noGrp="1"/>
          </p:cNvSpPr>
          <p:nvPr>
            <p:ph idx="1"/>
          </p:nvPr>
        </p:nvSpPr>
        <p:spPr>
          <a:xfrm>
            <a:off x="803243" y="2638044"/>
            <a:ext cx="5963317" cy="3263206"/>
          </a:xfrm>
        </p:spPr>
        <p:txBody>
          <a:bodyPr>
            <a:normAutofit lnSpcReduction="10000"/>
          </a:bodyPr>
          <a:lstStyle/>
          <a:p>
            <a:r>
              <a:rPr lang="en-US" sz="2400" dirty="0"/>
              <a:t>Data Bank operated in the following regions:</a:t>
            </a:r>
          </a:p>
          <a:p>
            <a:pPr lvl="1"/>
            <a:r>
              <a:rPr lang="en-US" sz="2400" dirty="0"/>
              <a:t>Australia</a:t>
            </a:r>
          </a:p>
          <a:p>
            <a:pPr lvl="1"/>
            <a:r>
              <a:rPr lang="en-US" sz="2400" dirty="0"/>
              <a:t>America</a:t>
            </a:r>
          </a:p>
          <a:p>
            <a:pPr lvl="1"/>
            <a:r>
              <a:rPr lang="en-US" sz="2400" dirty="0"/>
              <a:t>Africa</a:t>
            </a:r>
          </a:p>
          <a:p>
            <a:pPr lvl="1"/>
            <a:r>
              <a:rPr lang="en-US" sz="2400" dirty="0"/>
              <a:t>Asia</a:t>
            </a:r>
          </a:p>
          <a:p>
            <a:pPr lvl="1"/>
            <a:r>
              <a:rPr lang="en-US" sz="2400" dirty="0"/>
              <a:t>Europe</a:t>
            </a:r>
            <a:endParaRPr lang="en-PK" sz="2400" dirty="0"/>
          </a:p>
        </p:txBody>
      </p:sp>
      <p:pic>
        <p:nvPicPr>
          <p:cNvPr id="7" name="Graphic 6" descr="Earth Globe Europe-Africa">
            <a:extLst>
              <a:ext uri="{FF2B5EF4-FFF2-40B4-BE49-F238E27FC236}">
                <a16:creationId xmlns:a16="http://schemas.microsoft.com/office/drawing/2014/main" id="{1C95ADF8-2138-DE51-5E4E-46E3AE8B3D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715890" y="1768763"/>
            <a:ext cx="3328416" cy="3328416"/>
          </a:xfrm>
          <a:prstGeom prst="rect">
            <a:avLst/>
          </a:prstGeom>
        </p:spPr>
      </p:pic>
    </p:spTree>
    <p:extLst>
      <p:ext uri="{BB962C8B-B14F-4D97-AF65-F5344CB8AC3E}">
        <p14:creationId xmlns:p14="http://schemas.microsoft.com/office/powerpoint/2010/main" val="29569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B933-87F7-07D4-0C8A-18299B064B7D}"/>
              </a:ext>
            </a:extLst>
          </p:cNvPr>
          <p:cNvSpPr>
            <a:spLocks noGrp="1"/>
          </p:cNvSpPr>
          <p:nvPr>
            <p:ph type="title"/>
          </p:nvPr>
        </p:nvSpPr>
        <p:spPr/>
        <p:txBody>
          <a:bodyPr>
            <a:normAutofit/>
          </a:bodyPr>
          <a:lstStyle/>
          <a:p>
            <a:r>
              <a:rPr lang="en-US" dirty="0"/>
              <a:t>Nodes per region</a:t>
            </a:r>
            <a:endParaRPr lang="en-PK" dirty="0"/>
          </a:p>
        </p:txBody>
      </p:sp>
      <p:graphicFrame>
        <p:nvGraphicFramePr>
          <p:cNvPr id="4" name="Content Placeholder 3">
            <a:extLst>
              <a:ext uri="{FF2B5EF4-FFF2-40B4-BE49-F238E27FC236}">
                <a16:creationId xmlns:a16="http://schemas.microsoft.com/office/drawing/2014/main" id="{FFD60221-25CA-4965-43EF-9B60B8C84E8D}"/>
              </a:ext>
            </a:extLst>
          </p:cNvPr>
          <p:cNvGraphicFramePr>
            <a:graphicFrameLocks noGrp="1"/>
          </p:cNvGraphicFramePr>
          <p:nvPr>
            <p:ph idx="1"/>
            <p:extLst>
              <p:ext uri="{D42A27DB-BD31-4B8C-83A1-F6EECF244321}">
                <p14:modId xmlns:p14="http://schemas.microsoft.com/office/powerpoint/2010/main" val="4108684407"/>
              </p:ext>
            </p:extLst>
          </p:nvPr>
        </p:nvGraphicFramePr>
        <p:xfrm>
          <a:off x="965200" y="2381656"/>
          <a:ext cx="10261600" cy="35116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678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58B7-88A8-C11B-D2E8-417CEB173318}"/>
              </a:ext>
            </a:extLst>
          </p:cNvPr>
          <p:cNvSpPr>
            <a:spLocks noGrp="1"/>
          </p:cNvSpPr>
          <p:nvPr>
            <p:ph type="title"/>
          </p:nvPr>
        </p:nvSpPr>
        <p:spPr/>
        <p:txBody>
          <a:bodyPr/>
          <a:lstStyle/>
          <a:p>
            <a:r>
              <a:rPr lang="en-US" dirty="0"/>
              <a:t>Customers per region</a:t>
            </a:r>
            <a:endParaRPr lang="en-PK" dirty="0"/>
          </a:p>
        </p:txBody>
      </p:sp>
      <p:graphicFrame>
        <p:nvGraphicFramePr>
          <p:cNvPr id="4" name="Content Placeholder 3">
            <a:extLst>
              <a:ext uri="{FF2B5EF4-FFF2-40B4-BE49-F238E27FC236}">
                <a16:creationId xmlns:a16="http://schemas.microsoft.com/office/drawing/2014/main" id="{97D76DEB-184E-66A6-CDD2-5763115707BE}"/>
              </a:ext>
            </a:extLst>
          </p:cNvPr>
          <p:cNvGraphicFramePr>
            <a:graphicFrameLocks noGrp="1"/>
          </p:cNvGraphicFramePr>
          <p:nvPr>
            <p:ph idx="1"/>
            <p:extLst>
              <p:ext uri="{D42A27DB-BD31-4B8C-83A1-F6EECF244321}">
                <p14:modId xmlns:p14="http://schemas.microsoft.com/office/powerpoint/2010/main" val="4104647252"/>
              </p:ext>
            </p:extLst>
          </p:nvPr>
        </p:nvGraphicFramePr>
        <p:xfrm>
          <a:off x="1658451" y="2417200"/>
          <a:ext cx="8875097" cy="3821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460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8BB4A-D8BC-407F-D45D-3D1392F0FAD5}"/>
              </a:ext>
            </a:extLst>
          </p:cNvPr>
          <p:cNvSpPr>
            <a:spLocks noGrp="1"/>
          </p:cNvSpPr>
          <p:nvPr>
            <p:ph type="title"/>
          </p:nvPr>
        </p:nvSpPr>
        <p:spPr/>
        <p:txBody>
          <a:bodyPr/>
          <a:lstStyle/>
          <a:p>
            <a:r>
              <a:rPr lang="en-US" dirty="0"/>
              <a:t>Average days reallocation</a:t>
            </a:r>
            <a:endParaRPr lang="en-PK" dirty="0"/>
          </a:p>
        </p:txBody>
      </p:sp>
      <p:sp>
        <p:nvSpPr>
          <p:cNvPr id="3" name="Content Placeholder 2">
            <a:extLst>
              <a:ext uri="{FF2B5EF4-FFF2-40B4-BE49-F238E27FC236}">
                <a16:creationId xmlns:a16="http://schemas.microsoft.com/office/drawing/2014/main" id="{5A1F3DC6-4246-E2B3-A375-4177B985EE32}"/>
              </a:ext>
            </a:extLst>
          </p:cNvPr>
          <p:cNvSpPr>
            <a:spLocks noGrp="1"/>
          </p:cNvSpPr>
          <p:nvPr>
            <p:ph idx="1"/>
          </p:nvPr>
        </p:nvSpPr>
        <p:spPr/>
        <p:txBody>
          <a:bodyPr>
            <a:normAutofit/>
          </a:bodyPr>
          <a:lstStyle/>
          <a:p>
            <a:pPr algn="ctr"/>
            <a:r>
              <a:rPr lang="en-US" sz="2400" dirty="0"/>
              <a:t>Customers are reallocated to a different for an average of </a:t>
            </a:r>
          </a:p>
        </p:txBody>
      </p:sp>
      <p:sp>
        <p:nvSpPr>
          <p:cNvPr id="4" name="Oval 3">
            <a:extLst>
              <a:ext uri="{FF2B5EF4-FFF2-40B4-BE49-F238E27FC236}">
                <a16:creationId xmlns:a16="http://schemas.microsoft.com/office/drawing/2014/main" id="{84D62BE4-0CD1-AC4C-9FFC-5BF5E5AF3200}"/>
              </a:ext>
            </a:extLst>
          </p:cNvPr>
          <p:cNvSpPr/>
          <p:nvPr/>
        </p:nvSpPr>
        <p:spPr>
          <a:xfrm>
            <a:off x="4778477" y="3342130"/>
            <a:ext cx="2635046" cy="2551178"/>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indent="0" algn="ctr">
              <a:buNone/>
            </a:pPr>
            <a:r>
              <a:rPr lang="en-US" sz="3200" b="1" spc="50" dirty="0">
                <a:ln w="0"/>
                <a:solidFill>
                  <a:schemeClr val="bg2"/>
                </a:solidFill>
                <a:effectLst>
                  <a:innerShdw blurRad="63500" dist="50800" dir="13500000">
                    <a:srgbClr val="000000">
                      <a:alpha val="50000"/>
                    </a:srgbClr>
                  </a:innerShdw>
                </a:effectLst>
              </a:rPr>
              <a:t>14 DAYS</a:t>
            </a:r>
            <a:endParaRPr lang="en-PK" sz="32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34476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F182-EEFE-A4D9-CEC8-5ADB9EAEF8C7}"/>
              </a:ext>
            </a:extLst>
          </p:cNvPr>
          <p:cNvSpPr>
            <a:spLocks noGrp="1"/>
          </p:cNvSpPr>
          <p:nvPr>
            <p:ph type="title"/>
          </p:nvPr>
        </p:nvSpPr>
        <p:spPr/>
        <p:txBody>
          <a:bodyPr>
            <a:normAutofit/>
          </a:bodyPr>
          <a:lstStyle/>
          <a:p>
            <a:r>
              <a:rPr lang="en-US" dirty="0"/>
              <a:t>Mean, median, 80</a:t>
            </a:r>
            <a:r>
              <a:rPr lang="en-US" baseline="30000" dirty="0"/>
              <a:t>th</a:t>
            </a:r>
            <a:r>
              <a:rPr lang="en-US" dirty="0"/>
              <a:t> and 95</a:t>
            </a:r>
            <a:r>
              <a:rPr lang="en-US" baseline="30000" dirty="0"/>
              <a:t>th</a:t>
            </a:r>
            <a:r>
              <a:rPr lang="en-US" dirty="0"/>
              <a:t> percentile</a:t>
            </a:r>
            <a:endParaRPr lang="en-PK" dirty="0"/>
          </a:p>
        </p:txBody>
      </p:sp>
      <p:graphicFrame>
        <p:nvGraphicFramePr>
          <p:cNvPr id="5" name="Content Placeholder 4">
            <a:extLst>
              <a:ext uri="{FF2B5EF4-FFF2-40B4-BE49-F238E27FC236}">
                <a16:creationId xmlns:a16="http://schemas.microsoft.com/office/drawing/2014/main" id="{28F0FFE9-64D7-5251-4758-875AF8CCDD8A}"/>
              </a:ext>
            </a:extLst>
          </p:cNvPr>
          <p:cNvGraphicFramePr>
            <a:graphicFrameLocks noGrp="1"/>
          </p:cNvGraphicFramePr>
          <p:nvPr>
            <p:ph idx="1"/>
            <p:extLst>
              <p:ext uri="{D42A27DB-BD31-4B8C-83A1-F6EECF244321}">
                <p14:modId xmlns:p14="http://schemas.microsoft.com/office/powerpoint/2010/main" val="3000752085"/>
              </p:ext>
            </p:extLst>
          </p:nvPr>
        </p:nvGraphicFramePr>
        <p:xfrm>
          <a:off x="2084438" y="2979177"/>
          <a:ext cx="8023123" cy="2914131"/>
        </p:xfrm>
        <a:graphic>
          <a:graphicData uri="http://schemas.openxmlformats.org/drawingml/2006/table">
            <a:tbl>
              <a:tblPr firstRow="1" bandRow="1">
                <a:noFill/>
              </a:tblPr>
              <a:tblGrid>
                <a:gridCol w="1415845">
                  <a:extLst>
                    <a:ext uri="{9D8B030D-6E8A-4147-A177-3AD203B41FA5}">
                      <a16:colId xmlns:a16="http://schemas.microsoft.com/office/drawing/2014/main" val="1924890274"/>
                    </a:ext>
                  </a:extLst>
                </a:gridCol>
                <a:gridCol w="1488683">
                  <a:extLst>
                    <a:ext uri="{9D8B030D-6E8A-4147-A177-3AD203B41FA5}">
                      <a16:colId xmlns:a16="http://schemas.microsoft.com/office/drawing/2014/main" val="2917431495"/>
                    </a:ext>
                  </a:extLst>
                </a:gridCol>
                <a:gridCol w="1508505">
                  <a:extLst>
                    <a:ext uri="{9D8B030D-6E8A-4147-A177-3AD203B41FA5}">
                      <a16:colId xmlns:a16="http://schemas.microsoft.com/office/drawing/2014/main" val="559337118"/>
                    </a:ext>
                  </a:extLst>
                </a:gridCol>
                <a:gridCol w="1805045">
                  <a:extLst>
                    <a:ext uri="{9D8B030D-6E8A-4147-A177-3AD203B41FA5}">
                      <a16:colId xmlns:a16="http://schemas.microsoft.com/office/drawing/2014/main" val="433684513"/>
                    </a:ext>
                  </a:extLst>
                </a:gridCol>
                <a:gridCol w="1805045">
                  <a:extLst>
                    <a:ext uri="{9D8B030D-6E8A-4147-A177-3AD203B41FA5}">
                      <a16:colId xmlns:a16="http://schemas.microsoft.com/office/drawing/2014/main" val="3357652735"/>
                    </a:ext>
                  </a:extLst>
                </a:gridCol>
              </a:tblGrid>
              <a:tr h="557366">
                <a:tc>
                  <a:txBody>
                    <a:bodyPr/>
                    <a:lstStyle/>
                    <a:p>
                      <a:pPr algn="l" fontAlgn="b"/>
                      <a:r>
                        <a:rPr lang="en-US" sz="1900" b="1" i="0" u="none" strike="noStrike">
                          <a:solidFill>
                            <a:schemeClr val="tx1">
                              <a:lumMod val="75000"/>
                              <a:lumOff val="25000"/>
                            </a:schemeClr>
                          </a:solidFill>
                          <a:effectLst/>
                          <a:latin typeface="Aptos Narrow" panose="020B0004020202020204" pitchFamily="34" charset="0"/>
                        </a:rPr>
                        <a:t>Region ID</a:t>
                      </a:r>
                    </a:p>
                  </a:txBody>
                  <a:tcPr marL="190734" marR="143051" marT="95367" marB="9536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1900" b="1" i="0" u="none" strike="noStrike">
                          <a:solidFill>
                            <a:schemeClr val="tx1">
                              <a:lumMod val="75000"/>
                              <a:lumOff val="25000"/>
                            </a:schemeClr>
                          </a:solidFill>
                          <a:effectLst/>
                          <a:latin typeface="Aptos Narrow" panose="020B0004020202020204" pitchFamily="34" charset="0"/>
                        </a:rPr>
                        <a:t>Region</a:t>
                      </a:r>
                    </a:p>
                  </a:txBody>
                  <a:tcPr marL="190734" marR="143051" marT="95367" marB="9536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1900" b="1" i="0" u="none" strike="noStrike">
                          <a:solidFill>
                            <a:schemeClr val="tx1">
                              <a:lumMod val="75000"/>
                              <a:lumOff val="25000"/>
                            </a:schemeClr>
                          </a:solidFill>
                          <a:effectLst/>
                          <a:latin typeface="Aptos Narrow" panose="020B0004020202020204" pitchFamily="34" charset="0"/>
                        </a:rPr>
                        <a:t>Median</a:t>
                      </a:r>
                    </a:p>
                  </a:txBody>
                  <a:tcPr marL="190734" marR="143051" marT="95367" marB="9536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1900" b="1" i="0" u="none" strike="noStrike">
                          <a:solidFill>
                            <a:schemeClr val="tx1">
                              <a:lumMod val="75000"/>
                              <a:lumOff val="25000"/>
                            </a:schemeClr>
                          </a:solidFill>
                          <a:effectLst/>
                          <a:latin typeface="Aptos Narrow" panose="020B0004020202020204" pitchFamily="34" charset="0"/>
                        </a:rPr>
                        <a:t>80</a:t>
                      </a:r>
                      <a:r>
                        <a:rPr lang="en-US" sz="1900" b="1" i="0" u="none" strike="noStrike" baseline="30000">
                          <a:solidFill>
                            <a:schemeClr val="tx1">
                              <a:lumMod val="75000"/>
                              <a:lumOff val="25000"/>
                            </a:schemeClr>
                          </a:solidFill>
                          <a:effectLst/>
                          <a:latin typeface="Aptos Narrow" panose="020B0004020202020204" pitchFamily="34" charset="0"/>
                        </a:rPr>
                        <a:t>th</a:t>
                      </a:r>
                      <a:r>
                        <a:rPr lang="en-US" sz="1900" b="1" i="0" u="none" strike="noStrike">
                          <a:solidFill>
                            <a:schemeClr val="tx1">
                              <a:lumMod val="75000"/>
                              <a:lumOff val="25000"/>
                            </a:schemeClr>
                          </a:solidFill>
                          <a:effectLst/>
                          <a:latin typeface="Aptos Narrow" panose="020B0004020202020204" pitchFamily="34" charset="0"/>
                        </a:rPr>
                        <a:t> Percentile</a:t>
                      </a:r>
                    </a:p>
                  </a:txBody>
                  <a:tcPr marL="190734" marR="143051" marT="95367" marB="9536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fontAlgn="b"/>
                      <a:r>
                        <a:rPr lang="en-US" sz="1900" b="1" i="0" u="none" strike="noStrike">
                          <a:solidFill>
                            <a:schemeClr val="tx1">
                              <a:lumMod val="75000"/>
                              <a:lumOff val="25000"/>
                            </a:schemeClr>
                          </a:solidFill>
                          <a:effectLst/>
                          <a:latin typeface="Aptos Narrow" panose="020B0004020202020204" pitchFamily="34" charset="0"/>
                        </a:rPr>
                        <a:t>95</a:t>
                      </a:r>
                      <a:r>
                        <a:rPr lang="en-US" sz="1900" b="1" i="0" u="none" strike="noStrike" baseline="30000">
                          <a:solidFill>
                            <a:schemeClr val="tx1">
                              <a:lumMod val="75000"/>
                              <a:lumOff val="25000"/>
                            </a:schemeClr>
                          </a:solidFill>
                          <a:effectLst/>
                          <a:latin typeface="Aptos Narrow" panose="020B0004020202020204" pitchFamily="34" charset="0"/>
                        </a:rPr>
                        <a:t>th</a:t>
                      </a:r>
                      <a:r>
                        <a:rPr lang="en-US" sz="1900" b="1" i="0" u="none" strike="noStrike">
                          <a:solidFill>
                            <a:schemeClr val="tx1">
                              <a:lumMod val="75000"/>
                              <a:lumOff val="25000"/>
                            </a:schemeClr>
                          </a:solidFill>
                          <a:effectLst/>
                          <a:latin typeface="Aptos Narrow" panose="020B0004020202020204" pitchFamily="34" charset="0"/>
                        </a:rPr>
                        <a:t> Percentile</a:t>
                      </a:r>
                    </a:p>
                  </a:txBody>
                  <a:tcPr marL="190734" marR="143051" marT="95367" marB="95367" anchor="b">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889236283"/>
                  </a:ext>
                </a:extLst>
              </a:tr>
              <a:tr h="471353">
                <a:tc>
                  <a:txBody>
                    <a:bodyPr/>
                    <a:lstStyle/>
                    <a:p>
                      <a:pPr algn="ctr" fontAlgn="b"/>
                      <a:r>
                        <a:rPr lang="en-PK" sz="1800" b="0" i="0" u="none" strike="noStrike" dirty="0">
                          <a:solidFill>
                            <a:schemeClr val="tx1">
                              <a:lumMod val="75000"/>
                              <a:lumOff val="25000"/>
                            </a:schemeClr>
                          </a:solidFill>
                          <a:effectLst/>
                          <a:latin typeface="Aptos Narrow" panose="020B0004020202020204" pitchFamily="34" charset="0"/>
                        </a:rPr>
                        <a:t>1</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800" b="0" i="0" u="none" strike="noStrike" dirty="0">
                          <a:solidFill>
                            <a:schemeClr val="tx1">
                              <a:lumMod val="75000"/>
                              <a:lumOff val="25000"/>
                            </a:schemeClr>
                          </a:solidFill>
                          <a:effectLst/>
                          <a:latin typeface="Aptos Narrow" panose="020B0004020202020204" pitchFamily="34" charset="0"/>
                        </a:rPr>
                        <a:t>Australia</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dirty="0">
                          <a:solidFill>
                            <a:schemeClr val="tx1">
                              <a:lumMod val="75000"/>
                              <a:lumOff val="25000"/>
                            </a:schemeClr>
                          </a:solidFill>
                          <a:effectLst/>
                          <a:latin typeface="Aptos Narrow" panose="020B0004020202020204" pitchFamily="34" charset="0"/>
                        </a:rPr>
                        <a:t>15</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dirty="0">
                          <a:solidFill>
                            <a:schemeClr val="tx1">
                              <a:lumMod val="75000"/>
                              <a:lumOff val="25000"/>
                            </a:schemeClr>
                          </a:solidFill>
                          <a:effectLst/>
                          <a:latin typeface="Aptos Narrow" panose="020B0004020202020204" pitchFamily="34" charset="0"/>
                        </a:rPr>
                        <a:t>23</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dirty="0">
                          <a:solidFill>
                            <a:schemeClr val="tx1">
                              <a:lumMod val="75000"/>
                              <a:lumOff val="25000"/>
                            </a:schemeClr>
                          </a:solidFill>
                          <a:effectLst/>
                          <a:latin typeface="Aptos Narrow" panose="020B0004020202020204" pitchFamily="34" charset="0"/>
                        </a:rPr>
                        <a:t>28</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17975116"/>
                  </a:ext>
                </a:extLst>
              </a:tr>
              <a:tr h="471353">
                <a:tc>
                  <a:txBody>
                    <a:bodyPr/>
                    <a:lstStyle/>
                    <a:p>
                      <a:pPr algn="ctr" fontAlgn="b"/>
                      <a:r>
                        <a:rPr lang="en-PK" sz="1800" b="0" i="0" u="none" strike="noStrike">
                          <a:solidFill>
                            <a:schemeClr val="tx1">
                              <a:lumMod val="75000"/>
                              <a:lumOff val="25000"/>
                            </a:schemeClr>
                          </a:solidFill>
                          <a:effectLst/>
                          <a:latin typeface="Aptos Narrow" panose="020B0004020202020204" pitchFamily="34" charset="0"/>
                        </a:rPr>
                        <a:t>2</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800" b="0" i="0" u="none" strike="noStrike">
                          <a:solidFill>
                            <a:schemeClr val="tx1">
                              <a:lumMod val="75000"/>
                              <a:lumOff val="25000"/>
                            </a:schemeClr>
                          </a:solidFill>
                          <a:effectLst/>
                          <a:latin typeface="Aptos Narrow" panose="020B0004020202020204" pitchFamily="34" charset="0"/>
                        </a:rPr>
                        <a:t>America</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15</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23</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dirty="0">
                          <a:solidFill>
                            <a:schemeClr val="tx1">
                              <a:lumMod val="75000"/>
                              <a:lumOff val="25000"/>
                            </a:schemeClr>
                          </a:solidFill>
                          <a:effectLst/>
                          <a:latin typeface="Aptos Narrow" panose="020B0004020202020204" pitchFamily="34" charset="0"/>
                        </a:rPr>
                        <a:t>28</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696478913"/>
                  </a:ext>
                </a:extLst>
              </a:tr>
              <a:tr h="471353">
                <a:tc>
                  <a:txBody>
                    <a:bodyPr/>
                    <a:lstStyle/>
                    <a:p>
                      <a:pPr algn="ctr" fontAlgn="b"/>
                      <a:r>
                        <a:rPr lang="en-PK" sz="1800" b="0" i="0" u="none" strike="noStrike">
                          <a:solidFill>
                            <a:schemeClr val="tx1">
                              <a:lumMod val="75000"/>
                              <a:lumOff val="25000"/>
                            </a:schemeClr>
                          </a:solidFill>
                          <a:effectLst/>
                          <a:latin typeface="Aptos Narrow" panose="020B0004020202020204" pitchFamily="34" charset="0"/>
                        </a:rPr>
                        <a:t>3</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800" b="0" i="0" u="none" strike="noStrike">
                          <a:solidFill>
                            <a:schemeClr val="tx1">
                              <a:lumMod val="75000"/>
                              <a:lumOff val="25000"/>
                            </a:schemeClr>
                          </a:solidFill>
                          <a:effectLst/>
                          <a:latin typeface="Aptos Narrow" panose="020B0004020202020204" pitchFamily="34" charset="0"/>
                        </a:rPr>
                        <a:t>Africa</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15</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24</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dirty="0">
                          <a:solidFill>
                            <a:schemeClr val="tx1">
                              <a:lumMod val="75000"/>
                              <a:lumOff val="25000"/>
                            </a:schemeClr>
                          </a:solidFill>
                          <a:effectLst/>
                          <a:latin typeface="Aptos Narrow" panose="020B0004020202020204" pitchFamily="34" charset="0"/>
                        </a:rPr>
                        <a:t>28</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799822515"/>
                  </a:ext>
                </a:extLst>
              </a:tr>
              <a:tr h="471353">
                <a:tc>
                  <a:txBody>
                    <a:bodyPr/>
                    <a:lstStyle/>
                    <a:p>
                      <a:pPr algn="ctr" fontAlgn="b"/>
                      <a:r>
                        <a:rPr lang="en-PK" sz="1800" b="0" i="0" u="none" strike="noStrike">
                          <a:solidFill>
                            <a:schemeClr val="tx1">
                              <a:lumMod val="75000"/>
                              <a:lumOff val="25000"/>
                            </a:schemeClr>
                          </a:solidFill>
                          <a:effectLst/>
                          <a:latin typeface="Aptos Narrow" panose="020B0004020202020204" pitchFamily="34" charset="0"/>
                        </a:rPr>
                        <a:t>4</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b"/>
                      <a:r>
                        <a:rPr lang="en-US" sz="1800" b="0" i="0" u="none" strike="noStrike">
                          <a:solidFill>
                            <a:schemeClr val="tx1">
                              <a:lumMod val="75000"/>
                              <a:lumOff val="25000"/>
                            </a:schemeClr>
                          </a:solidFill>
                          <a:effectLst/>
                          <a:latin typeface="Aptos Narrow" panose="020B0004020202020204" pitchFamily="34" charset="0"/>
                        </a:rPr>
                        <a:t>Asia</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15</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23</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b"/>
                      <a:r>
                        <a:rPr lang="en-PK" sz="1800" b="0" i="0" u="none" strike="noStrike" dirty="0">
                          <a:solidFill>
                            <a:schemeClr val="tx1">
                              <a:lumMod val="75000"/>
                              <a:lumOff val="25000"/>
                            </a:schemeClr>
                          </a:solidFill>
                          <a:effectLst/>
                          <a:latin typeface="Aptos Narrow" panose="020B0004020202020204" pitchFamily="34" charset="0"/>
                        </a:rPr>
                        <a:t>28</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19786645"/>
                  </a:ext>
                </a:extLst>
              </a:tr>
              <a:tr h="471353">
                <a:tc>
                  <a:txBody>
                    <a:bodyPr/>
                    <a:lstStyle/>
                    <a:p>
                      <a:pPr algn="ctr" fontAlgn="b"/>
                      <a:r>
                        <a:rPr lang="en-PK" sz="1800" b="0" i="0" u="none" strike="noStrike">
                          <a:solidFill>
                            <a:schemeClr val="tx1">
                              <a:lumMod val="75000"/>
                              <a:lumOff val="25000"/>
                            </a:schemeClr>
                          </a:solidFill>
                          <a:effectLst/>
                          <a:latin typeface="Aptos Narrow" panose="020B0004020202020204" pitchFamily="34" charset="0"/>
                        </a:rPr>
                        <a:t>5</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fontAlgn="b"/>
                      <a:r>
                        <a:rPr lang="en-US" sz="1800" b="0" i="0" u="none" strike="noStrike">
                          <a:solidFill>
                            <a:schemeClr val="tx1">
                              <a:lumMod val="75000"/>
                              <a:lumOff val="25000"/>
                            </a:schemeClr>
                          </a:solidFill>
                          <a:effectLst/>
                          <a:latin typeface="Aptos Narrow" panose="020B0004020202020204" pitchFamily="34" charset="0"/>
                        </a:rPr>
                        <a:t>Europe</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15</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r" fontAlgn="b"/>
                      <a:r>
                        <a:rPr lang="en-PK" sz="1800" b="0" i="0" u="none" strike="noStrike">
                          <a:solidFill>
                            <a:schemeClr val="tx1">
                              <a:lumMod val="75000"/>
                              <a:lumOff val="25000"/>
                            </a:schemeClr>
                          </a:solidFill>
                          <a:effectLst/>
                          <a:latin typeface="Aptos Narrow" panose="020B0004020202020204" pitchFamily="34" charset="0"/>
                        </a:rPr>
                        <a:t>24</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r" fontAlgn="b"/>
                      <a:r>
                        <a:rPr lang="en-PK" sz="1800" b="0" i="0" u="none" strike="noStrike" dirty="0">
                          <a:solidFill>
                            <a:schemeClr val="tx1">
                              <a:lumMod val="75000"/>
                              <a:lumOff val="25000"/>
                            </a:schemeClr>
                          </a:solidFill>
                          <a:effectLst/>
                          <a:latin typeface="Aptos Narrow" panose="020B0004020202020204" pitchFamily="34" charset="0"/>
                        </a:rPr>
                        <a:t>28</a:t>
                      </a:r>
                    </a:p>
                  </a:txBody>
                  <a:tcPr marL="190734" marR="143051" marT="95367" marB="95367" anchor="b">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140288454"/>
                  </a:ext>
                </a:extLst>
              </a:tr>
            </a:tbl>
          </a:graphicData>
        </a:graphic>
      </p:graphicFrame>
    </p:spTree>
    <p:extLst>
      <p:ext uri="{BB962C8B-B14F-4D97-AF65-F5344CB8AC3E}">
        <p14:creationId xmlns:p14="http://schemas.microsoft.com/office/powerpoint/2010/main" val="42762597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1721</TotalTime>
  <Words>801</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 Narrow</vt:lpstr>
      <vt:lpstr>Arial</vt:lpstr>
      <vt:lpstr>Gill Sans MT</vt:lpstr>
      <vt:lpstr>Trebuchet MS</vt:lpstr>
      <vt:lpstr>Wingdings</vt:lpstr>
      <vt:lpstr>Wingdings 3</vt:lpstr>
      <vt:lpstr>Facet</vt:lpstr>
      <vt:lpstr>Data Bank</vt:lpstr>
      <vt:lpstr>introduction</vt:lpstr>
      <vt:lpstr>PowerPoint Presentation</vt:lpstr>
      <vt:lpstr>nodes</vt:lpstr>
      <vt:lpstr>regions</vt:lpstr>
      <vt:lpstr>Nodes per region</vt:lpstr>
      <vt:lpstr>Customers per region</vt:lpstr>
      <vt:lpstr>Average days reallocation</vt:lpstr>
      <vt:lpstr>Mean, median, 80th and 95th percentile</vt:lpstr>
      <vt:lpstr>Transaction types</vt:lpstr>
      <vt:lpstr>Total amount for each transaction type</vt:lpstr>
      <vt:lpstr>Average deposit count and amount</vt:lpstr>
      <vt:lpstr>Data allocation</vt:lpstr>
      <vt:lpstr>Option 1</vt:lpstr>
      <vt:lpstr>Option 1 - insights</vt:lpstr>
      <vt:lpstr>Option ii</vt:lpstr>
      <vt:lpstr>Option ii - Insights</vt:lpstr>
      <vt:lpstr>Option iii</vt:lpstr>
      <vt:lpstr>Option iii - insights</vt:lpstr>
      <vt:lpstr>Conclusion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Bank</dc:title>
  <dc:creator>Verda Batool</dc:creator>
  <cp:lastModifiedBy>Amazon</cp:lastModifiedBy>
  <cp:revision>35</cp:revision>
  <dcterms:created xsi:type="dcterms:W3CDTF">2024-02-26T11:19:19Z</dcterms:created>
  <dcterms:modified xsi:type="dcterms:W3CDTF">2024-04-21T06:59:40Z</dcterms:modified>
</cp:coreProperties>
</file>