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78"/>
  </p:notesMasterIdLst>
  <p:handoutMasterIdLst>
    <p:handoutMasterId r:id="rId79"/>
  </p:handoutMasterIdLst>
  <p:sldIdLst>
    <p:sldId id="267" r:id="rId5"/>
    <p:sldId id="439" r:id="rId6"/>
    <p:sldId id="272" r:id="rId7"/>
    <p:sldId id="269" r:id="rId8"/>
    <p:sldId id="264" r:id="rId9"/>
    <p:sldId id="505" r:id="rId10"/>
    <p:sldId id="445" r:id="rId11"/>
    <p:sldId id="433" r:id="rId12"/>
    <p:sldId id="443" r:id="rId13"/>
    <p:sldId id="434" r:id="rId14"/>
    <p:sldId id="435" r:id="rId15"/>
    <p:sldId id="441" r:id="rId16"/>
    <p:sldId id="425" r:id="rId17"/>
    <p:sldId id="444" r:id="rId18"/>
    <p:sldId id="436" r:id="rId19"/>
    <p:sldId id="498" r:id="rId20"/>
    <p:sldId id="437" r:id="rId21"/>
    <p:sldId id="499" r:id="rId22"/>
    <p:sldId id="500" r:id="rId23"/>
    <p:sldId id="501" r:id="rId24"/>
    <p:sldId id="502" r:id="rId25"/>
    <p:sldId id="503" r:id="rId26"/>
    <p:sldId id="438" r:id="rId27"/>
    <p:sldId id="504" r:id="rId28"/>
    <p:sldId id="440" r:id="rId29"/>
    <p:sldId id="446" r:id="rId30"/>
    <p:sldId id="447" r:id="rId31"/>
    <p:sldId id="448" r:id="rId32"/>
    <p:sldId id="449" r:id="rId33"/>
    <p:sldId id="429" r:id="rId34"/>
    <p:sldId id="506" r:id="rId35"/>
    <p:sldId id="450" r:id="rId36"/>
    <p:sldId id="516" r:id="rId37"/>
    <p:sldId id="476" r:id="rId38"/>
    <p:sldId id="517" r:id="rId39"/>
    <p:sldId id="471" r:id="rId40"/>
    <p:sldId id="472" r:id="rId41"/>
    <p:sldId id="473" r:id="rId42"/>
    <p:sldId id="474" r:id="rId43"/>
    <p:sldId id="475" r:id="rId44"/>
    <p:sldId id="477" r:id="rId45"/>
    <p:sldId id="519" r:id="rId46"/>
    <p:sldId id="520" r:id="rId47"/>
    <p:sldId id="521" r:id="rId48"/>
    <p:sldId id="522" r:id="rId49"/>
    <p:sldId id="481" r:id="rId50"/>
    <p:sldId id="482" r:id="rId51"/>
    <p:sldId id="483" r:id="rId52"/>
    <p:sldId id="484" r:id="rId53"/>
    <p:sldId id="467" r:id="rId54"/>
    <p:sldId id="479" r:id="rId55"/>
    <p:sldId id="468" r:id="rId56"/>
    <p:sldId id="469" r:id="rId57"/>
    <p:sldId id="470" r:id="rId58"/>
    <p:sldId id="480" r:id="rId59"/>
    <p:sldId id="489" r:id="rId60"/>
    <p:sldId id="490" r:id="rId61"/>
    <p:sldId id="485" r:id="rId62"/>
    <p:sldId id="488" r:id="rId63"/>
    <p:sldId id="495" r:id="rId64"/>
    <p:sldId id="496" r:id="rId65"/>
    <p:sldId id="497" r:id="rId66"/>
    <p:sldId id="486" r:id="rId67"/>
    <p:sldId id="518" r:id="rId68"/>
    <p:sldId id="507" r:id="rId69"/>
    <p:sldId id="508" r:id="rId70"/>
    <p:sldId id="509" r:id="rId71"/>
    <p:sldId id="510" r:id="rId72"/>
    <p:sldId id="511" r:id="rId73"/>
    <p:sldId id="512" r:id="rId74"/>
    <p:sldId id="513" r:id="rId75"/>
    <p:sldId id="514" r:id="rId76"/>
    <p:sldId id="515" r:id="rId77"/>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964" autoAdjust="0"/>
  </p:normalViewPr>
  <p:slideViewPr>
    <p:cSldViewPr showGuides="1">
      <p:cViewPr varScale="1">
        <p:scale>
          <a:sx n="67" d="100"/>
          <a:sy n="67" d="100"/>
        </p:scale>
        <p:origin x="990" y="78"/>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67EA11-135E-451A-999C-19F1C308079D}" type="doc">
      <dgm:prSet loTypeId="urn:microsoft.com/office/officeart/2005/8/layout/funnel1" loCatId="relationship" qsTypeId="urn:microsoft.com/office/officeart/2005/8/quickstyle/simple3" qsCatId="simple" csTypeId="urn:microsoft.com/office/officeart/2005/8/colors/accent1_2" csCatId="accent1" phldr="1"/>
      <dgm:spPr/>
    </dgm:pt>
    <dgm:pt modelId="{6DC5D734-9B85-486D-A21E-C3CE605A2E9B}">
      <dgm:prSet phldrT="[Text]"/>
      <dgm:spPr/>
      <dgm:t>
        <a:bodyPr/>
        <a:lstStyle/>
        <a:p>
          <a:r>
            <a:rPr lang="en-US" dirty="0"/>
            <a:t>CSS</a:t>
          </a:r>
        </a:p>
      </dgm:t>
    </dgm:pt>
    <dgm:pt modelId="{49C7C6B9-39D6-4904-BFE2-92E1D08881BA}" type="parTrans" cxnId="{530C1347-1C38-4785-8AFF-43D01CFC989B}">
      <dgm:prSet/>
      <dgm:spPr/>
      <dgm:t>
        <a:bodyPr/>
        <a:lstStyle/>
        <a:p>
          <a:endParaRPr lang="en-US"/>
        </a:p>
      </dgm:t>
    </dgm:pt>
    <dgm:pt modelId="{0CAD542D-72D4-454B-8F77-B1CE2A35B301}" type="sibTrans" cxnId="{530C1347-1C38-4785-8AFF-43D01CFC989B}">
      <dgm:prSet/>
      <dgm:spPr/>
      <dgm:t>
        <a:bodyPr/>
        <a:lstStyle/>
        <a:p>
          <a:endParaRPr lang="en-US"/>
        </a:p>
      </dgm:t>
    </dgm:pt>
    <dgm:pt modelId="{82113458-4205-4968-BF9F-3A1337DA0619}">
      <dgm:prSet phldrT="[Text]"/>
      <dgm:spPr/>
      <dgm:t>
        <a:bodyPr/>
        <a:lstStyle/>
        <a:p>
          <a:r>
            <a:rPr lang="en-US" dirty="0"/>
            <a:t>DOM</a:t>
          </a:r>
        </a:p>
      </dgm:t>
    </dgm:pt>
    <dgm:pt modelId="{1775B296-A43D-4D8E-A7A5-868BFB6CF5B8}" type="parTrans" cxnId="{085D9B23-7046-439F-BD9E-979CDE85DFD1}">
      <dgm:prSet/>
      <dgm:spPr/>
      <dgm:t>
        <a:bodyPr/>
        <a:lstStyle/>
        <a:p>
          <a:endParaRPr lang="en-US"/>
        </a:p>
      </dgm:t>
    </dgm:pt>
    <dgm:pt modelId="{A8E85A50-9EBF-4EC1-9A22-BEAD6FB5F670}" type="sibTrans" cxnId="{085D9B23-7046-439F-BD9E-979CDE85DFD1}">
      <dgm:prSet/>
      <dgm:spPr/>
      <dgm:t>
        <a:bodyPr/>
        <a:lstStyle/>
        <a:p>
          <a:endParaRPr lang="en-US"/>
        </a:p>
      </dgm:t>
    </dgm:pt>
    <dgm:pt modelId="{3627E7AD-6D0A-47FD-9D76-B1CA2BA44718}">
      <dgm:prSet phldrT="[Text]"/>
      <dgm:spPr/>
      <dgm:t>
        <a:bodyPr/>
        <a:lstStyle/>
        <a:p>
          <a:r>
            <a:rPr lang="en-US" dirty="0"/>
            <a:t>JavaScript</a:t>
          </a:r>
        </a:p>
      </dgm:t>
    </dgm:pt>
    <dgm:pt modelId="{F002211D-2650-48BF-A752-304D66A0218E}" type="parTrans" cxnId="{E45DB704-1E5A-4820-A1DF-9C9A62468BE5}">
      <dgm:prSet/>
      <dgm:spPr/>
      <dgm:t>
        <a:bodyPr/>
        <a:lstStyle/>
        <a:p>
          <a:endParaRPr lang="en-US"/>
        </a:p>
      </dgm:t>
    </dgm:pt>
    <dgm:pt modelId="{857FD801-3450-4DA9-A6D7-3B331E9A9768}" type="sibTrans" cxnId="{E45DB704-1E5A-4820-A1DF-9C9A62468BE5}">
      <dgm:prSet/>
      <dgm:spPr/>
      <dgm:t>
        <a:bodyPr/>
        <a:lstStyle/>
        <a:p>
          <a:endParaRPr lang="en-US"/>
        </a:p>
      </dgm:t>
    </dgm:pt>
    <dgm:pt modelId="{52D8BD56-C9CC-4162-938B-E554C4B2D8F4}">
      <dgm:prSet phldrT="[Text]"/>
      <dgm:spPr/>
      <dgm:t>
        <a:bodyPr/>
        <a:lstStyle/>
        <a:p>
          <a:r>
            <a:rPr lang="en-US" dirty="0"/>
            <a:t>HTML</a:t>
          </a:r>
        </a:p>
      </dgm:t>
    </dgm:pt>
    <dgm:pt modelId="{86D9CDAD-639A-4F89-AC5C-6BFC7800186E}" type="parTrans" cxnId="{43D69276-BBB2-4C6F-9EB9-CEB8B92B627F}">
      <dgm:prSet/>
      <dgm:spPr/>
      <dgm:t>
        <a:bodyPr/>
        <a:lstStyle/>
        <a:p>
          <a:endParaRPr lang="en-US"/>
        </a:p>
      </dgm:t>
    </dgm:pt>
    <dgm:pt modelId="{02E44A95-4435-4EE6-9CE8-FF09837A7C11}" type="sibTrans" cxnId="{43D69276-BBB2-4C6F-9EB9-CEB8B92B627F}">
      <dgm:prSet/>
      <dgm:spPr/>
      <dgm:t>
        <a:bodyPr/>
        <a:lstStyle/>
        <a:p>
          <a:endParaRPr lang="en-US"/>
        </a:p>
      </dgm:t>
    </dgm:pt>
    <dgm:pt modelId="{D3FB92C8-D882-4EE2-B416-C6A5FD1811BB}" type="pres">
      <dgm:prSet presAssocID="{D767EA11-135E-451A-999C-19F1C308079D}" presName="Name0" presStyleCnt="0">
        <dgm:presLayoutVars>
          <dgm:chMax val="4"/>
          <dgm:resizeHandles val="exact"/>
        </dgm:presLayoutVars>
      </dgm:prSet>
      <dgm:spPr/>
    </dgm:pt>
    <dgm:pt modelId="{80EDB534-89C9-43E7-8C8C-255266C5677C}" type="pres">
      <dgm:prSet presAssocID="{D767EA11-135E-451A-999C-19F1C308079D}" presName="ellipse" presStyleLbl="trBgShp" presStyleIdx="0" presStyleCnt="1"/>
      <dgm:spPr/>
    </dgm:pt>
    <dgm:pt modelId="{42B2E358-3268-4FE7-9F44-81734CF92AD6}" type="pres">
      <dgm:prSet presAssocID="{D767EA11-135E-451A-999C-19F1C308079D}" presName="arrow1" presStyleLbl="fgShp" presStyleIdx="0" presStyleCnt="1"/>
      <dgm:spPr/>
    </dgm:pt>
    <dgm:pt modelId="{14C7F410-6DE6-4F6F-9791-04C9A0BFC46D}" type="pres">
      <dgm:prSet presAssocID="{D767EA11-135E-451A-999C-19F1C308079D}" presName="rectangle" presStyleLbl="revTx" presStyleIdx="0" presStyleCnt="1">
        <dgm:presLayoutVars>
          <dgm:bulletEnabled val="1"/>
        </dgm:presLayoutVars>
      </dgm:prSet>
      <dgm:spPr/>
      <dgm:t>
        <a:bodyPr/>
        <a:lstStyle/>
        <a:p>
          <a:endParaRPr lang="en-US"/>
        </a:p>
      </dgm:t>
    </dgm:pt>
    <dgm:pt modelId="{F64EFAEE-A9F6-4EAA-8243-6842A1E75FA6}" type="pres">
      <dgm:prSet presAssocID="{52D8BD56-C9CC-4162-938B-E554C4B2D8F4}" presName="item1" presStyleLbl="node1" presStyleIdx="0" presStyleCnt="3">
        <dgm:presLayoutVars>
          <dgm:bulletEnabled val="1"/>
        </dgm:presLayoutVars>
      </dgm:prSet>
      <dgm:spPr/>
      <dgm:t>
        <a:bodyPr/>
        <a:lstStyle/>
        <a:p>
          <a:endParaRPr lang="en-US"/>
        </a:p>
      </dgm:t>
    </dgm:pt>
    <dgm:pt modelId="{7E79D3A1-31DF-4064-98D1-80321030F7B6}" type="pres">
      <dgm:prSet presAssocID="{6DC5D734-9B85-486D-A21E-C3CE605A2E9B}" presName="item2" presStyleLbl="node1" presStyleIdx="1" presStyleCnt="3">
        <dgm:presLayoutVars>
          <dgm:bulletEnabled val="1"/>
        </dgm:presLayoutVars>
      </dgm:prSet>
      <dgm:spPr/>
      <dgm:t>
        <a:bodyPr/>
        <a:lstStyle/>
        <a:p>
          <a:endParaRPr lang="en-US"/>
        </a:p>
      </dgm:t>
    </dgm:pt>
    <dgm:pt modelId="{754C290C-E9C9-4206-BF53-CFD2F7E2AB96}" type="pres">
      <dgm:prSet presAssocID="{82113458-4205-4968-BF9F-3A1337DA0619}" presName="item3" presStyleLbl="node1" presStyleIdx="2" presStyleCnt="3">
        <dgm:presLayoutVars>
          <dgm:bulletEnabled val="1"/>
        </dgm:presLayoutVars>
      </dgm:prSet>
      <dgm:spPr/>
      <dgm:t>
        <a:bodyPr/>
        <a:lstStyle/>
        <a:p>
          <a:endParaRPr lang="en-US"/>
        </a:p>
      </dgm:t>
    </dgm:pt>
    <dgm:pt modelId="{1821174D-DD05-489C-B105-700A0534568F}" type="pres">
      <dgm:prSet presAssocID="{D767EA11-135E-451A-999C-19F1C308079D}" presName="funnel" presStyleLbl="trAlignAcc1" presStyleIdx="0" presStyleCnt="1"/>
      <dgm:spPr/>
    </dgm:pt>
  </dgm:ptLst>
  <dgm:cxnLst>
    <dgm:cxn modelId="{E45DB704-1E5A-4820-A1DF-9C9A62468BE5}" srcId="{D767EA11-135E-451A-999C-19F1C308079D}" destId="{3627E7AD-6D0A-47FD-9D76-B1CA2BA44718}" srcOrd="0" destOrd="0" parTransId="{F002211D-2650-48BF-A752-304D66A0218E}" sibTransId="{857FD801-3450-4DA9-A6D7-3B331E9A9768}"/>
    <dgm:cxn modelId="{AF062E76-48D7-423B-A330-09D712E19591}" type="presOf" srcId="{82113458-4205-4968-BF9F-3A1337DA0619}" destId="{14C7F410-6DE6-4F6F-9791-04C9A0BFC46D}" srcOrd="0" destOrd="0" presId="urn:microsoft.com/office/officeart/2005/8/layout/funnel1"/>
    <dgm:cxn modelId="{896271A2-72BC-4DE7-AD3A-90AFB19286CB}" type="presOf" srcId="{52D8BD56-C9CC-4162-938B-E554C4B2D8F4}" destId="{7E79D3A1-31DF-4064-98D1-80321030F7B6}" srcOrd="0" destOrd="0" presId="urn:microsoft.com/office/officeart/2005/8/layout/funnel1"/>
    <dgm:cxn modelId="{085D9B23-7046-439F-BD9E-979CDE85DFD1}" srcId="{D767EA11-135E-451A-999C-19F1C308079D}" destId="{82113458-4205-4968-BF9F-3A1337DA0619}" srcOrd="3" destOrd="0" parTransId="{1775B296-A43D-4D8E-A7A5-868BFB6CF5B8}" sibTransId="{A8E85A50-9EBF-4EC1-9A22-BEAD6FB5F670}"/>
    <dgm:cxn modelId="{43D69276-BBB2-4C6F-9EB9-CEB8B92B627F}" srcId="{D767EA11-135E-451A-999C-19F1C308079D}" destId="{52D8BD56-C9CC-4162-938B-E554C4B2D8F4}" srcOrd="1" destOrd="0" parTransId="{86D9CDAD-639A-4F89-AC5C-6BFC7800186E}" sibTransId="{02E44A95-4435-4EE6-9CE8-FF09837A7C11}"/>
    <dgm:cxn modelId="{530C1347-1C38-4785-8AFF-43D01CFC989B}" srcId="{D767EA11-135E-451A-999C-19F1C308079D}" destId="{6DC5D734-9B85-486D-A21E-C3CE605A2E9B}" srcOrd="2" destOrd="0" parTransId="{49C7C6B9-39D6-4904-BFE2-92E1D08881BA}" sibTransId="{0CAD542D-72D4-454B-8F77-B1CE2A35B301}"/>
    <dgm:cxn modelId="{73F2E666-AE65-4FE8-9EDD-BC8688296D03}" type="presOf" srcId="{D767EA11-135E-451A-999C-19F1C308079D}" destId="{D3FB92C8-D882-4EE2-B416-C6A5FD1811BB}" srcOrd="0" destOrd="0" presId="urn:microsoft.com/office/officeart/2005/8/layout/funnel1"/>
    <dgm:cxn modelId="{0AC6AADB-396E-40C7-BFA6-48C3FF31CA30}" type="presOf" srcId="{6DC5D734-9B85-486D-A21E-C3CE605A2E9B}" destId="{F64EFAEE-A9F6-4EAA-8243-6842A1E75FA6}" srcOrd="0" destOrd="0" presId="urn:microsoft.com/office/officeart/2005/8/layout/funnel1"/>
    <dgm:cxn modelId="{A5BA0FD7-9838-4956-8D07-65C52F33806C}" type="presOf" srcId="{3627E7AD-6D0A-47FD-9D76-B1CA2BA44718}" destId="{754C290C-E9C9-4206-BF53-CFD2F7E2AB96}" srcOrd="0" destOrd="0" presId="urn:microsoft.com/office/officeart/2005/8/layout/funnel1"/>
    <dgm:cxn modelId="{9FE54551-6DBE-45E0-B86C-BCDC48225623}" type="presParOf" srcId="{D3FB92C8-D882-4EE2-B416-C6A5FD1811BB}" destId="{80EDB534-89C9-43E7-8C8C-255266C5677C}" srcOrd="0" destOrd="0" presId="urn:microsoft.com/office/officeart/2005/8/layout/funnel1"/>
    <dgm:cxn modelId="{62F9BB6D-C7B3-455A-921A-824B52FCDCBC}" type="presParOf" srcId="{D3FB92C8-D882-4EE2-B416-C6A5FD1811BB}" destId="{42B2E358-3268-4FE7-9F44-81734CF92AD6}" srcOrd="1" destOrd="0" presId="urn:microsoft.com/office/officeart/2005/8/layout/funnel1"/>
    <dgm:cxn modelId="{20D09C3C-4FC5-4D9E-8AC3-DA10D2315113}" type="presParOf" srcId="{D3FB92C8-D882-4EE2-B416-C6A5FD1811BB}" destId="{14C7F410-6DE6-4F6F-9791-04C9A0BFC46D}" srcOrd="2" destOrd="0" presId="urn:microsoft.com/office/officeart/2005/8/layout/funnel1"/>
    <dgm:cxn modelId="{0519364A-735E-423E-BBF7-E9C3B10E1459}" type="presParOf" srcId="{D3FB92C8-D882-4EE2-B416-C6A5FD1811BB}" destId="{F64EFAEE-A9F6-4EAA-8243-6842A1E75FA6}" srcOrd="3" destOrd="0" presId="urn:microsoft.com/office/officeart/2005/8/layout/funnel1"/>
    <dgm:cxn modelId="{18492E65-362E-4F53-AFF7-60E9A95E7992}" type="presParOf" srcId="{D3FB92C8-D882-4EE2-B416-C6A5FD1811BB}" destId="{7E79D3A1-31DF-4064-98D1-80321030F7B6}" srcOrd="4" destOrd="0" presId="urn:microsoft.com/office/officeart/2005/8/layout/funnel1"/>
    <dgm:cxn modelId="{FD52B2D0-B3C6-4F4F-A67B-A90C848A7DBD}" type="presParOf" srcId="{D3FB92C8-D882-4EE2-B416-C6A5FD1811BB}" destId="{754C290C-E9C9-4206-BF53-CFD2F7E2AB96}" srcOrd="5" destOrd="0" presId="urn:microsoft.com/office/officeart/2005/8/layout/funnel1"/>
    <dgm:cxn modelId="{A3DD1032-0125-42D7-9129-3573DC01CA6E}" type="presParOf" srcId="{D3FB92C8-D882-4EE2-B416-C6A5FD1811BB}" destId="{1821174D-DD05-489C-B105-700A0534568F}"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67EA11-135E-451A-999C-19F1C308079D}" type="doc">
      <dgm:prSet loTypeId="urn:microsoft.com/office/officeart/2005/8/layout/funnel1" loCatId="relationship" qsTypeId="urn:microsoft.com/office/officeart/2005/8/quickstyle/simple3" qsCatId="simple" csTypeId="urn:microsoft.com/office/officeart/2005/8/colors/accent1_2" csCatId="accent1" phldr="1"/>
      <dgm:spPr/>
    </dgm:pt>
    <dgm:pt modelId="{6DC5D734-9B85-486D-A21E-C3CE605A2E9B}">
      <dgm:prSet phldrT="[Text]"/>
      <dgm:spPr/>
      <dgm:t>
        <a:bodyPr/>
        <a:lstStyle/>
        <a:p>
          <a:r>
            <a:rPr lang="en-US" dirty="0"/>
            <a:t>CSS</a:t>
          </a:r>
        </a:p>
      </dgm:t>
    </dgm:pt>
    <dgm:pt modelId="{49C7C6B9-39D6-4904-BFE2-92E1D08881BA}" type="parTrans" cxnId="{530C1347-1C38-4785-8AFF-43D01CFC989B}">
      <dgm:prSet/>
      <dgm:spPr/>
      <dgm:t>
        <a:bodyPr/>
        <a:lstStyle/>
        <a:p>
          <a:endParaRPr lang="en-US"/>
        </a:p>
      </dgm:t>
    </dgm:pt>
    <dgm:pt modelId="{0CAD542D-72D4-454B-8F77-B1CE2A35B301}" type="sibTrans" cxnId="{530C1347-1C38-4785-8AFF-43D01CFC989B}">
      <dgm:prSet/>
      <dgm:spPr/>
      <dgm:t>
        <a:bodyPr/>
        <a:lstStyle/>
        <a:p>
          <a:endParaRPr lang="en-US"/>
        </a:p>
      </dgm:t>
    </dgm:pt>
    <dgm:pt modelId="{82113458-4205-4968-BF9F-3A1337DA0619}">
      <dgm:prSet phldrT="[Text]"/>
      <dgm:spPr/>
      <dgm:t>
        <a:bodyPr/>
        <a:lstStyle/>
        <a:p>
          <a:r>
            <a:rPr lang="en-US" dirty="0"/>
            <a:t>DOM</a:t>
          </a:r>
        </a:p>
      </dgm:t>
    </dgm:pt>
    <dgm:pt modelId="{1775B296-A43D-4D8E-A7A5-868BFB6CF5B8}" type="parTrans" cxnId="{085D9B23-7046-439F-BD9E-979CDE85DFD1}">
      <dgm:prSet/>
      <dgm:spPr/>
      <dgm:t>
        <a:bodyPr/>
        <a:lstStyle/>
        <a:p>
          <a:endParaRPr lang="en-US"/>
        </a:p>
      </dgm:t>
    </dgm:pt>
    <dgm:pt modelId="{A8E85A50-9EBF-4EC1-9A22-BEAD6FB5F670}" type="sibTrans" cxnId="{085D9B23-7046-439F-BD9E-979CDE85DFD1}">
      <dgm:prSet/>
      <dgm:spPr/>
      <dgm:t>
        <a:bodyPr/>
        <a:lstStyle/>
        <a:p>
          <a:endParaRPr lang="en-US"/>
        </a:p>
      </dgm:t>
    </dgm:pt>
    <dgm:pt modelId="{3627E7AD-6D0A-47FD-9D76-B1CA2BA44718}">
      <dgm:prSet phldrT="[Text]"/>
      <dgm:spPr/>
      <dgm:t>
        <a:bodyPr/>
        <a:lstStyle/>
        <a:p>
          <a:r>
            <a:rPr lang="en-US" dirty="0"/>
            <a:t>JavaScript</a:t>
          </a:r>
        </a:p>
      </dgm:t>
    </dgm:pt>
    <dgm:pt modelId="{F002211D-2650-48BF-A752-304D66A0218E}" type="parTrans" cxnId="{E45DB704-1E5A-4820-A1DF-9C9A62468BE5}">
      <dgm:prSet/>
      <dgm:spPr/>
      <dgm:t>
        <a:bodyPr/>
        <a:lstStyle/>
        <a:p>
          <a:endParaRPr lang="en-US"/>
        </a:p>
      </dgm:t>
    </dgm:pt>
    <dgm:pt modelId="{857FD801-3450-4DA9-A6D7-3B331E9A9768}" type="sibTrans" cxnId="{E45DB704-1E5A-4820-A1DF-9C9A62468BE5}">
      <dgm:prSet/>
      <dgm:spPr/>
      <dgm:t>
        <a:bodyPr/>
        <a:lstStyle/>
        <a:p>
          <a:endParaRPr lang="en-US"/>
        </a:p>
      </dgm:t>
    </dgm:pt>
    <dgm:pt modelId="{52D8BD56-C9CC-4162-938B-E554C4B2D8F4}">
      <dgm:prSet phldrT="[Text]"/>
      <dgm:spPr/>
      <dgm:t>
        <a:bodyPr/>
        <a:lstStyle/>
        <a:p>
          <a:r>
            <a:rPr lang="en-US" dirty="0"/>
            <a:t>HTML</a:t>
          </a:r>
        </a:p>
      </dgm:t>
    </dgm:pt>
    <dgm:pt modelId="{86D9CDAD-639A-4F89-AC5C-6BFC7800186E}" type="parTrans" cxnId="{43D69276-BBB2-4C6F-9EB9-CEB8B92B627F}">
      <dgm:prSet/>
      <dgm:spPr/>
      <dgm:t>
        <a:bodyPr/>
        <a:lstStyle/>
        <a:p>
          <a:endParaRPr lang="en-US"/>
        </a:p>
      </dgm:t>
    </dgm:pt>
    <dgm:pt modelId="{02E44A95-4435-4EE6-9CE8-FF09837A7C11}" type="sibTrans" cxnId="{43D69276-BBB2-4C6F-9EB9-CEB8B92B627F}">
      <dgm:prSet/>
      <dgm:spPr/>
      <dgm:t>
        <a:bodyPr/>
        <a:lstStyle/>
        <a:p>
          <a:endParaRPr lang="en-US"/>
        </a:p>
      </dgm:t>
    </dgm:pt>
    <dgm:pt modelId="{D3FB92C8-D882-4EE2-B416-C6A5FD1811BB}" type="pres">
      <dgm:prSet presAssocID="{D767EA11-135E-451A-999C-19F1C308079D}" presName="Name0" presStyleCnt="0">
        <dgm:presLayoutVars>
          <dgm:chMax val="4"/>
          <dgm:resizeHandles val="exact"/>
        </dgm:presLayoutVars>
      </dgm:prSet>
      <dgm:spPr/>
    </dgm:pt>
    <dgm:pt modelId="{80EDB534-89C9-43E7-8C8C-255266C5677C}" type="pres">
      <dgm:prSet presAssocID="{D767EA11-135E-451A-999C-19F1C308079D}" presName="ellipse" presStyleLbl="trBgShp" presStyleIdx="0" presStyleCnt="1"/>
      <dgm:spPr/>
    </dgm:pt>
    <dgm:pt modelId="{42B2E358-3268-4FE7-9F44-81734CF92AD6}" type="pres">
      <dgm:prSet presAssocID="{D767EA11-135E-451A-999C-19F1C308079D}" presName="arrow1" presStyleLbl="fgShp" presStyleIdx="0" presStyleCnt="1"/>
      <dgm:spPr/>
    </dgm:pt>
    <dgm:pt modelId="{14C7F410-6DE6-4F6F-9791-04C9A0BFC46D}" type="pres">
      <dgm:prSet presAssocID="{D767EA11-135E-451A-999C-19F1C308079D}" presName="rectangle" presStyleLbl="revTx" presStyleIdx="0" presStyleCnt="1">
        <dgm:presLayoutVars>
          <dgm:bulletEnabled val="1"/>
        </dgm:presLayoutVars>
      </dgm:prSet>
      <dgm:spPr/>
      <dgm:t>
        <a:bodyPr/>
        <a:lstStyle/>
        <a:p>
          <a:endParaRPr lang="en-US"/>
        </a:p>
      </dgm:t>
    </dgm:pt>
    <dgm:pt modelId="{F64EFAEE-A9F6-4EAA-8243-6842A1E75FA6}" type="pres">
      <dgm:prSet presAssocID="{52D8BD56-C9CC-4162-938B-E554C4B2D8F4}" presName="item1" presStyleLbl="node1" presStyleIdx="0" presStyleCnt="3">
        <dgm:presLayoutVars>
          <dgm:bulletEnabled val="1"/>
        </dgm:presLayoutVars>
      </dgm:prSet>
      <dgm:spPr/>
      <dgm:t>
        <a:bodyPr/>
        <a:lstStyle/>
        <a:p>
          <a:endParaRPr lang="en-US"/>
        </a:p>
      </dgm:t>
    </dgm:pt>
    <dgm:pt modelId="{7E79D3A1-31DF-4064-98D1-80321030F7B6}" type="pres">
      <dgm:prSet presAssocID="{6DC5D734-9B85-486D-A21E-C3CE605A2E9B}" presName="item2" presStyleLbl="node1" presStyleIdx="1" presStyleCnt="3">
        <dgm:presLayoutVars>
          <dgm:bulletEnabled val="1"/>
        </dgm:presLayoutVars>
      </dgm:prSet>
      <dgm:spPr/>
      <dgm:t>
        <a:bodyPr/>
        <a:lstStyle/>
        <a:p>
          <a:endParaRPr lang="en-US"/>
        </a:p>
      </dgm:t>
    </dgm:pt>
    <dgm:pt modelId="{420E3404-FF47-4155-AE90-731AFFD43365}" type="pres">
      <dgm:prSet presAssocID="{82113458-4205-4968-BF9F-3A1337DA0619}" presName="item3" presStyleLbl="node1" presStyleIdx="2" presStyleCnt="3">
        <dgm:presLayoutVars>
          <dgm:bulletEnabled val="1"/>
        </dgm:presLayoutVars>
      </dgm:prSet>
      <dgm:spPr/>
      <dgm:t>
        <a:bodyPr/>
        <a:lstStyle/>
        <a:p>
          <a:endParaRPr lang="en-US"/>
        </a:p>
      </dgm:t>
    </dgm:pt>
    <dgm:pt modelId="{1821174D-DD05-489C-B105-700A0534568F}" type="pres">
      <dgm:prSet presAssocID="{D767EA11-135E-451A-999C-19F1C308079D}" presName="funnel" presStyleLbl="trAlignAcc1" presStyleIdx="0" presStyleCnt="1"/>
      <dgm:spPr/>
    </dgm:pt>
  </dgm:ptLst>
  <dgm:cxnLst>
    <dgm:cxn modelId="{E45DB704-1E5A-4820-A1DF-9C9A62468BE5}" srcId="{D767EA11-135E-451A-999C-19F1C308079D}" destId="{3627E7AD-6D0A-47FD-9D76-B1CA2BA44718}" srcOrd="0" destOrd="0" parTransId="{F002211D-2650-48BF-A752-304D66A0218E}" sibTransId="{857FD801-3450-4DA9-A6D7-3B331E9A9768}"/>
    <dgm:cxn modelId="{7DD042E7-8858-495C-9AE1-FCCFF7E527A0}" type="presOf" srcId="{6DC5D734-9B85-486D-A21E-C3CE605A2E9B}" destId="{F64EFAEE-A9F6-4EAA-8243-6842A1E75FA6}" srcOrd="0" destOrd="0" presId="urn:microsoft.com/office/officeart/2005/8/layout/funnel1"/>
    <dgm:cxn modelId="{085D9B23-7046-439F-BD9E-979CDE85DFD1}" srcId="{D767EA11-135E-451A-999C-19F1C308079D}" destId="{82113458-4205-4968-BF9F-3A1337DA0619}" srcOrd="3" destOrd="0" parTransId="{1775B296-A43D-4D8E-A7A5-868BFB6CF5B8}" sibTransId="{A8E85A50-9EBF-4EC1-9A22-BEAD6FB5F670}"/>
    <dgm:cxn modelId="{0B4C8061-4C63-4A6E-BDC3-E4C7344A79B8}" type="presOf" srcId="{D767EA11-135E-451A-999C-19F1C308079D}" destId="{D3FB92C8-D882-4EE2-B416-C6A5FD1811BB}" srcOrd="0" destOrd="0" presId="urn:microsoft.com/office/officeart/2005/8/layout/funnel1"/>
    <dgm:cxn modelId="{5EBACC0D-49D9-455D-BC81-42C8D6C1D415}" type="presOf" srcId="{82113458-4205-4968-BF9F-3A1337DA0619}" destId="{14C7F410-6DE6-4F6F-9791-04C9A0BFC46D}" srcOrd="0" destOrd="0" presId="urn:microsoft.com/office/officeart/2005/8/layout/funnel1"/>
    <dgm:cxn modelId="{43D69276-BBB2-4C6F-9EB9-CEB8B92B627F}" srcId="{D767EA11-135E-451A-999C-19F1C308079D}" destId="{52D8BD56-C9CC-4162-938B-E554C4B2D8F4}" srcOrd="1" destOrd="0" parTransId="{86D9CDAD-639A-4F89-AC5C-6BFC7800186E}" sibTransId="{02E44A95-4435-4EE6-9CE8-FF09837A7C11}"/>
    <dgm:cxn modelId="{09AE60EA-E9C3-4F19-B2B7-BF6FC2CC74B2}" type="presOf" srcId="{52D8BD56-C9CC-4162-938B-E554C4B2D8F4}" destId="{7E79D3A1-31DF-4064-98D1-80321030F7B6}" srcOrd="0" destOrd="0" presId="urn:microsoft.com/office/officeart/2005/8/layout/funnel1"/>
    <dgm:cxn modelId="{530C1347-1C38-4785-8AFF-43D01CFC989B}" srcId="{D767EA11-135E-451A-999C-19F1C308079D}" destId="{6DC5D734-9B85-486D-A21E-C3CE605A2E9B}" srcOrd="2" destOrd="0" parTransId="{49C7C6B9-39D6-4904-BFE2-92E1D08881BA}" sibTransId="{0CAD542D-72D4-454B-8F77-B1CE2A35B301}"/>
    <dgm:cxn modelId="{687C14A2-852A-4BA2-A560-CDBEBAD26116}" type="presOf" srcId="{3627E7AD-6D0A-47FD-9D76-B1CA2BA44718}" destId="{420E3404-FF47-4155-AE90-731AFFD43365}" srcOrd="0" destOrd="0" presId="urn:microsoft.com/office/officeart/2005/8/layout/funnel1"/>
    <dgm:cxn modelId="{793AC431-8D83-44B9-AA55-66AEB94472EE}" type="presParOf" srcId="{D3FB92C8-D882-4EE2-B416-C6A5FD1811BB}" destId="{80EDB534-89C9-43E7-8C8C-255266C5677C}" srcOrd="0" destOrd="0" presId="urn:microsoft.com/office/officeart/2005/8/layout/funnel1"/>
    <dgm:cxn modelId="{17669976-32F5-4F3B-AED1-68FC4E65E2CE}" type="presParOf" srcId="{D3FB92C8-D882-4EE2-B416-C6A5FD1811BB}" destId="{42B2E358-3268-4FE7-9F44-81734CF92AD6}" srcOrd="1" destOrd="0" presId="urn:microsoft.com/office/officeart/2005/8/layout/funnel1"/>
    <dgm:cxn modelId="{EEA8A2CB-15A5-4920-B5B4-E74B96B1F0C1}" type="presParOf" srcId="{D3FB92C8-D882-4EE2-B416-C6A5FD1811BB}" destId="{14C7F410-6DE6-4F6F-9791-04C9A0BFC46D}" srcOrd="2" destOrd="0" presId="urn:microsoft.com/office/officeart/2005/8/layout/funnel1"/>
    <dgm:cxn modelId="{E6711957-8391-4491-9152-25ECC9B55A27}" type="presParOf" srcId="{D3FB92C8-D882-4EE2-B416-C6A5FD1811BB}" destId="{F64EFAEE-A9F6-4EAA-8243-6842A1E75FA6}" srcOrd="3" destOrd="0" presId="urn:microsoft.com/office/officeart/2005/8/layout/funnel1"/>
    <dgm:cxn modelId="{80BFC76A-CB1B-4C6F-9F65-190D8DD45413}" type="presParOf" srcId="{D3FB92C8-D882-4EE2-B416-C6A5FD1811BB}" destId="{7E79D3A1-31DF-4064-98D1-80321030F7B6}" srcOrd="4" destOrd="0" presId="urn:microsoft.com/office/officeart/2005/8/layout/funnel1"/>
    <dgm:cxn modelId="{4961CDA1-9606-4FF4-8E8B-AB3607FFDCAA}" type="presParOf" srcId="{D3FB92C8-D882-4EE2-B416-C6A5FD1811BB}" destId="{420E3404-FF47-4155-AE90-731AFFD43365}" srcOrd="5" destOrd="0" presId="urn:microsoft.com/office/officeart/2005/8/layout/funnel1"/>
    <dgm:cxn modelId="{6AA96181-F3DA-4C8D-9B07-D6FDB61B6154}" type="presParOf" srcId="{D3FB92C8-D882-4EE2-B416-C6A5FD1811BB}" destId="{1821174D-DD05-489C-B105-700A0534568F}" srcOrd="6" destOrd="0" presId="urn:microsoft.com/office/officeart/2005/8/layout/funne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DB534-89C9-43E7-8C8C-255266C5677C}">
      <dsp:nvSpPr>
        <dsp:cNvPr id="0" name=""/>
        <dsp:cNvSpPr/>
      </dsp:nvSpPr>
      <dsp:spPr>
        <a:xfrm>
          <a:off x="2510258" y="229335"/>
          <a:ext cx="4551434" cy="1580653"/>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2E358-3268-4FE7-9F44-81734CF92AD6}">
      <dsp:nvSpPr>
        <dsp:cNvPr id="0" name=""/>
        <dsp:cNvSpPr/>
      </dsp:nvSpPr>
      <dsp:spPr>
        <a:xfrm>
          <a:off x="4352002" y="4099819"/>
          <a:ext cx="882060" cy="564519"/>
        </a:xfrm>
        <a:prstGeom prst="downArrow">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14C7F410-6DE6-4F6F-9791-04C9A0BFC46D}">
      <dsp:nvSpPr>
        <dsp:cNvPr id="0" name=""/>
        <dsp:cNvSpPr/>
      </dsp:nvSpPr>
      <dsp:spPr>
        <a:xfrm>
          <a:off x="2676086" y="4551434"/>
          <a:ext cx="4233892" cy="1058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270256" numCol="1" spcCol="1270" anchor="ctr" anchorCtr="0">
          <a:noAutofit/>
        </a:bodyPr>
        <a:lstStyle/>
        <a:p>
          <a:pPr lvl="0" algn="ctr" defTabSz="1689100">
            <a:lnSpc>
              <a:spcPct val="90000"/>
            </a:lnSpc>
            <a:spcBef>
              <a:spcPct val="0"/>
            </a:spcBef>
            <a:spcAft>
              <a:spcPct val="35000"/>
            </a:spcAft>
          </a:pPr>
          <a:r>
            <a:rPr lang="en-US" sz="3800" kern="1200" dirty="0"/>
            <a:t>DOM</a:t>
          </a:r>
        </a:p>
      </dsp:txBody>
      <dsp:txXfrm>
        <a:off x="2676086" y="4551434"/>
        <a:ext cx="4233892" cy="1058473"/>
      </dsp:txXfrm>
    </dsp:sp>
    <dsp:sp modelId="{F64EFAEE-A9F6-4EAA-8243-6842A1E75FA6}">
      <dsp:nvSpPr>
        <dsp:cNvPr id="0" name=""/>
        <dsp:cNvSpPr/>
      </dsp:nvSpPr>
      <dsp:spPr>
        <a:xfrm>
          <a:off x="4165005" y="1932066"/>
          <a:ext cx="1587709" cy="158770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CSS</a:t>
          </a:r>
        </a:p>
      </dsp:txBody>
      <dsp:txXfrm>
        <a:off x="4397520" y="2164581"/>
        <a:ext cx="1122679" cy="1122679"/>
      </dsp:txXfrm>
    </dsp:sp>
    <dsp:sp modelId="{7E79D3A1-31DF-4064-98D1-80321030F7B6}">
      <dsp:nvSpPr>
        <dsp:cNvPr id="0" name=""/>
        <dsp:cNvSpPr/>
      </dsp:nvSpPr>
      <dsp:spPr>
        <a:xfrm>
          <a:off x="3028910" y="740931"/>
          <a:ext cx="1587709" cy="158770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HTML</a:t>
          </a:r>
        </a:p>
      </dsp:txBody>
      <dsp:txXfrm>
        <a:off x="3261425" y="973446"/>
        <a:ext cx="1122679" cy="1122679"/>
      </dsp:txXfrm>
    </dsp:sp>
    <dsp:sp modelId="{754C290C-E9C9-4206-BF53-CFD2F7E2AB96}">
      <dsp:nvSpPr>
        <dsp:cNvPr id="0" name=""/>
        <dsp:cNvSpPr/>
      </dsp:nvSpPr>
      <dsp:spPr>
        <a:xfrm>
          <a:off x="4651902" y="357058"/>
          <a:ext cx="1587709" cy="158770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JavaScript</a:t>
          </a:r>
        </a:p>
      </dsp:txBody>
      <dsp:txXfrm>
        <a:off x="4884417" y="589573"/>
        <a:ext cx="1122679" cy="1122679"/>
      </dsp:txXfrm>
    </dsp:sp>
    <dsp:sp modelId="{1821174D-DD05-489C-B105-700A0534568F}">
      <dsp:nvSpPr>
        <dsp:cNvPr id="0" name=""/>
        <dsp:cNvSpPr/>
      </dsp:nvSpPr>
      <dsp:spPr>
        <a:xfrm>
          <a:off x="2323261" y="35282"/>
          <a:ext cx="4939541" cy="3951633"/>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DB534-89C9-43E7-8C8C-255266C5677C}">
      <dsp:nvSpPr>
        <dsp:cNvPr id="0" name=""/>
        <dsp:cNvSpPr/>
      </dsp:nvSpPr>
      <dsp:spPr>
        <a:xfrm>
          <a:off x="2442180" y="198832"/>
          <a:ext cx="3946059" cy="137041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2E358-3268-4FE7-9F44-81734CF92AD6}">
      <dsp:nvSpPr>
        <dsp:cNvPr id="0" name=""/>
        <dsp:cNvSpPr/>
      </dsp:nvSpPr>
      <dsp:spPr>
        <a:xfrm>
          <a:off x="4038957" y="3554512"/>
          <a:ext cx="764740" cy="489433"/>
        </a:xfrm>
        <a:prstGeom prst="downArrow">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14C7F410-6DE6-4F6F-9791-04C9A0BFC46D}">
      <dsp:nvSpPr>
        <dsp:cNvPr id="0" name=""/>
        <dsp:cNvSpPr/>
      </dsp:nvSpPr>
      <dsp:spPr>
        <a:xfrm>
          <a:off x="2585951" y="3946059"/>
          <a:ext cx="3670752" cy="91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t>DOM</a:t>
          </a:r>
        </a:p>
      </dsp:txBody>
      <dsp:txXfrm>
        <a:off x="2585951" y="3946059"/>
        <a:ext cx="3670752" cy="917688"/>
      </dsp:txXfrm>
    </dsp:sp>
    <dsp:sp modelId="{F64EFAEE-A9F6-4EAA-8243-6842A1E75FA6}">
      <dsp:nvSpPr>
        <dsp:cNvPr id="0" name=""/>
        <dsp:cNvSpPr/>
      </dsp:nvSpPr>
      <dsp:spPr>
        <a:xfrm>
          <a:off x="3876833" y="1675086"/>
          <a:ext cx="1376532" cy="1376532"/>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CSS</a:t>
          </a:r>
        </a:p>
      </dsp:txBody>
      <dsp:txXfrm>
        <a:off x="4078421" y="1876674"/>
        <a:ext cx="973356" cy="973356"/>
      </dsp:txXfrm>
    </dsp:sp>
    <dsp:sp modelId="{7E79D3A1-31DF-4064-98D1-80321030F7B6}">
      <dsp:nvSpPr>
        <dsp:cNvPr id="0" name=""/>
        <dsp:cNvSpPr/>
      </dsp:nvSpPr>
      <dsp:spPr>
        <a:xfrm>
          <a:off x="2891847" y="642381"/>
          <a:ext cx="1376532" cy="1376532"/>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HTML</a:t>
          </a:r>
        </a:p>
      </dsp:txBody>
      <dsp:txXfrm>
        <a:off x="3093435" y="843969"/>
        <a:ext cx="973356" cy="973356"/>
      </dsp:txXfrm>
    </dsp:sp>
    <dsp:sp modelId="{420E3404-FF47-4155-AE90-731AFFD43365}">
      <dsp:nvSpPr>
        <dsp:cNvPr id="0" name=""/>
        <dsp:cNvSpPr/>
      </dsp:nvSpPr>
      <dsp:spPr>
        <a:xfrm>
          <a:off x="4298969" y="309566"/>
          <a:ext cx="1376532" cy="1376532"/>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JavaScript</a:t>
          </a:r>
        </a:p>
      </dsp:txBody>
      <dsp:txXfrm>
        <a:off x="4500557" y="511154"/>
        <a:ext cx="973356" cy="973356"/>
      </dsp:txXfrm>
    </dsp:sp>
    <dsp:sp modelId="{1821174D-DD05-489C-B105-700A0534568F}">
      <dsp:nvSpPr>
        <dsp:cNvPr id="0" name=""/>
        <dsp:cNvSpPr/>
      </dsp:nvSpPr>
      <dsp:spPr>
        <a:xfrm>
          <a:off x="2280055" y="30589"/>
          <a:ext cx="4282544" cy="3426035"/>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3/16/2023</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‹N°›</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3/16/2023</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‹N°›</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r.wikipedia.org/wiki/Composant_logicie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fr.wikipedia.org/wiki/Architecture_informatique" TargetMode="External"/><Relationship Id="rId4" Type="http://schemas.openxmlformats.org/officeDocument/2006/relationships/hyperlink" Target="https://fr.wikipedia.org/wiki/Logicie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a:t>
            </a:fld>
            <a:endParaRPr lang="en-US"/>
          </a:p>
        </p:txBody>
      </p:sp>
    </p:spTree>
    <p:extLst>
      <p:ext uri="{BB962C8B-B14F-4D97-AF65-F5344CB8AC3E}">
        <p14:creationId xmlns:p14="http://schemas.microsoft.com/office/powerpoint/2010/main" val="1704948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72</a:t>
            </a:fld>
            <a:endParaRPr lang="en-US"/>
          </a:p>
        </p:txBody>
      </p:sp>
    </p:spTree>
    <p:extLst>
      <p:ext uri="{BB962C8B-B14F-4D97-AF65-F5344CB8AC3E}">
        <p14:creationId xmlns:p14="http://schemas.microsoft.com/office/powerpoint/2010/main" val="222865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73</a:t>
            </a:fld>
            <a:endParaRPr lang="en-US"/>
          </a:p>
        </p:txBody>
      </p:sp>
    </p:spTree>
    <p:extLst>
      <p:ext uri="{BB962C8B-B14F-4D97-AF65-F5344CB8AC3E}">
        <p14:creationId xmlns:p14="http://schemas.microsoft.com/office/powerpoint/2010/main" val="4203733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3</a:t>
            </a:fld>
            <a:endParaRPr lang="en-US"/>
          </a:p>
        </p:txBody>
      </p:sp>
    </p:spTree>
    <p:extLst>
      <p:ext uri="{BB962C8B-B14F-4D97-AF65-F5344CB8AC3E}">
        <p14:creationId xmlns:p14="http://schemas.microsoft.com/office/powerpoint/2010/main" val="3109078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Qu’est ce qu’une </a:t>
            </a:r>
            <a:r>
              <a:rPr lang="fr-FR" dirty="0" err="1" smtClean="0"/>
              <a:t>FrameWork</a:t>
            </a:r>
            <a:r>
              <a:rPr lang="fr-FR" dirty="0" smtClean="0"/>
              <a:t> : désigne un ensemble cohérent de </a:t>
            </a:r>
            <a:r>
              <a:rPr lang="fr-FR" dirty="0" smtClean="0">
                <a:hlinkClick r:id="rId3" tooltip="Composant logiciel"/>
              </a:rPr>
              <a:t>composants logiciels</a:t>
            </a:r>
            <a:r>
              <a:rPr lang="fr-FR" dirty="0" smtClean="0"/>
              <a:t> structurels, qui sert à créer les fondations ainsi que les grandes lignes de tout ou partie d'un </a:t>
            </a:r>
            <a:r>
              <a:rPr lang="fr-FR" dirty="0" smtClean="0">
                <a:hlinkClick r:id="rId4" tooltip="Logiciel"/>
              </a:rPr>
              <a:t>logiciel</a:t>
            </a:r>
            <a:r>
              <a:rPr lang="fr-FR" dirty="0" smtClean="0"/>
              <a:t> (</a:t>
            </a:r>
            <a:r>
              <a:rPr lang="fr-FR" dirty="0" smtClean="0">
                <a:hlinkClick r:id="rId5" tooltip="Architecture informatique"/>
              </a:rPr>
              <a:t>architecture</a:t>
            </a:r>
            <a:r>
              <a:rPr lang="fr-FR" dirty="0" smtClean="0"/>
              <a:t>)</a:t>
            </a:r>
          </a:p>
          <a:p>
            <a:r>
              <a:rPr lang="fr-FR" dirty="0" smtClean="0"/>
              <a:t>Qu’est ce que le </a:t>
            </a:r>
            <a:r>
              <a:rPr lang="fr-FR" dirty="0" err="1" smtClean="0"/>
              <a:t>TypeScript</a:t>
            </a:r>
            <a:r>
              <a:rPr lang="fr-FR" dirty="0" smtClean="0"/>
              <a:t> ?</a:t>
            </a:r>
          </a:p>
          <a:p>
            <a:r>
              <a:rPr lang="fr-FR" dirty="0" smtClean="0"/>
              <a:t>Qu’est ce qu’une SPA ?</a:t>
            </a:r>
          </a:p>
        </p:txBody>
      </p:sp>
      <p:sp>
        <p:nvSpPr>
          <p:cNvPr id="4" name="Slide Number Placeholder 3"/>
          <p:cNvSpPr>
            <a:spLocks noGrp="1"/>
          </p:cNvSpPr>
          <p:nvPr>
            <p:ph type="sldNum" sz="quarter" idx="10"/>
          </p:nvPr>
        </p:nvSpPr>
        <p:spPr/>
        <p:txBody>
          <a:bodyPr/>
          <a:lstStyle/>
          <a:p>
            <a:fld id="{7481ECDC-7530-4EA9-86FD-4E56342A475C}" type="slidenum">
              <a:rPr lang="en-US" smtClean="0"/>
              <a:t>5</a:t>
            </a:fld>
            <a:endParaRPr lang="en-US"/>
          </a:p>
        </p:txBody>
      </p:sp>
    </p:spTree>
    <p:extLst>
      <p:ext uri="{BB962C8B-B14F-4D97-AF65-F5344CB8AC3E}">
        <p14:creationId xmlns:p14="http://schemas.microsoft.com/office/powerpoint/2010/main" val="1993854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Peut </a:t>
            </a:r>
            <a:r>
              <a:rPr lang="fr-FR" dirty="0" err="1" smtClean="0"/>
              <a:t>étre</a:t>
            </a:r>
            <a:r>
              <a:rPr lang="fr-FR" dirty="0" smtClean="0"/>
              <a:t> étendue vers </a:t>
            </a:r>
            <a:r>
              <a:rPr lang="fr-FR" dirty="0" err="1" smtClean="0"/>
              <a:t>tsconfig.app.json</a:t>
            </a:r>
            <a:endParaRPr lang="fr-FR" dirty="0" smtClean="0"/>
          </a:p>
          <a:p>
            <a:endParaRPr lang="fr-FR" dirty="0" smtClean="0"/>
          </a:p>
          <a:p>
            <a:r>
              <a:rPr lang="en-US" sz="1800" kern="0" dirty="0" smtClean="0"/>
              <a:t>Angular 1</a:t>
            </a:r>
          </a:p>
          <a:p>
            <a:pPr lvl="1"/>
            <a:r>
              <a:rPr lang="en-US" sz="1800" kern="0" dirty="0" smtClean="0"/>
              <a:t>Structured MVC Framework</a:t>
            </a:r>
          </a:p>
          <a:p>
            <a:pPr lvl="1"/>
            <a:r>
              <a:rPr lang="en-US" sz="1800" kern="0" dirty="0" smtClean="0"/>
              <a:t>Separation of HTML and Logic</a:t>
            </a:r>
          </a:p>
          <a:p>
            <a:pPr lvl="1"/>
            <a:r>
              <a:rPr lang="en-US" sz="1800" kern="0" dirty="0" smtClean="0"/>
              <a:t>Client Side Templating</a:t>
            </a:r>
          </a:p>
          <a:p>
            <a:r>
              <a:rPr lang="en-US" dirty="0" smtClean="0"/>
              <a:t>Angular 2</a:t>
            </a:r>
          </a:p>
          <a:p>
            <a:pPr lvl="1"/>
            <a:r>
              <a:rPr lang="en-US" dirty="0" smtClean="0"/>
              <a:t>Component Based UI</a:t>
            </a:r>
          </a:p>
          <a:p>
            <a:pPr lvl="1"/>
            <a:r>
              <a:rPr lang="en-US" dirty="0" smtClean="0"/>
              <a:t>More Modular Design</a:t>
            </a:r>
          </a:p>
          <a:p>
            <a:pPr lvl="1"/>
            <a:r>
              <a:rPr lang="en-US" dirty="0" err="1" smtClean="0"/>
              <a:t>TypeScript</a:t>
            </a:r>
            <a:endParaRPr lang="en-US" dirty="0" smtClean="0"/>
          </a:p>
          <a:p>
            <a:pPr lvl="1"/>
            <a:r>
              <a:rPr lang="en-US" dirty="0" smtClean="0"/>
              <a:t>Backwards Compatible</a:t>
            </a:r>
          </a:p>
          <a:p>
            <a:pPr lvl="1"/>
            <a:r>
              <a:rPr lang="en-US" dirty="0" smtClean="0"/>
              <a:t>Faster </a:t>
            </a:r>
          </a:p>
          <a:p>
            <a:endParaRPr lang="fr-FR" dirty="0"/>
          </a:p>
        </p:txBody>
      </p:sp>
      <p:sp>
        <p:nvSpPr>
          <p:cNvPr id="4" name="Slide Number Placeholder 3"/>
          <p:cNvSpPr>
            <a:spLocks noGrp="1"/>
          </p:cNvSpPr>
          <p:nvPr>
            <p:ph type="sldNum" sz="quarter" idx="10"/>
          </p:nvPr>
        </p:nvSpPr>
        <p:spPr/>
        <p:txBody>
          <a:bodyPr/>
          <a:lstStyle/>
          <a:p>
            <a:fld id="{7481ECDC-7530-4EA9-86FD-4E56342A475C}" type="slidenum">
              <a:rPr lang="en-US" smtClean="0"/>
              <a:t>7</a:t>
            </a:fld>
            <a:endParaRPr lang="en-US"/>
          </a:p>
        </p:txBody>
      </p:sp>
    </p:spTree>
    <p:extLst>
      <p:ext uri="{BB962C8B-B14F-4D97-AF65-F5344CB8AC3E}">
        <p14:creationId xmlns:p14="http://schemas.microsoft.com/office/powerpoint/2010/main" val="254321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1xx : informatif</a:t>
            </a:r>
          </a:p>
          <a:p>
            <a:r>
              <a:rPr lang="fr-FR" dirty="0" smtClean="0"/>
              <a:t>2xx : </a:t>
            </a:r>
            <a:r>
              <a:rPr lang="fr-FR" dirty="0" err="1" smtClean="0"/>
              <a:t>reponse</a:t>
            </a:r>
            <a:r>
              <a:rPr lang="fr-FR" dirty="0" smtClean="0"/>
              <a:t> positif</a:t>
            </a:r>
          </a:p>
          <a:p>
            <a:r>
              <a:rPr lang="fr-FR" dirty="0" smtClean="0"/>
              <a:t>3xx</a:t>
            </a:r>
            <a:r>
              <a:rPr lang="fr-FR" baseline="0" dirty="0" smtClean="0"/>
              <a:t> ; redirection</a:t>
            </a:r>
          </a:p>
          <a:p>
            <a:r>
              <a:rPr lang="fr-FR" baseline="0" dirty="0" smtClean="0"/>
              <a:t>4xx : erreur client</a:t>
            </a:r>
          </a:p>
          <a:p>
            <a:r>
              <a:rPr lang="fr-FR" baseline="0" dirty="0" smtClean="0"/>
              <a:t>5xx : </a:t>
            </a:r>
            <a:r>
              <a:rPr lang="fr-FR" baseline="0" dirty="0" err="1" smtClean="0"/>
              <a:t>errur</a:t>
            </a:r>
            <a:r>
              <a:rPr lang="fr-FR" baseline="0" dirty="0" smtClean="0"/>
              <a:t> serveur</a:t>
            </a:r>
            <a:endParaRPr lang="fr-FR" dirty="0"/>
          </a:p>
        </p:txBody>
      </p:sp>
      <p:sp>
        <p:nvSpPr>
          <p:cNvPr id="4" name="Slide Number Placeholder 3"/>
          <p:cNvSpPr>
            <a:spLocks noGrp="1"/>
          </p:cNvSpPr>
          <p:nvPr>
            <p:ph type="sldNum" sz="quarter" idx="10"/>
          </p:nvPr>
        </p:nvSpPr>
        <p:spPr/>
        <p:txBody>
          <a:bodyPr/>
          <a:lstStyle/>
          <a:p>
            <a:fld id="{7481ECDC-7530-4EA9-86FD-4E56342A475C}" type="slidenum">
              <a:rPr lang="en-US" smtClean="0"/>
              <a:t>11</a:t>
            </a:fld>
            <a:endParaRPr lang="en-US"/>
          </a:p>
        </p:txBody>
      </p:sp>
    </p:spTree>
    <p:extLst>
      <p:ext uri="{BB962C8B-B14F-4D97-AF65-F5344CB8AC3E}">
        <p14:creationId xmlns:p14="http://schemas.microsoft.com/office/powerpoint/2010/main" val="1237223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1xx : informatif</a:t>
            </a:r>
          </a:p>
          <a:p>
            <a:r>
              <a:rPr lang="fr-FR" dirty="0" smtClean="0"/>
              <a:t>2xx : </a:t>
            </a:r>
            <a:r>
              <a:rPr lang="fr-FR" dirty="0" err="1" smtClean="0"/>
              <a:t>reponse</a:t>
            </a:r>
            <a:r>
              <a:rPr lang="fr-FR" dirty="0" smtClean="0"/>
              <a:t> positif</a:t>
            </a:r>
          </a:p>
          <a:p>
            <a:r>
              <a:rPr lang="fr-FR" dirty="0" smtClean="0"/>
              <a:t>3xx</a:t>
            </a:r>
            <a:r>
              <a:rPr lang="fr-FR" baseline="0" dirty="0" smtClean="0"/>
              <a:t> ; redirection</a:t>
            </a:r>
          </a:p>
          <a:p>
            <a:r>
              <a:rPr lang="fr-FR" baseline="0" dirty="0" smtClean="0"/>
              <a:t>4xx : erreur client</a:t>
            </a:r>
          </a:p>
          <a:p>
            <a:r>
              <a:rPr lang="fr-FR" baseline="0" dirty="0" smtClean="0"/>
              <a:t>5xx : </a:t>
            </a:r>
            <a:r>
              <a:rPr lang="fr-FR" baseline="0" dirty="0" err="1" smtClean="0"/>
              <a:t>errur</a:t>
            </a:r>
            <a:r>
              <a:rPr lang="fr-FR" baseline="0" dirty="0" smtClean="0"/>
              <a:t> serveur</a:t>
            </a:r>
          </a:p>
          <a:p>
            <a:endParaRPr lang="fr-FR" baseline="0" dirty="0" smtClean="0"/>
          </a:p>
          <a:p>
            <a:r>
              <a:rPr lang="fr-FR" dirty="0" smtClean="0"/>
              <a:t>Une fonction de rappel (aussi appelée </a:t>
            </a:r>
            <a:r>
              <a:rPr lang="fr-FR" i="1" dirty="0" smtClean="0"/>
              <a:t>callback</a:t>
            </a:r>
            <a:r>
              <a:rPr lang="fr-FR" dirty="0" smtClean="0"/>
              <a:t> en anglais) est une fonction passée dans une autre fonction en tant qu'argument, qui est ensuite invoquée à l'intérieur de la fonction externe pour accomplir une sorte de routine ou d'action.</a:t>
            </a:r>
          </a:p>
          <a:p>
            <a:endParaRPr lang="fr-FR" dirty="0" smtClean="0"/>
          </a:p>
          <a:p>
            <a:r>
              <a:rPr lang="fr-FR" dirty="0" err="1" smtClean="0"/>
              <a:t>function</a:t>
            </a:r>
            <a:r>
              <a:rPr lang="fr-FR" dirty="0" smtClean="0"/>
              <a:t> salutation(</a:t>
            </a:r>
            <a:r>
              <a:rPr lang="fr-FR" dirty="0" err="1" smtClean="0"/>
              <a:t>name</a:t>
            </a:r>
            <a:r>
              <a:rPr lang="fr-FR" dirty="0" smtClean="0"/>
              <a:t>) { </a:t>
            </a:r>
            <a:r>
              <a:rPr lang="fr-FR" dirty="0" err="1" smtClean="0"/>
              <a:t>alert</a:t>
            </a:r>
            <a:r>
              <a:rPr lang="fr-FR" dirty="0" smtClean="0"/>
              <a:t>('Bonjour ' + </a:t>
            </a:r>
            <a:r>
              <a:rPr lang="fr-FR" dirty="0" err="1" smtClean="0"/>
              <a:t>name</a:t>
            </a:r>
            <a:r>
              <a:rPr lang="fr-FR" dirty="0" smtClean="0"/>
              <a:t>); } </a:t>
            </a:r>
          </a:p>
          <a:p>
            <a:endParaRPr lang="fr-FR" dirty="0" smtClean="0"/>
          </a:p>
          <a:p>
            <a:r>
              <a:rPr lang="fr-FR" dirty="0" err="1" smtClean="0"/>
              <a:t>function</a:t>
            </a:r>
            <a:r>
              <a:rPr lang="fr-FR" dirty="0" smtClean="0"/>
              <a:t> </a:t>
            </a:r>
            <a:r>
              <a:rPr lang="fr-FR" dirty="0" err="1" smtClean="0"/>
              <a:t>processUserInput</a:t>
            </a:r>
            <a:r>
              <a:rPr lang="fr-FR" dirty="0" smtClean="0"/>
              <a:t>(callback) </a:t>
            </a:r>
          </a:p>
          <a:p>
            <a:r>
              <a:rPr lang="fr-FR" dirty="0" smtClean="0"/>
              <a:t>{ </a:t>
            </a:r>
          </a:p>
          <a:p>
            <a:r>
              <a:rPr lang="fr-FR" dirty="0" smtClean="0"/>
              <a:t>var </a:t>
            </a:r>
            <a:r>
              <a:rPr lang="fr-FR" dirty="0" err="1" smtClean="0"/>
              <a:t>name</a:t>
            </a:r>
            <a:r>
              <a:rPr lang="fr-FR" dirty="0" smtClean="0"/>
              <a:t> = prompt('Entrez votre nom.');</a:t>
            </a:r>
          </a:p>
          <a:p>
            <a:r>
              <a:rPr lang="fr-FR" dirty="0" smtClean="0"/>
              <a:t> callback(</a:t>
            </a:r>
            <a:r>
              <a:rPr lang="fr-FR" dirty="0" err="1" smtClean="0"/>
              <a:t>name</a:t>
            </a:r>
            <a:r>
              <a:rPr lang="fr-FR" dirty="0" smtClean="0"/>
              <a:t>); </a:t>
            </a:r>
          </a:p>
          <a:p>
            <a:r>
              <a:rPr lang="fr-FR" dirty="0" smtClean="0"/>
              <a:t>} </a:t>
            </a:r>
          </a:p>
          <a:p>
            <a:r>
              <a:rPr lang="fr-FR" dirty="0" err="1" smtClean="0"/>
              <a:t>processUserInput</a:t>
            </a:r>
            <a:r>
              <a:rPr lang="fr-FR" dirty="0" smtClean="0"/>
              <a:t>(salutation); </a:t>
            </a:r>
            <a:endParaRPr lang="fr-FR" dirty="0"/>
          </a:p>
        </p:txBody>
      </p:sp>
      <p:sp>
        <p:nvSpPr>
          <p:cNvPr id="4" name="Slide Number Placeholder 3"/>
          <p:cNvSpPr>
            <a:spLocks noGrp="1"/>
          </p:cNvSpPr>
          <p:nvPr>
            <p:ph type="sldNum" sz="quarter" idx="10"/>
          </p:nvPr>
        </p:nvSpPr>
        <p:spPr/>
        <p:txBody>
          <a:bodyPr/>
          <a:lstStyle/>
          <a:p>
            <a:fld id="{7481ECDC-7530-4EA9-86FD-4E56342A475C}" type="slidenum">
              <a:rPr lang="en-US" smtClean="0"/>
              <a:t>12</a:t>
            </a:fld>
            <a:endParaRPr lang="en-US"/>
          </a:p>
        </p:txBody>
      </p:sp>
    </p:spTree>
    <p:extLst>
      <p:ext uri="{BB962C8B-B14F-4D97-AF65-F5344CB8AC3E}">
        <p14:creationId xmlns:p14="http://schemas.microsoft.com/office/powerpoint/2010/main" val="254142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100" b="0" i="0" kern="1200" dirty="0" err="1" smtClean="0">
                <a:solidFill>
                  <a:schemeClr val="tx1"/>
                </a:solidFill>
                <a:effectLst/>
                <a:latin typeface="+mn-lt"/>
                <a:ea typeface="+mn-ea"/>
                <a:cs typeface="+mn-cs"/>
              </a:rPr>
              <a:t>npm</a:t>
            </a:r>
            <a:r>
              <a:rPr lang="fr-FR" sz="2100" b="0" i="0" kern="1200" dirty="0" smtClean="0">
                <a:solidFill>
                  <a:schemeClr val="tx1"/>
                </a:solidFill>
                <a:effectLst/>
                <a:latin typeface="+mn-lt"/>
                <a:ea typeface="+mn-ea"/>
                <a:cs typeface="+mn-cs"/>
              </a:rPr>
              <a:t> </a:t>
            </a:r>
            <a:r>
              <a:rPr lang="fr-FR" sz="2100" b="0" i="0" kern="1200" dirty="0" err="1" smtClean="0">
                <a:solidFill>
                  <a:schemeClr val="tx1"/>
                </a:solidFill>
                <a:effectLst/>
                <a:latin typeface="+mn-lt"/>
                <a:ea typeface="+mn-ea"/>
                <a:cs typeface="+mn-cs"/>
              </a:rPr>
              <a:t>install</a:t>
            </a:r>
            <a:r>
              <a:rPr lang="fr-FR" sz="2100" b="0" i="0" kern="1200" dirty="0" smtClean="0">
                <a:solidFill>
                  <a:schemeClr val="tx1"/>
                </a:solidFill>
                <a:effectLst/>
                <a:latin typeface="+mn-lt"/>
                <a:ea typeface="+mn-ea"/>
                <a:cs typeface="+mn-cs"/>
              </a:rPr>
              <a:t> </a:t>
            </a:r>
            <a:r>
              <a:rPr lang="fr-FR" sz="2100" b="0" i="0" kern="1200" dirty="0" err="1" smtClean="0">
                <a:solidFill>
                  <a:schemeClr val="tx1"/>
                </a:solidFill>
                <a:effectLst/>
                <a:latin typeface="+mn-lt"/>
                <a:ea typeface="+mn-ea"/>
                <a:cs typeface="+mn-cs"/>
              </a:rPr>
              <a:t>bootstrap</a:t>
            </a:r>
            <a:r>
              <a:rPr lang="fr-FR" sz="2100" b="0" i="0" kern="1200" dirty="0" smtClean="0">
                <a:solidFill>
                  <a:schemeClr val="tx1"/>
                </a:solidFill>
                <a:effectLst/>
                <a:latin typeface="+mn-lt"/>
                <a:ea typeface="+mn-ea"/>
                <a:cs typeface="+mn-cs"/>
              </a:rPr>
              <a:t> –</a:t>
            </a:r>
            <a:r>
              <a:rPr lang="fr-FR" sz="2100" b="0" i="0" kern="1200" dirty="0" err="1" smtClean="0">
                <a:solidFill>
                  <a:schemeClr val="tx1"/>
                </a:solidFill>
                <a:effectLst/>
                <a:latin typeface="+mn-lt"/>
                <a:ea typeface="+mn-ea"/>
                <a:cs typeface="+mn-cs"/>
              </a:rPr>
              <a:t>save</a:t>
            </a:r>
            <a:endParaRPr lang="fr-FR" sz="2100" b="0" i="0" kern="1200" dirty="0" smtClean="0">
              <a:solidFill>
                <a:schemeClr val="tx1"/>
              </a:solidFill>
              <a:effectLst/>
              <a:latin typeface="+mn-lt"/>
              <a:ea typeface="+mn-ea"/>
              <a:cs typeface="+mn-cs"/>
            </a:endParaRPr>
          </a:p>
          <a:p>
            <a:r>
              <a:rPr lang="fr-FR" sz="2100" b="0" i="0" kern="1200" dirty="0" err="1" smtClean="0">
                <a:solidFill>
                  <a:schemeClr val="tx1"/>
                </a:solidFill>
                <a:effectLst/>
                <a:latin typeface="+mn-lt"/>
                <a:ea typeface="+mn-ea"/>
                <a:cs typeface="+mn-cs"/>
              </a:rPr>
              <a:t>npm</a:t>
            </a:r>
            <a:r>
              <a:rPr lang="fr-FR" sz="2100" b="0" i="0" kern="1200" dirty="0" smtClean="0">
                <a:solidFill>
                  <a:schemeClr val="tx1"/>
                </a:solidFill>
                <a:effectLst/>
                <a:latin typeface="+mn-lt"/>
                <a:ea typeface="+mn-ea"/>
                <a:cs typeface="+mn-cs"/>
              </a:rPr>
              <a:t> </a:t>
            </a:r>
            <a:r>
              <a:rPr lang="fr-FR" sz="2100" b="0" i="0" kern="1200" dirty="0" err="1" smtClean="0">
                <a:solidFill>
                  <a:schemeClr val="tx1"/>
                </a:solidFill>
                <a:effectLst/>
                <a:latin typeface="+mn-lt"/>
                <a:ea typeface="+mn-ea"/>
                <a:cs typeface="+mn-cs"/>
              </a:rPr>
              <a:t>install</a:t>
            </a:r>
            <a:r>
              <a:rPr lang="fr-FR" sz="2100" b="0" i="0" kern="1200" dirty="0" smtClean="0">
                <a:solidFill>
                  <a:schemeClr val="tx1"/>
                </a:solidFill>
                <a:effectLst/>
                <a:latin typeface="+mn-lt"/>
                <a:ea typeface="+mn-ea"/>
                <a:cs typeface="+mn-cs"/>
              </a:rPr>
              <a:t> </a:t>
            </a:r>
            <a:r>
              <a:rPr lang="fr-FR" sz="2100" b="0" i="0" kern="1200" dirty="0" err="1" smtClean="0">
                <a:solidFill>
                  <a:schemeClr val="tx1"/>
                </a:solidFill>
                <a:effectLst/>
                <a:latin typeface="+mn-lt"/>
                <a:ea typeface="+mn-ea"/>
                <a:cs typeface="+mn-cs"/>
              </a:rPr>
              <a:t>jquery</a:t>
            </a:r>
            <a:r>
              <a:rPr lang="fr-FR" sz="2100" b="0" i="0" kern="1200" dirty="0" smtClean="0">
                <a:solidFill>
                  <a:schemeClr val="tx1"/>
                </a:solidFill>
                <a:effectLst/>
                <a:latin typeface="+mn-lt"/>
                <a:ea typeface="+mn-ea"/>
                <a:cs typeface="+mn-cs"/>
              </a:rPr>
              <a:t> –</a:t>
            </a:r>
            <a:r>
              <a:rPr lang="fr-FR" sz="2100" b="0" i="0" kern="1200" dirty="0" err="1" smtClean="0">
                <a:solidFill>
                  <a:schemeClr val="tx1"/>
                </a:solidFill>
                <a:effectLst/>
                <a:latin typeface="+mn-lt"/>
                <a:ea typeface="+mn-ea"/>
                <a:cs typeface="+mn-cs"/>
              </a:rPr>
              <a:t>save</a:t>
            </a:r>
            <a:endParaRPr lang="fr-FR" sz="2100" b="0" i="0" kern="1200" dirty="0" smtClean="0">
              <a:solidFill>
                <a:schemeClr val="tx1"/>
              </a:solidFill>
              <a:effectLst/>
              <a:latin typeface="+mn-lt"/>
              <a:ea typeface="+mn-ea"/>
              <a:cs typeface="+mn-cs"/>
            </a:endParaRPr>
          </a:p>
          <a:p>
            <a:r>
              <a:rPr lang="fr-FR" sz="2100" b="0" i="0" kern="1200" dirty="0" err="1" smtClean="0">
                <a:solidFill>
                  <a:schemeClr val="tx1"/>
                </a:solidFill>
                <a:effectLst/>
                <a:latin typeface="+mn-lt"/>
                <a:ea typeface="+mn-ea"/>
                <a:cs typeface="+mn-cs"/>
              </a:rPr>
              <a:t>npm</a:t>
            </a:r>
            <a:r>
              <a:rPr lang="fr-FR" sz="2100" b="0" i="0" kern="1200" dirty="0" smtClean="0">
                <a:solidFill>
                  <a:schemeClr val="tx1"/>
                </a:solidFill>
                <a:effectLst/>
                <a:latin typeface="+mn-lt"/>
                <a:ea typeface="+mn-ea"/>
                <a:cs typeface="+mn-cs"/>
              </a:rPr>
              <a:t> </a:t>
            </a:r>
            <a:r>
              <a:rPr lang="fr-FR" sz="2100" b="0" i="0" kern="1200" dirty="0" err="1" smtClean="0">
                <a:solidFill>
                  <a:schemeClr val="tx1"/>
                </a:solidFill>
                <a:effectLst/>
                <a:latin typeface="+mn-lt"/>
                <a:ea typeface="+mn-ea"/>
                <a:cs typeface="+mn-cs"/>
              </a:rPr>
              <a:t>install</a:t>
            </a:r>
            <a:r>
              <a:rPr lang="fr-FR" sz="2100" b="0" i="0" kern="1200" dirty="0" smtClean="0">
                <a:solidFill>
                  <a:schemeClr val="tx1"/>
                </a:solidFill>
                <a:effectLst/>
                <a:latin typeface="+mn-lt"/>
                <a:ea typeface="+mn-ea"/>
                <a:cs typeface="+mn-cs"/>
              </a:rPr>
              <a:t> popper.js –</a:t>
            </a:r>
            <a:r>
              <a:rPr lang="fr-FR" sz="2100" b="0" i="0" kern="1200" dirty="0" err="1" smtClean="0">
                <a:solidFill>
                  <a:schemeClr val="tx1"/>
                </a:solidFill>
                <a:effectLst/>
                <a:latin typeface="+mn-lt"/>
                <a:ea typeface="+mn-ea"/>
                <a:cs typeface="+mn-cs"/>
              </a:rPr>
              <a:t>save</a:t>
            </a:r>
            <a:endParaRPr lang="fr-FR" sz="2100" b="0" i="0" kern="1200" dirty="0" smtClean="0">
              <a:solidFill>
                <a:schemeClr val="tx1"/>
              </a:solidFill>
              <a:effectLst/>
              <a:latin typeface="+mn-lt"/>
              <a:ea typeface="+mn-ea"/>
              <a:cs typeface="+mn-cs"/>
            </a:endParaRPr>
          </a:p>
          <a:p>
            <a:endParaRPr lang="fr-FR" sz="2100" b="0" i="0" kern="1200" dirty="0" smtClean="0">
              <a:solidFill>
                <a:schemeClr val="tx1"/>
              </a:solidFill>
              <a:effectLst/>
              <a:latin typeface="+mn-lt"/>
              <a:ea typeface="+mn-ea"/>
              <a:cs typeface="+mn-cs"/>
            </a:endParaRPr>
          </a:p>
          <a:p>
            <a:r>
              <a:rPr lang="fr-FR" sz="2100" b="0" i="0" kern="1200" dirty="0" err="1" smtClean="0">
                <a:solidFill>
                  <a:schemeClr val="tx1"/>
                </a:solidFill>
                <a:effectLst/>
                <a:latin typeface="+mn-lt"/>
                <a:ea typeface="+mn-ea"/>
                <a:cs typeface="+mn-cs"/>
              </a:rPr>
              <a:t>Angular.json</a:t>
            </a:r>
            <a:endParaRPr lang="fr-FR" sz="2100" b="0" i="0" kern="1200" dirty="0" smtClean="0">
              <a:solidFill>
                <a:schemeClr val="tx1"/>
              </a:solidFill>
              <a:effectLst/>
              <a:latin typeface="+mn-lt"/>
              <a:ea typeface="+mn-ea"/>
              <a:cs typeface="+mn-cs"/>
            </a:endParaRPr>
          </a:p>
          <a:p>
            <a:endParaRPr lang="fr-FR" sz="2100" b="0" i="0" kern="1200" dirty="0" smtClean="0">
              <a:solidFill>
                <a:schemeClr val="tx1"/>
              </a:solidFill>
              <a:effectLst/>
              <a:latin typeface="+mn-lt"/>
              <a:ea typeface="+mn-ea"/>
              <a:cs typeface="+mn-cs"/>
            </a:endParaRPr>
          </a:p>
          <a:p>
            <a:r>
              <a:rPr lang="fr-FR" sz="2100" kern="1200" dirty="0" smtClean="0">
                <a:solidFill>
                  <a:schemeClr val="tx1"/>
                </a:solidFill>
                <a:effectLst/>
                <a:latin typeface="+mn-lt"/>
                <a:ea typeface="+mn-ea"/>
                <a:cs typeface="+mn-cs"/>
              </a:rPr>
              <a:t>"styles": [</a:t>
            </a:r>
          </a:p>
          <a:p>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node_modules</a:t>
            </a:r>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bootstrap</a:t>
            </a:r>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dist</a:t>
            </a:r>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css</a:t>
            </a:r>
            <a:r>
              <a:rPr lang="fr-FR" sz="2100" kern="1200" dirty="0" smtClean="0">
                <a:solidFill>
                  <a:schemeClr val="tx1"/>
                </a:solidFill>
                <a:effectLst/>
                <a:latin typeface="+mn-lt"/>
                <a:ea typeface="+mn-ea"/>
                <a:cs typeface="+mn-cs"/>
              </a:rPr>
              <a:t>/bootstrap.min.css",</a:t>
            </a:r>
          </a:p>
          <a:p>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src</a:t>
            </a:r>
            <a:r>
              <a:rPr lang="fr-FR" sz="2100" kern="1200" dirty="0" smtClean="0">
                <a:solidFill>
                  <a:schemeClr val="tx1"/>
                </a:solidFill>
                <a:effectLst/>
                <a:latin typeface="+mn-lt"/>
                <a:ea typeface="+mn-ea"/>
                <a:cs typeface="+mn-cs"/>
              </a:rPr>
              <a:t>/styles.css"</a:t>
            </a:r>
          </a:p>
          <a:p>
            <a:r>
              <a:rPr lang="fr-FR" sz="2100" kern="1200" dirty="0" smtClean="0">
                <a:solidFill>
                  <a:schemeClr val="tx1"/>
                </a:solidFill>
                <a:effectLst/>
                <a:latin typeface="+mn-lt"/>
                <a:ea typeface="+mn-ea"/>
                <a:cs typeface="+mn-cs"/>
              </a:rPr>
              <a:t>],</a:t>
            </a:r>
          </a:p>
          <a:p>
            <a:r>
              <a:rPr lang="fr-FR" sz="2100" kern="1200" dirty="0" smtClean="0">
                <a:solidFill>
                  <a:schemeClr val="tx1"/>
                </a:solidFill>
                <a:effectLst/>
                <a:latin typeface="+mn-lt"/>
                <a:ea typeface="+mn-ea"/>
                <a:cs typeface="+mn-cs"/>
              </a:rPr>
              <a:t>"scripts": [</a:t>
            </a:r>
          </a:p>
          <a:p>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node_modules</a:t>
            </a:r>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jquery</a:t>
            </a:r>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dist</a:t>
            </a:r>
            <a:r>
              <a:rPr lang="fr-FR" sz="2100" kern="1200" dirty="0" smtClean="0">
                <a:solidFill>
                  <a:schemeClr val="tx1"/>
                </a:solidFill>
                <a:effectLst/>
                <a:latin typeface="+mn-lt"/>
                <a:ea typeface="+mn-ea"/>
                <a:cs typeface="+mn-cs"/>
              </a:rPr>
              <a:t>/jquery.min.js",</a:t>
            </a:r>
          </a:p>
          <a:p>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node_modules</a:t>
            </a:r>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bootstrap</a:t>
            </a:r>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dist</a:t>
            </a:r>
            <a:r>
              <a:rPr lang="fr-FR" sz="2100" kern="1200" dirty="0" smtClean="0">
                <a:solidFill>
                  <a:schemeClr val="tx1"/>
                </a:solidFill>
                <a:effectLst/>
                <a:latin typeface="+mn-lt"/>
                <a:ea typeface="+mn-ea"/>
                <a:cs typeface="+mn-cs"/>
              </a:rPr>
              <a:t>/</a:t>
            </a:r>
            <a:r>
              <a:rPr lang="fr-FR" sz="2100" kern="1200" dirty="0" err="1" smtClean="0">
                <a:solidFill>
                  <a:schemeClr val="tx1"/>
                </a:solidFill>
                <a:effectLst/>
                <a:latin typeface="+mn-lt"/>
                <a:ea typeface="+mn-ea"/>
                <a:cs typeface="+mn-cs"/>
              </a:rPr>
              <a:t>js</a:t>
            </a:r>
            <a:r>
              <a:rPr lang="fr-FR" sz="2100" kern="1200" dirty="0" smtClean="0">
                <a:solidFill>
                  <a:schemeClr val="tx1"/>
                </a:solidFill>
                <a:effectLst/>
                <a:latin typeface="+mn-lt"/>
                <a:ea typeface="+mn-ea"/>
                <a:cs typeface="+mn-cs"/>
              </a:rPr>
              <a:t>/bootstrap.min.js"</a:t>
            </a:r>
          </a:p>
          <a:p>
            <a:r>
              <a:rPr lang="fr-FR" sz="2100" kern="1200" dirty="0" smtClean="0">
                <a:solidFill>
                  <a:schemeClr val="tx1"/>
                </a:solidFill>
                <a:effectLst/>
                <a:latin typeface="+mn-lt"/>
                <a:ea typeface="+mn-ea"/>
                <a:cs typeface="+mn-cs"/>
              </a:rPr>
              <a:t>]</a:t>
            </a:r>
            <a:endParaRPr lang="fr-FR" sz="2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25</a:t>
            </a:fld>
            <a:endParaRPr lang="en-US"/>
          </a:p>
        </p:txBody>
      </p:sp>
    </p:spTree>
    <p:extLst>
      <p:ext uri="{BB962C8B-B14F-4D97-AF65-F5344CB8AC3E}">
        <p14:creationId xmlns:p14="http://schemas.microsoft.com/office/powerpoint/2010/main" val="3911799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Présentation des design</a:t>
            </a:r>
            <a:r>
              <a:rPr lang="fr-FR" baseline="0" dirty="0" smtClean="0"/>
              <a:t> patterns utilisées pour la mise en place des services web avec une architecture micro-service (pour </a:t>
            </a:r>
            <a:r>
              <a:rPr lang="fr-FR" baseline="0" dirty="0" err="1" smtClean="0"/>
              <a:t>scalabilité</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30</a:t>
            </a:fld>
            <a:endParaRPr lang="en-US"/>
          </a:p>
        </p:txBody>
      </p:sp>
    </p:spTree>
    <p:extLst>
      <p:ext uri="{BB962C8B-B14F-4D97-AF65-F5344CB8AC3E}">
        <p14:creationId xmlns:p14="http://schemas.microsoft.com/office/powerpoint/2010/main" val="191186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52</a:t>
            </a:fld>
            <a:endParaRPr lang="en-US"/>
          </a:p>
        </p:txBody>
      </p:sp>
    </p:spTree>
    <p:extLst>
      <p:ext uri="{BB962C8B-B14F-4D97-AF65-F5344CB8AC3E}">
        <p14:creationId xmlns:p14="http://schemas.microsoft.com/office/powerpoint/2010/main" val="230532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136617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409614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92227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Angular</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Angular</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Angular</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Angular</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0" Type="http://schemas.openxmlformats.org/officeDocument/2006/relationships/slideLayout" Target="../slideLayouts/slideLayout39.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slideLayout" Target="../slideLayouts/slideLayout109.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42" Type="http://schemas.openxmlformats.org/officeDocument/2006/relationships/slideLayout" Target="../slideLayouts/slideLayout112.xml"/><Relationship Id="rId47" Type="http://schemas.openxmlformats.org/officeDocument/2006/relationships/slideLayout" Target="../slideLayouts/slideLayout117.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9" Type="http://schemas.openxmlformats.org/officeDocument/2006/relationships/slideLayout" Target="../slideLayouts/slideLayout99.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40" Type="http://schemas.openxmlformats.org/officeDocument/2006/relationships/slideLayout" Target="../slideLayouts/slideLayout110.xml"/><Relationship Id="rId45" Type="http://schemas.openxmlformats.org/officeDocument/2006/relationships/slideLayout" Target="../slideLayouts/slideLayout115.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49" Type="http://schemas.openxmlformats.org/officeDocument/2006/relationships/theme" Target="../theme/theme4.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4" Type="http://schemas.openxmlformats.org/officeDocument/2006/relationships/slideLayout" Target="../slideLayouts/slideLayout114.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43" Type="http://schemas.openxmlformats.org/officeDocument/2006/relationships/slideLayout" Target="../slideLayouts/slideLayout113.xml"/><Relationship Id="rId48" Type="http://schemas.openxmlformats.org/officeDocument/2006/relationships/slideLayout" Target="../slideLayouts/slideLayout118.xml"/><Relationship Id="rId8" Type="http://schemas.openxmlformats.org/officeDocument/2006/relationships/slideLayout" Target="../slideLayouts/slideLayout78.xml"/><Relationship Id="rId3" Type="http://schemas.openxmlformats.org/officeDocument/2006/relationships/slideLayout" Target="../slideLayouts/slideLayout73.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 Id="rId46" Type="http://schemas.openxmlformats.org/officeDocument/2006/relationships/slideLayout" Target="../slideLayouts/slideLayout116.xml"/><Relationship Id="rId20" Type="http://schemas.openxmlformats.org/officeDocument/2006/relationships/slideLayout" Target="../slideLayouts/slideLayout90.xml"/><Relationship Id="rId41" Type="http://schemas.openxmlformats.org/officeDocument/2006/relationships/slideLayout" Target="../slideLayouts/slideLayout111.xml"/><Relationship Id="rId1" Type="http://schemas.openxmlformats.org/officeDocument/2006/relationships/slideLayout" Target="../slideLayouts/slideLayout71.xml"/><Relationship Id="rId6"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Angular</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‹N°›</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 id="2147483874" r:id="rId50"/>
    <p:sldLayoutId id="2147483875" r:id="rId5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Angular</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‹N°›</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73"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fr/docs/Web/HTTP/Methods/" TargetMode="External"/><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18.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8.xml.rels><?xml version="1.0" encoding="UTF-8" standalone="yes"?>
<Relationships xmlns="http://schemas.openxmlformats.org/package/2006/relationships"><Relationship Id="rId2" Type="http://schemas.openxmlformats.org/officeDocument/2006/relationships/hyperlink" Target="https://nodejs.org/fr/" TargetMode="Externa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nodejs.org/fr/download/" TargetMode="Externa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ngular/angular-cli/releases" TargetMode="External"/><Relationship Id="rId2" Type="http://schemas.openxmlformats.org/officeDocument/2006/relationships/hyperlink" Target="https://github.com/angular/angular/releases" TargetMode="External"/><Relationship Id="rId1" Type="http://schemas.openxmlformats.org/officeDocument/2006/relationships/slideLayout" Target="../slideLayouts/slideLayout20.xml"/><Relationship Id="rId5" Type="http://schemas.openxmlformats.org/officeDocument/2006/relationships/image" Target="../media/image31.png"/><Relationship Id="rId4" Type="http://schemas.openxmlformats.org/officeDocument/2006/relationships/hyperlink" Target="https://angular.io/cli"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1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1.xml.rels><?xml version="1.0" encoding="UTF-8" standalone="yes"?>
<Relationships xmlns="http://schemas.openxmlformats.org/package/2006/relationships"><Relationship Id="rId2" Type="http://schemas.openxmlformats.org/officeDocument/2006/relationships/hyperlink" Target="/angular/composants/property-binding" TargetMode="External"/><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9.xml"/><Relationship Id="rId1" Type="http://schemas.openxmlformats.org/officeDocument/2006/relationships/slideLayout" Target="../slideLayouts/slideLayout78.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63.xml.rels><?xml version="1.0" encoding="UTF-8" standalone="yes"?>
<Relationships xmlns="http://schemas.openxmlformats.org/package/2006/relationships"><Relationship Id="rId2" Type="http://schemas.openxmlformats.org/officeDocument/2006/relationships/hyperlink" Target="https://angular.io/api?type=pipe" TargetMode="External"/><Relationship Id="rId1" Type="http://schemas.openxmlformats.org/officeDocument/2006/relationships/slideLayout" Target="../slideLayouts/slideLayout1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guide/angular-compiler-options"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5"/>
          </p:nvPr>
        </p:nvSpPr>
        <p:spPr>
          <a:xfrm>
            <a:off x="223215" y="7852768"/>
            <a:ext cx="9046005" cy="1620180"/>
          </a:xfrm>
        </p:spPr>
        <p:txBody>
          <a:bodyPr/>
          <a:lstStyle/>
          <a:p>
            <a:pPr algn="l"/>
            <a:r>
              <a:rPr kumimoji="1" lang="fr-FR" altLang="ja-JP" sz="2800" dirty="0" smtClean="0"/>
              <a:t>Omar AMAOUN</a:t>
            </a:r>
          </a:p>
          <a:p>
            <a:pPr algn="l"/>
            <a:r>
              <a:rPr lang="fr-FR" sz="2800" b="1" dirty="0"/>
              <a:t>Centre CIGMA - FST Settat</a:t>
            </a:r>
          </a:p>
          <a:p>
            <a:pPr algn="l"/>
            <a:r>
              <a:rPr kumimoji="1" lang="fr-FR" altLang="ja-JP" sz="2800" dirty="0"/>
              <a:t>Email : OMAR.AMAOUN@gmail.Com</a:t>
            </a:r>
            <a:endParaRPr kumimoji="1" lang="ja-JP" altLang="en-US" sz="2800" dirty="0"/>
          </a:p>
        </p:txBody>
      </p:sp>
      <p:sp>
        <p:nvSpPr>
          <p:cNvPr id="11" name="タイトル 10"/>
          <p:cNvSpPr>
            <a:spLocks noGrp="1"/>
          </p:cNvSpPr>
          <p:nvPr>
            <p:ph type="ctrTitle"/>
          </p:nvPr>
        </p:nvSpPr>
        <p:spPr>
          <a:xfrm>
            <a:off x="2392456" y="4603440"/>
            <a:ext cx="13753528" cy="1189757"/>
          </a:xfrm>
          <a:prstGeom prst="rect">
            <a:avLst/>
          </a:prstGeom>
        </p:spPr>
        <p:txBody>
          <a:bodyPr/>
          <a:lstStyle/>
          <a:p>
            <a:r>
              <a:rPr kumimoji="1" lang="en-US" altLang="ja-JP" dirty="0" smtClean="0"/>
              <a:t>Angular</a:t>
            </a:r>
            <a:endParaRPr kumimoji="1" lang="ja-JP" altLang="en-US" dirty="0"/>
          </a:p>
        </p:txBody>
      </p:sp>
      <p:sp>
        <p:nvSpPr>
          <p:cNvPr id="5" name="タイトル 10"/>
          <p:cNvSpPr txBox="1">
            <a:spLocks/>
          </p:cNvSpPr>
          <p:nvPr/>
        </p:nvSpPr>
        <p:spPr>
          <a:xfrm>
            <a:off x="2378534" y="914819"/>
            <a:ext cx="13753528" cy="1189757"/>
          </a:xfrm>
          <a:prstGeom prst="rect">
            <a:avLst/>
          </a:prstGeom>
        </p:spPr>
        <p:txBody>
          <a:bodyPr anchor="ctr"/>
          <a:lstStyle>
            <a:lvl1pPr algn="ctr" defTabSz="1632753" rtl="0" eaLnBrk="1" latinLnBrk="0" hangingPunct="1">
              <a:lnSpc>
                <a:spcPct val="100000"/>
              </a:lnSpc>
              <a:spcBef>
                <a:spcPct val="0"/>
              </a:spcBef>
              <a:buNone/>
              <a:defRPr sz="7200" kern="1200" spc="1500" baseline="0">
                <a:solidFill>
                  <a:schemeClr val="accent1"/>
                </a:solidFill>
                <a:latin typeface="+mj-lt"/>
                <a:ea typeface="+mj-ea"/>
                <a:cs typeface="+mj-cs"/>
              </a:defRPr>
            </a:lvl1pPr>
          </a:lstStyle>
          <a:p>
            <a:r>
              <a:rPr kumimoji="1" lang="fr-FR" altLang="ja-JP" dirty="0" smtClean="0"/>
              <a:t>Développement FRONT</a:t>
            </a:r>
            <a:r>
              <a:rPr kumimoji="1" lang="en-US" altLang="ja-JP" dirty="0" smtClean="0"/>
              <a:t> WEB</a:t>
            </a:r>
            <a:endParaRPr kumimoji="1" lang="ja-JP" altLang="en-US" dirty="0"/>
          </a:p>
        </p:txBody>
      </p:sp>
    </p:spTree>
    <p:extLst>
      <p:ext uri="{BB962C8B-B14F-4D97-AF65-F5344CB8AC3E}">
        <p14:creationId xmlns:p14="http://schemas.microsoft.com/office/powerpoint/2010/main" val="2270164287"/>
      </p:ext>
    </p:extLst>
  </p:cSld>
  <p:clrMapOvr>
    <a:masterClrMapping/>
  </p:clrMapOvr>
  <mc:AlternateContent xmlns:mc="http://schemas.openxmlformats.org/markup-compatibility/2006" xmlns:p14="http://schemas.microsoft.com/office/powerpoint/2010/main">
    <mc:Choice Requires="p14">
      <p:transition spd="med" p14:dur="700" advTm="8506">
        <p:fade/>
      </p:transition>
    </mc:Choice>
    <mc:Fallback xmlns="">
      <p:transition spd="med" advTm="8506">
        <p:fade/>
      </p:transition>
    </mc:Fallback>
  </mc:AlternateContent>
  <p:timing>
    <p:tnLst>
      <p:par>
        <p:cTn id="1" dur="indefinite" restart="never" nodeType="tmRoot"/>
      </p:par>
    </p:tnLst>
  </p:timing>
  <p:extLst mod="1">
    <p:ext uri="{E180D4A7-C9FB-4DFB-919C-405C955672EB}">
      <p14:showEvtLst xmlns:p14="http://schemas.microsoft.com/office/powerpoint/2010/main">
        <p14:playEvt time="6602"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Rappel</a:t>
            </a:r>
            <a:endParaRPr lang="fr-FR" dirty="0"/>
          </a:p>
        </p:txBody>
      </p:sp>
      <p:sp>
        <p:nvSpPr>
          <p:cNvPr id="3" name="Footer Placeholder 2"/>
          <p:cNvSpPr>
            <a:spLocks noGrp="1"/>
          </p:cNvSpPr>
          <p:nvPr>
            <p:ph type="ftr" sz="quarter" idx="10"/>
          </p:nvPr>
        </p:nvSpPr>
        <p:spPr/>
        <p:txBody>
          <a:bodyPr/>
          <a:lstStyle/>
          <a:p>
            <a:r>
              <a:rPr lang="en-US" smtClean="0"/>
              <a:t>Angular</a:t>
            </a:r>
            <a:endParaRPr lang="en-US" dirty="0"/>
          </a:p>
        </p:txBody>
      </p:sp>
      <p:sp>
        <p:nvSpPr>
          <p:cNvPr id="4" name="Slide Number Placeholder 3"/>
          <p:cNvSpPr>
            <a:spLocks noGrp="1"/>
          </p:cNvSpPr>
          <p:nvPr>
            <p:ph type="sldNum" sz="quarter" idx="11"/>
          </p:nvPr>
        </p:nvSpPr>
        <p:spPr/>
        <p:txBody>
          <a:bodyPr/>
          <a:lstStyle/>
          <a:p>
            <a:fld id="{387164BF-D67A-46C0-81D2-5BAF67C00C80}" type="slidenum">
              <a:rPr lang="en-US" smtClean="0"/>
              <a:pPr/>
              <a:t>10</a:t>
            </a:fld>
            <a:endParaRPr lang="en-US" dirty="0"/>
          </a:p>
        </p:txBody>
      </p:sp>
      <p:sp>
        <p:nvSpPr>
          <p:cNvPr id="5" name="Text Placeholder 4"/>
          <p:cNvSpPr>
            <a:spLocks noGrp="1"/>
          </p:cNvSpPr>
          <p:nvPr>
            <p:ph type="body" sz="quarter" idx="14"/>
          </p:nvPr>
        </p:nvSpPr>
        <p:spPr/>
        <p:txBody>
          <a:bodyPr/>
          <a:lstStyle/>
          <a:p>
            <a:r>
              <a:rPr lang="fr-FR" dirty="0" err="1" smtClean="0"/>
              <a:t>ECMAScript</a:t>
            </a:r>
            <a:endParaRPr lang="fr-FR" dirty="0"/>
          </a:p>
        </p:txBody>
      </p:sp>
      <p:sp>
        <p:nvSpPr>
          <p:cNvPr id="6" name="Text Placeholder 5"/>
          <p:cNvSpPr>
            <a:spLocks noGrp="1"/>
          </p:cNvSpPr>
          <p:nvPr>
            <p:ph type="body" sz="quarter" idx="15"/>
          </p:nvPr>
        </p:nvSpPr>
        <p:spPr/>
        <p:txBody>
          <a:bodyPr/>
          <a:lstStyle/>
          <a:p>
            <a:r>
              <a:rPr lang="fr-FR" b="1" dirty="0" err="1"/>
              <a:t>ECMAScript</a:t>
            </a:r>
            <a:r>
              <a:rPr lang="fr-FR" dirty="0"/>
              <a:t> est un ensemble de normes concernant les langages de programmation de type script et standardisées par </a:t>
            </a:r>
            <a:r>
              <a:rPr lang="fr-FR" dirty="0" err="1"/>
              <a:t>Ecma</a:t>
            </a:r>
            <a:r>
              <a:rPr lang="fr-FR" dirty="0"/>
              <a:t> International dans le cadre de la spécification </a:t>
            </a:r>
            <a:r>
              <a:rPr lang="fr-FR" dirty="0" smtClean="0"/>
              <a:t>ECMA-262 (il existe à ce jour 12 version ECMA-262). </a:t>
            </a:r>
            <a:r>
              <a:rPr lang="fr-FR" dirty="0"/>
              <a:t>Il s'agit donc d'un standard, dont les spécifications sont mises en œuvre dans différents langages de script, comme JavaScript ou </a:t>
            </a:r>
            <a:r>
              <a:rPr lang="fr-FR" dirty="0" err="1"/>
              <a:t>ActionScript</a:t>
            </a:r>
            <a:r>
              <a:rPr lang="fr-FR" dirty="0" smtClean="0"/>
              <a:t>.</a:t>
            </a:r>
            <a:endParaRPr lang="fr-FR" dirty="0"/>
          </a:p>
          <a:p>
            <a:r>
              <a:rPr lang="fr-FR" dirty="0" smtClean="0"/>
              <a:t>A l’attente de </a:t>
            </a:r>
            <a:r>
              <a:rPr lang="fr-FR" dirty="0" err="1" smtClean="0"/>
              <a:t>ESnext</a:t>
            </a:r>
            <a:r>
              <a:rPr lang="fr-FR" dirty="0"/>
              <a:t>.</a:t>
            </a:r>
            <a:r>
              <a:rPr lang="fr-FR" dirty="0" smtClean="0"/>
              <a:t> </a:t>
            </a:r>
            <a:endParaRPr lang="fr-FR" dirty="0"/>
          </a:p>
        </p:txBody>
      </p:sp>
    </p:spTree>
    <p:extLst>
      <p:ext uri="{BB962C8B-B14F-4D97-AF65-F5344CB8AC3E}">
        <p14:creationId xmlns:p14="http://schemas.microsoft.com/office/powerpoint/2010/main" val="4191646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HTTP</a:t>
            </a:r>
            <a:endParaRPr lang="fr-FR" dirty="0"/>
          </a:p>
        </p:txBody>
      </p:sp>
      <p:sp>
        <p:nvSpPr>
          <p:cNvPr id="3" name="Footer Placeholder 2"/>
          <p:cNvSpPr>
            <a:spLocks noGrp="1"/>
          </p:cNvSpPr>
          <p:nvPr>
            <p:ph type="ftr" sz="quarter" idx="10"/>
          </p:nvPr>
        </p:nvSpPr>
        <p:spPr/>
        <p:txBody>
          <a:bodyPr/>
          <a:lstStyle/>
          <a:p>
            <a:r>
              <a:rPr lang="en-US" smtClean="0"/>
              <a:t>Angular</a:t>
            </a:r>
            <a:endParaRPr lang="en-US" dirty="0"/>
          </a:p>
        </p:txBody>
      </p:sp>
      <p:sp>
        <p:nvSpPr>
          <p:cNvPr id="4" name="Slide Number Placeholder 3"/>
          <p:cNvSpPr>
            <a:spLocks noGrp="1"/>
          </p:cNvSpPr>
          <p:nvPr>
            <p:ph type="sldNum" sz="quarter" idx="11"/>
          </p:nvPr>
        </p:nvSpPr>
        <p:spPr/>
        <p:txBody>
          <a:bodyPr/>
          <a:lstStyle/>
          <a:p>
            <a:fld id="{387164BF-D67A-46C0-81D2-5BAF67C00C80}" type="slidenum">
              <a:rPr lang="en-US" smtClean="0"/>
              <a:pPr/>
              <a:t>11</a:t>
            </a:fld>
            <a:endParaRPr lang="en-US" dirty="0"/>
          </a:p>
        </p:txBody>
      </p:sp>
      <p:sp>
        <p:nvSpPr>
          <p:cNvPr id="5" name="Text Placeholder 4"/>
          <p:cNvSpPr>
            <a:spLocks noGrp="1"/>
          </p:cNvSpPr>
          <p:nvPr>
            <p:ph type="body" sz="quarter" idx="14"/>
          </p:nvPr>
        </p:nvSpPr>
        <p:spPr/>
        <p:txBody>
          <a:bodyPr/>
          <a:lstStyle/>
          <a:p>
            <a:r>
              <a:rPr lang="fr-FR" dirty="0" smtClean="0"/>
              <a:t>HyperText Transfert Protocol</a:t>
            </a:r>
            <a:endParaRPr lang="fr-FR" dirty="0"/>
          </a:p>
        </p:txBody>
      </p:sp>
      <p:sp>
        <p:nvSpPr>
          <p:cNvPr id="6" name="Text Placeholder 5"/>
          <p:cNvSpPr>
            <a:spLocks noGrp="1"/>
          </p:cNvSpPr>
          <p:nvPr>
            <p:ph type="body" sz="quarter" idx="15"/>
          </p:nvPr>
        </p:nvSpPr>
        <p:spPr>
          <a:xfrm>
            <a:off x="1096312" y="2991839"/>
            <a:ext cx="7641849" cy="5895655"/>
          </a:xfrm>
        </p:spPr>
        <p:txBody>
          <a:bodyPr/>
          <a:lstStyle/>
          <a:p>
            <a:pPr marL="342900" indent="-342900">
              <a:buFont typeface="Arial" panose="020B0604020202020204" pitchFamily="34" charset="0"/>
              <a:buChar char="•"/>
            </a:pPr>
            <a:r>
              <a:rPr lang="fr-FR" dirty="0"/>
              <a:t>Protocole qui permet au client de récupérer des documents ou la data en générale du serveur.</a:t>
            </a:r>
          </a:p>
          <a:p>
            <a:pPr marL="342900" indent="-342900">
              <a:buFont typeface="Arial" panose="020B0604020202020204" pitchFamily="34" charset="0"/>
              <a:buChar char="•"/>
            </a:pPr>
            <a:r>
              <a:rPr lang="fr-FR" dirty="0"/>
              <a:t>Trois versions populaires à ce jour, http 1.0, http 1.1 et http 2.0.</a:t>
            </a:r>
          </a:p>
          <a:p>
            <a:pPr marL="342900" indent="-342900">
              <a:buFont typeface="Arial" panose="020B0604020202020204" pitchFamily="34" charset="0"/>
              <a:buChar char="•"/>
            </a:pPr>
            <a:r>
              <a:rPr lang="fr-FR" dirty="0"/>
              <a:t>Dans notre cas nous allons voir uniquement le http 1.0.</a:t>
            </a:r>
          </a:p>
          <a:p>
            <a:pPr marL="342900" indent="-342900">
              <a:buFont typeface="Arial" panose="020B0604020202020204" pitchFamily="34" charset="0"/>
              <a:buChar char="•"/>
            </a:pPr>
            <a:r>
              <a:rPr lang="fr-FR" dirty="0"/>
              <a:t>L’appel se fait par des verbes anglais qui donnent une signification à l’action en cours.</a:t>
            </a:r>
          </a:p>
          <a:p>
            <a:pPr marL="1669512" lvl="1" indent="-342900">
              <a:buFont typeface="Arial" panose="020B0604020202020204" pitchFamily="34" charset="0"/>
              <a:buChar char="•"/>
            </a:pPr>
            <a:r>
              <a:rPr lang="fr-FR" sz="2000" b="1" dirty="0"/>
              <a:t>GET : </a:t>
            </a:r>
            <a:r>
              <a:rPr lang="fr-FR" sz="2000" dirty="0"/>
              <a:t>récupération de la data dans le corps de la requête http.</a:t>
            </a:r>
          </a:p>
          <a:p>
            <a:pPr marL="1669512" lvl="1" indent="-342900">
              <a:buFont typeface="Arial" panose="020B0604020202020204" pitchFamily="34" charset="0"/>
              <a:buChar char="•"/>
            </a:pPr>
            <a:r>
              <a:rPr lang="fr-FR" sz="2000" b="1" dirty="0"/>
              <a:t>POST : </a:t>
            </a:r>
            <a:r>
              <a:rPr lang="fr-FR" sz="2000" dirty="0"/>
              <a:t>envoie de la data dans le corps de la requête </a:t>
            </a:r>
            <a:r>
              <a:rPr lang="fr-FR" sz="2000" dirty="0" smtClean="0"/>
              <a:t>http, le type de la data est indiqué par l’en-tête.</a:t>
            </a:r>
            <a:endParaRPr lang="fr-FR" sz="2000" dirty="0"/>
          </a:p>
          <a:p>
            <a:pPr marL="1669512" lvl="1" indent="-342900">
              <a:buFont typeface="Arial" panose="020B0604020202020204" pitchFamily="34" charset="0"/>
              <a:buChar char="•"/>
            </a:pPr>
            <a:r>
              <a:rPr lang="fr-FR" sz="2000" b="1" dirty="0" smtClean="0"/>
              <a:t>PUT : </a:t>
            </a:r>
            <a:r>
              <a:rPr lang="fr-FR" sz="2000" dirty="0"/>
              <a:t>crée une nouvelle ressource ou remplace une représentation de la ressource ciblée par le contenu de la </a:t>
            </a:r>
            <a:r>
              <a:rPr lang="fr-FR" sz="2000" dirty="0" smtClean="0"/>
              <a:t>requête.</a:t>
            </a:r>
          </a:p>
          <a:p>
            <a:pPr marL="1669512" lvl="1" indent="-342900">
              <a:buFont typeface="Arial" panose="020B0604020202020204" pitchFamily="34" charset="0"/>
              <a:buChar char="•"/>
            </a:pPr>
            <a:r>
              <a:rPr lang="fr-FR" sz="2000" b="1" dirty="0" smtClean="0"/>
              <a:t>…</a:t>
            </a:r>
            <a:endParaRPr lang="fr-FR" b="1" dirty="0" smtClean="0"/>
          </a:p>
          <a:p>
            <a:pPr marL="342900" indent="-342900">
              <a:buFont typeface="Arial" panose="020B0604020202020204" pitchFamily="34" charset="0"/>
              <a:buChar char="•"/>
            </a:pPr>
            <a:r>
              <a:rPr lang="fr-FR" b="1" dirty="0" smtClean="0"/>
              <a:t>Vous référer </a:t>
            </a:r>
            <a:r>
              <a:rPr lang="fr-FR" b="1" dirty="0"/>
              <a:t>à </a:t>
            </a:r>
            <a:r>
              <a:rPr lang="fr-FR" b="1" dirty="0">
                <a:hlinkClick r:id="rId3"/>
              </a:rPr>
              <a:t>https://developer.mozilla.org/fr/docs/Web/HTTP/Methods</a:t>
            </a:r>
            <a:r>
              <a:rPr lang="fr-FR" b="1" dirty="0" smtClean="0">
                <a:hlinkClick r:id="rId3"/>
              </a:rPr>
              <a:t>/</a:t>
            </a:r>
            <a:r>
              <a:rPr lang="fr-FR" b="1" dirty="0" smtClean="0"/>
              <a:t> pour plus de détail.</a:t>
            </a:r>
          </a:p>
          <a:p>
            <a:pPr marL="342900" indent="-342900">
              <a:buFont typeface="Wingdings" panose="05000000000000000000" pitchFamily="2" charset="2"/>
              <a:buChar char="Ø"/>
            </a:pPr>
            <a:endParaRPr lang="fr-FR" dirty="0" smtClean="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5980" y="1543100"/>
            <a:ext cx="8156297" cy="8048267"/>
          </a:xfrm>
          <a:prstGeom prst="rect">
            <a:avLst/>
          </a:prstGeom>
        </p:spPr>
      </p:pic>
      <p:sp>
        <p:nvSpPr>
          <p:cNvPr id="10" name="Rectangle 9"/>
          <p:cNvSpPr/>
          <p:nvPr/>
        </p:nvSpPr>
        <p:spPr>
          <a:xfrm>
            <a:off x="16073976" y="8932498"/>
            <a:ext cx="1788301" cy="658869"/>
          </a:xfrm>
          <a:prstGeom prst="rect">
            <a:avLst/>
          </a:prstGeom>
          <a:solidFill>
            <a:schemeClr val="bg1"/>
          </a:solidFill>
          <a:ln w="12700" cmpd="thinThick">
            <a:solidFill>
              <a:schemeClr val="bg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Tree>
    <p:extLst>
      <p:ext uri="{BB962C8B-B14F-4D97-AF65-F5344CB8AC3E}">
        <p14:creationId xmlns:p14="http://schemas.microsoft.com/office/powerpoint/2010/main" val="627454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 WEB 2.0</a:t>
            </a:r>
            <a:endParaRPr lang="fr-FR" dirty="0"/>
          </a:p>
        </p:txBody>
      </p:sp>
      <p:sp>
        <p:nvSpPr>
          <p:cNvPr id="3" name="Footer Placeholder 2"/>
          <p:cNvSpPr>
            <a:spLocks noGrp="1"/>
          </p:cNvSpPr>
          <p:nvPr>
            <p:ph type="ftr" sz="quarter" idx="10"/>
          </p:nvPr>
        </p:nvSpPr>
        <p:spPr/>
        <p:txBody>
          <a:bodyPr/>
          <a:lstStyle/>
          <a:p>
            <a:r>
              <a:rPr lang="en-US" smtClean="0"/>
              <a:t>Angular</a:t>
            </a:r>
            <a:endParaRPr lang="en-US" dirty="0"/>
          </a:p>
        </p:txBody>
      </p:sp>
      <p:sp>
        <p:nvSpPr>
          <p:cNvPr id="4" name="Slide Number Placeholder 3"/>
          <p:cNvSpPr>
            <a:spLocks noGrp="1"/>
          </p:cNvSpPr>
          <p:nvPr>
            <p:ph type="sldNum" sz="quarter" idx="11"/>
          </p:nvPr>
        </p:nvSpPr>
        <p:spPr/>
        <p:txBody>
          <a:bodyPr/>
          <a:lstStyle/>
          <a:p>
            <a:fld id="{387164BF-D67A-46C0-81D2-5BAF67C00C80}" type="slidenum">
              <a:rPr lang="en-US" smtClean="0"/>
              <a:pPr/>
              <a:t>12</a:t>
            </a:fld>
            <a:endParaRPr lang="en-US" dirty="0"/>
          </a:p>
        </p:txBody>
      </p:sp>
      <p:sp>
        <p:nvSpPr>
          <p:cNvPr id="5" name="Text Placeholder 4"/>
          <p:cNvSpPr>
            <a:spLocks noGrp="1"/>
          </p:cNvSpPr>
          <p:nvPr>
            <p:ph type="body" sz="quarter" idx="14"/>
          </p:nvPr>
        </p:nvSpPr>
        <p:spPr/>
        <p:txBody>
          <a:bodyPr/>
          <a:lstStyle/>
          <a:p>
            <a:r>
              <a:rPr lang="fr-FR" dirty="0" smtClean="0"/>
              <a:t>Le XHR (</a:t>
            </a:r>
            <a:r>
              <a:rPr lang="fr-FR" dirty="0" err="1" smtClean="0"/>
              <a:t>XMLHttpRequest</a:t>
            </a:r>
            <a:r>
              <a:rPr lang="fr-FR" dirty="0" smtClean="0"/>
              <a:t>)</a:t>
            </a:r>
            <a:endParaRPr lang="fr-FR" dirty="0"/>
          </a:p>
        </p:txBody>
      </p:sp>
      <p:sp>
        <p:nvSpPr>
          <p:cNvPr id="6" name="Text Placeholder 5"/>
          <p:cNvSpPr>
            <a:spLocks noGrp="1"/>
          </p:cNvSpPr>
          <p:nvPr>
            <p:ph type="body" sz="quarter" idx="15"/>
          </p:nvPr>
        </p:nvSpPr>
        <p:spPr>
          <a:xfrm>
            <a:off x="1096312" y="2991839"/>
            <a:ext cx="7641849" cy="5895655"/>
          </a:xfrm>
        </p:spPr>
        <p:txBody>
          <a:bodyPr/>
          <a:lstStyle/>
          <a:p>
            <a:pPr marL="342900" indent="-342900">
              <a:buFont typeface="Arial" panose="020B0604020202020204" pitchFamily="34" charset="0"/>
              <a:buChar char="•"/>
            </a:pPr>
            <a:r>
              <a:rPr lang="fr-FR" dirty="0" smtClean="0"/>
              <a:t>Les Objets </a:t>
            </a:r>
            <a:r>
              <a:rPr lang="fr-FR" dirty="0" err="1" smtClean="0"/>
              <a:t>XmlHttpRequest</a:t>
            </a:r>
            <a:r>
              <a:rPr lang="fr-FR" dirty="0" smtClean="0"/>
              <a:t> permettent d’interagir avec les serveurs.</a:t>
            </a:r>
          </a:p>
          <a:p>
            <a:pPr marL="342900" indent="-342900">
              <a:buFont typeface="Arial" panose="020B0604020202020204" pitchFamily="34" charset="0"/>
              <a:buChar char="•"/>
            </a:pPr>
            <a:r>
              <a:rPr lang="fr-FR" dirty="0" smtClean="0"/>
              <a:t> On peut récupérer des données sans pour autant rafraîchir la page. Cela permet à une page web d’</a:t>
            </a:r>
            <a:r>
              <a:rPr lang="fr-FR" dirty="0"/>
              <a:t>ê</a:t>
            </a:r>
            <a:r>
              <a:rPr lang="fr-FR" dirty="0" smtClean="0"/>
              <a:t>tre mise à jour sans perturber les actions utilisateurs.</a:t>
            </a:r>
          </a:p>
          <a:p>
            <a:pPr marL="342900" indent="-342900">
              <a:buFont typeface="Arial" panose="020B0604020202020204" pitchFamily="34" charset="0"/>
              <a:buChar char="•"/>
            </a:pPr>
            <a:r>
              <a:rPr lang="fr-FR" dirty="0" err="1" smtClean="0"/>
              <a:t>XMLHttpRequest</a:t>
            </a:r>
            <a:r>
              <a:rPr lang="fr-FR" dirty="0" smtClean="0"/>
              <a:t> est beaucoup utilisé par l’approche AJAX.</a:t>
            </a:r>
          </a:p>
          <a:p>
            <a:pPr marL="342900" indent="-342900">
              <a:buFont typeface="Wingdings" panose="05000000000000000000" pitchFamily="2" charset="2"/>
              <a:buChar char="Ø"/>
            </a:pPr>
            <a:r>
              <a:rPr lang="fr-FR" dirty="0" smtClean="0"/>
              <a:t>L’appel par </a:t>
            </a:r>
            <a:r>
              <a:rPr lang="fr-FR" dirty="0" err="1" smtClean="0"/>
              <a:t>XMLHttpRequest</a:t>
            </a:r>
            <a:r>
              <a:rPr lang="fr-FR" dirty="0" smtClean="0"/>
              <a:t> passe par 5 étapes :</a:t>
            </a:r>
          </a:p>
          <a:p>
            <a:r>
              <a:rPr lang="fr-FR" dirty="0" smtClean="0"/>
              <a:t> </a:t>
            </a:r>
          </a:p>
        </p:txBody>
      </p:sp>
      <p:sp>
        <p:nvSpPr>
          <p:cNvPr id="10" name="Rectangle 9"/>
          <p:cNvSpPr/>
          <p:nvPr/>
        </p:nvSpPr>
        <p:spPr>
          <a:xfrm>
            <a:off x="16073976" y="8932498"/>
            <a:ext cx="1788301" cy="658869"/>
          </a:xfrm>
          <a:prstGeom prst="rect">
            <a:avLst/>
          </a:prstGeom>
          <a:solidFill>
            <a:schemeClr val="bg1"/>
          </a:solidFill>
          <a:ln w="12700" cmpd="thinThick">
            <a:solidFill>
              <a:schemeClr val="bg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graphicFrame>
        <p:nvGraphicFramePr>
          <p:cNvPr id="14" name="Table 13"/>
          <p:cNvGraphicFramePr>
            <a:graphicFrameLocks noGrp="1"/>
          </p:cNvGraphicFramePr>
          <p:nvPr>
            <p:extLst>
              <p:ext uri="{D42A27DB-BD31-4B8C-83A1-F6EECF244321}">
                <p14:modId xmlns:p14="http://schemas.microsoft.com/office/powerpoint/2010/main" val="1597596539"/>
              </p:ext>
            </p:extLst>
          </p:nvPr>
        </p:nvGraphicFramePr>
        <p:xfrm>
          <a:off x="201282" y="6341672"/>
          <a:ext cx="9160889" cy="3291840"/>
        </p:xfrm>
        <a:graphic>
          <a:graphicData uri="http://schemas.openxmlformats.org/drawingml/2006/table">
            <a:tbl>
              <a:tblPr firstRow="1" bandRow="1">
                <a:tableStyleId>{5C22544A-7EE6-4342-B048-85BDC9FD1C3A}</a:tableStyleId>
              </a:tblPr>
              <a:tblGrid>
                <a:gridCol w="1014984">
                  <a:extLst>
                    <a:ext uri="{9D8B030D-6E8A-4147-A177-3AD203B41FA5}">
                      <a16:colId xmlns:a16="http://schemas.microsoft.com/office/drawing/2014/main" val="20000"/>
                    </a:ext>
                  </a:extLst>
                </a:gridCol>
                <a:gridCol w="3150350">
                  <a:extLst>
                    <a:ext uri="{9D8B030D-6E8A-4147-A177-3AD203B41FA5}">
                      <a16:colId xmlns:a16="http://schemas.microsoft.com/office/drawing/2014/main" val="20001"/>
                    </a:ext>
                  </a:extLst>
                </a:gridCol>
                <a:gridCol w="4995555">
                  <a:extLst>
                    <a:ext uri="{9D8B030D-6E8A-4147-A177-3AD203B41FA5}">
                      <a16:colId xmlns:a16="http://schemas.microsoft.com/office/drawing/2014/main" val="20002"/>
                    </a:ext>
                  </a:extLst>
                </a:gridCol>
              </a:tblGrid>
              <a:tr h="370840">
                <a:tc>
                  <a:txBody>
                    <a:bodyPr/>
                    <a:lstStyle/>
                    <a:p>
                      <a:r>
                        <a:rPr lang="fr-FR" sz="2000" dirty="0" smtClean="0"/>
                        <a:t>Valeur</a:t>
                      </a:r>
                      <a:endParaRPr lang="fr-FR" sz="2000" dirty="0"/>
                    </a:p>
                  </a:txBody>
                  <a:tcPr/>
                </a:tc>
                <a:tc>
                  <a:txBody>
                    <a:bodyPr/>
                    <a:lstStyle/>
                    <a:p>
                      <a:r>
                        <a:rPr lang="fr-FR" sz="2000" dirty="0" smtClean="0"/>
                        <a:t>Etat</a:t>
                      </a:r>
                      <a:endParaRPr lang="fr-FR" sz="2000" dirty="0"/>
                    </a:p>
                  </a:txBody>
                  <a:tcPr/>
                </a:tc>
                <a:tc>
                  <a:txBody>
                    <a:bodyPr/>
                    <a:lstStyle/>
                    <a:p>
                      <a:r>
                        <a:rPr lang="fr-FR" sz="2000" dirty="0" smtClean="0"/>
                        <a:t>Description</a:t>
                      </a:r>
                      <a:endParaRPr lang="fr-FR" sz="2000" dirty="0"/>
                    </a:p>
                  </a:txBody>
                  <a:tcPr/>
                </a:tc>
                <a:extLst>
                  <a:ext uri="{0D108BD9-81ED-4DB2-BD59-A6C34878D82A}">
                    <a16:rowId xmlns:a16="http://schemas.microsoft.com/office/drawing/2014/main" val="10000"/>
                  </a:ext>
                </a:extLst>
              </a:tr>
              <a:tr h="370840">
                <a:tc>
                  <a:txBody>
                    <a:bodyPr/>
                    <a:lstStyle/>
                    <a:p>
                      <a:r>
                        <a:rPr lang="fr-FR" sz="2000" dirty="0" smtClean="0"/>
                        <a:t>0</a:t>
                      </a:r>
                      <a:endParaRPr lang="fr-FR" sz="2000" dirty="0"/>
                    </a:p>
                  </a:txBody>
                  <a:tcPr/>
                </a:tc>
                <a:tc>
                  <a:txBody>
                    <a:bodyPr/>
                    <a:lstStyle/>
                    <a:p>
                      <a:r>
                        <a:rPr lang="fr-FR" sz="2000" dirty="0" smtClean="0"/>
                        <a:t>UNSENT</a:t>
                      </a:r>
                      <a:endParaRPr lang="fr-FR" sz="2000" dirty="0"/>
                    </a:p>
                  </a:txBody>
                  <a:tcPr/>
                </a:tc>
                <a:tc>
                  <a:txBody>
                    <a:bodyPr/>
                    <a:lstStyle/>
                    <a:p>
                      <a:r>
                        <a:rPr lang="fr-FR" sz="2000" dirty="0" smtClean="0"/>
                        <a:t>Le client est créé,</a:t>
                      </a:r>
                      <a:r>
                        <a:rPr lang="fr-FR" sz="2000" baseline="0" dirty="0" smtClean="0"/>
                        <a:t> open() non encore appeler</a:t>
                      </a:r>
                      <a:endParaRPr lang="fr-FR" sz="2000" dirty="0"/>
                    </a:p>
                  </a:txBody>
                  <a:tcPr/>
                </a:tc>
                <a:extLst>
                  <a:ext uri="{0D108BD9-81ED-4DB2-BD59-A6C34878D82A}">
                    <a16:rowId xmlns:a16="http://schemas.microsoft.com/office/drawing/2014/main" val="10001"/>
                  </a:ext>
                </a:extLst>
              </a:tr>
              <a:tr h="370840">
                <a:tc>
                  <a:txBody>
                    <a:bodyPr/>
                    <a:lstStyle/>
                    <a:p>
                      <a:r>
                        <a:rPr lang="fr-FR" sz="2000" dirty="0" smtClean="0"/>
                        <a:t>1</a:t>
                      </a:r>
                      <a:endParaRPr lang="fr-FR" sz="2000" dirty="0"/>
                    </a:p>
                  </a:txBody>
                  <a:tcPr/>
                </a:tc>
                <a:tc>
                  <a:txBody>
                    <a:bodyPr/>
                    <a:lstStyle/>
                    <a:p>
                      <a:r>
                        <a:rPr lang="fr-FR" sz="2000" dirty="0" smtClean="0"/>
                        <a:t>OPENED</a:t>
                      </a:r>
                      <a:endParaRPr lang="fr-FR" sz="2000" dirty="0"/>
                    </a:p>
                  </a:txBody>
                  <a:tcPr/>
                </a:tc>
                <a:tc>
                  <a:txBody>
                    <a:bodyPr/>
                    <a:lstStyle/>
                    <a:p>
                      <a:r>
                        <a:rPr lang="fr-FR" sz="2000" dirty="0" smtClean="0"/>
                        <a:t>Appel</a:t>
                      </a:r>
                      <a:r>
                        <a:rPr lang="fr-FR" sz="2000" baseline="0" dirty="0" smtClean="0"/>
                        <a:t> à la méthode open()</a:t>
                      </a:r>
                      <a:endParaRPr lang="fr-FR" sz="2000" dirty="0"/>
                    </a:p>
                  </a:txBody>
                  <a:tcPr/>
                </a:tc>
                <a:extLst>
                  <a:ext uri="{0D108BD9-81ED-4DB2-BD59-A6C34878D82A}">
                    <a16:rowId xmlns:a16="http://schemas.microsoft.com/office/drawing/2014/main" val="10002"/>
                  </a:ext>
                </a:extLst>
              </a:tr>
              <a:tr h="370840">
                <a:tc>
                  <a:txBody>
                    <a:bodyPr/>
                    <a:lstStyle/>
                    <a:p>
                      <a:r>
                        <a:rPr lang="fr-FR" sz="2000" dirty="0" smtClean="0"/>
                        <a:t>2</a:t>
                      </a:r>
                      <a:endParaRPr lang="fr-FR" sz="2000" dirty="0"/>
                    </a:p>
                  </a:txBody>
                  <a:tcPr/>
                </a:tc>
                <a:tc>
                  <a:txBody>
                    <a:bodyPr/>
                    <a:lstStyle/>
                    <a:p>
                      <a:r>
                        <a:rPr lang="fr-FR" sz="2000" dirty="0" smtClean="0"/>
                        <a:t>HEADERS_RECEIVED</a:t>
                      </a:r>
                      <a:endParaRPr lang="fr-FR" sz="2000" dirty="0"/>
                    </a:p>
                  </a:txBody>
                  <a:tcPr/>
                </a:tc>
                <a:tc>
                  <a:txBody>
                    <a:bodyPr/>
                    <a:lstStyle/>
                    <a:p>
                      <a:r>
                        <a:rPr lang="fr-FR" sz="2000" dirty="0" smtClean="0"/>
                        <a:t>Appel </a:t>
                      </a:r>
                      <a:r>
                        <a:rPr lang="fr-FR" sz="2000" dirty="0" err="1" smtClean="0"/>
                        <a:t>send</a:t>
                      </a:r>
                      <a:r>
                        <a:rPr lang="fr-FR" sz="2000" dirty="0" smtClean="0"/>
                        <a:t>() et le</a:t>
                      </a:r>
                      <a:r>
                        <a:rPr lang="fr-FR" sz="2000" baseline="0" dirty="0" smtClean="0"/>
                        <a:t> headers et les statuts sont mis en disposition</a:t>
                      </a:r>
                      <a:endParaRPr lang="fr-FR" sz="2000" dirty="0"/>
                    </a:p>
                  </a:txBody>
                  <a:tcPr/>
                </a:tc>
                <a:extLst>
                  <a:ext uri="{0D108BD9-81ED-4DB2-BD59-A6C34878D82A}">
                    <a16:rowId xmlns:a16="http://schemas.microsoft.com/office/drawing/2014/main" val="10003"/>
                  </a:ext>
                </a:extLst>
              </a:tr>
              <a:tr h="370840">
                <a:tc>
                  <a:txBody>
                    <a:bodyPr/>
                    <a:lstStyle/>
                    <a:p>
                      <a:r>
                        <a:rPr lang="fr-FR" sz="2000" dirty="0" smtClean="0"/>
                        <a:t>3</a:t>
                      </a:r>
                      <a:endParaRPr lang="fr-FR" sz="2000" dirty="0"/>
                    </a:p>
                  </a:txBody>
                  <a:tcPr/>
                </a:tc>
                <a:tc>
                  <a:txBody>
                    <a:bodyPr/>
                    <a:lstStyle/>
                    <a:p>
                      <a:r>
                        <a:rPr lang="fr-FR" sz="2000" dirty="0" smtClean="0"/>
                        <a:t>LOADING</a:t>
                      </a:r>
                      <a:endParaRPr lang="fr-FR" sz="2000" dirty="0"/>
                    </a:p>
                  </a:txBody>
                  <a:tcPr/>
                </a:tc>
                <a:tc>
                  <a:txBody>
                    <a:bodyPr/>
                    <a:lstStyle/>
                    <a:p>
                      <a:r>
                        <a:rPr lang="fr-FR" sz="2000" dirty="0" smtClean="0"/>
                        <a:t>Téléchargement</a:t>
                      </a:r>
                      <a:r>
                        <a:rPr lang="fr-FR" sz="2000" baseline="0" dirty="0" smtClean="0"/>
                        <a:t> du </a:t>
                      </a:r>
                      <a:r>
                        <a:rPr lang="fr-FR" sz="2000" baseline="0" dirty="0" err="1" smtClean="0"/>
                        <a:t>responseText</a:t>
                      </a:r>
                      <a:r>
                        <a:rPr lang="fr-FR" sz="2000" baseline="0" dirty="0" smtClean="0"/>
                        <a:t> comme partiel data</a:t>
                      </a:r>
                      <a:endParaRPr lang="fr-FR" sz="2000" dirty="0"/>
                    </a:p>
                  </a:txBody>
                  <a:tcPr/>
                </a:tc>
                <a:extLst>
                  <a:ext uri="{0D108BD9-81ED-4DB2-BD59-A6C34878D82A}">
                    <a16:rowId xmlns:a16="http://schemas.microsoft.com/office/drawing/2014/main" val="10004"/>
                  </a:ext>
                </a:extLst>
              </a:tr>
              <a:tr h="370840">
                <a:tc>
                  <a:txBody>
                    <a:bodyPr/>
                    <a:lstStyle/>
                    <a:p>
                      <a:r>
                        <a:rPr lang="fr-FR" sz="2000" dirty="0" smtClean="0"/>
                        <a:t>4</a:t>
                      </a:r>
                      <a:endParaRPr lang="fr-FR" sz="2000" dirty="0"/>
                    </a:p>
                  </a:txBody>
                  <a:tcPr/>
                </a:tc>
                <a:tc>
                  <a:txBody>
                    <a:bodyPr/>
                    <a:lstStyle/>
                    <a:p>
                      <a:r>
                        <a:rPr lang="fr-FR" sz="2000" dirty="0" smtClean="0"/>
                        <a:t>DONE</a:t>
                      </a:r>
                      <a:endParaRPr lang="fr-FR" sz="2000" dirty="0"/>
                    </a:p>
                  </a:txBody>
                  <a:tcPr/>
                </a:tc>
                <a:tc>
                  <a:txBody>
                    <a:bodyPr/>
                    <a:lstStyle/>
                    <a:p>
                      <a:r>
                        <a:rPr lang="fr-FR" sz="2000" dirty="0" smtClean="0"/>
                        <a:t>Fin</a:t>
                      </a:r>
                      <a:r>
                        <a:rPr lang="fr-FR" sz="2000" baseline="0" dirty="0" smtClean="0"/>
                        <a:t> de l’opération.</a:t>
                      </a:r>
                      <a:endParaRPr lang="fr-FR" sz="2000" dirty="0"/>
                    </a:p>
                  </a:txBody>
                  <a:tcPr/>
                </a:tc>
                <a:extLst>
                  <a:ext uri="{0D108BD9-81ED-4DB2-BD59-A6C34878D82A}">
                    <a16:rowId xmlns:a16="http://schemas.microsoft.com/office/drawing/2014/main" val="10005"/>
                  </a:ext>
                </a:extLst>
              </a:tr>
            </a:tbl>
          </a:graphicData>
        </a:graphic>
      </p:graphicFrame>
      <p:pic>
        <p:nvPicPr>
          <p:cNvPr id="15" name="Picture 14"/>
          <p:cNvPicPr>
            <a:picLocks noChangeAspect="1"/>
          </p:cNvPicPr>
          <p:nvPr/>
        </p:nvPicPr>
        <p:blipFill>
          <a:blip r:embed="rId3"/>
          <a:stretch>
            <a:fillRect/>
          </a:stretch>
        </p:blipFill>
        <p:spPr>
          <a:xfrm>
            <a:off x="9719730" y="2385500"/>
            <a:ext cx="8166895" cy="6797311"/>
          </a:xfrm>
          <a:prstGeom prst="rect">
            <a:avLst/>
          </a:prstGeom>
        </p:spPr>
      </p:pic>
    </p:spTree>
    <p:extLst>
      <p:ext uri="{BB962C8B-B14F-4D97-AF65-F5344CB8AC3E}">
        <p14:creationId xmlns:p14="http://schemas.microsoft.com/office/powerpoint/2010/main" val="2345323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Angular</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13</a:t>
            </a:fld>
            <a:endParaRPr lang="en-US" dirty="0"/>
          </a:p>
        </p:txBody>
      </p:sp>
      <p:sp>
        <p:nvSpPr>
          <p:cNvPr id="5" name="タイトル 4"/>
          <p:cNvSpPr>
            <a:spLocks noGrp="1"/>
          </p:cNvSpPr>
          <p:nvPr>
            <p:ph type="title"/>
          </p:nvPr>
        </p:nvSpPr>
        <p:spPr>
          <a:xfrm>
            <a:off x="997301" y="3568325"/>
            <a:ext cx="6480720" cy="2655295"/>
          </a:xfrm>
        </p:spPr>
        <p:txBody>
          <a:bodyPr/>
          <a:lstStyle/>
          <a:p>
            <a:r>
              <a:rPr kumimoji="1" lang="fr-FR" altLang="ja-JP" dirty="0" smtClean="0"/>
              <a:t>Le navigateur</a:t>
            </a:r>
            <a:endParaRPr kumimoji="1" lang="fr-FR" altLang="ja-JP" dirty="0"/>
          </a:p>
        </p:txBody>
      </p:sp>
      <p:sp>
        <p:nvSpPr>
          <p:cNvPr id="7" name="Espace réservé du texte 6">
            <a:extLst>
              <a:ext uri="{FF2B5EF4-FFF2-40B4-BE49-F238E27FC236}">
                <a16:creationId xmlns:a16="http://schemas.microsoft.com/office/drawing/2014/main" id="{16D7EAA9-77A3-4864-A604-98FCBD543C49}"/>
              </a:ext>
            </a:extLst>
          </p:cNvPr>
          <p:cNvSpPr>
            <a:spLocks noGrp="1"/>
          </p:cNvSpPr>
          <p:nvPr>
            <p:ph type="body" sz="quarter" idx="15"/>
          </p:nvPr>
        </p:nvSpPr>
        <p:spPr/>
        <p:txBody>
          <a:bodyPr/>
          <a:lstStyle/>
          <a:p>
            <a:r>
              <a:rPr lang="fr-FR" dirty="0" smtClean="0"/>
              <a:t>Réconcilié tous ce qu’on a vue jusqu’à présent.</a:t>
            </a:r>
            <a:endParaRPr lang="fr-FR" dirty="0"/>
          </a:p>
        </p:txBody>
      </p:sp>
    </p:spTree>
    <p:extLst>
      <p:ext uri="{BB962C8B-B14F-4D97-AF65-F5344CB8AC3E}">
        <p14:creationId xmlns:p14="http://schemas.microsoft.com/office/powerpoint/2010/main" val="3292639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430">
        <p15:prstTrans prst="peelOff"/>
      </p:transition>
    </mc:Choice>
    <mc:Fallback xmlns="">
      <p:transition spd="slow" advTm="343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Angular</a:t>
            </a:r>
            <a:endParaRPr lang="en-US" dirty="0"/>
          </a:p>
        </p:txBody>
      </p:sp>
      <p:sp>
        <p:nvSpPr>
          <p:cNvPr id="3" name="Slide Number Placeholder 2"/>
          <p:cNvSpPr>
            <a:spLocks noGrp="1"/>
          </p:cNvSpPr>
          <p:nvPr>
            <p:ph type="sldNum" sz="quarter" idx="11"/>
          </p:nvPr>
        </p:nvSpPr>
        <p:spPr/>
        <p:txBody>
          <a:bodyPr/>
          <a:lstStyle/>
          <a:p>
            <a:fld id="{387164BF-D67A-46C0-81D2-5BAF67C00C80}" type="slidenum">
              <a:rPr lang="en-US" smtClean="0"/>
              <a:pPr/>
              <a:t>14</a:t>
            </a:fld>
            <a:endParaRPr lang="en-US" dirty="0"/>
          </a:p>
        </p:txBody>
      </p:sp>
      <p:sp>
        <p:nvSpPr>
          <p:cNvPr id="5" name="Title 4"/>
          <p:cNvSpPr>
            <a:spLocks noGrp="1"/>
          </p:cNvSpPr>
          <p:nvPr>
            <p:ph type="title"/>
          </p:nvPr>
        </p:nvSpPr>
        <p:spPr/>
        <p:txBody>
          <a:bodyPr/>
          <a:lstStyle/>
          <a:p>
            <a:r>
              <a:rPr lang="fr-FR" dirty="0" smtClean="0"/>
              <a:t>Qu’est ce qu’on gagne avec </a:t>
            </a:r>
            <a:r>
              <a:rPr lang="fr-FR" dirty="0" err="1" smtClean="0"/>
              <a:t>Angular</a:t>
            </a:r>
            <a:endParaRPr lang="fr-FR" dirty="0"/>
          </a:p>
        </p:txBody>
      </p:sp>
      <p:sp>
        <p:nvSpPr>
          <p:cNvPr id="6" name="Cloud 5"/>
          <p:cNvSpPr/>
          <p:nvPr/>
        </p:nvSpPr>
        <p:spPr>
          <a:xfrm>
            <a:off x="13947569" y="1932635"/>
            <a:ext cx="1779320" cy="1045367"/>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Internet</a:t>
            </a:r>
          </a:p>
        </p:txBody>
      </p:sp>
      <p:sp>
        <p:nvSpPr>
          <p:cNvPr id="7" name="Rectangle 6"/>
          <p:cNvSpPr/>
          <p:nvPr/>
        </p:nvSpPr>
        <p:spPr>
          <a:xfrm>
            <a:off x="16034034" y="1779511"/>
            <a:ext cx="1090613" cy="135160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sz="1800" dirty="0"/>
              <a:t>Browser</a:t>
            </a:r>
          </a:p>
        </p:txBody>
      </p:sp>
      <p:sp>
        <p:nvSpPr>
          <p:cNvPr id="8" name="Cylinder 9"/>
          <p:cNvSpPr/>
          <p:nvPr/>
        </p:nvSpPr>
        <p:spPr>
          <a:xfrm>
            <a:off x="10136334" y="3556778"/>
            <a:ext cx="1090613" cy="1447800"/>
          </a:xfrm>
          <a:prstGeom prst="ca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Media Cache</a:t>
            </a:r>
            <a:endParaRPr lang="en-US" dirty="0"/>
          </a:p>
        </p:txBody>
      </p:sp>
      <p:sp>
        <p:nvSpPr>
          <p:cNvPr id="9" name="Rectangle 8"/>
          <p:cNvSpPr/>
          <p:nvPr/>
        </p:nvSpPr>
        <p:spPr>
          <a:xfrm>
            <a:off x="9986316" y="1634850"/>
            <a:ext cx="1390651" cy="164093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sz="1800" dirty="0"/>
              <a:t>API</a:t>
            </a:r>
          </a:p>
          <a:p>
            <a:pPr algn="ctr"/>
            <a:endParaRPr lang="en-US" sz="18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94174" y="2194572"/>
            <a:ext cx="982099" cy="783430"/>
          </a:xfrm>
          <a:prstGeom prst="rect">
            <a:avLst/>
          </a:prstGeom>
        </p:spPr>
      </p:pic>
      <p:sp>
        <p:nvSpPr>
          <p:cNvPr id="11" name="Rectangle 10"/>
          <p:cNvSpPr/>
          <p:nvPr/>
        </p:nvSpPr>
        <p:spPr>
          <a:xfrm>
            <a:off x="12131865" y="1634851"/>
            <a:ext cx="1390651" cy="164093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sz="1800" dirty="0"/>
              <a:t>Front End</a:t>
            </a:r>
          </a:p>
          <a:p>
            <a:pPr algn="ctr"/>
            <a:endParaRPr lang="en-US" sz="1800" dirty="0"/>
          </a:p>
        </p:txBody>
      </p:sp>
      <p:cxnSp>
        <p:nvCxnSpPr>
          <p:cNvPr id="12" name="Straight Arrow Connector 11"/>
          <p:cNvCxnSpPr>
            <a:stCxn id="8" idx="1"/>
            <a:endCxn id="9" idx="2"/>
          </p:cNvCxnSpPr>
          <p:nvPr/>
        </p:nvCxnSpPr>
        <p:spPr>
          <a:xfrm flipV="1">
            <a:off x="10681641" y="3275783"/>
            <a:ext cx="1" cy="28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3"/>
            <a:endCxn id="6" idx="2"/>
          </p:cNvCxnSpPr>
          <p:nvPr/>
        </p:nvCxnSpPr>
        <p:spPr>
          <a:xfrm>
            <a:off x="13522516" y="2455317"/>
            <a:ext cx="430572" cy="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0"/>
          </p:cNvCxnSpPr>
          <p:nvPr/>
        </p:nvCxnSpPr>
        <p:spPr>
          <a:xfrm>
            <a:off x="15725406" y="2455319"/>
            <a:ext cx="30862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a:off x="11376967" y="2455317"/>
            <a:ext cx="754898"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1360009" y="2124597"/>
            <a:ext cx="1118659" cy="369332"/>
          </a:xfrm>
          <a:prstGeom prst="rect">
            <a:avLst/>
          </a:prstGeom>
          <a:noFill/>
        </p:spPr>
        <p:txBody>
          <a:bodyPr wrap="square" rtlCol="0">
            <a:spAutoFit/>
          </a:bodyPr>
          <a:lstStyle/>
          <a:p>
            <a:r>
              <a:rPr lang="en-US" sz="1800" dirty="0"/>
              <a:t>JSON</a:t>
            </a:r>
          </a:p>
        </p:txBody>
      </p:sp>
      <p:sp>
        <p:nvSpPr>
          <p:cNvPr id="17" name="Cylinder 43"/>
          <p:cNvSpPr/>
          <p:nvPr/>
        </p:nvSpPr>
        <p:spPr>
          <a:xfrm>
            <a:off x="8538926" y="1779511"/>
            <a:ext cx="944880" cy="1608558"/>
          </a:xfrm>
          <a:prstGeom prst="ca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Database</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1323" y="2233459"/>
            <a:ext cx="1271734" cy="744543"/>
          </a:xfrm>
          <a:prstGeom prst="rect">
            <a:avLst/>
          </a:prstGeom>
        </p:spPr>
      </p:pic>
      <p:sp>
        <p:nvSpPr>
          <p:cNvPr id="19" name="Rectangle 18"/>
          <p:cNvSpPr/>
          <p:nvPr/>
        </p:nvSpPr>
        <p:spPr>
          <a:xfrm>
            <a:off x="9816151" y="2106891"/>
            <a:ext cx="1139190" cy="95879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Logic</a:t>
            </a:r>
          </a:p>
        </p:txBody>
      </p:sp>
      <p:cxnSp>
        <p:nvCxnSpPr>
          <p:cNvPr id="20" name="Straight Arrow Connector 19"/>
          <p:cNvCxnSpPr>
            <a:stCxn id="17" idx="4"/>
            <a:endCxn id="19" idx="1"/>
          </p:cNvCxnSpPr>
          <p:nvPr/>
        </p:nvCxnSpPr>
        <p:spPr>
          <a:xfrm>
            <a:off x="9483806" y="2583790"/>
            <a:ext cx="332345" cy="24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rot="16200000">
            <a:off x="16474471" y="1006768"/>
            <a:ext cx="209737" cy="123374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16151795" y="1149440"/>
            <a:ext cx="855087" cy="369332"/>
          </a:xfrm>
          <a:prstGeom prst="rect">
            <a:avLst/>
          </a:prstGeom>
          <a:noFill/>
        </p:spPr>
        <p:txBody>
          <a:bodyPr wrap="square" rtlCol="0">
            <a:spAutoFit/>
          </a:bodyPr>
          <a:lstStyle/>
          <a:p>
            <a:pPr algn="ctr"/>
            <a:r>
              <a:rPr lang="en-US" sz="1800" dirty="0"/>
              <a:t>Client</a:t>
            </a:r>
          </a:p>
        </p:txBody>
      </p:sp>
      <p:sp>
        <p:nvSpPr>
          <p:cNvPr id="23" name="Right Brace 22"/>
          <p:cNvSpPr/>
          <p:nvPr/>
        </p:nvSpPr>
        <p:spPr>
          <a:xfrm rot="16200000">
            <a:off x="10953401" y="-972877"/>
            <a:ext cx="193824" cy="4944407"/>
          </a:xfrm>
          <a:prstGeom prst="rightBrace">
            <a:avLst>
              <a:gd name="adj1" fmla="val 8333"/>
              <a:gd name="adj2" fmla="val 499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TextBox 23"/>
          <p:cNvSpPr txBox="1"/>
          <p:nvPr/>
        </p:nvSpPr>
        <p:spPr>
          <a:xfrm>
            <a:off x="9803146" y="1048045"/>
            <a:ext cx="2494334" cy="369332"/>
          </a:xfrm>
          <a:prstGeom prst="rect">
            <a:avLst/>
          </a:prstGeom>
          <a:noFill/>
        </p:spPr>
        <p:txBody>
          <a:bodyPr wrap="square" rtlCol="0">
            <a:spAutoFit/>
          </a:bodyPr>
          <a:lstStyle/>
          <a:p>
            <a:pPr algn="ctr"/>
            <a:r>
              <a:rPr lang="en-US" sz="1800" dirty="0"/>
              <a:t>Server</a:t>
            </a:r>
          </a:p>
        </p:txBody>
      </p:sp>
      <p:sp>
        <p:nvSpPr>
          <p:cNvPr id="25" name="Rectangle 24"/>
          <p:cNvSpPr/>
          <p:nvPr/>
        </p:nvSpPr>
        <p:spPr>
          <a:xfrm>
            <a:off x="7613037" y="5569222"/>
            <a:ext cx="10441160" cy="3539430"/>
          </a:xfrm>
          <a:prstGeom prst="rect">
            <a:avLst/>
          </a:prstGeom>
        </p:spPr>
        <p:txBody>
          <a:bodyPr wrap="square">
            <a:spAutoFit/>
          </a:bodyPr>
          <a:lstStyle/>
          <a:p>
            <a:r>
              <a:rPr lang="fr-FR" dirty="0" smtClean="0"/>
              <a:t>Facilite</a:t>
            </a:r>
            <a:r>
              <a:rPr lang="en-US" dirty="0" smtClean="0"/>
              <a:t> le </a:t>
            </a:r>
            <a:r>
              <a:rPr lang="fr-FR" dirty="0" smtClean="0"/>
              <a:t>respect</a:t>
            </a:r>
            <a:r>
              <a:rPr lang="en-US" dirty="0" smtClean="0"/>
              <a:t> des 6 </a:t>
            </a:r>
            <a:r>
              <a:rPr lang="fr-FR" dirty="0" smtClean="0"/>
              <a:t>principales</a:t>
            </a:r>
            <a:r>
              <a:rPr lang="en-US" dirty="0" smtClean="0"/>
              <a:t> pattern du web :</a:t>
            </a:r>
          </a:p>
          <a:p>
            <a:pPr marL="457200" indent="-457200">
              <a:buFont typeface="Arial" panose="020B0604020202020204" pitchFamily="34" charset="0"/>
              <a:buChar char="•"/>
            </a:pPr>
            <a:r>
              <a:rPr lang="en-US" dirty="0" smtClean="0"/>
              <a:t>Availability</a:t>
            </a:r>
            <a:endParaRPr lang="en-US" dirty="0"/>
          </a:p>
          <a:p>
            <a:pPr marL="457200" indent="-457200">
              <a:buFont typeface="Arial" panose="020B0604020202020204" pitchFamily="34" charset="0"/>
              <a:buChar char="•"/>
            </a:pPr>
            <a:r>
              <a:rPr lang="en-US" dirty="0"/>
              <a:t>Performance</a:t>
            </a:r>
          </a:p>
          <a:p>
            <a:pPr marL="457200" indent="-457200">
              <a:buFont typeface="Arial" panose="020B0604020202020204" pitchFamily="34" charset="0"/>
              <a:buChar char="•"/>
            </a:pPr>
            <a:r>
              <a:rPr lang="en-US" dirty="0"/>
              <a:t>Reliability</a:t>
            </a:r>
          </a:p>
          <a:p>
            <a:pPr marL="457200" indent="-457200">
              <a:buFont typeface="Arial" panose="020B0604020202020204" pitchFamily="34" charset="0"/>
              <a:buChar char="•"/>
            </a:pPr>
            <a:r>
              <a:rPr lang="en-US" dirty="0"/>
              <a:t>Scalability</a:t>
            </a:r>
          </a:p>
          <a:p>
            <a:pPr marL="457200" indent="-457200">
              <a:buFont typeface="Arial" panose="020B0604020202020204" pitchFamily="34" charset="0"/>
              <a:buChar char="•"/>
            </a:pPr>
            <a:r>
              <a:rPr lang="en-US" dirty="0"/>
              <a:t>Manageability</a:t>
            </a:r>
          </a:p>
          <a:p>
            <a:pPr marL="457200" indent="-457200">
              <a:buFont typeface="Arial" panose="020B0604020202020204" pitchFamily="34" charset="0"/>
              <a:buChar char="•"/>
            </a:pPr>
            <a:r>
              <a:rPr lang="en-US" dirty="0"/>
              <a:t>Cost</a:t>
            </a:r>
          </a:p>
        </p:txBody>
      </p:sp>
    </p:spTree>
    <p:extLst>
      <p:ext uri="{BB962C8B-B14F-4D97-AF65-F5344CB8AC3E}">
        <p14:creationId xmlns:p14="http://schemas.microsoft.com/office/powerpoint/2010/main" val="3231700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 r="4"/>
          <a:stretch>
            <a:fillRect/>
          </a:stretch>
        </p:blipFill>
        <p:spPr/>
      </p:pic>
      <p:sp>
        <p:nvSpPr>
          <p:cNvPr id="7" name="テキスト プレースホルダー 6"/>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a:xfrm>
            <a:off x="11798533" y="6936929"/>
            <a:ext cx="5580620" cy="1189757"/>
          </a:xfrm>
          <a:prstGeom prst="rect">
            <a:avLst/>
          </a:prstGeom>
        </p:spPr>
        <p:txBody>
          <a:bodyPr/>
          <a:lstStyle/>
          <a:p>
            <a:r>
              <a:rPr kumimoji="1" lang="fr-FR" altLang="ja-JP" dirty="0" smtClean="0"/>
              <a:t>Installation</a:t>
            </a:r>
            <a:r>
              <a:rPr kumimoji="1" lang="en-US" altLang="ja-JP" dirty="0" smtClean="0"/>
              <a:t> </a:t>
            </a:r>
            <a:r>
              <a:rPr kumimoji="1" lang="fr-FR" altLang="ja-JP" dirty="0" smtClean="0"/>
              <a:t>est</a:t>
            </a:r>
            <a:r>
              <a:rPr kumimoji="1" lang="en-US" altLang="ja-JP" dirty="0" smtClean="0"/>
              <a:t> </a:t>
            </a:r>
            <a:r>
              <a:rPr kumimoji="1" lang="fr-FR" altLang="ja-JP" noProof="1" smtClean="0"/>
              <a:t>mise</a:t>
            </a:r>
            <a:r>
              <a:rPr kumimoji="1" lang="en-US" altLang="ja-JP" dirty="0" smtClean="0"/>
              <a:t> </a:t>
            </a:r>
            <a:r>
              <a:rPr kumimoji="1" lang="en-US" altLang="ja-JP" dirty="0" err="1" smtClean="0"/>
              <a:t>en</a:t>
            </a:r>
            <a:r>
              <a:rPr kumimoji="1" lang="en-US" altLang="ja-JP" dirty="0" smtClean="0"/>
              <a:t> place</a:t>
            </a:r>
            <a:endParaRPr kumimoji="1" lang="ja-JP" altLang="en-US" dirty="0"/>
          </a:p>
        </p:txBody>
      </p:sp>
      <p:pic>
        <p:nvPicPr>
          <p:cNvPr id="9" name="Espace réservé pour une image  8"/>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97903635"/>
      </p:ext>
    </p:extLst>
  </p:cSld>
  <p:clrMapOvr>
    <a:masterClrMapping/>
  </p:clrMapOvr>
  <mc:AlternateContent xmlns:mc="http://schemas.openxmlformats.org/markup-compatibility/2006" xmlns:p14="http://schemas.microsoft.com/office/powerpoint/2010/main">
    <mc:Choice Requires="p14">
      <p:transition spd="slow" p14:dur="1250" advTm="3666">
        <p14:flip dir="r"/>
      </p:transition>
    </mc:Choice>
    <mc:Fallback xmlns="">
      <p:transition spd="slow" advTm="3666">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5"/>
          </p:nvPr>
        </p:nvSpPr>
        <p:spPr>
          <a:xfrm>
            <a:off x="194268" y="48608"/>
            <a:ext cx="14884649" cy="1426984"/>
          </a:xfrm>
        </p:spPr>
        <p:txBody>
          <a:bodyPr/>
          <a:lstStyle/>
          <a:p>
            <a:r>
              <a:rPr lang="fr-FR" dirty="0" smtClean="0"/>
              <a:t>Architecture :</a:t>
            </a:r>
          </a:p>
        </p:txBody>
      </p:sp>
      <p:sp>
        <p:nvSpPr>
          <p:cNvPr id="3" name="Espace réservé du texte 2"/>
          <p:cNvSpPr>
            <a:spLocks noGrp="1"/>
          </p:cNvSpPr>
          <p:nvPr>
            <p:ph type="body" sz="quarter" idx="23"/>
          </p:nvPr>
        </p:nvSpPr>
        <p:spPr>
          <a:xfrm>
            <a:off x="367231" y="2713230"/>
            <a:ext cx="6705745" cy="3307868"/>
          </a:xfrm>
        </p:spPr>
        <p:txBody>
          <a:bodyPr/>
          <a:lstStyle/>
          <a:p>
            <a:r>
              <a:rPr lang="fr-FR" dirty="0" smtClean="0"/>
              <a:t>L’architecture cible illustré dans l’image sera le résultat de notre cours, dans ce qui suit nous allons voir :</a:t>
            </a:r>
          </a:p>
          <a:p>
            <a:pPr marL="342900" indent="-342900">
              <a:buFont typeface="Wingdings" panose="05000000000000000000" pitchFamily="2" charset="2"/>
              <a:buChar char="à"/>
            </a:pPr>
            <a:r>
              <a:rPr lang="fr-FR" dirty="0" smtClean="0">
                <a:sym typeface="Wingdings" panose="05000000000000000000" pitchFamily="2" charset="2"/>
              </a:rPr>
              <a:t>Les </a:t>
            </a:r>
            <a:r>
              <a:rPr lang="fr-FR" dirty="0">
                <a:sym typeface="Wingdings" panose="05000000000000000000" pitchFamily="2" charset="2"/>
              </a:rPr>
              <a:t>outils nécessaires </a:t>
            </a:r>
            <a:r>
              <a:rPr lang="fr-FR" dirty="0" smtClean="0">
                <a:sym typeface="Wingdings" panose="05000000000000000000" pitchFamily="2" charset="2"/>
              </a:rPr>
              <a:t>pour commencer avec </a:t>
            </a:r>
            <a:r>
              <a:rPr lang="fr-FR" dirty="0" err="1" smtClean="0">
                <a:sym typeface="Wingdings" panose="05000000000000000000" pitchFamily="2" charset="2"/>
              </a:rPr>
              <a:t>angular</a:t>
            </a:r>
            <a:r>
              <a:rPr lang="fr-FR" dirty="0" smtClean="0">
                <a:sym typeface="Wingdings" panose="05000000000000000000" pitchFamily="2" charset="2"/>
              </a:rPr>
              <a:t>.</a:t>
            </a:r>
          </a:p>
          <a:p>
            <a:pPr marL="342900" indent="-342900">
              <a:buFont typeface="Wingdings" panose="05000000000000000000" pitchFamily="2" charset="2"/>
              <a:buChar char="à"/>
            </a:pPr>
            <a:r>
              <a:rPr lang="fr-FR" dirty="0" smtClean="0">
                <a:sym typeface="Wingdings" panose="05000000000000000000" pitchFamily="2" charset="2"/>
              </a:rPr>
              <a:t>Les upgrades.</a:t>
            </a:r>
          </a:p>
          <a:p>
            <a:pPr marL="342900" indent="-342900">
              <a:buFont typeface="Wingdings" panose="05000000000000000000" pitchFamily="2" charset="2"/>
              <a:buChar char="à"/>
            </a:pPr>
            <a:r>
              <a:rPr lang="fr-FR" dirty="0" smtClean="0">
                <a:sym typeface="Wingdings" panose="05000000000000000000" pitchFamily="2" charset="2"/>
              </a:rPr>
              <a:t>Tests unitaires,</a:t>
            </a:r>
          </a:p>
          <a:p>
            <a:pPr marL="342900" indent="-342900">
              <a:buFont typeface="Wingdings" panose="05000000000000000000" pitchFamily="2" charset="2"/>
              <a:buChar char="à"/>
            </a:pPr>
            <a:r>
              <a:rPr lang="fr-FR" dirty="0" smtClean="0">
                <a:sym typeface="Wingdings" panose="05000000000000000000" pitchFamily="2" charset="2"/>
              </a:rPr>
              <a:t>Le </a:t>
            </a:r>
            <a:r>
              <a:rPr lang="fr-FR" dirty="0" err="1" smtClean="0">
                <a:sym typeface="Wingdings" panose="05000000000000000000" pitchFamily="2" charset="2"/>
              </a:rPr>
              <a:t>deploiment</a:t>
            </a:r>
            <a:r>
              <a:rPr lang="fr-FR" dirty="0" smtClean="0">
                <a:sym typeface="Wingdings" panose="05000000000000000000" pitchFamily="2" charset="2"/>
              </a:rPr>
              <a:t>.</a:t>
            </a:r>
            <a:endParaRPr lang="fr-FR" dirty="0"/>
          </a:p>
        </p:txBody>
      </p:sp>
      <p:pic>
        <p:nvPicPr>
          <p:cNvPr id="4" name="Image 3"/>
          <p:cNvPicPr>
            <a:picLocks noChangeAspect="1"/>
          </p:cNvPicPr>
          <p:nvPr/>
        </p:nvPicPr>
        <p:blipFill>
          <a:blip r:embed="rId2"/>
          <a:stretch>
            <a:fillRect/>
          </a:stretch>
        </p:blipFill>
        <p:spPr>
          <a:xfrm>
            <a:off x="7636593" y="2128165"/>
            <a:ext cx="10649820" cy="5985665"/>
          </a:xfrm>
          <a:prstGeom prst="rect">
            <a:avLst/>
          </a:prstGeom>
        </p:spPr>
      </p:pic>
    </p:spTree>
    <p:extLst>
      <p:ext uri="{BB962C8B-B14F-4D97-AF65-F5344CB8AC3E}">
        <p14:creationId xmlns:p14="http://schemas.microsoft.com/office/powerpoint/2010/main" val="1130931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Angular</a:t>
            </a:r>
            <a:endParaRPr lang="en-US" dirty="0"/>
          </a:p>
        </p:txBody>
      </p:sp>
      <p:sp>
        <p:nvSpPr>
          <p:cNvPr id="3" name="Slide Number Placeholder 2"/>
          <p:cNvSpPr>
            <a:spLocks noGrp="1"/>
          </p:cNvSpPr>
          <p:nvPr>
            <p:ph type="sldNum" sz="quarter" idx="11"/>
          </p:nvPr>
        </p:nvSpPr>
        <p:spPr/>
        <p:txBody>
          <a:bodyPr/>
          <a:lstStyle/>
          <a:p>
            <a:fld id="{387164BF-D67A-46C0-81D2-5BAF67C00C80}" type="slidenum">
              <a:rPr lang="en-US" smtClean="0"/>
              <a:pPr/>
              <a:t>17</a:t>
            </a:fld>
            <a:endParaRPr lang="en-US" dirty="0"/>
          </a:p>
        </p:txBody>
      </p:sp>
      <p:sp>
        <p:nvSpPr>
          <p:cNvPr id="4" name="Text Placeholder 3"/>
          <p:cNvSpPr>
            <a:spLocks noGrp="1"/>
          </p:cNvSpPr>
          <p:nvPr>
            <p:ph type="body" sz="quarter" idx="15"/>
          </p:nvPr>
        </p:nvSpPr>
        <p:spPr/>
        <p:txBody>
          <a:bodyPr/>
          <a:lstStyle/>
          <a:p>
            <a:r>
              <a:rPr lang="fr-FR" dirty="0"/>
              <a:t>Node.js est une plateforme logicielle libre en JavaScript, orientée vers les applications réseau évènementielles hautement concurrentes qui doivent pouvoir monter en charge</a:t>
            </a:r>
          </a:p>
        </p:txBody>
      </p:sp>
      <p:sp>
        <p:nvSpPr>
          <p:cNvPr id="5" name="Text Placeholder 4"/>
          <p:cNvSpPr>
            <a:spLocks noGrp="1"/>
          </p:cNvSpPr>
          <p:nvPr>
            <p:ph type="body" sz="quarter" idx="16"/>
          </p:nvPr>
        </p:nvSpPr>
        <p:spPr/>
        <p:txBody>
          <a:bodyPr/>
          <a:lstStyle/>
          <a:p>
            <a:r>
              <a:rPr lang="fr-FR" dirty="0" err="1" smtClean="0"/>
              <a:t>NodeJS</a:t>
            </a:r>
            <a:endParaRPr lang="fr-FR" dirty="0"/>
          </a:p>
        </p:txBody>
      </p:sp>
      <p:sp>
        <p:nvSpPr>
          <p:cNvPr id="6" name="Text Placeholder 5"/>
          <p:cNvSpPr>
            <a:spLocks noGrp="1"/>
          </p:cNvSpPr>
          <p:nvPr>
            <p:ph type="body" sz="quarter" idx="17"/>
          </p:nvPr>
        </p:nvSpPr>
        <p:spPr/>
        <p:txBody>
          <a:bodyPr/>
          <a:lstStyle/>
          <a:p>
            <a:r>
              <a:rPr lang="fr-FR" dirty="0" err="1"/>
              <a:t>npm</a:t>
            </a:r>
            <a:r>
              <a:rPr lang="fr-FR" dirty="0"/>
              <a:t> est le gestionnaire de paquets par défaut pour l'environnement d'exécution JavaScript Node.js</a:t>
            </a:r>
          </a:p>
        </p:txBody>
      </p:sp>
      <p:sp>
        <p:nvSpPr>
          <p:cNvPr id="7" name="Text Placeholder 6"/>
          <p:cNvSpPr>
            <a:spLocks noGrp="1"/>
          </p:cNvSpPr>
          <p:nvPr>
            <p:ph type="body" sz="quarter" idx="18"/>
          </p:nvPr>
        </p:nvSpPr>
        <p:spPr/>
        <p:txBody>
          <a:bodyPr/>
          <a:lstStyle/>
          <a:p>
            <a:r>
              <a:rPr lang="fr-FR" dirty="0" smtClean="0"/>
              <a:t>NPM</a:t>
            </a:r>
            <a:endParaRPr lang="fr-FR" dirty="0"/>
          </a:p>
        </p:txBody>
      </p:sp>
      <p:sp>
        <p:nvSpPr>
          <p:cNvPr id="8" name="Text Placeholder 7"/>
          <p:cNvSpPr>
            <a:spLocks noGrp="1"/>
          </p:cNvSpPr>
          <p:nvPr>
            <p:ph type="body" sz="quarter" idx="19"/>
          </p:nvPr>
        </p:nvSpPr>
        <p:spPr/>
        <p:txBody>
          <a:bodyPr/>
          <a:lstStyle/>
          <a:p>
            <a:r>
              <a:rPr lang="fr-FR" dirty="0" err="1" smtClean="0"/>
              <a:t>Angular</a:t>
            </a:r>
            <a:r>
              <a:rPr lang="fr-FR" dirty="0" smtClean="0"/>
              <a:t> CLI est </a:t>
            </a:r>
            <a:r>
              <a:rPr lang="fr-FR" dirty="0"/>
              <a:t>un outil d'interface de ligne de commande que vous utilisez pour initialiser, </a:t>
            </a:r>
            <a:r>
              <a:rPr lang="fr-FR" dirty="0" smtClean="0"/>
              <a:t>développer et </a:t>
            </a:r>
            <a:r>
              <a:rPr lang="fr-FR" dirty="0"/>
              <a:t>maintenir des </a:t>
            </a:r>
            <a:r>
              <a:rPr lang="fr-FR" dirty="0" smtClean="0"/>
              <a:t>applications.</a:t>
            </a:r>
            <a:endParaRPr lang="fr-FR" dirty="0"/>
          </a:p>
        </p:txBody>
      </p:sp>
      <p:sp>
        <p:nvSpPr>
          <p:cNvPr id="9" name="Text Placeholder 8"/>
          <p:cNvSpPr>
            <a:spLocks noGrp="1"/>
          </p:cNvSpPr>
          <p:nvPr>
            <p:ph type="body" sz="quarter" idx="20"/>
          </p:nvPr>
        </p:nvSpPr>
        <p:spPr/>
        <p:txBody>
          <a:bodyPr/>
          <a:lstStyle/>
          <a:p>
            <a:r>
              <a:rPr lang="fr-FR" dirty="0" err="1" smtClean="0"/>
              <a:t>Angular</a:t>
            </a:r>
            <a:r>
              <a:rPr lang="fr-FR" dirty="0" smtClean="0"/>
              <a:t> CLI</a:t>
            </a:r>
            <a:endParaRPr lang="fr-FR" dirty="0"/>
          </a:p>
        </p:txBody>
      </p:sp>
      <p:sp>
        <p:nvSpPr>
          <p:cNvPr id="10" name="Text Placeholder 9"/>
          <p:cNvSpPr>
            <a:spLocks noGrp="1"/>
          </p:cNvSpPr>
          <p:nvPr>
            <p:ph type="body" sz="quarter" idx="21"/>
          </p:nvPr>
        </p:nvSpPr>
        <p:spPr/>
        <p:txBody>
          <a:bodyPr/>
          <a:lstStyle/>
          <a:p>
            <a:r>
              <a:rPr lang="fr-FR" dirty="0" smtClean="0"/>
              <a:t>Le choix est très diversifier, VSCODE , INTELLIJ, ATOME, SUBLIME …</a:t>
            </a:r>
            <a:endParaRPr lang="fr-FR" dirty="0"/>
          </a:p>
        </p:txBody>
      </p:sp>
      <p:sp>
        <p:nvSpPr>
          <p:cNvPr id="11" name="Text Placeholder 10"/>
          <p:cNvSpPr>
            <a:spLocks noGrp="1"/>
          </p:cNvSpPr>
          <p:nvPr>
            <p:ph type="body" sz="quarter" idx="22"/>
          </p:nvPr>
        </p:nvSpPr>
        <p:spPr/>
        <p:txBody>
          <a:bodyPr/>
          <a:lstStyle/>
          <a:p>
            <a:r>
              <a:rPr lang="fr-FR" dirty="0" smtClean="0"/>
              <a:t>IDE</a:t>
            </a:r>
            <a:endParaRPr lang="fr-FR" dirty="0"/>
          </a:p>
        </p:txBody>
      </p:sp>
      <p:sp>
        <p:nvSpPr>
          <p:cNvPr id="12" name="Title 11"/>
          <p:cNvSpPr>
            <a:spLocks noGrp="1"/>
          </p:cNvSpPr>
          <p:nvPr>
            <p:ph type="title"/>
          </p:nvPr>
        </p:nvSpPr>
        <p:spPr>
          <a:xfrm>
            <a:off x="817281" y="3838355"/>
            <a:ext cx="6795755" cy="2655295"/>
          </a:xfrm>
        </p:spPr>
        <p:txBody>
          <a:bodyPr/>
          <a:lstStyle/>
          <a:p>
            <a:r>
              <a:rPr lang="fr-FR" dirty="0" smtClean="0"/>
              <a:t>Outils </a:t>
            </a:r>
            <a:r>
              <a:rPr lang="fr-FR" dirty="0" err="1" smtClean="0"/>
              <a:t>dev</a:t>
            </a:r>
            <a:r>
              <a:rPr lang="fr-FR" dirty="0" smtClean="0"/>
              <a:t> :</a:t>
            </a:r>
            <a:endParaRPr lang="fr-FR" dirty="0"/>
          </a:p>
        </p:txBody>
      </p:sp>
    </p:spTree>
    <p:extLst>
      <p:ext uri="{BB962C8B-B14F-4D97-AF65-F5344CB8AC3E}">
        <p14:creationId xmlns:p14="http://schemas.microsoft.com/office/powerpoint/2010/main" val="111793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NodeJS</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18</a:t>
            </a:fld>
            <a:endParaRPr lang="en-US" dirty="0"/>
          </a:p>
        </p:txBody>
      </p:sp>
      <p:sp>
        <p:nvSpPr>
          <p:cNvPr id="6" name="Espace réservé du texte 5"/>
          <p:cNvSpPr>
            <a:spLocks noGrp="1"/>
          </p:cNvSpPr>
          <p:nvPr>
            <p:ph type="body" sz="quarter" idx="15"/>
          </p:nvPr>
        </p:nvSpPr>
        <p:spPr>
          <a:xfrm>
            <a:off x="650243" y="1903140"/>
            <a:ext cx="16057784" cy="7560840"/>
          </a:xfrm>
        </p:spPr>
        <p:txBody>
          <a:bodyPr/>
          <a:lstStyle/>
          <a:p>
            <a:r>
              <a:rPr lang="fr-FR" b="1" dirty="0"/>
              <a:t>Node.js est un environnement d’exécution JavaScript construit sur le moteur JavaScript V8 de Chrome</a:t>
            </a:r>
            <a:r>
              <a:rPr lang="fr-FR" b="1" dirty="0" smtClean="0"/>
              <a:t>.</a:t>
            </a:r>
          </a:p>
          <a:p>
            <a:r>
              <a:rPr lang="fr-FR" dirty="0"/>
              <a:t>Son inventeur Ryan Lienhart Dahl l'a créé le 27 mai 2009.</a:t>
            </a:r>
            <a:br>
              <a:rPr lang="fr-FR" dirty="0"/>
            </a:br>
            <a:r>
              <a:rPr lang="fr-FR" dirty="0"/>
              <a:t>Il avait une idée précise derrière la tête : </a:t>
            </a:r>
            <a:r>
              <a:rPr lang="fr-FR" i="1" dirty="0"/>
              <a:t>la simplicité et la rapidité d'exécution de programmes écrits en </a:t>
            </a:r>
            <a:r>
              <a:rPr lang="fr-FR" i="1" dirty="0" err="1"/>
              <a:t>javascript</a:t>
            </a:r>
            <a:r>
              <a:rPr lang="fr-FR" dirty="0"/>
              <a:t>.</a:t>
            </a:r>
            <a:br>
              <a:rPr lang="fr-FR" dirty="0"/>
            </a:br>
            <a:r>
              <a:rPr lang="fr-FR" dirty="0"/>
              <a:t/>
            </a:r>
            <a:br>
              <a:rPr lang="fr-FR" dirty="0"/>
            </a:br>
            <a:r>
              <a:rPr lang="fr-FR" dirty="0"/>
              <a:t>Le choix du nom n'est donc pas anodin.</a:t>
            </a:r>
          </a:p>
          <a:p>
            <a:r>
              <a:rPr lang="fr-FR" b="1" dirty="0" smtClean="0">
                <a:sym typeface="Wingdings" panose="05000000000000000000" pitchFamily="2" charset="2"/>
              </a:rPr>
              <a:t> </a:t>
            </a:r>
            <a:r>
              <a:rPr lang="fr-FR" b="1" dirty="0" err="1" smtClean="0"/>
              <a:t>Node</a:t>
            </a:r>
            <a:r>
              <a:rPr lang="fr-FR" b="1" dirty="0"/>
              <a:t> </a:t>
            </a:r>
            <a:r>
              <a:rPr lang="fr-FR" dirty="0"/>
              <a:t>signifie </a:t>
            </a:r>
            <a:r>
              <a:rPr lang="fr-FR" b="1" dirty="0" err="1"/>
              <a:t>noeud</a:t>
            </a:r>
            <a:endParaRPr lang="fr-FR" dirty="0"/>
          </a:p>
          <a:p>
            <a:r>
              <a:rPr lang="fr-FR" b="1" dirty="0" smtClean="0">
                <a:sym typeface="Wingdings" panose="05000000000000000000" pitchFamily="2" charset="2"/>
              </a:rPr>
              <a:t> </a:t>
            </a:r>
            <a:r>
              <a:rPr lang="fr-FR" b="1" dirty="0" smtClean="0"/>
              <a:t>JS</a:t>
            </a:r>
            <a:r>
              <a:rPr lang="fr-FR" b="1" dirty="0"/>
              <a:t> </a:t>
            </a:r>
            <a:r>
              <a:rPr lang="fr-FR" dirty="0"/>
              <a:t>signifie </a:t>
            </a:r>
            <a:r>
              <a:rPr lang="fr-FR" b="1" dirty="0" err="1"/>
              <a:t>javascript</a:t>
            </a:r>
            <a:endParaRPr lang="fr-FR" dirty="0"/>
          </a:p>
          <a:p>
            <a:r>
              <a:rPr lang="fr-FR" dirty="0"/>
              <a:t>Node.js est ainsi le </a:t>
            </a:r>
            <a:r>
              <a:rPr lang="fr-FR" b="1" dirty="0"/>
              <a:t>point central </a:t>
            </a:r>
            <a:r>
              <a:rPr lang="fr-FR" dirty="0"/>
              <a:t>qui va permettre d'</a:t>
            </a:r>
            <a:r>
              <a:rPr lang="fr-FR" b="1" dirty="0"/>
              <a:t>exécuter des programmes écrits</a:t>
            </a:r>
            <a:r>
              <a:rPr lang="fr-FR" dirty="0"/>
              <a:t> en </a:t>
            </a:r>
            <a:r>
              <a:rPr lang="fr-FR" dirty="0" err="1"/>
              <a:t>javascript</a:t>
            </a:r>
            <a:r>
              <a:rPr lang="fr-FR" dirty="0"/>
              <a:t> </a:t>
            </a:r>
            <a:r>
              <a:rPr lang="fr-FR" b="1" dirty="0"/>
              <a:t>côté serveur.</a:t>
            </a:r>
            <a:endParaRPr lang="fr-FR" dirty="0"/>
          </a:p>
          <a:p>
            <a:endParaRPr lang="fr-FR" dirty="0" smtClean="0"/>
          </a:p>
          <a:p>
            <a:r>
              <a:rPr lang="fr-FR" dirty="0"/>
              <a:t>Le site officiel c'est ici </a:t>
            </a:r>
            <a:r>
              <a:rPr lang="fr-FR" dirty="0">
                <a:hlinkClick r:id="rId2"/>
              </a:rPr>
              <a:t>https://nodejs.org/fr/</a:t>
            </a:r>
            <a:r>
              <a:rPr lang="fr-FR" dirty="0"/>
              <a:t> </a:t>
            </a:r>
            <a:endParaRPr lang="fr-FR" dirty="0" smtClean="0"/>
          </a:p>
          <a:p>
            <a:endParaRPr lang="fr-FR" dirty="0"/>
          </a:p>
          <a:p>
            <a:r>
              <a:rPr lang="fr-FR" dirty="0"/>
              <a:t>Node.js utilise un outil </a:t>
            </a:r>
            <a:r>
              <a:rPr lang="fr-FR" b="1" dirty="0" err="1"/>
              <a:t>npm</a:t>
            </a:r>
            <a:r>
              <a:rPr lang="fr-FR" b="1" dirty="0"/>
              <a:t> </a:t>
            </a:r>
            <a:r>
              <a:rPr lang="fr-FR" dirty="0"/>
              <a:t>(</a:t>
            </a:r>
            <a:r>
              <a:rPr lang="fr-FR" dirty="0" err="1"/>
              <a:t>Node</a:t>
            </a:r>
            <a:r>
              <a:rPr lang="fr-FR" dirty="0"/>
              <a:t> Package Manager)</a:t>
            </a:r>
            <a:br>
              <a:rPr lang="fr-FR" dirty="0"/>
            </a:br>
            <a:r>
              <a:rPr lang="fr-FR" dirty="0" err="1"/>
              <a:t>Npm</a:t>
            </a:r>
            <a:r>
              <a:rPr lang="fr-FR" dirty="0"/>
              <a:t> simplifie la vie du développeur en permettant de publier et de partager des librairies Node.js.</a:t>
            </a:r>
            <a:br>
              <a:rPr lang="fr-FR" dirty="0"/>
            </a:br>
            <a:r>
              <a:rPr lang="fr-FR" dirty="0" err="1"/>
              <a:t>Npm</a:t>
            </a:r>
            <a:r>
              <a:rPr lang="fr-FR" dirty="0"/>
              <a:t> permet notamment de simplifier l'installation, la mise à jour ou la désinstallation de ces librairies.</a:t>
            </a:r>
            <a:br>
              <a:rPr lang="fr-FR" dirty="0"/>
            </a:br>
            <a:endParaRPr lang="fr-FR" dirty="0"/>
          </a:p>
        </p:txBody>
      </p:sp>
    </p:spTree>
    <p:extLst>
      <p:ext uri="{BB962C8B-B14F-4D97-AF65-F5344CB8AC3E}">
        <p14:creationId xmlns:p14="http://schemas.microsoft.com/office/powerpoint/2010/main" val="2536721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NodeJS</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19</a:t>
            </a:fld>
            <a:endParaRPr lang="en-US" dirty="0"/>
          </a:p>
        </p:txBody>
      </p:sp>
      <p:sp>
        <p:nvSpPr>
          <p:cNvPr id="6" name="Espace réservé du texte 5"/>
          <p:cNvSpPr>
            <a:spLocks noGrp="1"/>
          </p:cNvSpPr>
          <p:nvPr>
            <p:ph type="body" sz="quarter" idx="15"/>
          </p:nvPr>
        </p:nvSpPr>
        <p:spPr>
          <a:xfrm>
            <a:off x="650243" y="1903140"/>
            <a:ext cx="16057784" cy="7560840"/>
          </a:xfrm>
        </p:spPr>
        <p:txBody>
          <a:bodyPr/>
          <a:lstStyle/>
          <a:p>
            <a:r>
              <a:rPr lang="fr-FR" dirty="0"/>
              <a:t>Sur le site officiel le téléchargement est accessible à l'adresse </a:t>
            </a:r>
            <a:r>
              <a:rPr lang="fr-FR" dirty="0">
                <a:hlinkClick r:id="rId2"/>
              </a:rPr>
              <a:t>https://nodejs.org/fr/download/</a:t>
            </a:r>
            <a:r>
              <a:rPr lang="fr-FR" dirty="0"/>
              <a:t/>
            </a:r>
            <a:br>
              <a:rPr lang="fr-FR" dirty="0"/>
            </a:br>
            <a:r>
              <a:rPr lang="fr-FR" dirty="0"/>
              <a:t/>
            </a:r>
            <a:br>
              <a:rPr lang="fr-FR" dirty="0"/>
            </a:br>
            <a:r>
              <a:rPr lang="fr-FR" dirty="0"/>
              <a:t>Nous allons utiliser la version</a:t>
            </a:r>
            <a:r>
              <a:rPr lang="fr-FR" b="1" dirty="0"/>
              <a:t> LTS</a:t>
            </a:r>
            <a:r>
              <a:rPr lang="fr-FR" dirty="0"/>
              <a:t> (</a:t>
            </a:r>
            <a:r>
              <a:rPr lang="fr-FR" b="1" dirty="0"/>
              <a:t>Long </a:t>
            </a:r>
            <a:r>
              <a:rPr lang="fr-FR" b="1" dirty="0" err="1"/>
              <a:t>Term</a:t>
            </a:r>
            <a:r>
              <a:rPr lang="fr-FR" b="1" dirty="0"/>
              <a:t> Support</a:t>
            </a:r>
            <a:r>
              <a:rPr lang="fr-FR" dirty="0"/>
              <a:t> ou Support à long terme).</a:t>
            </a:r>
            <a:br>
              <a:rPr lang="fr-FR" dirty="0"/>
            </a:br>
            <a:r>
              <a:rPr lang="fr-FR" dirty="0"/>
              <a:t>LTS signifie que l'éditeur nous garantit en général une période de maintenance d'au moins deux ans,</a:t>
            </a:r>
          </a:p>
          <a:p>
            <a:r>
              <a:rPr lang="fr-FR" b="1" dirty="0" smtClean="0">
                <a:sym typeface="Wingdings" panose="05000000000000000000" pitchFamily="2" charset="2"/>
              </a:rPr>
              <a:t> </a:t>
            </a:r>
            <a:r>
              <a:rPr lang="fr-FR" b="1" dirty="0" smtClean="0"/>
              <a:t>Node.js</a:t>
            </a:r>
            <a:r>
              <a:rPr lang="fr-FR" dirty="0"/>
              <a:t> version 18.12.1 LTS</a:t>
            </a:r>
          </a:p>
          <a:p>
            <a:r>
              <a:rPr lang="fr-FR" b="1" dirty="0" smtClean="0">
                <a:sym typeface="Wingdings" panose="05000000000000000000" pitchFamily="2" charset="2"/>
              </a:rPr>
              <a:t> </a:t>
            </a:r>
            <a:r>
              <a:rPr lang="fr-FR" b="1" dirty="0" err="1" smtClean="0"/>
              <a:t>npm</a:t>
            </a:r>
            <a:r>
              <a:rPr lang="fr-FR" dirty="0"/>
              <a:t> (</a:t>
            </a:r>
            <a:r>
              <a:rPr lang="fr-FR" dirty="0" err="1"/>
              <a:t>node</a:t>
            </a:r>
            <a:r>
              <a:rPr lang="fr-FR" dirty="0"/>
              <a:t> package manager) version 9.2.0</a:t>
            </a:r>
          </a:p>
          <a:p>
            <a:r>
              <a:rPr lang="fr-FR" dirty="0"/>
              <a:t>Il s'agit d'une installation classique.</a:t>
            </a:r>
          </a:p>
          <a:p>
            <a:r>
              <a:rPr lang="fr-FR" dirty="0"/>
              <a:t>Choisissez votre système d'exploitation.</a:t>
            </a:r>
          </a:p>
          <a:p>
            <a:r>
              <a:rPr lang="fr-FR" dirty="0"/>
              <a:t>Téléchargez le programme et </a:t>
            </a:r>
            <a:r>
              <a:rPr lang="fr-FR" dirty="0" err="1"/>
              <a:t>éxécutez</a:t>
            </a:r>
            <a:r>
              <a:rPr lang="fr-FR" dirty="0"/>
              <a:t> le.</a:t>
            </a:r>
          </a:p>
          <a:p>
            <a:r>
              <a:rPr lang="fr-FR" dirty="0"/>
              <a:t>Une fois l'installation effectuée on peut vérifier que Node.js est installé sur notre poste de travail.</a:t>
            </a:r>
          </a:p>
          <a:p>
            <a:r>
              <a:rPr lang="fr-FR" dirty="0"/>
              <a:t/>
            </a:r>
            <a:br>
              <a:rPr lang="fr-FR" dirty="0"/>
            </a:br>
            <a:endParaRPr lang="fr-FR" dirty="0"/>
          </a:p>
        </p:txBody>
      </p:sp>
      <p:pic>
        <p:nvPicPr>
          <p:cNvPr id="5" name="Image 4"/>
          <p:cNvPicPr>
            <a:picLocks noChangeAspect="1"/>
          </p:cNvPicPr>
          <p:nvPr/>
        </p:nvPicPr>
        <p:blipFill>
          <a:blip r:embed="rId3"/>
          <a:stretch>
            <a:fillRect/>
          </a:stretch>
        </p:blipFill>
        <p:spPr>
          <a:xfrm>
            <a:off x="1181658" y="6763680"/>
            <a:ext cx="8049748" cy="3667637"/>
          </a:xfrm>
          <a:prstGeom prst="rect">
            <a:avLst/>
          </a:prstGeom>
        </p:spPr>
      </p:pic>
    </p:spTree>
    <p:extLst>
      <p:ext uri="{BB962C8B-B14F-4D97-AF65-F5344CB8AC3E}">
        <p14:creationId xmlns:p14="http://schemas.microsoft.com/office/powerpoint/2010/main" val="3152006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171141" y="372970"/>
            <a:ext cx="13906545" cy="1665186"/>
          </a:xfrm>
        </p:spPr>
        <p:txBody>
          <a:bodyPr/>
          <a:lstStyle/>
          <a:p>
            <a:r>
              <a:rPr lang="fr-FR" dirty="0" smtClean="0"/>
              <a:t>Référence : </a:t>
            </a:r>
            <a:endParaRPr lang="fr-FR" dirty="0"/>
          </a:p>
        </p:txBody>
      </p:sp>
      <p:sp>
        <p:nvSpPr>
          <p:cNvPr id="3" name="Text Placeholder 2"/>
          <p:cNvSpPr>
            <a:spLocks noGrp="1"/>
          </p:cNvSpPr>
          <p:nvPr>
            <p:ph type="body" sz="quarter" idx="16"/>
          </p:nvPr>
        </p:nvSpPr>
        <p:spPr>
          <a:xfrm>
            <a:off x="2189140" y="2038156"/>
            <a:ext cx="13906545" cy="4072953"/>
          </a:xfrm>
        </p:spPr>
        <p:txBody>
          <a:bodyPr/>
          <a:lstStyle/>
          <a:p>
            <a:pPr marL="457200" indent="-457200" algn="l">
              <a:buFont typeface="Arial" panose="020B0604020202020204" pitchFamily="34" charset="0"/>
              <a:buChar char="•"/>
            </a:pPr>
            <a:r>
              <a:rPr lang="en-US" b="1" dirty="0"/>
              <a:t>Angular Projects: Build modern web apps by exploring Angular 12 with 10 different projects and cutting-edge technologies, 2nd </a:t>
            </a:r>
            <a:r>
              <a:rPr lang="en-US" b="1" dirty="0" err="1" smtClean="0"/>
              <a:t>Editio</a:t>
            </a:r>
            <a:r>
              <a:rPr lang="en-US" b="1" dirty="0" smtClean="0"/>
              <a:t>.</a:t>
            </a:r>
          </a:p>
          <a:p>
            <a:pPr marL="457200" indent="-457200" algn="l">
              <a:buFont typeface="Arial" panose="020B0604020202020204" pitchFamily="34" charset="0"/>
              <a:buChar char="•"/>
            </a:pPr>
            <a:endParaRPr lang="en-US" b="1" dirty="0"/>
          </a:p>
          <a:p>
            <a:pPr marL="457200" indent="-457200" algn="l">
              <a:buFont typeface="Arial" panose="020B0604020202020204" pitchFamily="34" charset="0"/>
              <a:buChar char="•"/>
            </a:pPr>
            <a:r>
              <a:rPr lang="en-US" b="1" dirty="0"/>
              <a:t>A Journey to Angular Development: Learn Angular Fundamentals, </a:t>
            </a:r>
            <a:r>
              <a:rPr lang="en-US" b="1" dirty="0" err="1"/>
              <a:t>TypeScript</a:t>
            </a:r>
            <a:r>
              <a:rPr lang="en-US" b="1" dirty="0"/>
              <a:t>, </a:t>
            </a:r>
            <a:r>
              <a:rPr lang="en-US" b="1" dirty="0" err="1"/>
              <a:t>Webpack</a:t>
            </a:r>
            <a:r>
              <a:rPr lang="en-US" b="1" dirty="0"/>
              <a:t>, Routing, Directives, Components, Forms, and Modules with Practical Examples</a:t>
            </a:r>
          </a:p>
          <a:p>
            <a:pPr marL="457200" indent="-457200" algn="l">
              <a:buFont typeface="Arial" panose="020B0604020202020204" pitchFamily="34" charset="0"/>
              <a:buChar char="•"/>
            </a:pPr>
            <a:endParaRPr lang="en-US" b="1" dirty="0" smtClean="0"/>
          </a:p>
          <a:p>
            <a:pPr marL="457200" indent="-457200" algn="l">
              <a:buFont typeface="Arial" panose="020B0604020202020204" pitchFamily="34" charset="0"/>
              <a:buChar char="•"/>
            </a:pPr>
            <a:r>
              <a:rPr lang="en-US" b="1" dirty="0"/>
              <a:t>Object Oriented Programming with Angular: Build and Deploy Your Web Application Using Angular with Ease</a:t>
            </a:r>
          </a:p>
          <a:p>
            <a:pPr marL="457200" indent="-457200" algn="l">
              <a:buFont typeface="Arial" panose="020B0604020202020204" pitchFamily="34" charset="0"/>
              <a:buChar char="•"/>
            </a:pPr>
            <a:endParaRPr lang="en-US" b="1" dirty="0" smtClean="0"/>
          </a:p>
          <a:p>
            <a:pPr marL="457200" indent="-457200" algn="l">
              <a:buFont typeface="Arial" panose="020B0604020202020204" pitchFamily="34" charset="0"/>
              <a:buChar char="•"/>
            </a:pPr>
            <a:r>
              <a:rPr lang="en-US" b="1" dirty="0"/>
              <a:t>Angular Cookbook: Over 80 actionable recipes every Angular developer should know</a:t>
            </a:r>
          </a:p>
          <a:p>
            <a:pPr marL="457200" indent="-457200" algn="l">
              <a:buFont typeface="Arial" panose="020B0604020202020204" pitchFamily="34" charset="0"/>
              <a:buChar char="•"/>
            </a:pPr>
            <a:endParaRPr lang="en-US" b="1" dirty="0"/>
          </a:p>
          <a:p>
            <a:endParaRPr lang="fr-FR" dirty="0"/>
          </a:p>
        </p:txBody>
      </p:sp>
    </p:spTree>
    <p:extLst>
      <p:ext uri="{BB962C8B-B14F-4D97-AF65-F5344CB8AC3E}">
        <p14:creationId xmlns:p14="http://schemas.microsoft.com/office/powerpoint/2010/main" val="3323498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NodeJS</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20</a:t>
            </a:fld>
            <a:endParaRPr lang="en-US" dirty="0"/>
          </a:p>
        </p:txBody>
      </p:sp>
      <p:sp>
        <p:nvSpPr>
          <p:cNvPr id="6" name="Espace réservé du texte 5"/>
          <p:cNvSpPr>
            <a:spLocks noGrp="1"/>
          </p:cNvSpPr>
          <p:nvPr>
            <p:ph type="body" sz="quarter" idx="15"/>
          </p:nvPr>
        </p:nvSpPr>
        <p:spPr>
          <a:xfrm>
            <a:off x="650243" y="1903140"/>
            <a:ext cx="16057784" cy="7560840"/>
          </a:xfrm>
        </p:spPr>
        <p:txBody>
          <a:bodyPr/>
          <a:lstStyle/>
          <a:p>
            <a:r>
              <a:rPr lang="fr-FR" dirty="0" smtClean="0"/>
              <a:t>Vérifier que </a:t>
            </a:r>
            <a:r>
              <a:rPr lang="fr-FR" dirty="0" err="1" smtClean="0"/>
              <a:t>nodejs</a:t>
            </a:r>
            <a:r>
              <a:rPr lang="fr-FR" dirty="0" smtClean="0"/>
              <a:t> fonctionne, on va créer une page </a:t>
            </a:r>
            <a:r>
              <a:rPr lang="fr-FR" dirty="0" err="1" smtClean="0"/>
              <a:t>js</a:t>
            </a:r>
            <a:r>
              <a:rPr lang="fr-FR" dirty="0" smtClean="0"/>
              <a:t> avec le code qui suit : </a:t>
            </a:r>
          </a:p>
          <a:p>
            <a:r>
              <a:rPr lang="fr-FR" dirty="0"/>
              <a:t/>
            </a:r>
            <a:br>
              <a:rPr lang="fr-FR" dirty="0"/>
            </a:br>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smtClean="0"/>
              <a:t>Il ne reste plus que lancer notre serveur : </a:t>
            </a:r>
            <a:endParaRPr lang="fr-FR" dirty="0"/>
          </a:p>
        </p:txBody>
      </p:sp>
      <p:sp>
        <p:nvSpPr>
          <p:cNvPr id="7" name="ZoneTexte 6"/>
          <p:cNvSpPr txBox="1"/>
          <p:nvPr/>
        </p:nvSpPr>
        <p:spPr>
          <a:xfrm>
            <a:off x="2482466" y="2636572"/>
            <a:ext cx="13411490" cy="4524315"/>
          </a:xfrm>
          <a:prstGeom prst="rect">
            <a:avLst/>
          </a:prstGeom>
          <a:noFill/>
        </p:spPr>
        <p:txBody>
          <a:bodyPr wrap="square" rtlCol="0">
            <a:spAutoFit/>
          </a:bodyPr>
          <a:lstStyle/>
          <a:p>
            <a:r>
              <a:rPr lang="fr-FR" dirty="0" err="1"/>
              <a:t>const</a:t>
            </a:r>
            <a:r>
              <a:rPr lang="fr-FR" dirty="0"/>
              <a:t> { </a:t>
            </a:r>
            <a:r>
              <a:rPr lang="fr-FR" dirty="0" err="1"/>
              <a:t>createServer</a:t>
            </a:r>
            <a:r>
              <a:rPr lang="fr-FR" dirty="0"/>
              <a:t> } = </a:t>
            </a:r>
            <a:r>
              <a:rPr lang="fr-FR" dirty="0" err="1"/>
              <a:t>require</a:t>
            </a:r>
            <a:r>
              <a:rPr lang="fr-FR" dirty="0"/>
              <a:t>('http'); // Création du </a:t>
            </a:r>
            <a:r>
              <a:rPr lang="fr-FR" dirty="0" smtClean="0"/>
              <a:t>Serveur</a:t>
            </a:r>
          </a:p>
          <a:p>
            <a:endParaRPr lang="fr-FR" dirty="0"/>
          </a:p>
          <a:p>
            <a:r>
              <a:rPr lang="fr-FR" dirty="0" err="1" smtClean="0"/>
              <a:t>const</a:t>
            </a:r>
            <a:r>
              <a:rPr lang="fr-FR" dirty="0" smtClean="0"/>
              <a:t> </a:t>
            </a:r>
            <a:r>
              <a:rPr lang="fr-FR" dirty="0"/>
              <a:t>server = </a:t>
            </a:r>
            <a:r>
              <a:rPr lang="fr-FR" dirty="0" err="1"/>
              <a:t>createServer</a:t>
            </a:r>
            <a:r>
              <a:rPr lang="fr-FR" dirty="0"/>
              <a:t>((</a:t>
            </a:r>
            <a:r>
              <a:rPr lang="fr-FR" dirty="0" err="1"/>
              <a:t>request</a:t>
            </a:r>
            <a:r>
              <a:rPr lang="fr-FR" dirty="0"/>
              <a:t>, </a:t>
            </a:r>
            <a:r>
              <a:rPr lang="fr-FR" dirty="0" err="1"/>
              <a:t>response</a:t>
            </a:r>
            <a:r>
              <a:rPr lang="fr-FR" dirty="0"/>
              <a:t>) =&gt; { </a:t>
            </a:r>
            <a:r>
              <a:rPr lang="fr-FR" dirty="0" smtClean="0"/>
              <a:t>	</a:t>
            </a:r>
            <a:r>
              <a:rPr lang="fr-FR" dirty="0" err="1" smtClean="0"/>
              <a:t>response.writeHead</a:t>
            </a:r>
            <a:r>
              <a:rPr lang="fr-FR" dirty="0" smtClean="0"/>
              <a:t>(200</a:t>
            </a:r>
            <a:r>
              <a:rPr lang="fr-FR" dirty="0"/>
              <a:t>, {'Content-Type': '</a:t>
            </a:r>
            <a:r>
              <a:rPr lang="fr-FR" dirty="0" err="1"/>
              <a:t>text</a:t>
            </a:r>
            <a:r>
              <a:rPr lang="fr-FR" dirty="0"/>
              <a:t>/plain'}); </a:t>
            </a:r>
            <a:r>
              <a:rPr lang="fr-FR" dirty="0" smtClean="0"/>
              <a:t>	</a:t>
            </a:r>
            <a:r>
              <a:rPr lang="fr-FR" dirty="0" err="1" smtClean="0"/>
              <a:t>response.end</a:t>
            </a:r>
            <a:r>
              <a:rPr lang="fr-FR" dirty="0"/>
              <a:t>('Hello World\n'); }); </a:t>
            </a:r>
            <a:endParaRPr lang="fr-FR" dirty="0" smtClean="0"/>
          </a:p>
          <a:p>
            <a:endParaRPr lang="fr-FR" dirty="0"/>
          </a:p>
          <a:p>
            <a:r>
              <a:rPr lang="fr-FR" dirty="0" err="1" smtClean="0"/>
              <a:t>server.listen</a:t>
            </a:r>
            <a:r>
              <a:rPr lang="fr-FR" dirty="0" smtClean="0"/>
              <a:t>(3000</a:t>
            </a:r>
            <a:r>
              <a:rPr lang="fr-FR" dirty="0"/>
              <a:t>, () =&gt; console.log(`Adresse du serveur : http://localhost:3000`));</a:t>
            </a:r>
          </a:p>
          <a:p>
            <a:endParaRPr lang="fr-FR" dirty="0"/>
          </a:p>
        </p:txBody>
      </p:sp>
      <p:pic>
        <p:nvPicPr>
          <p:cNvPr id="8" name="Image 7"/>
          <p:cNvPicPr>
            <a:picLocks noChangeAspect="1"/>
          </p:cNvPicPr>
          <p:nvPr/>
        </p:nvPicPr>
        <p:blipFill>
          <a:blip r:embed="rId2"/>
          <a:stretch>
            <a:fillRect/>
          </a:stretch>
        </p:blipFill>
        <p:spPr>
          <a:xfrm>
            <a:off x="5163337" y="7559852"/>
            <a:ext cx="10183464" cy="1904127"/>
          </a:xfrm>
          <a:prstGeom prst="rect">
            <a:avLst/>
          </a:prstGeom>
        </p:spPr>
      </p:pic>
    </p:spTree>
    <p:extLst>
      <p:ext uri="{BB962C8B-B14F-4D97-AF65-F5344CB8AC3E}">
        <p14:creationId xmlns:p14="http://schemas.microsoft.com/office/powerpoint/2010/main" val="3026042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Angular</a:t>
            </a:r>
            <a:r>
              <a:rPr lang="fr-FR" dirty="0" smtClean="0"/>
              <a:t> CLI</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21</a:t>
            </a:fld>
            <a:endParaRPr lang="en-US" dirty="0"/>
          </a:p>
        </p:txBody>
      </p:sp>
      <p:sp>
        <p:nvSpPr>
          <p:cNvPr id="6" name="Espace réservé du texte 5"/>
          <p:cNvSpPr>
            <a:spLocks noGrp="1"/>
          </p:cNvSpPr>
          <p:nvPr>
            <p:ph type="body" sz="quarter" idx="15"/>
          </p:nvPr>
        </p:nvSpPr>
        <p:spPr>
          <a:xfrm>
            <a:off x="650243" y="1903140"/>
            <a:ext cx="16057784" cy="7560840"/>
          </a:xfrm>
        </p:spPr>
        <p:txBody>
          <a:bodyPr/>
          <a:lstStyle/>
          <a:p>
            <a:r>
              <a:rPr lang="fr-FR" b="1" dirty="0" err="1"/>
              <a:t>Angular</a:t>
            </a:r>
            <a:r>
              <a:rPr lang="fr-FR" b="1" dirty="0"/>
              <a:t> CLI </a:t>
            </a:r>
            <a:r>
              <a:rPr lang="fr-FR" dirty="0"/>
              <a:t>ça veut dire </a:t>
            </a:r>
            <a:r>
              <a:rPr lang="fr-FR" b="1" dirty="0" err="1"/>
              <a:t>Angular</a:t>
            </a:r>
            <a:r>
              <a:rPr lang="fr-FR" b="1" dirty="0"/>
              <a:t> Command Line Interface</a:t>
            </a:r>
            <a:r>
              <a:rPr lang="fr-FR" b="1" dirty="0" smtClean="0"/>
              <a:t>.</a:t>
            </a:r>
          </a:p>
          <a:p>
            <a:r>
              <a:rPr lang="fr-FR" b="1" dirty="0" err="1" smtClean="0"/>
              <a:t>Angular</a:t>
            </a:r>
            <a:r>
              <a:rPr lang="fr-FR" b="1" dirty="0" smtClean="0"/>
              <a:t> CLI est l’homme à tout faire.</a:t>
            </a:r>
          </a:p>
          <a:p>
            <a:endParaRPr lang="fr-FR" b="1" dirty="0"/>
          </a:p>
          <a:p>
            <a:r>
              <a:rPr lang="fr-FR" dirty="0"/>
              <a:t>Et autant utiliser la version la plus récente.</a:t>
            </a:r>
          </a:p>
          <a:p>
            <a:r>
              <a:rPr lang="fr-FR" b="1" dirty="0" smtClean="0">
                <a:sym typeface="Wingdings" panose="05000000000000000000" pitchFamily="2" charset="2"/>
              </a:rPr>
              <a:t> </a:t>
            </a:r>
            <a:r>
              <a:rPr lang="fr-FR" b="1" dirty="0" err="1" smtClean="0"/>
              <a:t>Angular</a:t>
            </a:r>
            <a:r>
              <a:rPr lang="fr-FR" dirty="0"/>
              <a:t> version </a:t>
            </a:r>
            <a:r>
              <a:rPr lang="fr-FR" b="1" dirty="0"/>
              <a:t>15.0.4</a:t>
            </a:r>
            <a:endParaRPr lang="fr-FR" dirty="0"/>
          </a:p>
          <a:p>
            <a:r>
              <a:rPr lang="fr-FR" b="1" dirty="0" smtClean="0">
                <a:sym typeface="Wingdings" panose="05000000000000000000" pitchFamily="2" charset="2"/>
              </a:rPr>
              <a:t> </a:t>
            </a:r>
            <a:r>
              <a:rPr lang="fr-FR" b="1" dirty="0" err="1" smtClean="0"/>
              <a:t>Angular</a:t>
            </a:r>
            <a:r>
              <a:rPr lang="fr-FR" b="1" dirty="0" smtClean="0"/>
              <a:t> </a:t>
            </a:r>
            <a:r>
              <a:rPr lang="fr-FR" b="1" dirty="0"/>
              <a:t>CLI</a:t>
            </a:r>
            <a:r>
              <a:rPr lang="fr-FR" dirty="0"/>
              <a:t> version </a:t>
            </a:r>
            <a:r>
              <a:rPr lang="fr-FR" b="1" dirty="0"/>
              <a:t>15.0.4</a:t>
            </a:r>
            <a:endParaRPr lang="fr-FR" dirty="0"/>
          </a:p>
          <a:p>
            <a:r>
              <a:rPr lang="fr-FR" dirty="0"/>
              <a:t>Les dernières versions de ces outils sont disponibles ci-dessous</a:t>
            </a:r>
          </a:p>
          <a:p>
            <a:r>
              <a:rPr lang="fr-FR" dirty="0" smtClean="0">
                <a:hlinkClick r:id="rId2"/>
              </a:rPr>
              <a:t> </a:t>
            </a:r>
            <a:r>
              <a:rPr lang="fr-FR" dirty="0" smtClean="0">
                <a:sym typeface="Wingdings" panose="05000000000000000000" pitchFamily="2" charset="2"/>
                <a:hlinkClick r:id="rId2"/>
              </a:rPr>
              <a:t> </a:t>
            </a:r>
            <a:r>
              <a:rPr lang="fr-FR" dirty="0" smtClean="0">
                <a:hlinkClick r:id="rId2"/>
              </a:rPr>
              <a:t>https</a:t>
            </a:r>
            <a:r>
              <a:rPr lang="fr-FR" dirty="0">
                <a:hlinkClick r:id="rId2"/>
              </a:rPr>
              <a:t>://</a:t>
            </a:r>
            <a:r>
              <a:rPr lang="fr-FR" dirty="0" smtClean="0">
                <a:hlinkClick r:id="rId2"/>
              </a:rPr>
              <a:t>github.com/angular/angular/releases</a:t>
            </a:r>
            <a:endParaRPr lang="fr-FR" dirty="0"/>
          </a:p>
          <a:p>
            <a:r>
              <a:rPr lang="fr-FR" dirty="0" smtClean="0">
                <a:hlinkClick r:id="rId3"/>
              </a:rPr>
              <a:t> </a:t>
            </a:r>
            <a:r>
              <a:rPr lang="fr-FR" dirty="0" smtClean="0">
                <a:sym typeface="Wingdings" panose="05000000000000000000" pitchFamily="2" charset="2"/>
                <a:hlinkClick r:id="rId3"/>
              </a:rPr>
              <a:t> </a:t>
            </a:r>
            <a:r>
              <a:rPr lang="fr-FR" dirty="0" smtClean="0">
                <a:hlinkClick r:id="rId3"/>
              </a:rPr>
              <a:t>https</a:t>
            </a:r>
            <a:r>
              <a:rPr lang="fr-FR" dirty="0">
                <a:hlinkClick r:id="rId3"/>
              </a:rPr>
              <a:t>://</a:t>
            </a:r>
            <a:r>
              <a:rPr lang="fr-FR" dirty="0" smtClean="0">
                <a:hlinkClick r:id="rId3"/>
              </a:rPr>
              <a:t>github.com/angular/angular-cli/releases</a:t>
            </a:r>
            <a:endParaRPr lang="fr-FR" dirty="0" smtClean="0"/>
          </a:p>
          <a:p>
            <a:endParaRPr lang="fr-FR" dirty="0"/>
          </a:p>
          <a:p>
            <a:r>
              <a:rPr lang="fr-FR" dirty="0"/>
              <a:t>La procédure d'installation est détaillée sur le site officiel d'</a:t>
            </a:r>
            <a:r>
              <a:rPr lang="fr-FR" dirty="0" err="1"/>
              <a:t>Angular</a:t>
            </a:r>
            <a:r>
              <a:rPr lang="fr-FR" dirty="0"/>
              <a:t> </a:t>
            </a:r>
            <a:r>
              <a:rPr lang="fr-FR" dirty="0">
                <a:hlinkClick r:id="rId4"/>
              </a:rPr>
              <a:t>https://angular.io/cli</a:t>
            </a:r>
            <a:r>
              <a:rPr lang="fr-FR" dirty="0"/>
              <a:t/>
            </a:r>
            <a:br>
              <a:rPr lang="fr-FR" dirty="0"/>
            </a:br>
            <a:r>
              <a:rPr lang="fr-FR" dirty="0"/>
              <a:t>La méthode est décrite sur la page du site officiel</a:t>
            </a:r>
            <a:r>
              <a:rPr lang="fr-FR" dirty="0" smtClean="0"/>
              <a:t>.</a:t>
            </a:r>
            <a:endParaRPr lang="fr-FR" dirty="0"/>
          </a:p>
          <a:p>
            <a:pPr marL="342900" indent="-342900">
              <a:buFontTx/>
              <a:buChar char="-"/>
            </a:pPr>
            <a:r>
              <a:rPr lang="fr-FR" i="1" dirty="0" smtClean="0"/>
              <a:t>Si </a:t>
            </a:r>
            <a:r>
              <a:rPr lang="fr-FR" i="1" dirty="0"/>
              <a:t>une version précédente était installée sur votre poste vous pouvez la désinstaller </a:t>
            </a:r>
          </a:p>
          <a:p>
            <a:r>
              <a:rPr lang="fr-FR" i="1" dirty="0" smtClean="0"/>
              <a:t>avec </a:t>
            </a:r>
            <a:r>
              <a:rPr lang="fr-FR" i="1" dirty="0"/>
              <a:t>la commande suivante</a:t>
            </a:r>
            <a:endParaRPr lang="fr-FR" dirty="0"/>
          </a:p>
          <a:p>
            <a:r>
              <a:rPr lang="fr-FR" dirty="0"/>
              <a:t/>
            </a:r>
            <a:br>
              <a:rPr lang="fr-FR" dirty="0"/>
            </a:br>
            <a:endParaRPr lang="fr-FR" dirty="0" smtClean="0"/>
          </a:p>
          <a:p>
            <a:endParaRPr lang="fr-FR" dirty="0"/>
          </a:p>
          <a:p>
            <a:endParaRPr lang="fr-FR" dirty="0" smtClean="0"/>
          </a:p>
          <a:p>
            <a:endParaRPr lang="fr-FR" dirty="0"/>
          </a:p>
          <a:p>
            <a:endParaRPr lang="fr-FR" dirty="0" smtClean="0"/>
          </a:p>
          <a:p>
            <a:endParaRPr lang="fr-FR" dirty="0"/>
          </a:p>
        </p:txBody>
      </p:sp>
      <p:pic>
        <p:nvPicPr>
          <p:cNvPr id="5" name="Image 4"/>
          <p:cNvPicPr>
            <a:picLocks noChangeAspect="1"/>
          </p:cNvPicPr>
          <p:nvPr/>
        </p:nvPicPr>
        <p:blipFill>
          <a:blip r:embed="rId5"/>
          <a:stretch>
            <a:fillRect/>
          </a:stretch>
        </p:blipFill>
        <p:spPr>
          <a:xfrm>
            <a:off x="5393125" y="8555989"/>
            <a:ext cx="12850876" cy="1035378"/>
          </a:xfrm>
          <a:prstGeom prst="rect">
            <a:avLst/>
          </a:prstGeom>
        </p:spPr>
      </p:pic>
    </p:spTree>
    <p:extLst>
      <p:ext uri="{BB962C8B-B14F-4D97-AF65-F5344CB8AC3E}">
        <p14:creationId xmlns:p14="http://schemas.microsoft.com/office/powerpoint/2010/main" val="2895303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Angular</a:t>
            </a:r>
            <a:r>
              <a:rPr lang="fr-FR" dirty="0" smtClean="0"/>
              <a:t> CLI</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22</a:t>
            </a:fld>
            <a:endParaRPr lang="en-US" dirty="0"/>
          </a:p>
        </p:txBody>
      </p:sp>
      <p:sp>
        <p:nvSpPr>
          <p:cNvPr id="6" name="Espace réservé du texte 5"/>
          <p:cNvSpPr>
            <a:spLocks noGrp="1"/>
          </p:cNvSpPr>
          <p:nvPr>
            <p:ph type="body" sz="quarter" idx="15"/>
          </p:nvPr>
        </p:nvSpPr>
        <p:spPr>
          <a:xfrm>
            <a:off x="650243" y="1903140"/>
            <a:ext cx="16057784" cy="7560840"/>
          </a:xfrm>
        </p:spPr>
        <p:txBody>
          <a:bodyPr/>
          <a:lstStyle/>
          <a:p>
            <a:r>
              <a:rPr lang="fr-FR" dirty="0" err="1"/>
              <a:t>Angular</a:t>
            </a:r>
            <a:r>
              <a:rPr lang="fr-FR" dirty="0"/>
              <a:t> CLI est une librairie (ou package).</a:t>
            </a:r>
            <a:br>
              <a:rPr lang="fr-FR" dirty="0"/>
            </a:br>
            <a:r>
              <a:rPr lang="fr-FR" dirty="0"/>
              <a:t>Nous allons l'installer avec </a:t>
            </a:r>
            <a:r>
              <a:rPr lang="fr-FR" dirty="0" err="1"/>
              <a:t>npm</a:t>
            </a:r>
            <a:r>
              <a:rPr lang="fr-FR" dirty="0"/>
              <a:t> le gestionnaire de node.js</a:t>
            </a:r>
            <a:br>
              <a:rPr lang="fr-FR" dirty="0"/>
            </a:br>
            <a:r>
              <a:rPr lang="fr-FR" dirty="0"/>
              <a:t/>
            </a:r>
            <a:br>
              <a:rPr lang="fr-FR" dirty="0"/>
            </a:br>
            <a:r>
              <a:rPr lang="fr-FR" dirty="0"/>
              <a:t>Vous pouvez installer une version spécifique d'</a:t>
            </a:r>
            <a:r>
              <a:rPr lang="fr-FR" dirty="0" err="1"/>
              <a:t>angular</a:t>
            </a:r>
            <a:r>
              <a:rPr lang="fr-FR" dirty="0"/>
              <a:t> ou installer par défaut la dernière disponible.</a:t>
            </a:r>
          </a:p>
        </p:txBody>
      </p:sp>
      <p:pic>
        <p:nvPicPr>
          <p:cNvPr id="7" name="Image 6"/>
          <p:cNvPicPr>
            <a:picLocks noChangeAspect="1"/>
          </p:cNvPicPr>
          <p:nvPr/>
        </p:nvPicPr>
        <p:blipFill>
          <a:blip r:embed="rId2"/>
          <a:stretch>
            <a:fillRect/>
          </a:stretch>
        </p:blipFill>
        <p:spPr>
          <a:xfrm>
            <a:off x="2707491" y="4423420"/>
            <a:ext cx="12397320" cy="3617723"/>
          </a:xfrm>
          <a:prstGeom prst="rect">
            <a:avLst/>
          </a:prstGeom>
        </p:spPr>
      </p:pic>
    </p:spTree>
    <p:extLst>
      <p:ext uri="{BB962C8B-B14F-4D97-AF65-F5344CB8AC3E}">
        <p14:creationId xmlns:p14="http://schemas.microsoft.com/office/powerpoint/2010/main" val="3388027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Première étapes: </a:t>
            </a:r>
            <a:endParaRPr lang="fr-FR" dirty="0"/>
          </a:p>
        </p:txBody>
      </p:sp>
      <p:sp>
        <p:nvSpPr>
          <p:cNvPr id="3" name="Footer Placeholder 2"/>
          <p:cNvSpPr>
            <a:spLocks noGrp="1"/>
          </p:cNvSpPr>
          <p:nvPr>
            <p:ph type="ftr" sz="quarter" idx="10"/>
          </p:nvPr>
        </p:nvSpPr>
        <p:spPr/>
        <p:txBody>
          <a:bodyPr/>
          <a:lstStyle/>
          <a:p>
            <a:r>
              <a:rPr lang="en-US" smtClean="0"/>
              <a:t>Angular</a:t>
            </a:r>
            <a:endParaRPr lang="en-US" dirty="0"/>
          </a:p>
        </p:txBody>
      </p:sp>
      <p:sp>
        <p:nvSpPr>
          <p:cNvPr id="4" name="Slide Number Placeholder 3"/>
          <p:cNvSpPr>
            <a:spLocks noGrp="1"/>
          </p:cNvSpPr>
          <p:nvPr>
            <p:ph type="sldNum" sz="quarter" idx="11"/>
          </p:nvPr>
        </p:nvSpPr>
        <p:spPr/>
        <p:txBody>
          <a:bodyPr/>
          <a:lstStyle/>
          <a:p>
            <a:fld id="{387164BF-D67A-46C0-81D2-5BAF67C00C80}" type="slidenum">
              <a:rPr lang="en-US" smtClean="0"/>
              <a:pPr/>
              <a:t>23</a:t>
            </a:fld>
            <a:endParaRPr lang="en-US" dirty="0"/>
          </a:p>
        </p:txBody>
      </p:sp>
      <p:sp>
        <p:nvSpPr>
          <p:cNvPr id="5" name="TextBox 4"/>
          <p:cNvSpPr txBox="1"/>
          <p:nvPr/>
        </p:nvSpPr>
        <p:spPr>
          <a:xfrm>
            <a:off x="637261" y="3387725"/>
            <a:ext cx="8100900" cy="4893647"/>
          </a:xfrm>
          <a:prstGeom prst="rect">
            <a:avLst/>
          </a:prstGeom>
          <a:noFill/>
        </p:spPr>
        <p:txBody>
          <a:bodyPr wrap="square" rtlCol="0">
            <a:spAutoFit/>
          </a:bodyPr>
          <a:lstStyle/>
          <a:p>
            <a:pPr marL="457200" indent="-457200">
              <a:buFontTx/>
              <a:buChar char="-"/>
            </a:pPr>
            <a:r>
              <a:rPr lang="fr-FR" sz="2400" dirty="0" smtClean="0"/>
              <a:t>Télécharger et installer </a:t>
            </a:r>
            <a:r>
              <a:rPr lang="fr-FR" sz="2400" dirty="0" err="1" smtClean="0"/>
              <a:t>NodeJS</a:t>
            </a:r>
            <a:r>
              <a:rPr lang="fr-FR" sz="2400" dirty="0" smtClean="0"/>
              <a:t>. </a:t>
            </a:r>
          </a:p>
          <a:p>
            <a:pPr marL="457200" indent="-457200">
              <a:buFontTx/>
              <a:buChar char="-"/>
            </a:pPr>
            <a:endParaRPr lang="fr-FR" sz="2400" dirty="0"/>
          </a:p>
          <a:p>
            <a:pPr marL="457200" indent="-457200">
              <a:buFontTx/>
              <a:buChar char="-"/>
            </a:pPr>
            <a:r>
              <a:rPr lang="fr-FR" sz="2400" dirty="0" smtClean="0"/>
              <a:t>L’installation inclus </a:t>
            </a:r>
            <a:r>
              <a:rPr lang="fr-FR" sz="2400" dirty="0" err="1" smtClean="0"/>
              <a:t>npm</a:t>
            </a:r>
            <a:r>
              <a:rPr lang="fr-FR" sz="2400" dirty="0" smtClean="0"/>
              <a:t> (</a:t>
            </a:r>
            <a:r>
              <a:rPr lang="fr-FR" sz="2400" dirty="0" err="1" smtClean="0"/>
              <a:t>Node</a:t>
            </a:r>
            <a:r>
              <a:rPr lang="fr-FR" sz="2400" dirty="0" smtClean="0"/>
              <a:t> Package Manager).</a:t>
            </a:r>
          </a:p>
          <a:p>
            <a:pPr marL="457200" indent="-457200">
              <a:buFontTx/>
              <a:buChar char="-"/>
            </a:pPr>
            <a:endParaRPr lang="fr-FR" sz="2400" dirty="0" smtClean="0"/>
          </a:p>
          <a:p>
            <a:pPr marL="457200" indent="-457200">
              <a:buFontTx/>
              <a:buChar char="-"/>
            </a:pPr>
            <a:r>
              <a:rPr lang="fr-FR" sz="2400" dirty="0" smtClean="0"/>
              <a:t>Installation d’</a:t>
            </a:r>
            <a:r>
              <a:rPr lang="fr-FR" sz="2400" dirty="0" err="1" smtClean="0"/>
              <a:t>angular</a:t>
            </a:r>
            <a:r>
              <a:rPr lang="fr-FR" sz="2400" dirty="0" smtClean="0"/>
              <a:t> CLI via commande :</a:t>
            </a:r>
          </a:p>
          <a:p>
            <a:r>
              <a:rPr lang="fr-FR" sz="2400" dirty="0"/>
              <a:t> </a:t>
            </a:r>
            <a:r>
              <a:rPr lang="fr-FR" sz="2400" dirty="0" smtClean="0"/>
              <a:t>           exemple pour spécifier une version : </a:t>
            </a:r>
            <a:r>
              <a:rPr lang="fr-FR" sz="2400" dirty="0" err="1" smtClean="0"/>
              <a:t>npm</a:t>
            </a:r>
            <a:r>
              <a:rPr lang="fr-FR" sz="2400" dirty="0" smtClean="0"/>
              <a:t> </a:t>
            </a:r>
            <a:r>
              <a:rPr lang="fr-FR" sz="2400" dirty="0" err="1" smtClean="0"/>
              <a:t>install</a:t>
            </a:r>
            <a:r>
              <a:rPr lang="fr-FR" sz="2400" dirty="0" smtClean="0"/>
              <a:t> –g @</a:t>
            </a:r>
            <a:r>
              <a:rPr lang="fr-FR" sz="2400" dirty="0" err="1" smtClean="0"/>
              <a:t>angular</a:t>
            </a:r>
            <a:r>
              <a:rPr lang="fr-FR" sz="2400" dirty="0" smtClean="0"/>
              <a:t>/cli@8.3.0</a:t>
            </a:r>
          </a:p>
          <a:p>
            <a:endParaRPr lang="fr-FR" sz="2400" dirty="0" smtClean="0"/>
          </a:p>
          <a:p>
            <a:pPr marL="342900" indent="-342900">
              <a:buFontTx/>
              <a:buChar char="-"/>
            </a:pPr>
            <a:r>
              <a:rPr lang="fr-FR" sz="2400" dirty="0" smtClean="0"/>
              <a:t>La commande </a:t>
            </a:r>
            <a:r>
              <a:rPr lang="fr-FR" sz="2400" dirty="0" err="1" smtClean="0"/>
              <a:t>ng</a:t>
            </a:r>
            <a:r>
              <a:rPr lang="fr-FR" sz="2400" dirty="0" smtClean="0"/>
              <a:t> new App-Name</a:t>
            </a:r>
          </a:p>
          <a:p>
            <a:pPr marL="342900" indent="-342900">
              <a:buFontTx/>
              <a:buChar char="-"/>
            </a:pPr>
            <a:endParaRPr lang="fr-FR" sz="2400" dirty="0"/>
          </a:p>
          <a:p>
            <a:pPr marL="342900" indent="-342900">
              <a:buFontTx/>
              <a:buChar char="-"/>
            </a:pPr>
            <a:r>
              <a:rPr lang="fr-FR" sz="2400" dirty="0" err="1" smtClean="0"/>
              <a:t>Ng</a:t>
            </a:r>
            <a:r>
              <a:rPr lang="fr-FR" sz="2400" dirty="0" smtClean="0"/>
              <a:t> serve </a:t>
            </a:r>
          </a:p>
          <a:p>
            <a:r>
              <a:rPr lang="fr-FR" sz="2400" dirty="0"/>
              <a:t> </a:t>
            </a:r>
            <a:endParaRPr lang="fr-FR" sz="2400" dirty="0" smtClean="0"/>
          </a:p>
          <a:p>
            <a:endParaRPr lang="fr-FR" sz="24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8191" y="2656383"/>
            <a:ext cx="9231409" cy="5626954"/>
          </a:xfrm>
          <a:prstGeom prst="rect">
            <a:avLst/>
          </a:prstGeom>
        </p:spPr>
      </p:pic>
    </p:spTree>
    <p:extLst>
      <p:ext uri="{BB962C8B-B14F-4D97-AF65-F5344CB8AC3E}">
        <p14:creationId xmlns:p14="http://schemas.microsoft.com/office/powerpoint/2010/main" val="3727798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Première étapes: </a:t>
            </a:r>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24</a:t>
            </a:fld>
            <a:endParaRPr lang="en-US" dirty="0"/>
          </a:p>
        </p:txBody>
      </p:sp>
      <p:sp>
        <p:nvSpPr>
          <p:cNvPr id="6" name="Espace réservé du texte 5"/>
          <p:cNvSpPr>
            <a:spLocks noGrp="1"/>
          </p:cNvSpPr>
          <p:nvPr>
            <p:ph type="body" sz="quarter" idx="15"/>
          </p:nvPr>
        </p:nvSpPr>
        <p:spPr>
          <a:xfrm>
            <a:off x="650243" y="1903140"/>
            <a:ext cx="16057784" cy="7560840"/>
          </a:xfrm>
        </p:spPr>
        <p:txBody>
          <a:bodyPr/>
          <a:lstStyle/>
          <a:p>
            <a:r>
              <a:rPr lang="fr-FR" dirty="0" err="1"/>
              <a:t>Angular</a:t>
            </a:r>
            <a:r>
              <a:rPr lang="fr-FR" dirty="0"/>
              <a:t> CLI nous offre un certain nombre de commandes.</a:t>
            </a:r>
            <a:br>
              <a:rPr lang="fr-FR" dirty="0"/>
            </a:br>
            <a:r>
              <a:rPr lang="fr-FR" dirty="0"/>
              <a:t>Ces commandes nous évitent d'effectuer des tâches répétitives</a:t>
            </a:r>
            <a:r>
              <a:rPr lang="fr-FR" dirty="0" smtClean="0"/>
              <a:t>.</a:t>
            </a:r>
          </a:p>
          <a:p>
            <a:r>
              <a:rPr lang="fr-FR" dirty="0"/>
              <a:t>La première commande que nous allons utiliser est </a:t>
            </a:r>
            <a:r>
              <a:rPr lang="fr-FR" b="1" dirty="0" err="1"/>
              <a:t>ng</a:t>
            </a:r>
            <a:r>
              <a:rPr lang="fr-FR" b="1" dirty="0"/>
              <a:t> new </a:t>
            </a:r>
            <a:r>
              <a:rPr lang="fr-FR" dirty="0"/>
              <a:t>ou </a:t>
            </a:r>
            <a:r>
              <a:rPr lang="fr-FR" b="1" dirty="0" err="1"/>
              <a:t>ng</a:t>
            </a:r>
            <a:r>
              <a:rPr lang="fr-FR" b="1" dirty="0"/>
              <a:t> n</a:t>
            </a:r>
            <a:endParaRPr lang="fr-FR" dirty="0"/>
          </a:p>
          <a:p>
            <a:r>
              <a:rPr lang="fr-FR" dirty="0" smtClean="0">
                <a:sym typeface="Wingdings" panose="05000000000000000000" pitchFamily="2" charset="2"/>
              </a:rPr>
              <a:t> </a:t>
            </a:r>
            <a:r>
              <a:rPr lang="fr-FR" dirty="0" smtClean="0"/>
              <a:t>Elle </a:t>
            </a:r>
            <a:r>
              <a:rPr lang="fr-FR" dirty="0"/>
              <a:t>va créer notre application.</a:t>
            </a:r>
          </a:p>
          <a:p>
            <a:r>
              <a:rPr lang="fr-FR" dirty="0" smtClean="0">
                <a:sym typeface="Wingdings" panose="05000000000000000000" pitchFamily="2" charset="2"/>
              </a:rPr>
              <a:t> </a:t>
            </a:r>
            <a:r>
              <a:rPr lang="fr-FR" dirty="0" smtClean="0"/>
              <a:t>Elle </a:t>
            </a:r>
            <a:r>
              <a:rPr lang="fr-FR" dirty="0"/>
              <a:t>va générer tous les fichiers nécessaires à cette application.</a:t>
            </a:r>
          </a:p>
          <a:p>
            <a:pPr marL="342900" indent="-342900">
              <a:buFont typeface="Wingdings" panose="05000000000000000000" pitchFamily="2" charset="2"/>
              <a:buChar char="à"/>
            </a:pPr>
            <a:r>
              <a:rPr lang="fr-FR" dirty="0" smtClean="0"/>
              <a:t>Elle </a:t>
            </a:r>
            <a:r>
              <a:rPr lang="fr-FR" dirty="0"/>
              <a:t>va évidemment suivre les best practices préconisées par l'équipe de Google</a:t>
            </a:r>
            <a:r>
              <a:rPr lang="fr-FR" dirty="0" smtClean="0"/>
              <a:t>.</a:t>
            </a:r>
          </a:p>
          <a:p>
            <a:endParaRPr lang="fr-FR" dirty="0" smtClean="0"/>
          </a:p>
          <a:p>
            <a:r>
              <a:rPr lang="fr-FR" dirty="0" smtClean="0"/>
              <a:t>On </a:t>
            </a:r>
            <a:r>
              <a:rPr lang="fr-FR" dirty="0"/>
              <a:t>choisit le nom de notre application (arbitrairement ce sera ici  </a:t>
            </a:r>
            <a:r>
              <a:rPr lang="fr-FR" b="1" dirty="0" err="1"/>
              <a:t>angular</a:t>
            </a:r>
            <a:r>
              <a:rPr lang="fr-FR" b="1" dirty="0"/>
              <a:t>-starter</a:t>
            </a:r>
            <a:r>
              <a:rPr lang="fr-FR" dirty="0"/>
              <a:t>)</a:t>
            </a:r>
            <a:br>
              <a:rPr lang="fr-FR" dirty="0"/>
            </a:br>
            <a:r>
              <a:rPr lang="fr-FR" dirty="0"/>
              <a:t>On tape la commande </a:t>
            </a:r>
            <a:r>
              <a:rPr lang="fr-FR" dirty="0" err="1"/>
              <a:t>ng</a:t>
            </a:r>
            <a:r>
              <a:rPr lang="fr-FR" dirty="0"/>
              <a:t> new avec les paramètres </a:t>
            </a:r>
            <a:r>
              <a:rPr lang="fr-FR" dirty="0" smtClean="0"/>
              <a:t>correspondants</a:t>
            </a:r>
          </a:p>
          <a:p>
            <a:endParaRPr lang="fr-FR" dirty="0"/>
          </a:p>
          <a:p>
            <a:endParaRPr lang="fr-FR" dirty="0" smtClean="0"/>
          </a:p>
          <a:p>
            <a:r>
              <a:rPr lang="fr-FR" dirty="0"/>
              <a:t>	</a:t>
            </a:r>
            <a:r>
              <a:rPr lang="fr-FR" dirty="0" smtClean="0"/>
              <a:t>					</a:t>
            </a:r>
            <a:endParaRPr lang="fr-FR" dirty="0"/>
          </a:p>
          <a:p>
            <a:endParaRPr lang="fr-FR" dirty="0"/>
          </a:p>
        </p:txBody>
      </p:sp>
      <p:pic>
        <p:nvPicPr>
          <p:cNvPr id="5" name="Image 4"/>
          <p:cNvPicPr>
            <a:picLocks noChangeAspect="1"/>
          </p:cNvPicPr>
          <p:nvPr/>
        </p:nvPicPr>
        <p:blipFill>
          <a:blip r:embed="rId2"/>
          <a:stretch>
            <a:fillRect/>
          </a:stretch>
        </p:blipFill>
        <p:spPr>
          <a:xfrm>
            <a:off x="680021" y="6343100"/>
            <a:ext cx="8011643" cy="3943900"/>
          </a:xfrm>
          <a:prstGeom prst="rect">
            <a:avLst/>
          </a:prstGeom>
        </p:spPr>
      </p:pic>
      <p:sp>
        <p:nvSpPr>
          <p:cNvPr id="8" name="ZoneTexte 7"/>
          <p:cNvSpPr txBox="1"/>
          <p:nvPr/>
        </p:nvSpPr>
        <p:spPr>
          <a:xfrm>
            <a:off x="9013641" y="6343100"/>
            <a:ext cx="881553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a:t>Angular CLI via la commande </a:t>
            </a:r>
            <a:r>
              <a:rPr lang="fr-FR" b="1"/>
              <a:t>ng serve </a:t>
            </a:r>
            <a:r>
              <a:rPr lang="fr-FR"/>
              <a:t>execute le projet sur un port par défaut (4200)</a:t>
            </a:r>
            <a:endParaRPr lang="fr-FR" dirty="0"/>
          </a:p>
        </p:txBody>
      </p:sp>
    </p:spTree>
    <p:extLst>
      <p:ext uri="{BB962C8B-B14F-4D97-AF65-F5344CB8AC3E}">
        <p14:creationId xmlns:p14="http://schemas.microsoft.com/office/powerpoint/2010/main" val="3370691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572476" y="4063380"/>
            <a:ext cx="13906545" cy="1665186"/>
          </a:xfrm>
        </p:spPr>
        <p:txBody>
          <a:bodyPr/>
          <a:lstStyle/>
          <a:p>
            <a:r>
              <a:rPr lang="fr-FR" dirty="0" smtClean="0"/>
              <a:t>On y va …</a:t>
            </a:r>
            <a:endParaRPr lang="fr-FR" dirty="0"/>
          </a:p>
        </p:txBody>
      </p:sp>
    </p:spTree>
    <p:extLst>
      <p:ext uri="{BB962C8B-B14F-4D97-AF65-F5344CB8AC3E}">
        <p14:creationId xmlns:p14="http://schemas.microsoft.com/office/powerpoint/2010/main" val="355249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 r="4"/>
          <a:stretch>
            <a:fillRect/>
          </a:stretch>
        </p:blipFill>
        <p:spPr/>
      </p:pic>
      <p:sp>
        <p:nvSpPr>
          <p:cNvPr id="7" name="テキスト プレースホルダー 6"/>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a:xfrm>
            <a:off x="11798533" y="6936929"/>
            <a:ext cx="5580620" cy="1189757"/>
          </a:xfrm>
          <a:prstGeom prst="rect">
            <a:avLst/>
          </a:prstGeom>
        </p:spPr>
        <p:txBody>
          <a:bodyPr/>
          <a:lstStyle/>
          <a:p>
            <a:r>
              <a:rPr kumimoji="1" lang="en-US" altLang="ja-JP" dirty="0"/>
              <a:t>Architecture et </a:t>
            </a:r>
            <a:r>
              <a:rPr kumimoji="1" lang="en-US" altLang="ja-JP" dirty="0" err="1"/>
              <a:t>TypeScript</a:t>
            </a:r>
            <a:endParaRPr kumimoji="1" lang="en-US" altLang="ja-JP" dirty="0"/>
          </a:p>
        </p:txBody>
      </p:sp>
      <p:pic>
        <p:nvPicPr>
          <p:cNvPr id="9" name="Espace réservé pour une image  8"/>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95129012"/>
      </p:ext>
    </p:extLst>
  </p:cSld>
  <p:clrMapOvr>
    <a:masterClrMapping/>
  </p:clrMapOvr>
  <mc:AlternateContent xmlns:mc="http://schemas.openxmlformats.org/markup-compatibility/2006" xmlns:p14="http://schemas.microsoft.com/office/powerpoint/2010/main">
    <mc:Choice Requires="p14">
      <p:transition spd="slow" p14:dur="1250" advTm="3666">
        <p14:flip dir="r"/>
      </p:transition>
    </mc:Choice>
    <mc:Fallback xmlns="">
      <p:transition spd="slow" advTm="3666">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TypeScript</a:t>
            </a:r>
            <a:endParaRPr lang="fr-FR" dirty="0"/>
          </a:p>
        </p:txBody>
      </p:sp>
      <p:sp>
        <p:nvSpPr>
          <p:cNvPr id="3" name="Footer Placeholder 2"/>
          <p:cNvSpPr>
            <a:spLocks noGrp="1"/>
          </p:cNvSpPr>
          <p:nvPr>
            <p:ph type="ftr" sz="quarter" idx="10"/>
          </p:nvPr>
        </p:nvSpPr>
        <p:spPr/>
        <p:txBody>
          <a:bodyPr/>
          <a:lstStyle/>
          <a:p>
            <a:r>
              <a:rPr lang="en-US" smtClean="0"/>
              <a:t>Angular</a:t>
            </a:r>
            <a:endParaRPr lang="en-US" dirty="0"/>
          </a:p>
        </p:txBody>
      </p:sp>
      <p:sp>
        <p:nvSpPr>
          <p:cNvPr id="4" name="Slide Number Placeholder 3"/>
          <p:cNvSpPr>
            <a:spLocks noGrp="1"/>
          </p:cNvSpPr>
          <p:nvPr>
            <p:ph type="sldNum" sz="quarter" idx="11"/>
          </p:nvPr>
        </p:nvSpPr>
        <p:spPr/>
        <p:txBody>
          <a:bodyPr/>
          <a:lstStyle/>
          <a:p>
            <a:fld id="{387164BF-D67A-46C0-81D2-5BAF67C00C80}" type="slidenum">
              <a:rPr lang="en-US" smtClean="0"/>
              <a:pPr/>
              <a:t>27</a:t>
            </a:fld>
            <a:endParaRPr lang="en-US" dirty="0"/>
          </a:p>
        </p:txBody>
      </p:sp>
      <p:sp>
        <p:nvSpPr>
          <p:cNvPr id="6" name="Text Placeholder 5"/>
          <p:cNvSpPr>
            <a:spLocks noGrp="1"/>
          </p:cNvSpPr>
          <p:nvPr>
            <p:ph type="body" sz="quarter" idx="15"/>
          </p:nvPr>
        </p:nvSpPr>
        <p:spPr>
          <a:xfrm>
            <a:off x="1314146" y="1723120"/>
            <a:ext cx="16057784" cy="1125125"/>
          </a:xfrm>
        </p:spPr>
        <p:txBody>
          <a:bodyPr/>
          <a:lstStyle/>
          <a:p>
            <a:pPr marL="342900" indent="-342900">
              <a:buFont typeface="Arial" panose="020B0604020202020204" pitchFamily="34" charset="0"/>
              <a:buChar char="•"/>
            </a:pPr>
            <a:r>
              <a:rPr lang="fr-FR" dirty="0" err="1" smtClean="0"/>
              <a:t>TypeScript</a:t>
            </a:r>
            <a:r>
              <a:rPr lang="fr-FR" dirty="0" smtClean="0"/>
              <a:t> est un langage de programmation open source développé par </a:t>
            </a:r>
            <a:r>
              <a:rPr lang="fr-FR" dirty="0" smtClean="0"/>
              <a:t>Microsoft.</a:t>
            </a:r>
            <a:endParaRPr lang="fr-FR" dirty="0" smtClean="0"/>
          </a:p>
          <a:p>
            <a:pPr marL="342900" indent="-342900">
              <a:buFont typeface="Arial" panose="020B0604020202020204" pitchFamily="34" charset="0"/>
              <a:buChar char="•"/>
            </a:pPr>
            <a:r>
              <a:rPr lang="fr-FR" dirty="0" smtClean="0"/>
              <a:t>C’est une sur-écriture de JavaScript. </a:t>
            </a:r>
            <a:endParaRPr lang="fr-FR" dirty="0"/>
          </a:p>
        </p:txBody>
      </p:sp>
      <p:sp>
        <p:nvSpPr>
          <p:cNvPr id="7" name="Content Placeholder 2"/>
          <p:cNvSpPr txBox="1">
            <a:spLocks/>
          </p:cNvSpPr>
          <p:nvPr/>
        </p:nvSpPr>
        <p:spPr>
          <a:xfrm>
            <a:off x="907291" y="3518769"/>
            <a:ext cx="5670630" cy="6072598"/>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sz="2800" b="1" u="sng" spc="-70" dirty="0" smtClean="0">
                <a:ln w="3175">
                  <a:noFill/>
                </a:ln>
                <a:solidFill>
                  <a:schemeClr val="tx2">
                    <a:lumMod val="95000"/>
                    <a:lumOff val="5000"/>
                  </a:schemeClr>
                </a:solidFill>
                <a:cs typeface="Segoe UI" pitchFamily="34" charset="0"/>
              </a:rPr>
              <a:t>JavaScript</a:t>
            </a:r>
            <a:endParaRPr lang="en-US" sz="2800" b="1" u="sng" dirty="0" smtClean="0">
              <a:solidFill>
                <a:schemeClr val="tx2">
                  <a:lumMod val="95000"/>
                  <a:lumOff val="5000"/>
                </a:schemeClr>
              </a:solidFill>
            </a:endParaRPr>
          </a:p>
          <a:p>
            <a:r>
              <a:rPr lang="en-US" sz="2800" dirty="0" smtClean="0"/>
              <a:t>let </a:t>
            </a:r>
            <a:r>
              <a:rPr lang="en-US" sz="2800" dirty="0" err="1" smtClean="0"/>
              <a:t>num</a:t>
            </a:r>
            <a:r>
              <a:rPr lang="en-US" sz="2800" dirty="0" smtClean="0"/>
              <a:t> = 5;</a:t>
            </a:r>
          </a:p>
          <a:p>
            <a:r>
              <a:rPr lang="en-US" sz="2800" dirty="0"/>
              <a:t>let </a:t>
            </a:r>
            <a:r>
              <a:rPr lang="en-US" sz="2800" dirty="0" smtClean="0"/>
              <a:t>name = "</a:t>
            </a:r>
            <a:r>
              <a:rPr lang="en-US" sz="2800" dirty="0" err="1" smtClean="0"/>
              <a:t>Speros</a:t>
            </a:r>
            <a:r>
              <a:rPr lang="en-US" sz="2800" dirty="0" smtClean="0"/>
              <a:t>";</a:t>
            </a:r>
          </a:p>
          <a:p>
            <a:r>
              <a:rPr lang="en-US" sz="2800" dirty="0"/>
              <a:t>let something </a:t>
            </a:r>
            <a:r>
              <a:rPr lang="en-US" sz="2800" dirty="0" smtClean="0"/>
              <a:t>= 123;</a:t>
            </a:r>
          </a:p>
          <a:p>
            <a:r>
              <a:rPr lang="en-US" sz="2800" dirty="0"/>
              <a:t>let </a:t>
            </a:r>
            <a:r>
              <a:rPr lang="en-US" sz="2800" dirty="0" smtClean="0"/>
              <a:t>list = [1,2,3];</a:t>
            </a:r>
          </a:p>
          <a:p>
            <a:endParaRPr lang="en-US" sz="2800" dirty="0" smtClean="0"/>
          </a:p>
          <a:p>
            <a:r>
              <a:rPr lang="en-US" sz="2800" b="1" dirty="0" smtClean="0"/>
              <a:t>function </a:t>
            </a:r>
            <a:r>
              <a:rPr lang="en-US" sz="2800" dirty="0" smtClean="0"/>
              <a:t>square(</a:t>
            </a:r>
            <a:r>
              <a:rPr lang="en-US" sz="2800" dirty="0" err="1" smtClean="0"/>
              <a:t>num</a:t>
            </a:r>
            <a:r>
              <a:rPr lang="en-US" sz="2800" dirty="0" smtClean="0"/>
              <a:t>) { </a:t>
            </a:r>
          </a:p>
          <a:p>
            <a:r>
              <a:rPr lang="en-US" sz="2800" b="1" dirty="0" smtClean="0"/>
              <a:t>	return</a:t>
            </a:r>
            <a:r>
              <a:rPr lang="en-US" sz="2800" dirty="0" smtClean="0"/>
              <a:t> </a:t>
            </a:r>
            <a:r>
              <a:rPr lang="en-US" sz="2800" dirty="0" err="1" smtClean="0"/>
              <a:t>num</a:t>
            </a:r>
            <a:r>
              <a:rPr lang="en-US" sz="2800" dirty="0" smtClean="0"/>
              <a:t> </a:t>
            </a:r>
            <a:r>
              <a:rPr lang="en-US" sz="2800" b="1" dirty="0" smtClean="0"/>
              <a:t>*</a:t>
            </a:r>
            <a:r>
              <a:rPr lang="en-US" sz="2800" dirty="0" smtClean="0"/>
              <a:t> </a:t>
            </a:r>
            <a:r>
              <a:rPr lang="en-US" sz="2800" dirty="0" err="1" smtClean="0"/>
              <a:t>num</a:t>
            </a:r>
            <a:r>
              <a:rPr lang="en-US" sz="2800" dirty="0" smtClean="0"/>
              <a:t>; </a:t>
            </a:r>
          </a:p>
          <a:p>
            <a:r>
              <a:rPr lang="en-US" sz="2800" dirty="0" smtClean="0"/>
              <a:t>}</a:t>
            </a:r>
          </a:p>
          <a:p>
            <a:endParaRPr lang="en-US" sz="2800" dirty="0"/>
          </a:p>
        </p:txBody>
      </p:sp>
      <p:sp>
        <p:nvSpPr>
          <p:cNvPr id="8" name="Content Placeholder 2"/>
          <p:cNvSpPr txBox="1">
            <a:spLocks/>
          </p:cNvSpPr>
          <p:nvPr/>
        </p:nvSpPr>
        <p:spPr>
          <a:xfrm>
            <a:off x="9008191" y="3387725"/>
            <a:ext cx="6840760" cy="5729794"/>
          </a:xfrm>
          <a:prstGeom prst="rect">
            <a:avLst/>
          </a:prstGeom>
        </p:spPr>
        <p:txBody>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marL="0" indent="0">
              <a:buNone/>
            </a:pPr>
            <a:r>
              <a:rPr lang="en-US" sz="2800" b="1" u="sng" spc="-70" dirty="0" err="1">
                <a:ln w="3175">
                  <a:noFill/>
                </a:ln>
                <a:solidFill>
                  <a:schemeClr val="tx2">
                    <a:lumMod val="95000"/>
                    <a:lumOff val="5000"/>
                  </a:schemeClr>
                </a:solidFill>
                <a:cs typeface="Segoe UI" pitchFamily="34" charset="0"/>
              </a:rPr>
              <a:t>TypeScript</a:t>
            </a:r>
            <a:endParaRPr lang="en-US" sz="2800" b="1" u="sng" spc="-70" dirty="0">
              <a:ln w="3175">
                <a:noFill/>
              </a:ln>
              <a:solidFill>
                <a:schemeClr val="tx2">
                  <a:lumMod val="95000"/>
                  <a:lumOff val="5000"/>
                </a:schemeClr>
              </a:solidFill>
              <a:cs typeface="Segoe UI" pitchFamily="34" charset="0"/>
            </a:endParaRPr>
          </a:p>
          <a:p>
            <a:pPr marL="0" indent="0">
              <a:buNone/>
            </a:pPr>
            <a:r>
              <a:rPr lang="en-US" sz="2800" dirty="0"/>
              <a:t>let </a:t>
            </a:r>
            <a:r>
              <a:rPr lang="en-US" sz="2800" dirty="0" err="1"/>
              <a:t>num</a:t>
            </a:r>
            <a:r>
              <a:rPr lang="en-US" sz="2800" dirty="0">
                <a:solidFill>
                  <a:srgbClr val="4668C5"/>
                </a:solidFill>
              </a:rPr>
              <a:t>: number </a:t>
            </a:r>
            <a:r>
              <a:rPr lang="en-US" sz="2800" dirty="0"/>
              <a:t>= 5;</a:t>
            </a:r>
          </a:p>
          <a:p>
            <a:pPr marL="0" indent="0">
              <a:buNone/>
            </a:pPr>
            <a:r>
              <a:rPr lang="en-US" sz="2800" dirty="0"/>
              <a:t>let name</a:t>
            </a:r>
            <a:r>
              <a:rPr lang="en-US" sz="2800" dirty="0">
                <a:solidFill>
                  <a:srgbClr val="4668C5"/>
                </a:solidFill>
              </a:rPr>
              <a:t>: string </a:t>
            </a:r>
            <a:r>
              <a:rPr lang="en-US" sz="2800" dirty="0"/>
              <a:t>= "</a:t>
            </a:r>
            <a:r>
              <a:rPr lang="en-US" sz="2800" dirty="0" err="1"/>
              <a:t>Speros</a:t>
            </a:r>
            <a:r>
              <a:rPr lang="en-US" sz="2800" dirty="0"/>
              <a:t>"</a:t>
            </a:r>
          </a:p>
          <a:p>
            <a:pPr marL="0" indent="0">
              <a:buNone/>
            </a:pPr>
            <a:r>
              <a:rPr lang="en-US" sz="2800" dirty="0"/>
              <a:t>let something</a:t>
            </a:r>
            <a:r>
              <a:rPr lang="en-US" sz="2800" dirty="0">
                <a:solidFill>
                  <a:srgbClr val="4668C5"/>
                </a:solidFill>
              </a:rPr>
              <a:t>: any </a:t>
            </a:r>
            <a:r>
              <a:rPr lang="en-US" sz="2800" dirty="0"/>
              <a:t>= 123;</a:t>
            </a:r>
          </a:p>
          <a:p>
            <a:pPr marL="0" indent="0">
              <a:buNone/>
            </a:pPr>
            <a:r>
              <a:rPr lang="en-US" sz="2800" dirty="0"/>
              <a:t>let list</a:t>
            </a:r>
            <a:r>
              <a:rPr lang="en-US" sz="2800" dirty="0">
                <a:solidFill>
                  <a:srgbClr val="4668C5"/>
                </a:solidFill>
              </a:rPr>
              <a:t>: Array&lt;number&gt; </a:t>
            </a:r>
            <a:r>
              <a:rPr lang="en-US" sz="2800" dirty="0"/>
              <a:t>= [1,2,3];</a:t>
            </a:r>
          </a:p>
          <a:p>
            <a:pPr marL="0" indent="0">
              <a:buNone/>
            </a:pPr>
            <a:endParaRPr lang="en-US" sz="2800" dirty="0"/>
          </a:p>
          <a:p>
            <a:pPr marL="0" indent="0">
              <a:buNone/>
            </a:pPr>
            <a:r>
              <a:rPr lang="en-US" sz="2800" b="1" dirty="0"/>
              <a:t>function </a:t>
            </a:r>
            <a:r>
              <a:rPr lang="en-US" sz="2800" dirty="0"/>
              <a:t>square(</a:t>
            </a:r>
            <a:r>
              <a:rPr lang="en-US" sz="2800" dirty="0" err="1"/>
              <a:t>num</a:t>
            </a:r>
            <a:r>
              <a:rPr lang="en-US" sz="2800" dirty="0">
                <a:solidFill>
                  <a:srgbClr val="4668C5"/>
                </a:solidFill>
              </a:rPr>
              <a:t>: number</a:t>
            </a:r>
            <a:r>
              <a:rPr lang="en-US" sz="2800" dirty="0"/>
              <a:t>)</a:t>
            </a:r>
            <a:r>
              <a:rPr lang="en-US" sz="2800" dirty="0">
                <a:solidFill>
                  <a:srgbClr val="4668C5"/>
                </a:solidFill>
              </a:rPr>
              <a:t>: number </a:t>
            </a:r>
            <a:r>
              <a:rPr lang="en-US" sz="2800" dirty="0"/>
              <a:t>{ </a:t>
            </a:r>
          </a:p>
          <a:p>
            <a:pPr marL="0" indent="0">
              <a:buNone/>
            </a:pPr>
            <a:r>
              <a:rPr lang="en-US" sz="2800" b="1" dirty="0"/>
              <a:t>	return</a:t>
            </a:r>
            <a:r>
              <a:rPr lang="en-US" sz="2800" dirty="0"/>
              <a:t> </a:t>
            </a:r>
            <a:r>
              <a:rPr lang="en-US" sz="2800" dirty="0" err="1"/>
              <a:t>num</a:t>
            </a:r>
            <a:r>
              <a:rPr lang="en-US" sz="2800" dirty="0"/>
              <a:t> </a:t>
            </a:r>
            <a:r>
              <a:rPr lang="en-US" sz="2800" b="1" dirty="0"/>
              <a:t>*</a:t>
            </a:r>
            <a:r>
              <a:rPr lang="en-US" sz="2800" dirty="0"/>
              <a:t> </a:t>
            </a:r>
            <a:r>
              <a:rPr lang="en-US" sz="2800" dirty="0" err="1"/>
              <a:t>num</a:t>
            </a:r>
            <a:r>
              <a:rPr lang="en-US" sz="2800" dirty="0"/>
              <a:t>; </a:t>
            </a:r>
          </a:p>
          <a:p>
            <a:pPr marL="0" indent="0">
              <a:buNone/>
            </a:pPr>
            <a:r>
              <a:rPr lang="en-US" sz="2800" dirty="0"/>
              <a:t>}</a:t>
            </a:r>
          </a:p>
          <a:p>
            <a:pPr marL="0" indent="0">
              <a:buFontTx/>
              <a:buNone/>
            </a:pPr>
            <a:endParaRPr lang="en-US" sz="2800" kern="0" dirty="0"/>
          </a:p>
        </p:txBody>
      </p:sp>
    </p:spTree>
    <p:extLst>
      <p:ext uri="{BB962C8B-B14F-4D97-AF65-F5344CB8AC3E}">
        <p14:creationId xmlns:p14="http://schemas.microsoft.com/office/powerpoint/2010/main" val="3559543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TypeScript</a:t>
            </a:r>
            <a:endParaRPr lang="fr-FR" dirty="0"/>
          </a:p>
        </p:txBody>
      </p:sp>
      <p:sp>
        <p:nvSpPr>
          <p:cNvPr id="3" name="Footer Placeholder 2"/>
          <p:cNvSpPr>
            <a:spLocks noGrp="1"/>
          </p:cNvSpPr>
          <p:nvPr>
            <p:ph type="ftr" sz="quarter" idx="10"/>
          </p:nvPr>
        </p:nvSpPr>
        <p:spPr/>
        <p:txBody>
          <a:bodyPr/>
          <a:lstStyle/>
          <a:p>
            <a:r>
              <a:rPr lang="en-US" smtClean="0"/>
              <a:t>Angular</a:t>
            </a:r>
            <a:endParaRPr lang="en-US" dirty="0"/>
          </a:p>
        </p:txBody>
      </p:sp>
      <p:sp>
        <p:nvSpPr>
          <p:cNvPr id="4" name="Slide Number Placeholder 3"/>
          <p:cNvSpPr>
            <a:spLocks noGrp="1"/>
          </p:cNvSpPr>
          <p:nvPr>
            <p:ph type="sldNum" sz="quarter" idx="11"/>
          </p:nvPr>
        </p:nvSpPr>
        <p:spPr/>
        <p:txBody>
          <a:bodyPr/>
          <a:lstStyle/>
          <a:p>
            <a:fld id="{387164BF-D67A-46C0-81D2-5BAF67C00C80}" type="slidenum">
              <a:rPr lang="en-US" smtClean="0"/>
              <a:pPr/>
              <a:t>28</a:t>
            </a:fld>
            <a:endParaRPr lang="en-US" dirty="0"/>
          </a:p>
        </p:txBody>
      </p:sp>
      <p:sp>
        <p:nvSpPr>
          <p:cNvPr id="7" name="Content Placeholder 2"/>
          <p:cNvSpPr txBox="1">
            <a:spLocks/>
          </p:cNvSpPr>
          <p:nvPr/>
        </p:nvSpPr>
        <p:spPr>
          <a:xfrm>
            <a:off x="952295" y="1723120"/>
            <a:ext cx="6165685" cy="6072598"/>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sz="2800" b="1" u="sng" spc="-70" dirty="0">
                <a:ln w="3175">
                  <a:noFill/>
                </a:ln>
                <a:solidFill>
                  <a:schemeClr val="tx2">
                    <a:lumMod val="95000"/>
                    <a:lumOff val="5000"/>
                  </a:schemeClr>
                </a:solidFill>
                <a:cs typeface="Segoe UI" pitchFamily="34" charset="0"/>
              </a:rPr>
              <a:t>JavaScript</a:t>
            </a:r>
            <a:endParaRPr lang="en-US" sz="2800" b="1" u="sng" dirty="0">
              <a:solidFill>
                <a:schemeClr val="tx2">
                  <a:lumMod val="95000"/>
                  <a:lumOff val="5000"/>
                </a:schemeClr>
              </a:solidFill>
            </a:endParaRPr>
          </a:p>
          <a:p>
            <a:r>
              <a:rPr lang="en-US" sz="2800" dirty="0" err="1"/>
              <a:t>var</a:t>
            </a:r>
            <a:r>
              <a:rPr lang="en-US" sz="2800" dirty="0"/>
              <a:t> </a:t>
            </a:r>
            <a:r>
              <a:rPr lang="en-US" sz="2800" b="1" dirty="0"/>
              <a:t>Person</a:t>
            </a:r>
            <a:r>
              <a:rPr lang="en-US" sz="2800" dirty="0"/>
              <a:t> = (function () {</a:t>
            </a:r>
          </a:p>
          <a:p>
            <a:r>
              <a:rPr lang="en-US" sz="2800" dirty="0"/>
              <a:t>    function Person(name) {</a:t>
            </a:r>
          </a:p>
          <a:p>
            <a:r>
              <a:rPr lang="en-US" sz="2800" dirty="0"/>
              <a:t>        this.name = name;</a:t>
            </a:r>
          </a:p>
          <a:p>
            <a:r>
              <a:rPr lang="en-US" sz="2800" dirty="0"/>
              <a:t>    }</a:t>
            </a:r>
          </a:p>
          <a:p>
            <a:r>
              <a:rPr lang="en-US" sz="2800" dirty="0"/>
              <a:t>    return Person;</a:t>
            </a:r>
          </a:p>
          <a:p>
            <a:r>
              <a:rPr lang="en-US" sz="2800" dirty="0"/>
              <a:t>}());</a:t>
            </a:r>
          </a:p>
          <a:p>
            <a:endParaRPr lang="en-US" sz="2800" dirty="0"/>
          </a:p>
          <a:p>
            <a:r>
              <a:rPr lang="en-US" sz="2800" dirty="0" err="1"/>
              <a:t>var</a:t>
            </a:r>
            <a:r>
              <a:rPr lang="en-US" sz="2800" dirty="0"/>
              <a:t> </a:t>
            </a:r>
            <a:r>
              <a:rPr lang="en-US" sz="2800" dirty="0" err="1"/>
              <a:t>aPerson</a:t>
            </a:r>
            <a:r>
              <a:rPr lang="en-US" sz="2800" dirty="0"/>
              <a:t> = new </a:t>
            </a:r>
            <a:r>
              <a:rPr lang="en-US" sz="2800" b="1" dirty="0"/>
              <a:t>Person(</a:t>
            </a:r>
            <a:r>
              <a:rPr lang="en-US" sz="2800" dirty="0"/>
              <a:t>"Ada"</a:t>
            </a:r>
            <a:r>
              <a:rPr lang="en-US" sz="2800" b="1" dirty="0"/>
              <a:t>)</a:t>
            </a:r>
            <a:r>
              <a:rPr lang="en-US" sz="2800" dirty="0"/>
              <a:t>;</a:t>
            </a:r>
          </a:p>
          <a:p>
            <a:endParaRPr lang="en-US" sz="2800" dirty="0"/>
          </a:p>
        </p:txBody>
      </p:sp>
      <p:sp>
        <p:nvSpPr>
          <p:cNvPr id="8" name="Content Placeholder 2"/>
          <p:cNvSpPr txBox="1">
            <a:spLocks/>
          </p:cNvSpPr>
          <p:nvPr/>
        </p:nvSpPr>
        <p:spPr>
          <a:xfrm>
            <a:off x="9008191" y="2065924"/>
            <a:ext cx="7560840" cy="5729794"/>
          </a:xfrm>
          <a:prstGeom prst="rect">
            <a:avLst/>
          </a:prstGeom>
        </p:spPr>
        <p:txBody>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marL="0" indent="0">
              <a:buNone/>
            </a:pPr>
            <a:r>
              <a:rPr lang="en-US" sz="2800" b="1" u="sng" spc="-70" dirty="0" err="1">
                <a:ln w="3175">
                  <a:noFill/>
                </a:ln>
                <a:solidFill>
                  <a:schemeClr val="tx2">
                    <a:lumMod val="95000"/>
                    <a:lumOff val="5000"/>
                  </a:schemeClr>
                </a:solidFill>
                <a:latin typeface="Arial (Body)"/>
                <a:cs typeface="Segoe UI" pitchFamily="34" charset="0"/>
              </a:rPr>
              <a:t>TypeScript</a:t>
            </a:r>
            <a:endParaRPr lang="en-US" sz="2800" b="1" u="sng" spc="-70" dirty="0">
              <a:ln w="3175">
                <a:noFill/>
              </a:ln>
              <a:solidFill>
                <a:schemeClr val="tx2">
                  <a:lumMod val="95000"/>
                  <a:lumOff val="5000"/>
                </a:schemeClr>
              </a:solidFill>
              <a:latin typeface="Arial (Body)"/>
              <a:cs typeface="Segoe UI" pitchFamily="34" charset="0"/>
            </a:endParaRPr>
          </a:p>
          <a:p>
            <a:pPr marL="0" indent="0">
              <a:buNone/>
            </a:pPr>
            <a:r>
              <a:rPr lang="en-US" sz="2800" b="1" dirty="0">
                <a:latin typeface="Arial (Body)"/>
              </a:rPr>
              <a:t>class</a:t>
            </a:r>
            <a:r>
              <a:rPr lang="en-US" sz="2800" dirty="0">
                <a:latin typeface="Arial (Body)"/>
              </a:rPr>
              <a:t> </a:t>
            </a:r>
            <a:r>
              <a:rPr lang="en-US" sz="2800" b="1" dirty="0">
                <a:latin typeface="Arial (Body)"/>
              </a:rPr>
              <a:t>Person</a:t>
            </a:r>
            <a:r>
              <a:rPr lang="en-US" sz="2800" dirty="0">
                <a:latin typeface="Arial (Body)"/>
              </a:rPr>
              <a:t> {</a:t>
            </a:r>
          </a:p>
          <a:p>
            <a:pPr marL="0" indent="0">
              <a:buNone/>
            </a:pPr>
            <a:r>
              <a:rPr lang="en-US" sz="2800" dirty="0">
                <a:latin typeface="Arial (Body)"/>
              </a:rPr>
              <a:t>   constructor(</a:t>
            </a:r>
            <a:r>
              <a:rPr lang="en-US" sz="2800" dirty="0">
                <a:solidFill>
                  <a:srgbClr val="4668C5"/>
                </a:solidFill>
                <a:latin typeface="Arial (Body)"/>
              </a:rPr>
              <a:t>public name: string</a:t>
            </a:r>
            <a:r>
              <a:rPr lang="en-US" sz="2800" dirty="0" smtClean="0">
                <a:latin typeface="Arial (Body)"/>
              </a:rPr>
              <a:t>){}</a:t>
            </a:r>
            <a:endParaRPr lang="en-US" sz="2800" dirty="0">
              <a:latin typeface="Arial (Body)"/>
            </a:endParaRPr>
          </a:p>
          <a:p>
            <a:pPr marL="0" indent="0">
              <a:buNone/>
            </a:pPr>
            <a:r>
              <a:rPr lang="en-US" sz="2800" dirty="0">
                <a:latin typeface="Arial (Body)"/>
              </a:rPr>
              <a:t>}</a:t>
            </a:r>
          </a:p>
          <a:p>
            <a:pPr marL="0" indent="0">
              <a:buNone/>
            </a:pPr>
            <a:endParaRPr lang="en-US" sz="2800" dirty="0">
              <a:latin typeface="Arial (Body)"/>
            </a:endParaRPr>
          </a:p>
          <a:p>
            <a:pPr marL="0" indent="0">
              <a:buNone/>
            </a:pPr>
            <a:endParaRPr lang="en-US" sz="2800" dirty="0">
              <a:latin typeface="Arial (Body)"/>
            </a:endParaRPr>
          </a:p>
          <a:p>
            <a:pPr marL="0" indent="0">
              <a:buNone/>
            </a:pPr>
            <a:r>
              <a:rPr lang="en-US" sz="2800" dirty="0" err="1">
                <a:latin typeface="Arial (Body)"/>
              </a:rPr>
              <a:t>var</a:t>
            </a:r>
            <a:r>
              <a:rPr lang="en-US" sz="2800" dirty="0">
                <a:latin typeface="Arial (Body)"/>
              </a:rPr>
              <a:t> </a:t>
            </a:r>
            <a:r>
              <a:rPr lang="en-US" sz="2800" dirty="0" err="1">
                <a:latin typeface="Arial (Body)"/>
              </a:rPr>
              <a:t>aPerson</a:t>
            </a:r>
            <a:r>
              <a:rPr lang="en-US" sz="2800" dirty="0">
                <a:latin typeface="Arial (Body)"/>
              </a:rPr>
              <a:t> = new </a:t>
            </a:r>
            <a:r>
              <a:rPr lang="en-US" sz="2800" b="1" dirty="0">
                <a:latin typeface="Arial (Body)"/>
              </a:rPr>
              <a:t>Person(</a:t>
            </a:r>
            <a:r>
              <a:rPr lang="en-US" sz="2800" dirty="0">
                <a:latin typeface="Arial (Body)"/>
              </a:rPr>
              <a:t>"Ada Lovelace"</a:t>
            </a:r>
            <a:r>
              <a:rPr lang="en-US" sz="2800" b="1" dirty="0">
                <a:latin typeface="Arial (Body)"/>
              </a:rPr>
              <a:t>)</a:t>
            </a:r>
            <a:r>
              <a:rPr lang="en-US" sz="2800" dirty="0">
                <a:latin typeface="Arial (Body)"/>
              </a:rPr>
              <a:t>;</a:t>
            </a:r>
          </a:p>
          <a:p>
            <a:endParaRPr lang="en-US" sz="2800" kern="0" dirty="0"/>
          </a:p>
        </p:txBody>
      </p:sp>
    </p:spTree>
    <p:extLst>
      <p:ext uri="{BB962C8B-B14F-4D97-AF65-F5344CB8AC3E}">
        <p14:creationId xmlns:p14="http://schemas.microsoft.com/office/powerpoint/2010/main" val="506552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 projet </a:t>
            </a:r>
            <a:r>
              <a:rPr lang="fr-FR" dirty="0" err="1" smtClean="0"/>
              <a:t>Angular</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29</a:t>
            </a:fld>
            <a:endParaRPr lang="en-US" dirty="0"/>
          </a:p>
        </p:txBody>
      </p:sp>
      <p:sp>
        <p:nvSpPr>
          <p:cNvPr id="5" name="Espace réservé du texte 4"/>
          <p:cNvSpPr>
            <a:spLocks noGrp="1"/>
          </p:cNvSpPr>
          <p:nvPr>
            <p:ph type="body" sz="quarter" idx="16"/>
          </p:nvPr>
        </p:nvSpPr>
        <p:spPr/>
        <p:txBody>
          <a:bodyPr/>
          <a:lstStyle/>
          <a:p>
            <a:r>
              <a:rPr lang="fr-FR" dirty="0" smtClean="0"/>
              <a:t>Comporte la logique logiciel, c’est-à-dire les components, des services, les directives, les pipes,… </a:t>
            </a:r>
            <a:endParaRPr lang="fr-FR" dirty="0"/>
          </a:p>
        </p:txBody>
      </p:sp>
      <p:sp>
        <p:nvSpPr>
          <p:cNvPr id="6" name="Espace réservé du texte 5"/>
          <p:cNvSpPr>
            <a:spLocks noGrp="1"/>
          </p:cNvSpPr>
          <p:nvPr>
            <p:ph type="body" sz="quarter" idx="17"/>
          </p:nvPr>
        </p:nvSpPr>
        <p:spPr/>
        <p:txBody>
          <a:bodyPr/>
          <a:lstStyle/>
          <a:p>
            <a:r>
              <a:rPr lang="fr-FR" dirty="0" err="1" smtClean="0"/>
              <a:t>Src</a:t>
            </a:r>
            <a:r>
              <a:rPr lang="fr-FR" dirty="0" smtClean="0"/>
              <a:t>/</a:t>
            </a:r>
            <a:r>
              <a:rPr lang="fr-FR" dirty="0" err="1" smtClean="0"/>
              <a:t>app</a:t>
            </a:r>
            <a:endParaRPr lang="fr-FR" dirty="0"/>
          </a:p>
        </p:txBody>
      </p:sp>
      <p:sp>
        <p:nvSpPr>
          <p:cNvPr id="7" name="Espace réservé du texte 6"/>
          <p:cNvSpPr>
            <a:spLocks noGrp="1"/>
          </p:cNvSpPr>
          <p:nvPr>
            <p:ph type="body" sz="quarter" idx="18"/>
          </p:nvPr>
        </p:nvSpPr>
        <p:spPr/>
        <p:txBody>
          <a:bodyPr/>
          <a:lstStyle/>
          <a:p>
            <a:r>
              <a:rPr lang="fr-FR" dirty="0" err="1" smtClean="0"/>
              <a:t>Repértoire</a:t>
            </a:r>
            <a:r>
              <a:rPr lang="fr-FR" dirty="0" smtClean="0"/>
              <a:t> contenant les fichiers de configuration du projet</a:t>
            </a:r>
            <a:endParaRPr lang="fr-FR" dirty="0"/>
          </a:p>
        </p:txBody>
      </p:sp>
      <p:sp>
        <p:nvSpPr>
          <p:cNvPr id="8" name="Espace réservé du texte 7"/>
          <p:cNvSpPr>
            <a:spLocks noGrp="1"/>
          </p:cNvSpPr>
          <p:nvPr>
            <p:ph type="body" sz="quarter" idx="19"/>
          </p:nvPr>
        </p:nvSpPr>
        <p:spPr/>
        <p:txBody>
          <a:bodyPr/>
          <a:lstStyle/>
          <a:p>
            <a:r>
              <a:rPr lang="fr-FR" dirty="0" smtClean="0"/>
              <a:t>e2e</a:t>
            </a:r>
            <a:endParaRPr lang="fr-FR" dirty="0"/>
          </a:p>
        </p:txBody>
      </p:sp>
      <p:sp>
        <p:nvSpPr>
          <p:cNvPr id="9" name="Espace réservé du texte 8"/>
          <p:cNvSpPr>
            <a:spLocks noGrp="1"/>
          </p:cNvSpPr>
          <p:nvPr>
            <p:ph type="body" sz="quarter" idx="20"/>
          </p:nvPr>
        </p:nvSpPr>
        <p:spPr/>
        <p:txBody>
          <a:bodyPr/>
          <a:lstStyle/>
          <a:p>
            <a:r>
              <a:rPr lang="fr-FR" dirty="0" smtClean="0"/>
              <a:t>Les fichiers de configuration du projet</a:t>
            </a:r>
            <a:endParaRPr lang="fr-FR" dirty="0"/>
          </a:p>
        </p:txBody>
      </p:sp>
      <p:sp>
        <p:nvSpPr>
          <p:cNvPr id="10" name="Espace réservé du texte 9"/>
          <p:cNvSpPr>
            <a:spLocks noGrp="1"/>
          </p:cNvSpPr>
          <p:nvPr>
            <p:ph type="body" sz="quarter" idx="21"/>
          </p:nvPr>
        </p:nvSpPr>
        <p:spPr/>
        <p:txBody>
          <a:bodyPr/>
          <a:lstStyle/>
          <a:p>
            <a:r>
              <a:rPr lang="fr-FR" dirty="0" smtClean="0"/>
              <a:t>Racine</a:t>
            </a:r>
            <a:endParaRPr lang="fr-FR" dirty="0"/>
          </a:p>
        </p:txBody>
      </p:sp>
      <p:sp>
        <p:nvSpPr>
          <p:cNvPr id="11" name="Espace réservé du texte 10"/>
          <p:cNvSpPr>
            <a:spLocks noGrp="1"/>
          </p:cNvSpPr>
          <p:nvPr>
            <p:ph type="body" sz="quarter" idx="22"/>
          </p:nvPr>
        </p:nvSpPr>
        <p:spPr/>
        <p:txBody>
          <a:bodyPr/>
          <a:lstStyle/>
          <a:p>
            <a:r>
              <a:rPr lang="fr-FR" dirty="0" smtClean="0"/>
              <a:t>Comportes les dépendances importées du projet</a:t>
            </a:r>
            <a:r>
              <a:rPr lang="fr-FR" dirty="0"/>
              <a:t>.</a:t>
            </a:r>
          </a:p>
        </p:txBody>
      </p:sp>
      <p:sp>
        <p:nvSpPr>
          <p:cNvPr id="12" name="Espace réservé du texte 11"/>
          <p:cNvSpPr>
            <a:spLocks noGrp="1"/>
          </p:cNvSpPr>
          <p:nvPr>
            <p:ph type="body" sz="quarter" idx="23"/>
          </p:nvPr>
        </p:nvSpPr>
        <p:spPr/>
        <p:txBody>
          <a:bodyPr/>
          <a:lstStyle/>
          <a:p>
            <a:r>
              <a:rPr lang="fr-FR" dirty="0" err="1" smtClean="0"/>
              <a:t>Node_modules</a:t>
            </a:r>
            <a:endParaRPr lang="fr-FR" dirty="0"/>
          </a:p>
        </p:txBody>
      </p:sp>
      <p:sp>
        <p:nvSpPr>
          <p:cNvPr id="13" name="Espace réservé du texte 12"/>
          <p:cNvSpPr>
            <a:spLocks noGrp="1"/>
          </p:cNvSpPr>
          <p:nvPr>
            <p:ph type="body" sz="quarter" idx="24"/>
          </p:nvPr>
        </p:nvSpPr>
        <p:spPr/>
        <p:txBody>
          <a:bodyPr/>
          <a:lstStyle/>
          <a:p>
            <a:r>
              <a:rPr lang="fr-FR" dirty="0" smtClean="0"/>
              <a:t>Le code source des votre application</a:t>
            </a:r>
            <a:endParaRPr lang="fr-FR" dirty="0"/>
          </a:p>
        </p:txBody>
      </p:sp>
      <p:sp>
        <p:nvSpPr>
          <p:cNvPr id="14" name="Espace réservé du texte 13"/>
          <p:cNvSpPr>
            <a:spLocks noGrp="1"/>
          </p:cNvSpPr>
          <p:nvPr>
            <p:ph type="body" sz="quarter" idx="25"/>
          </p:nvPr>
        </p:nvSpPr>
        <p:spPr/>
        <p:txBody>
          <a:bodyPr/>
          <a:lstStyle/>
          <a:p>
            <a:r>
              <a:rPr lang="fr-FR" dirty="0" err="1" smtClean="0"/>
              <a:t>Src</a:t>
            </a:r>
            <a:endParaRPr lang="fr-FR" dirty="0"/>
          </a:p>
        </p:txBody>
      </p:sp>
    </p:spTree>
    <p:extLst>
      <p:ext uri="{BB962C8B-B14F-4D97-AF65-F5344CB8AC3E}">
        <p14:creationId xmlns:p14="http://schemas.microsoft.com/office/powerpoint/2010/main" val="2245334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PLAN</a:t>
            </a:r>
            <a:endParaRPr kumimoji="1" lang="ja-JP" altLang="en-US" dirty="0"/>
          </a:p>
        </p:txBody>
      </p:sp>
      <p:sp>
        <p:nvSpPr>
          <p:cNvPr id="3" name="フッター プレースホルダー 2"/>
          <p:cNvSpPr>
            <a:spLocks noGrp="1"/>
          </p:cNvSpPr>
          <p:nvPr>
            <p:ph type="ftr" sz="quarter" idx="10"/>
          </p:nvPr>
        </p:nvSpPr>
        <p:spPr/>
        <p:txBody>
          <a:bodyPr/>
          <a:lstStyle/>
          <a:p>
            <a:r>
              <a:rPr lang="en-US" dirty="0" smtClean="0"/>
              <a:t>Angular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a:t>
            </a:fld>
            <a:endParaRPr lang="en-US" dirty="0"/>
          </a:p>
        </p:txBody>
      </p:sp>
      <p:sp>
        <p:nvSpPr>
          <p:cNvPr id="24" name="テキスト プレースホルダー 23"/>
          <p:cNvSpPr>
            <a:spLocks noGrp="1"/>
          </p:cNvSpPr>
          <p:nvPr>
            <p:ph type="body" sz="quarter" idx="15"/>
          </p:nvPr>
        </p:nvSpPr>
        <p:spPr>
          <a:xfrm>
            <a:off x="772276" y="3702172"/>
            <a:ext cx="3121097" cy="652574"/>
          </a:xfrm>
        </p:spPr>
        <p:txBody>
          <a:bodyPr/>
          <a:lstStyle/>
          <a:p>
            <a:r>
              <a:rPr kumimoji="1" lang="en-US" altLang="ja-JP" dirty="0"/>
              <a:t>Introduction</a:t>
            </a:r>
            <a:endParaRPr kumimoji="1" lang="ja-JP" altLang="en-US" dirty="0"/>
          </a:p>
        </p:txBody>
      </p:sp>
      <p:sp>
        <p:nvSpPr>
          <p:cNvPr id="31" name="テキスト プレースホルダー 30"/>
          <p:cNvSpPr>
            <a:spLocks noGrp="1"/>
          </p:cNvSpPr>
          <p:nvPr>
            <p:ph type="body" sz="quarter" idx="22"/>
          </p:nvPr>
        </p:nvSpPr>
        <p:spPr>
          <a:xfrm>
            <a:off x="11544897" y="3219800"/>
            <a:ext cx="3513542" cy="1237639"/>
          </a:xfrm>
        </p:spPr>
        <p:txBody>
          <a:bodyPr/>
          <a:lstStyle/>
          <a:p>
            <a:r>
              <a:rPr kumimoji="1" lang="en-US" altLang="ja-JP" dirty="0"/>
              <a:t>Interaction </a:t>
            </a:r>
            <a:r>
              <a:rPr kumimoji="1" lang="en-US" altLang="ja-JP" dirty="0" smtClean="0"/>
              <a:t>Back-end</a:t>
            </a:r>
            <a:endParaRPr kumimoji="1" lang="en-US" altLang="ja-JP" dirty="0"/>
          </a:p>
        </p:txBody>
      </p:sp>
      <p:sp>
        <p:nvSpPr>
          <p:cNvPr id="32" name="テキスト プレースホルダー 31"/>
          <p:cNvSpPr>
            <a:spLocks noGrp="1"/>
          </p:cNvSpPr>
          <p:nvPr>
            <p:ph type="body" sz="quarter" idx="23"/>
          </p:nvPr>
        </p:nvSpPr>
        <p:spPr>
          <a:xfrm>
            <a:off x="3684998" y="3253290"/>
            <a:ext cx="2764207" cy="1237639"/>
          </a:xfrm>
        </p:spPr>
        <p:txBody>
          <a:bodyPr/>
          <a:lstStyle/>
          <a:p>
            <a:r>
              <a:rPr kumimoji="1" lang="en-US" altLang="ja-JP" dirty="0" smtClean="0"/>
              <a:t>Installation et </a:t>
            </a:r>
            <a:r>
              <a:rPr kumimoji="1" lang="fr-FR" altLang="ja-JP" dirty="0" smtClean="0"/>
              <a:t>mise</a:t>
            </a:r>
            <a:r>
              <a:rPr kumimoji="1" lang="en-US" altLang="ja-JP" dirty="0" smtClean="0"/>
              <a:t> </a:t>
            </a:r>
            <a:r>
              <a:rPr kumimoji="1" lang="fr-FR" altLang="ja-JP" dirty="0" smtClean="0"/>
              <a:t>en</a:t>
            </a:r>
            <a:r>
              <a:rPr kumimoji="1" lang="en-US" altLang="ja-JP" dirty="0" smtClean="0"/>
              <a:t> place </a:t>
            </a:r>
            <a:endParaRPr kumimoji="1" lang="en-US" altLang="ja-JP" dirty="0"/>
          </a:p>
        </p:txBody>
      </p:sp>
      <p:sp>
        <p:nvSpPr>
          <p:cNvPr id="33" name="テキスト プレースホルダー 32"/>
          <p:cNvSpPr>
            <a:spLocks noGrp="1"/>
          </p:cNvSpPr>
          <p:nvPr>
            <p:ph type="body" sz="quarter" idx="24"/>
          </p:nvPr>
        </p:nvSpPr>
        <p:spPr/>
        <p:txBody>
          <a:bodyPr/>
          <a:lstStyle/>
          <a:p>
            <a:r>
              <a:rPr kumimoji="1" lang="en-US" altLang="ja-JP" dirty="0" smtClean="0"/>
              <a:t>Interaction Front-end</a:t>
            </a:r>
            <a:endParaRPr kumimoji="1" lang="en-US" altLang="ja-JP" dirty="0"/>
          </a:p>
        </p:txBody>
      </p:sp>
      <p:sp>
        <p:nvSpPr>
          <p:cNvPr id="34" name="テキスト プレースホルダー 33"/>
          <p:cNvSpPr>
            <a:spLocks noGrp="1"/>
          </p:cNvSpPr>
          <p:nvPr>
            <p:ph type="body" sz="quarter" idx="25"/>
          </p:nvPr>
        </p:nvSpPr>
        <p:spPr>
          <a:xfrm>
            <a:off x="6388449" y="3253290"/>
            <a:ext cx="2973478" cy="1237639"/>
          </a:xfrm>
        </p:spPr>
        <p:txBody>
          <a:bodyPr/>
          <a:lstStyle/>
          <a:p>
            <a:r>
              <a:rPr kumimoji="1" lang="en-US" altLang="ja-JP" dirty="0" smtClean="0"/>
              <a:t>Architecture et </a:t>
            </a:r>
            <a:r>
              <a:rPr kumimoji="1" lang="en-US" altLang="ja-JP" dirty="0" err="1" smtClean="0"/>
              <a:t>TypeScript</a:t>
            </a:r>
            <a:endParaRPr kumimoji="1" lang="en-US" altLang="ja-JP" dirty="0"/>
          </a:p>
        </p:txBody>
      </p:sp>
      <p:sp>
        <p:nvSpPr>
          <p:cNvPr id="35" name="テキスト プレースホルダー 34"/>
          <p:cNvSpPr>
            <a:spLocks noGrp="1"/>
          </p:cNvSpPr>
          <p:nvPr>
            <p:ph type="body" sz="quarter" idx="26"/>
          </p:nvPr>
        </p:nvSpPr>
        <p:spPr>
          <a:xfrm>
            <a:off x="14490924" y="3117107"/>
            <a:ext cx="2581038" cy="1237639"/>
          </a:xfrm>
        </p:spPr>
        <p:txBody>
          <a:bodyPr/>
          <a:lstStyle/>
          <a:p>
            <a:r>
              <a:rPr kumimoji="1" lang="en-US" altLang="ja-JP" dirty="0" smtClean="0"/>
              <a:t>Consolidation</a:t>
            </a:r>
            <a:endParaRPr kumimoji="1" lang="en-US" altLang="ja-JP" dirty="0"/>
          </a:p>
        </p:txBody>
      </p:sp>
      <p:sp>
        <p:nvSpPr>
          <p:cNvPr id="36" name="テキスト プレースホルダー 35"/>
          <p:cNvSpPr>
            <a:spLocks noGrp="1"/>
          </p:cNvSpPr>
          <p:nvPr>
            <p:ph type="body" sz="quarter" idx="27"/>
          </p:nvPr>
        </p:nvSpPr>
        <p:spPr>
          <a:xfrm>
            <a:off x="1042306" y="5886081"/>
            <a:ext cx="2581038" cy="1372654"/>
          </a:xfrm>
        </p:spPr>
        <p:txBody>
          <a:bodyPr/>
          <a:lstStyle/>
          <a:p>
            <a:pPr marL="342900" indent="-342900" algn="l">
              <a:buFontTx/>
              <a:buChar char="-"/>
            </a:pPr>
            <a:r>
              <a:rPr kumimoji="1" lang="fr-FR" altLang="ja-JP" dirty="0" smtClean="0"/>
              <a:t>Présentation générale de la Framework.</a:t>
            </a:r>
          </a:p>
          <a:p>
            <a:pPr marL="342900" indent="-342900" algn="l">
              <a:buFontTx/>
              <a:buChar char="-"/>
            </a:pPr>
            <a:r>
              <a:rPr kumimoji="1" lang="fr-FR" altLang="ja-JP" dirty="0" smtClean="0"/>
              <a:t>Rappel des principes de base du web</a:t>
            </a:r>
            <a:endParaRPr kumimoji="1" lang="ja-JP" altLang="en-US" dirty="0"/>
          </a:p>
          <a:p>
            <a:pPr algn="l"/>
            <a:endParaRPr kumimoji="1" lang="ja-JP" altLang="en-US" dirty="0"/>
          </a:p>
        </p:txBody>
      </p:sp>
      <p:sp>
        <p:nvSpPr>
          <p:cNvPr id="37" name="テキスト プレースホルダー 36"/>
          <p:cNvSpPr>
            <a:spLocks noGrp="1"/>
          </p:cNvSpPr>
          <p:nvPr>
            <p:ph type="body" sz="quarter" idx="28"/>
          </p:nvPr>
        </p:nvSpPr>
        <p:spPr/>
        <p:txBody>
          <a:bodyPr/>
          <a:lstStyle/>
          <a:p>
            <a:pPr algn="l"/>
            <a:r>
              <a:rPr kumimoji="1" lang="fr-FR" altLang="ja-JP" dirty="0" smtClean="0"/>
              <a:t>- </a:t>
            </a:r>
            <a:r>
              <a:rPr kumimoji="1" lang="fr-FR" altLang="ja-JP" dirty="0"/>
              <a:t>Communication vers le </a:t>
            </a:r>
            <a:r>
              <a:rPr kumimoji="1" lang="fr-FR" altLang="ja-JP" dirty="0" smtClean="0"/>
              <a:t>back.</a:t>
            </a:r>
          </a:p>
          <a:p>
            <a:pPr algn="l"/>
            <a:r>
              <a:rPr kumimoji="1" lang="fr-FR" altLang="ja-JP" dirty="0" smtClean="0"/>
              <a:t>- Exemple par authentification et interaction http (</a:t>
            </a:r>
            <a:r>
              <a:rPr kumimoji="1" lang="fr-FR" altLang="ja-JP" dirty="0" err="1" smtClean="0"/>
              <a:t>Get</a:t>
            </a:r>
            <a:r>
              <a:rPr kumimoji="1" lang="fr-FR" altLang="ja-JP" dirty="0" smtClean="0"/>
              <a:t>, Post, </a:t>
            </a:r>
            <a:r>
              <a:rPr kumimoji="1" lang="fr-FR" altLang="ja-JP" dirty="0" err="1" smtClean="0"/>
              <a:t>Delete</a:t>
            </a:r>
            <a:r>
              <a:rPr kumimoji="1" lang="fr-FR" altLang="ja-JP" dirty="0" smtClean="0"/>
              <a:t>, …)</a:t>
            </a:r>
            <a:endParaRPr kumimoji="1" lang="ja-JP" altLang="en-US" dirty="0"/>
          </a:p>
          <a:p>
            <a:endParaRPr kumimoji="1" lang="ja-JP" altLang="en-US" dirty="0"/>
          </a:p>
        </p:txBody>
      </p:sp>
      <p:sp>
        <p:nvSpPr>
          <p:cNvPr id="38" name="テキスト プレースホルダー 37"/>
          <p:cNvSpPr>
            <a:spLocks noGrp="1"/>
          </p:cNvSpPr>
          <p:nvPr>
            <p:ph type="body" sz="quarter" idx="29"/>
          </p:nvPr>
        </p:nvSpPr>
        <p:spPr>
          <a:xfrm>
            <a:off x="3745756" y="5886081"/>
            <a:ext cx="2581038" cy="1372654"/>
          </a:xfrm>
        </p:spPr>
        <p:txBody>
          <a:bodyPr/>
          <a:lstStyle/>
          <a:p>
            <a:pPr marL="342900" indent="-342900" algn="l">
              <a:buFontTx/>
              <a:buChar char="-"/>
            </a:pPr>
            <a:r>
              <a:rPr kumimoji="1" lang="en-US" altLang="ja-JP" dirty="0" smtClean="0"/>
              <a:t>Installation et </a:t>
            </a:r>
            <a:r>
              <a:rPr kumimoji="1" lang="fr-FR" altLang="ja-JP" dirty="0" smtClean="0"/>
              <a:t>démarrage</a:t>
            </a:r>
            <a:r>
              <a:rPr kumimoji="1" lang="en-US" altLang="ja-JP" dirty="0" smtClean="0"/>
              <a:t> de la première application.</a:t>
            </a:r>
          </a:p>
          <a:p>
            <a:pPr marL="342900" indent="-342900" algn="l">
              <a:buFontTx/>
              <a:buChar char="-"/>
            </a:pPr>
            <a:endParaRPr kumimoji="1" lang="en-US" altLang="ja-JP" dirty="0" smtClean="0"/>
          </a:p>
          <a:p>
            <a:pPr marL="342900" indent="-342900" algn="l">
              <a:buFontTx/>
              <a:buChar char="-"/>
            </a:pPr>
            <a:r>
              <a:rPr kumimoji="1" lang="fr-FR" altLang="ja-JP" dirty="0" smtClean="0"/>
              <a:t>Prise</a:t>
            </a:r>
            <a:r>
              <a:rPr kumimoji="1" lang="en-US" altLang="ja-JP" dirty="0" smtClean="0"/>
              <a:t> des </a:t>
            </a:r>
            <a:r>
              <a:rPr kumimoji="1" lang="fr-FR" altLang="ja-JP" dirty="0" smtClean="0"/>
              <a:t>différentes</a:t>
            </a:r>
            <a:r>
              <a:rPr kumimoji="1" lang="en-US" altLang="ja-JP" dirty="0" smtClean="0"/>
              <a:t> </a:t>
            </a:r>
            <a:r>
              <a:rPr kumimoji="1" lang="fr-FR" altLang="ja-JP" dirty="0" smtClean="0"/>
              <a:t>composantes</a:t>
            </a:r>
            <a:r>
              <a:rPr kumimoji="1" lang="en-US" altLang="ja-JP" dirty="0" smtClean="0"/>
              <a:t> de la framework</a:t>
            </a:r>
          </a:p>
          <a:p>
            <a:pPr marL="342900" indent="-342900" algn="l">
              <a:buFontTx/>
              <a:buChar char="-"/>
            </a:pPr>
            <a:endParaRPr kumimoji="1" lang="en-US" altLang="ja-JP" dirty="0"/>
          </a:p>
          <a:p>
            <a:pPr algn="l"/>
            <a:endParaRPr kumimoji="1" lang="ja-JP" altLang="en-US" dirty="0"/>
          </a:p>
        </p:txBody>
      </p:sp>
      <p:sp>
        <p:nvSpPr>
          <p:cNvPr id="39" name="テキスト プレースホルダー 38"/>
          <p:cNvSpPr>
            <a:spLocks noGrp="1"/>
          </p:cNvSpPr>
          <p:nvPr>
            <p:ph type="body" sz="quarter" idx="30"/>
          </p:nvPr>
        </p:nvSpPr>
        <p:spPr>
          <a:xfrm>
            <a:off x="9126327" y="5866182"/>
            <a:ext cx="2698273" cy="3172854"/>
          </a:xfrm>
        </p:spPr>
        <p:txBody>
          <a:bodyPr/>
          <a:lstStyle/>
          <a:p>
            <a:pPr marL="342900" indent="-342900" algn="l">
              <a:buFontTx/>
              <a:buChar char="-"/>
            </a:pPr>
            <a:r>
              <a:rPr kumimoji="1" lang="fr-FR" altLang="ja-JP" dirty="0" err="1" smtClean="0"/>
              <a:t>Bootstrap</a:t>
            </a:r>
            <a:endParaRPr kumimoji="1" lang="fr-FR" altLang="ja-JP" dirty="0" smtClean="0"/>
          </a:p>
          <a:p>
            <a:pPr marL="342900" indent="-342900" algn="l">
              <a:buFontTx/>
              <a:buChar char="-"/>
            </a:pPr>
            <a:r>
              <a:rPr kumimoji="1" lang="fr-FR" altLang="ja-JP" dirty="0" smtClean="0"/>
              <a:t>Binding</a:t>
            </a:r>
          </a:p>
          <a:p>
            <a:pPr marL="342900" indent="-342900" algn="l">
              <a:buFontTx/>
              <a:buChar char="-"/>
            </a:pPr>
            <a:r>
              <a:rPr kumimoji="1" lang="fr-FR" altLang="ja-JP" dirty="0" smtClean="0"/>
              <a:t>Directives</a:t>
            </a:r>
          </a:p>
          <a:p>
            <a:pPr marL="342900" indent="-342900" algn="l">
              <a:buFontTx/>
              <a:buChar char="-"/>
            </a:pPr>
            <a:r>
              <a:rPr kumimoji="1" lang="fr-FR" altLang="ja-JP" dirty="0" smtClean="0"/>
              <a:t>Injection de dépendances.</a:t>
            </a:r>
          </a:p>
          <a:p>
            <a:pPr marL="342900" indent="-342900" algn="l">
              <a:buFontTx/>
              <a:buChar char="-"/>
            </a:pPr>
            <a:r>
              <a:rPr kumimoji="1" lang="fr-FR" altLang="ja-JP" dirty="0" smtClean="0"/>
              <a:t>Routage</a:t>
            </a:r>
          </a:p>
          <a:p>
            <a:pPr marL="342900" indent="-342900" algn="l">
              <a:buFontTx/>
              <a:buChar char="-"/>
            </a:pPr>
            <a:r>
              <a:rPr kumimoji="1" lang="fr-FR" altLang="ja-JP" dirty="0" smtClean="0"/>
              <a:t>Communication inter-components.</a:t>
            </a:r>
            <a:endParaRPr kumimoji="1" lang="fr-FR" altLang="ja-JP" dirty="0"/>
          </a:p>
          <a:p>
            <a:pPr marL="342900" indent="-342900" algn="l">
              <a:buFontTx/>
              <a:buChar char="-"/>
            </a:pPr>
            <a:r>
              <a:rPr kumimoji="1" lang="fr-FR" altLang="ja-JP" dirty="0" err="1" smtClean="0"/>
              <a:t>Angular</a:t>
            </a:r>
            <a:r>
              <a:rPr kumimoji="1" lang="fr-FR" altLang="ja-JP" dirty="0" smtClean="0"/>
              <a:t> </a:t>
            </a:r>
            <a:r>
              <a:rPr kumimoji="1" lang="fr-FR" altLang="ja-JP" dirty="0" err="1" smtClean="0"/>
              <a:t>Material</a:t>
            </a:r>
            <a:endParaRPr kumimoji="1" lang="fr-FR" altLang="ja-JP" dirty="0"/>
          </a:p>
        </p:txBody>
      </p:sp>
      <p:sp>
        <p:nvSpPr>
          <p:cNvPr id="40" name="テキスト プレースホルダー 39"/>
          <p:cNvSpPr>
            <a:spLocks noGrp="1"/>
          </p:cNvSpPr>
          <p:nvPr>
            <p:ph type="body" sz="quarter" idx="31"/>
          </p:nvPr>
        </p:nvSpPr>
        <p:spPr/>
        <p:txBody>
          <a:bodyPr/>
          <a:lstStyle/>
          <a:p>
            <a:pPr marL="342900" indent="-342900" algn="l">
              <a:buFontTx/>
              <a:buChar char="-"/>
            </a:pPr>
            <a:r>
              <a:rPr kumimoji="1" lang="fr-FR" altLang="ja-JP" dirty="0" smtClean="0"/>
              <a:t>Prise sur l’architecture d’application web en global (approche classique vs frontal Framework) </a:t>
            </a:r>
          </a:p>
          <a:p>
            <a:pPr marL="342900" indent="-342900" algn="l">
              <a:buFontTx/>
              <a:buChar char="-"/>
            </a:pPr>
            <a:endParaRPr kumimoji="1" lang="ja-JP" altLang="en-US" dirty="0"/>
          </a:p>
        </p:txBody>
      </p:sp>
      <p:sp>
        <p:nvSpPr>
          <p:cNvPr id="41" name="テキスト プレースホルダー 40"/>
          <p:cNvSpPr>
            <a:spLocks noGrp="1"/>
          </p:cNvSpPr>
          <p:nvPr>
            <p:ph type="body" sz="quarter" idx="32"/>
          </p:nvPr>
        </p:nvSpPr>
        <p:spPr/>
        <p:txBody>
          <a:bodyPr/>
          <a:lstStyle/>
          <a:p>
            <a:pPr algn="l"/>
            <a:r>
              <a:rPr kumimoji="1" lang="fr-FR" altLang="ja-JP" dirty="0" smtClean="0"/>
              <a:t>- Récapitulatif global</a:t>
            </a:r>
            <a:endParaRPr kumimoji="1" lang="ja-JP" altLang="en-US" dirty="0"/>
          </a:p>
        </p:txBody>
      </p:sp>
      <p:pic>
        <p:nvPicPr>
          <p:cNvPr id="15" name="図プレースホルダー 14"/>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17" name="図プレースホルダー 16"/>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t="129" b="129"/>
          <a:stretch>
            <a:fillRect/>
          </a:stretch>
        </p:blipFill>
        <p:spPr/>
      </p:pic>
      <p:pic>
        <p:nvPicPr>
          <p:cNvPr id="18" name="図プレースホルダー 17"/>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pic>
        <p:nvPicPr>
          <p:cNvPr id="19" name="図プレースホルダー 18"/>
          <p:cNvPicPr>
            <a:picLocks noGrp="1" noChangeAspect="1"/>
          </p:cNvPicPr>
          <p:nvPr>
            <p:ph type="pic" sz="quarter" idx="19"/>
          </p:nvPr>
        </p:nvPicPr>
        <p:blipFill>
          <a:blip r:embed="rId6"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0"/>
          </p:nvPr>
        </p:nvPicPr>
        <p:blipFill>
          <a:blip r:embed="rId7" cstate="print">
            <a:extLst>
              <a:ext uri="{28A0092B-C50C-407E-A947-70E740481C1C}">
                <a14:useLocalDpi xmlns:a14="http://schemas.microsoft.com/office/drawing/2010/main" val="0"/>
              </a:ext>
            </a:extLst>
          </a:blip>
          <a:srcRect/>
          <a:stretch>
            <a:fillRect/>
          </a:stretch>
        </p:blipFill>
        <p:spPr/>
      </p:pic>
      <p:pic>
        <p:nvPicPr>
          <p:cNvPr id="21" name="図プレースホルダー 20"/>
          <p:cNvPicPr>
            <a:picLocks noGrp="1" noChangeAspect="1"/>
          </p:cNvPicPr>
          <p:nvPr>
            <p:ph type="pic" sz="quarter" idx="21"/>
          </p:nvPr>
        </p:nvPicPr>
        <p:blipFill>
          <a:blip r:embed="rId8"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651570"/>
      </p:ext>
    </p:extLst>
  </p:cSld>
  <p:clrMapOvr>
    <a:masterClrMapping/>
  </p:clrMapOvr>
  <p:transition spd="slow" advTm="8474">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11618529" y="6853690"/>
            <a:ext cx="5940628" cy="1189757"/>
          </a:xfrm>
          <a:prstGeom prst="rect">
            <a:avLst/>
          </a:prstGeom>
        </p:spPr>
        <p:txBody>
          <a:bodyPr/>
          <a:lstStyle/>
          <a:p>
            <a:r>
              <a:rPr kumimoji="1" lang="en-US" altLang="ja-JP" dirty="0" smtClean="0"/>
              <a:t>Rest API</a:t>
            </a:r>
            <a:endParaRPr kumimoji="1" lang="ja-JP" altLang="en-US" dirty="0"/>
          </a:p>
        </p:txBody>
      </p:sp>
      <p:sp>
        <p:nvSpPr>
          <p:cNvPr id="2" name="Espace réservé pour une image  1"/>
          <p:cNvSpPr>
            <a:spLocks noGrp="1"/>
          </p:cNvSpPr>
          <p:nvPr>
            <p:ph type="pic" sz="quarter" idx="18"/>
          </p:nvPr>
        </p:nvSpPr>
        <p:spPr/>
      </p:sp>
      <p:sp>
        <p:nvSpPr>
          <p:cNvPr id="3" name="Espace réservé pour une image  2"/>
          <p:cNvSpPr>
            <a:spLocks noGrp="1"/>
          </p:cNvSpPr>
          <p:nvPr>
            <p:ph type="pic" sz="quarter" idx="10"/>
          </p:nvPr>
        </p:nvSpPr>
        <p:spPr/>
      </p:sp>
      <p:pic>
        <p:nvPicPr>
          <p:cNvPr id="5" name="Image 4"/>
          <p:cNvPicPr>
            <a:picLocks noChangeAspect="1"/>
          </p:cNvPicPr>
          <p:nvPr/>
        </p:nvPicPr>
        <p:blipFill>
          <a:blip r:embed="rId3"/>
          <a:stretch>
            <a:fillRect/>
          </a:stretch>
        </p:blipFill>
        <p:spPr>
          <a:xfrm>
            <a:off x="0" y="0"/>
            <a:ext cx="18286413" cy="10287000"/>
          </a:xfrm>
          <a:prstGeom prst="rect">
            <a:avLst/>
          </a:prstGeom>
        </p:spPr>
      </p:pic>
      <p:sp>
        <p:nvSpPr>
          <p:cNvPr id="8" name="ZoneTexte 7"/>
          <p:cNvSpPr txBox="1"/>
          <p:nvPr/>
        </p:nvSpPr>
        <p:spPr>
          <a:xfrm>
            <a:off x="13553761" y="8241"/>
            <a:ext cx="4828566" cy="584775"/>
          </a:xfrm>
          <a:prstGeom prst="rect">
            <a:avLst/>
          </a:prstGeom>
          <a:noFill/>
        </p:spPr>
        <p:txBody>
          <a:bodyPr wrap="none" rtlCol="0">
            <a:spAutoFit/>
          </a:bodyPr>
          <a:lstStyle/>
          <a:p>
            <a:r>
              <a:rPr lang="fr-FR" b="1" i="1" dirty="0" smtClean="0">
                <a:effectLst>
                  <a:outerShdw blurRad="38100" dist="38100" dir="2700000" algn="tl">
                    <a:srgbClr val="000000">
                      <a:alpha val="43137"/>
                    </a:srgbClr>
                  </a:outerShdw>
                </a:effectLst>
              </a:rPr>
              <a:t>Design Patterns utilisés</a:t>
            </a:r>
            <a:endParaRPr lang="fr-FR"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6620889"/>
      </p:ext>
    </p:extLst>
  </p:cSld>
  <p:clrMapOvr>
    <a:masterClrMapping/>
  </p:clrMapOvr>
  <mc:AlternateContent xmlns:mc="http://schemas.openxmlformats.org/markup-compatibility/2006" xmlns:p14="http://schemas.microsoft.com/office/powerpoint/2010/main">
    <mc:Choice Requires="p14">
      <p:transition spd="slow" p14:dur="1250" advTm="3666">
        <p14:flip dir="r"/>
      </p:transition>
    </mc:Choice>
    <mc:Fallback xmlns="">
      <p:transition spd="slow" advTm="3666">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Projet Type</a:t>
            </a:r>
            <a:endParaRPr lang="fr-FR" dirty="0"/>
          </a:p>
        </p:txBody>
      </p:sp>
      <p:sp>
        <p:nvSpPr>
          <p:cNvPr id="3" name="Footer Placeholder 2"/>
          <p:cNvSpPr>
            <a:spLocks noGrp="1"/>
          </p:cNvSpPr>
          <p:nvPr>
            <p:ph type="ftr" sz="quarter" idx="10"/>
          </p:nvPr>
        </p:nvSpPr>
        <p:spPr/>
        <p:txBody>
          <a:bodyPr/>
          <a:lstStyle/>
          <a:p>
            <a:r>
              <a:rPr lang="en-US" smtClean="0"/>
              <a:t>Angular</a:t>
            </a:r>
            <a:endParaRPr lang="en-US" dirty="0"/>
          </a:p>
        </p:txBody>
      </p:sp>
      <p:sp>
        <p:nvSpPr>
          <p:cNvPr id="4" name="Slide Number Placeholder 3"/>
          <p:cNvSpPr>
            <a:spLocks noGrp="1"/>
          </p:cNvSpPr>
          <p:nvPr>
            <p:ph type="sldNum" sz="quarter" idx="11"/>
          </p:nvPr>
        </p:nvSpPr>
        <p:spPr/>
        <p:txBody>
          <a:bodyPr/>
          <a:lstStyle/>
          <a:p>
            <a:fld id="{387164BF-D67A-46C0-81D2-5BAF67C00C80}" type="slidenum">
              <a:rPr lang="en-US" smtClean="0"/>
              <a:pPr/>
              <a:t>31</a:t>
            </a:fld>
            <a:endParaRPr lang="en-US" dirty="0"/>
          </a:p>
        </p:txBody>
      </p:sp>
      <p:sp>
        <p:nvSpPr>
          <p:cNvPr id="6" name="Text Placeholder 5"/>
          <p:cNvSpPr>
            <a:spLocks noGrp="1"/>
          </p:cNvSpPr>
          <p:nvPr>
            <p:ph type="body" sz="quarter" idx="15"/>
          </p:nvPr>
        </p:nvSpPr>
        <p:spPr>
          <a:xfrm>
            <a:off x="652197" y="1463114"/>
            <a:ext cx="16057784" cy="7010756"/>
          </a:xfrm>
        </p:spPr>
        <p:txBody>
          <a:bodyPr/>
          <a:lstStyle/>
          <a:p>
            <a:pPr marL="342900" indent="-342900">
              <a:buFont typeface="Arial" panose="020B0604020202020204" pitchFamily="34" charset="0"/>
              <a:buChar char="•"/>
            </a:pPr>
            <a:r>
              <a:rPr lang="fr-FR" dirty="0" smtClean="0"/>
              <a:t>Un utilisateur peut être administrateur, client ou les deux en même temps</a:t>
            </a:r>
            <a:r>
              <a:rPr lang="fr-FR" dirty="0" smtClean="0"/>
              <a:t>.</a:t>
            </a:r>
          </a:p>
          <a:p>
            <a:pPr marL="342900" indent="-342900">
              <a:buFont typeface="Arial" panose="020B0604020202020204" pitchFamily="34" charset="0"/>
              <a:buChar char="•"/>
            </a:pPr>
            <a:r>
              <a:rPr lang="fr-FR" dirty="0" smtClean="0"/>
              <a:t>Un utilisateur à un panier.</a:t>
            </a:r>
          </a:p>
          <a:p>
            <a:pPr marL="342900" indent="-342900">
              <a:buFont typeface="Arial" panose="020B0604020202020204" pitchFamily="34" charset="0"/>
              <a:buChar char="•"/>
            </a:pPr>
            <a:r>
              <a:rPr lang="fr-FR" dirty="0" smtClean="0"/>
              <a:t>Un article appartient à une catégorie.</a:t>
            </a:r>
          </a:p>
          <a:p>
            <a:pPr marL="342900" indent="-342900">
              <a:buFont typeface="Arial" panose="020B0604020202020204" pitchFamily="34" charset="0"/>
              <a:buChar char="•"/>
            </a:pPr>
            <a:r>
              <a:rPr lang="fr-FR" dirty="0" smtClean="0"/>
              <a:t>Une catégorie comporte plusieur</a:t>
            </a:r>
            <a:r>
              <a:rPr lang="fr-FR" dirty="0" smtClean="0"/>
              <a:t>s article.</a:t>
            </a:r>
          </a:p>
          <a:p>
            <a:pPr marL="342900" indent="-342900">
              <a:buFont typeface="Arial" panose="020B0604020202020204" pitchFamily="34" charset="0"/>
              <a:buChar char="•"/>
            </a:pPr>
            <a:r>
              <a:rPr lang="fr-FR" dirty="0" smtClean="0"/>
              <a:t>Un Article peut être affecter à un seul panier.</a:t>
            </a:r>
          </a:p>
          <a:p>
            <a:pPr marL="1669512" lvl="1" indent="-342900">
              <a:buFont typeface="Arial" panose="020B0604020202020204" pitchFamily="34" charset="0"/>
              <a:buChar char="•"/>
            </a:pPr>
            <a:r>
              <a:rPr lang="fr-FR" dirty="0" smtClean="0"/>
              <a:t>Un utilisateur est définie par son nom, prénom, </a:t>
            </a:r>
            <a:r>
              <a:rPr lang="fr-FR" dirty="0" err="1" smtClean="0"/>
              <a:t>cin</a:t>
            </a:r>
            <a:r>
              <a:rPr lang="fr-FR" dirty="0" smtClean="0"/>
              <a:t>, téléphone, adresse.</a:t>
            </a:r>
          </a:p>
          <a:p>
            <a:pPr marL="1669512" lvl="1" indent="-342900">
              <a:buFont typeface="Arial" panose="020B0604020202020204" pitchFamily="34" charset="0"/>
              <a:buChar char="•"/>
            </a:pPr>
            <a:r>
              <a:rPr lang="fr-FR" dirty="0" smtClean="0"/>
              <a:t>Un rôle est définie par un nom de rôle.</a:t>
            </a:r>
          </a:p>
          <a:p>
            <a:pPr marL="1669512" lvl="1" indent="-342900">
              <a:buFont typeface="Arial" panose="020B0604020202020204" pitchFamily="34" charset="0"/>
              <a:buChar char="•"/>
            </a:pPr>
            <a:r>
              <a:rPr lang="fr-FR" dirty="0" smtClean="0"/>
              <a:t>Un panier ne comporte aucunes propriétés.</a:t>
            </a:r>
          </a:p>
          <a:p>
            <a:pPr marL="1669512" lvl="1" indent="-342900">
              <a:buFont typeface="Arial" panose="020B0604020202020204" pitchFamily="34" charset="0"/>
              <a:buChar char="•"/>
            </a:pPr>
            <a:r>
              <a:rPr lang="fr-FR" dirty="0" smtClean="0"/>
              <a:t>Un article est définie par une désignation, quantité, image.</a:t>
            </a:r>
          </a:p>
          <a:p>
            <a:pPr marL="1669512" lvl="1" indent="-342900">
              <a:buFont typeface="Arial" panose="020B0604020202020204" pitchFamily="34" charset="0"/>
              <a:buChar char="•"/>
            </a:pPr>
            <a:r>
              <a:rPr lang="fr-FR" dirty="0" smtClean="0"/>
              <a:t>Une catégorie est définie par une désignation.</a:t>
            </a:r>
            <a:r>
              <a:rPr lang="fr-FR" dirty="0" smtClean="0"/>
              <a:t> </a:t>
            </a:r>
            <a:endParaRPr lang="fr-FR" dirty="0"/>
          </a:p>
        </p:txBody>
      </p:sp>
    </p:spTree>
    <p:extLst>
      <p:ext uri="{BB962C8B-B14F-4D97-AF65-F5344CB8AC3E}">
        <p14:creationId xmlns:p14="http://schemas.microsoft.com/office/powerpoint/2010/main" val="770708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32</a:t>
            </a:fld>
            <a:endParaRPr lang="en-US" dirty="0"/>
          </a:p>
        </p:txBody>
      </p:sp>
      <p:sp>
        <p:nvSpPr>
          <p:cNvPr id="5" name="Titre 4"/>
          <p:cNvSpPr>
            <a:spLocks noGrp="1"/>
          </p:cNvSpPr>
          <p:nvPr>
            <p:ph type="title"/>
          </p:nvPr>
        </p:nvSpPr>
        <p:spPr/>
        <p:txBody>
          <a:bodyPr/>
          <a:lstStyle/>
          <a:p>
            <a:r>
              <a:rPr lang="fr-FR" dirty="0" smtClean="0"/>
              <a:t>Diagramme d’objet</a:t>
            </a:r>
            <a:endParaRPr lang="fr-FR" dirty="0"/>
          </a:p>
        </p:txBody>
      </p:sp>
      <p:sp>
        <p:nvSpPr>
          <p:cNvPr id="6" name="Rectangle 5"/>
          <p:cNvSpPr/>
          <p:nvPr/>
        </p:nvSpPr>
        <p:spPr>
          <a:xfrm>
            <a:off x="7613036" y="1543100"/>
            <a:ext cx="2925325" cy="130514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Utilisateur</a:t>
            </a:r>
          </a:p>
        </p:txBody>
      </p:sp>
      <p:sp>
        <p:nvSpPr>
          <p:cNvPr id="7" name="Rectangle 6"/>
          <p:cNvSpPr/>
          <p:nvPr/>
        </p:nvSpPr>
        <p:spPr>
          <a:xfrm>
            <a:off x="12968631" y="1526630"/>
            <a:ext cx="2925325" cy="130514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Rôle</a:t>
            </a:r>
          </a:p>
        </p:txBody>
      </p:sp>
      <p:sp>
        <p:nvSpPr>
          <p:cNvPr id="8" name="Rectangle 7"/>
          <p:cNvSpPr/>
          <p:nvPr/>
        </p:nvSpPr>
        <p:spPr>
          <a:xfrm>
            <a:off x="10374557" y="4513429"/>
            <a:ext cx="2925325" cy="130514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Panier</a:t>
            </a:r>
          </a:p>
        </p:txBody>
      </p:sp>
      <p:sp>
        <p:nvSpPr>
          <p:cNvPr id="9" name="Rectangle 8"/>
          <p:cNvSpPr/>
          <p:nvPr/>
        </p:nvSpPr>
        <p:spPr>
          <a:xfrm>
            <a:off x="7596846" y="7471793"/>
            <a:ext cx="2925325" cy="130514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Article</a:t>
            </a:r>
          </a:p>
        </p:txBody>
      </p:sp>
      <p:sp>
        <p:nvSpPr>
          <p:cNvPr id="10" name="Rectangle 9"/>
          <p:cNvSpPr/>
          <p:nvPr/>
        </p:nvSpPr>
        <p:spPr>
          <a:xfrm>
            <a:off x="13299882" y="7500228"/>
            <a:ext cx="2925325" cy="130514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Catégorie</a:t>
            </a:r>
          </a:p>
        </p:txBody>
      </p:sp>
      <p:cxnSp>
        <p:nvCxnSpPr>
          <p:cNvPr id="14" name="Connecteur droit avec flèche 13"/>
          <p:cNvCxnSpPr/>
          <p:nvPr/>
        </p:nvCxnSpPr>
        <p:spPr>
          <a:xfrm flipV="1">
            <a:off x="10538361" y="2162732"/>
            <a:ext cx="2430270" cy="164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9075699" y="2848245"/>
            <a:ext cx="2761521" cy="16651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9059509" y="5818574"/>
            <a:ext cx="2777711" cy="1653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10522171" y="8124366"/>
            <a:ext cx="2777711" cy="284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30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33</a:t>
            </a:fld>
            <a:endParaRPr lang="en-US" dirty="0"/>
          </a:p>
        </p:txBody>
      </p:sp>
      <p:sp>
        <p:nvSpPr>
          <p:cNvPr id="4" name="Espace réservé du texte 3"/>
          <p:cNvSpPr>
            <a:spLocks noGrp="1"/>
          </p:cNvSpPr>
          <p:nvPr>
            <p:ph type="body" sz="quarter" idx="14"/>
          </p:nvPr>
        </p:nvSpPr>
        <p:spPr/>
        <p:txBody>
          <a:bodyPr/>
          <a:lstStyle/>
          <a:p>
            <a:endParaRPr lang="fr-FR" dirty="0" smtClean="0"/>
          </a:p>
          <a:p>
            <a:r>
              <a:rPr lang="fr-FR" dirty="0" smtClean="0"/>
              <a:t>Composants</a:t>
            </a:r>
            <a:endParaRPr lang="fr-FR" dirty="0"/>
          </a:p>
          <a:p>
            <a:r>
              <a:rPr lang="fr-FR" dirty="0" smtClean="0"/>
              <a:t>Principaux d’</a:t>
            </a:r>
            <a:r>
              <a:rPr lang="fr-FR" dirty="0" err="1" smtClean="0"/>
              <a:t>Angular</a:t>
            </a:r>
            <a:endParaRPr lang="fr-FR" dirty="0"/>
          </a:p>
        </p:txBody>
      </p:sp>
      <p:sp>
        <p:nvSpPr>
          <p:cNvPr id="5" name="Espace réservé du texte 4"/>
          <p:cNvSpPr>
            <a:spLocks noGrp="1"/>
          </p:cNvSpPr>
          <p:nvPr>
            <p:ph type="body" sz="quarter" idx="15"/>
          </p:nvPr>
        </p:nvSpPr>
        <p:spPr/>
        <p:txBody>
          <a:bodyPr/>
          <a:lstStyle/>
          <a:p>
            <a:r>
              <a:rPr lang="fr-FR" dirty="0" smtClean="0"/>
              <a:t>Il suffit bien comprendre chaque composant en profondeur pour </a:t>
            </a:r>
            <a:endParaRPr lang="fr-FR" dirty="0"/>
          </a:p>
        </p:txBody>
      </p:sp>
      <p:sp>
        <p:nvSpPr>
          <p:cNvPr id="6" name="Espace réservé du texte 5"/>
          <p:cNvSpPr>
            <a:spLocks noGrp="1"/>
          </p:cNvSpPr>
          <p:nvPr>
            <p:ph type="body" sz="quarter" idx="30"/>
          </p:nvPr>
        </p:nvSpPr>
        <p:spPr>
          <a:xfrm>
            <a:off x="570578" y="868025"/>
            <a:ext cx="2971456" cy="2091686"/>
          </a:xfrm>
        </p:spPr>
        <p:txBody>
          <a:bodyPr/>
          <a:lstStyle/>
          <a:p>
            <a:r>
              <a:rPr lang="fr-FR" sz="2400" dirty="0" smtClean="0"/>
              <a:t>- Component</a:t>
            </a:r>
            <a:endParaRPr lang="fr-FR" sz="2400" dirty="0"/>
          </a:p>
          <a:p>
            <a:r>
              <a:rPr lang="fr-FR" sz="2400" dirty="0" smtClean="0"/>
              <a:t>- Communication inter-Component</a:t>
            </a:r>
            <a:endParaRPr lang="fr-FR" sz="1600" dirty="0" smtClean="0"/>
          </a:p>
        </p:txBody>
      </p:sp>
      <p:sp>
        <p:nvSpPr>
          <p:cNvPr id="7" name="Espace réservé du texte 6"/>
          <p:cNvSpPr>
            <a:spLocks noGrp="1"/>
          </p:cNvSpPr>
          <p:nvPr>
            <p:ph type="body" sz="quarter" idx="31"/>
          </p:nvPr>
        </p:nvSpPr>
        <p:spPr/>
        <p:txBody>
          <a:bodyPr/>
          <a:lstStyle/>
          <a:p>
            <a:r>
              <a:rPr lang="fr-FR" sz="2400" dirty="0" smtClean="0"/>
              <a:t>Binding : </a:t>
            </a:r>
          </a:p>
          <a:p>
            <a:r>
              <a:rPr lang="fr-FR" sz="2400" dirty="0" smtClean="0"/>
              <a:t>-Template </a:t>
            </a:r>
            <a:r>
              <a:rPr lang="fr-FR" sz="2400" dirty="0" err="1" smtClean="0"/>
              <a:t>Driven</a:t>
            </a:r>
            <a:endParaRPr lang="fr-FR" sz="2400" dirty="0" smtClean="0"/>
          </a:p>
          <a:p>
            <a:r>
              <a:rPr lang="fr-FR" sz="2400" dirty="0" smtClean="0"/>
              <a:t>- </a:t>
            </a:r>
            <a:r>
              <a:rPr lang="fr-FR" sz="2400" dirty="0" err="1" smtClean="0"/>
              <a:t>Reactive</a:t>
            </a:r>
            <a:r>
              <a:rPr lang="fr-FR" sz="2400" dirty="0" smtClean="0"/>
              <a:t> Formes</a:t>
            </a:r>
            <a:endParaRPr lang="fr-FR" dirty="0"/>
          </a:p>
        </p:txBody>
      </p:sp>
      <p:sp>
        <p:nvSpPr>
          <p:cNvPr id="8" name="Espace réservé du texte 7"/>
          <p:cNvSpPr>
            <a:spLocks noGrp="1"/>
          </p:cNvSpPr>
          <p:nvPr>
            <p:ph type="body" sz="quarter" idx="32"/>
          </p:nvPr>
        </p:nvSpPr>
        <p:spPr>
          <a:xfrm>
            <a:off x="7728018" y="3698760"/>
            <a:ext cx="2495308" cy="2091686"/>
          </a:xfrm>
        </p:spPr>
        <p:txBody>
          <a:bodyPr/>
          <a:lstStyle/>
          <a:p>
            <a:r>
              <a:rPr lang="fr-FR" sz="2400" dirty="0" smtClean="0"/>
              <a:t>Services / Communication Ajax</a:t>
            </a:r>
            <a:endParaRPr lang="fr-FR" sz="2400" dirty="0"/>
          </a:p>
        </p:txBody>
      </p:sp>
      <p:sp>
        <p:nvSpPr>
          <p:cNvPr id="9" name="Espace réservé du texte 8"/>
          <p:cNvSpPr>
            <a:spLocks noGrp="1"/>
          </p:cNvSpPr>
          <p:nvPr>
            <p:ph type="body" sz="quarter" idx="33"/>
          </p:nvPr>
        </p:nvSpPr>
        <p:spPr/>
        <p:txBody>
          <a:bodyPr/>
          <a:lstStyle/>
          <a:p>
            <a:r>
              <a:rPr lang="fr-FR" sz="3200" dirty="0" smtClean="0"/>
              <a:t>Pipe</a:t>
            </a:r>
            <a:endParaRPr lang="fr-FR" sz="3200" dirty="0"/>
          </a:p>
        </p:txBody>
      </p:sp>
      <p:sp>
        <p:nvSpPr>
          <p:cNvPr id="10" name="Espace réservé du texte 9"/>
          <p:cNvSpPr>
            <a:spLocks noGrp="1"/>
          </p:cNvSpPr>
          <p:nvPr>
            <p:ph type="body" sz="quarter" idx="34"/>
          </p:nvPr>
        </p:nvSpPr>
        <p:spPr/>
        <p:txBody>
          <a:bodyPr/>
          <a:lstStyle/>
          <a:p>
            <a:r>
              <a:rPr lang="fr-FR" sz="3200" dirty="0" smtClean="0"/>
              <a:t>Directive</a:t>
            </a:r>
            <a:endParaRPr lang="fr-FR" sz="3200" dirty="0"/>
          </a:p>
        </p:txBody>
      </p:sp>
    </p:spTree>
    <p:extLst>
      <p:ext uri="{BB962C8B-B14F-4D97-AF65-F5344CB8AC3E}">
        <p14:creationId xmlns:p14="http://schemas.microsoft.com/office/powerpoint/2010/main" val="12264591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34</a:t>
            </a:fld>
            <a:endParaRPr lang="en-US" dirty="0"/>
          </a:p>
        </p:txBody>
      </p:sp>
      <p:sp>
        <p:nvSpPr>
          <p:cNvPr id="4" name="Espace réservé du texte 3"/>
          <p:cNvSpPr>
            <a:spLocks noGrp="1"/>
          </p:cNvSpPr>
          <p:nvPr>
            <p:ph type="body" sz="quarter" idx="15"/>
          </p:nvPr>
        </p:nvSpPr>
        <p:spPr/>
        <p:txBody>
          <a:bodyPr/>
          <a:lstStyle/>
          <a:p>
            <a:r>
              <a:rPr lang="fr-FR" dirty="0"/>
              <a:t>Pour créer de nouveaux composants, il suffit de créer la classe du composant, le fichier de </a:t>
            </a:r>
            <a:r>
              <a:rPr lang="fr-FR" dirty="0" err="1"/>
              <a:t>template</a:t>
            </a:r>
            <a:r>
              <a:rPr lang="fr-FR" dirty="0"/>
              <a:t> associé et surtout ajouter la classe à la liste des </a:t>
            </a:r>
            <a:r>
              <a:rPr lang="fr-FR" dirty="0" err="1"/>
              <a:t>declarations</a:t>
            </a:r>
            <a:r>
              <a:rPr lang="fr-FR" dirty="0"/>
              <a:t> du module associé. Pour le moment, nous n'avons qu'un seul module </a:t>
            </a:r>
            <a:r>
              <a:rPr lang="fr-FR" dirty="0" err="1"/>
              <a:t>AppModule</a:t>
            </a:r>
            <a:r>
              <a:rPr lang="fr-FR" dirty="0"/>
              <a:t> dont on analysera le contenu plus tard dans la section Project Structure &amp; Modules. La création manuelle de ces fichiers peut s'avérer fastidieuse au quotidien et surtout "</a:t>
            </a:r>
            <a:r>
              <a:rPr lang="fr-FR" dirty="0" err="1"/>
              <a:t>error-prone</a:t>
            </a:r>
            <a:r>
              <a:rPr lang="fr-FR" dirty="0"/>
              <a:t>". C'est pour cette raison qu'</a:t>
            </a:r>
            <a:r>
              <a:rPr lang="fr-FR" dirty="0" err="1"/>
              <a:t>Angular</a:t>
            </a:r>
            <a:r>
              <a:rPr lang="fr-FR" dirty="0"/>
              <a:t> CLI fournit nativement des commandes permettant de générer le code nécessaire à la déclaration d'un composant (entre autres). Ces générateurs de code se basent sur l'outil </a:t>
            </a:r>
            <a:r>
              <a:rPr lang="fr-FR" dirty="0" err="1"/>
              <a:t>Schematics</a:t>
            </a:r>
            <a:r>
              <a:rPr lang="fr-FR" dirty="0"/>
              <a:t> fourni par </a:t>
            </a:r>
            <a:r>
              <a:rPr lang="fr-FR" dirty="0" err="1"/>
              <a:t>Angular</a:t>
            </a:r>
            <a:r>
              <a:rPr lang="fr-FR" dirty="0" smtClean="0"/>
              <a:t>.</a:t>
            </a:r>
          </a:p>
          <a:p>
            <a:endParaRPr lang="fr-FR" dirty="0" smtClean="0"/>
          </a:p>
          <a:p>
            <a:r>
              <a:rPr lang="fr-FR" dirty="0" smtClean="0"/>
              <a:t>La commande </a:t>
            </a:r>
            <a:r>
              <a:rPr lang="fr-FR" dirty="0" err="1" smtClean="0"/>
              <a:t>ng</a:t>
            </a:r>
            <a:r>
              <a:rPr lang="fr-FR" dirty="0" smtClean="0"/>
              <a:t> fait </a:t>
            </a:r>
            <a:r>
              <a:rPr lang="fr-FR" dirty="0" smtClean="0"/>
              <a:t>l’ensemble </a:t>
            </a:r>
            <a:r>
              <a:rPr lang="fr-FR" dirty="0" smtClean="0"/>
              <a:t>de ce qui est annoncé </a:t>
            </a:r>
            <a:r>
              <a:rPr lang="fr-FR" dirty="0" err="1" smtClean="0"/>
              <a:t>si-dessus</a:t>
            </a:r>
            <a:r>
              <a:rPr lang="fr-FR" dirty="0" smtClean="0"/>
              <a:t>, il suffit de mettre </a:t>
            </a:r>
            <a:r>
              <a:rPr lang="fr-FR" dirty="0" err="1" smtClean="0"/>
              <a:t>ng</a:t>
            </a:r>
            <a:r>
              <a:rPr lang="fr-FR" dirty="0" smtClean="0"/>
              <a:t> </a:t>
            </a:r>
            <a:r>
              <a:rPr lang="fr-FR" dirty="0" err="1" smtClean="0"/>
              <a:t>generate</a:t>
            </a:r>
            <a:r>
              <a:rPr lang="fr-FR" dirty="0" smtClean="0"/>
              <a:t> component ‘</a:t>
            </a:r>
            <a:r>
              <a:rPr lang="fr-FR" dirty="0" err="1" smtClean="0"/>
              <a:t>componentName</a:t>
            </a:r>
            <a:r>
              <a:rPr lang="fr-FR" dirty="0" smtClean="0"/>
              <a:t>’ / </a:t>
            </a:r>
            <a:r>
              <a:rPr lang="fr-FR" dirty="0" err="1" smtClean="0"/>
              <a:t>ng</a:t>
            </a:r>
            <a:r>
              <a:rPr lang="fr-FR" dirty="0" smtClean="0"/>
              <a:t> g c </a:t>
            </a:r>
            <a:r>
              <a:rPr lang="fr-FR" dirty="0"/>
              <a:t>‘</a:t>
            </a:r>
            <a:r>
              <a:rPr lang="fr-FR" dirty="0" err="1"/>
              <a:t>componentName</a:t>
            </a:r>
            <a:r>
              <a:rPr lang="fr-FR" dirty="0" smtClean="0"/>
              <a:t>’. </a:t>
            </a:r>
          </a:p>
          <a:p>
            <a:r>
              <a:rPr lang="fr-FR" dirty="0" smtClean="0"/>
              <a:t>Et pour les services </a:t>
            </a:r>
            <a:r>
              <a:rPr lang="fr-FR" dirty="0" err="1" smtClean="0"/>
              <a:t>ng</a:t>
            </a:r>
            <a:r>
              <a:rPr lang="fr-FR" dirty="0" smtClean="0"/>
              <a:t> </a:t>
            </a:r>
            <a:r>
              <a:rPr lang="fr-FR" dirty="0" err="1" smtClean="0"/>
              <a:t>generate</a:t>
            </a:r>
            <a:r>
              <a:rPr lang="fr-FR" dirty="0" smtClean="0"/>
              <a:t> service ‘</a:t>
            </a:r>
            <a:r>
              <a:rPr lang="fr-FR" dirty="0" err="1" smtClean="0"/>
              <a:t>serviceName</a:t>
            </a:r>
            <a:r>
              <a:rPr lang="fr-FR" dirty="0" smtClean="0"/>
              <a:t>’ / </a:t>
            </a:r>
            <a:r>
              <a:rPr lang="fr-FR" dirty="0" err="1" smtClean="0"/>
              <a:t>ng</a:t>
            </a:r>
            <a:r>
              <a:rPr lang="fr-FR" dirty="0" smtClean="0"/>
              <a:t> g </a:t>
            </a:r>
            <a:r>
              <a:rPr lang="fr-FR" dirty="0" smtClean="0"/>
              <a:t>s ’</a:t>
            </a:r>
            <a:r>
              <a:rPr lang="fr-FR" dirty="0" err="1" smtClean="0"/>
              <a:t>serviceName</a:t>
            </a:r>
            <a:r>
              <a:rPr lang="fr-FR" dirty="0" smtClean="0"/>
              <a:t>’  </a:t>
            </a:r>
          </a:p>
        </p:txBody>
      </p:sp>
      <p:sp>
        <p:nvSpPr>
          <p:cNvPr id="5" name="Titre 4"/>
          <p:cNvSpPr>
            <a:spLocks noGrp="1"/>
          </p:cNvSpPr>
          <p:nvPr>
            <p:ph type="title"/>
          </p:nvPr>
        </p:nvSpPr>
        <p:spPr/>
        <p:txBody>
          <a:bodyPr/>
          <a:lstStyle/>
          <a:p>
            <a:r>
              <a:rPr lang="fr-FR" dirty="0" smtClean="0"/>
              <a:t>Génération de component/service</a:t>
            </a:r>
            <a:endParaRPr lang="fr-FR" dirty="0"/>
          </a:p>
        </p:txBody>
      </p:sp>
    </p:spTree>
    <p:extLst>
      <p:ext uri="{BB962C8B-B14F-4D97-AF65-F5344CB8AC3E}">
        <p14:creationId xmlns:p14="http://schemas.microsoft.com/office/powerpoint/2010/main" val="3259326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35</a:t>
            </a:fld>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 y="868025"/>
            <a:ext cx="8314660" cy="777240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044" y="1948145"/>
            <a:ext cx="9953531" cy="6390710"/>
          </a:xfrm>
          <a:prstGeom prst="rect">
            <a:avLst/>
          </a:prstGeom>
        </p:spPr>
      </p:pic>
    </p:spTree>
    <p:extLst>
      <p:ext uri="{BB962C8B-B14F-4D97-AF65-F5344CB8AC3E}">
        <p14:creationId xmlns:p14="http://schemas.microsoft.com/office/powerpoint/2010/main" val="539969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36</a:t>
            </a:fld>
            <a:endParaRPr lang="en-US" dirty="0"/>
          </a:p>
        </p:txBody>
      </p:sp>
      <p:sp>
        <p:nvSpPr>
          <p:cNvPr id="4" name="ZoneTexte 3"/>
          <p:cNvSpPr txBox="1"/>
          <p:nvPr/>
        </p:nvSpPr>
        <p:spPr>
          <a:xfrm>
            <a:off x="727271" y="327965"/>
            <a:ext cx="3507692" cy="584775"/>
          </a:xfrm>
          <a:prstGeom prst="rect">
            <a:avLst/>
          </a:prstGeom>
          <a:noFill/>
        </p:spPr>
        <p:txBody>
          <a:bodyPr wrap="none" rtlCol="0">
            <a:spAutoFit/>
          </a:bodyPr>
          <a:lstStyle/>
          <a:p>
            <a:r>
              <a:rPr lang="fr-FR" b="1" dirty="0" err="1"/>
              <a:t>Root</a:t>
            </a:r>
            <a:r>
              <a:rPr lang="fr-FR" b="1" dirty="0"/>
              <a:t> Component</a:t>
            </a:r>
            <a:endParaRPr lang="fr-FR" dirty="0"/>
          </a:p>
        </p:txBody>
      </p:sp>
      <p:sp>
        <p:nvSpPr>
          <p:cNvPr id="6" name="ZoneTexte 5"/>
          <p:cNvSpPr txBox="1"/>
          <p:nvPr/>
        </p:nvSpPr>
        <p:spPr>
          <a:xfrm>
            <a:off x="727271" y="1318075"/>
            <a:ext cx="8460940" cy="5509200"/>
          </a:xfrm>
          <a:prstGeom prst="rect">
            <a:avLst/>
          </a:prstGeom>
          <a:noFill/>
        </p:spPr>
        <p:txBody>
          <a:bodyPr wrap="square" rtlCol="0">
            <a:spAutoFit/>
          </a:bodyPr>
          <a:lstStyle/>
          <a:p>
            <a:pPr marL="457200" indent="-457200" algn="just">
              <a:buFont typeface="Arial" panose="020B0604020202020204" pitchFamily="34" charset="0"/>
              <a:buChar char="•"/>
            </a:pPr>
            <a:r>
              <a:rPr lang="fr-FR" dirty="0"/>
              <a:t>Une application </a:t>
            </a:r>
            <a:r>
              <a:rPr lang="fr-FR" dirty="0" err="1"/>
              <a:t>Angular</a:t>
            </a:r>
            <a:r>
              <a:rPr lang="fr-FR" dirty="0"/>
              <a:t> est généralement composé d'un “</a:t>
            </a:r>
            <a:r>
              <a:rPr lang="fr-FR" dirty="0" err="1"/>
              <a:t>root</a:t>
            </a:r>
            <a:r>
              <a:rPr lang="fr-FR" dirty="0"/>
              <a:t> component“ qui sera l'élément le plus haut de la hiérarchie de composants </a:t>
            </a:r>
            <a:r>
              <a:rPr lang="fr-FR" dirty="0" err="1"/>
              <a:t>Angular</a:t>
            </a:r>
            <a:r>
              <a:rPr lang="fr-FR" dirty="0" smtClean="0"/>
              <a:t>.</a:t>
            </a:r>
          </a:p>
          <a:p>
            <a:pPr marL="457200" indent="-457200" algn="just">
              <a:buFont typeface="Arial" panose="020B0604020202020204" pitchFamily="34" charset="0"/>
              <a:buChar char="•"/>
            </a:pPr>
            <a:r>
              <a:rPr lang="fr-FR" dirty="0" smtClean="0"/>
              <a:t>L’appel vers ce dernier est effectuer dans la page principale index.html</a:t>
            </a:r>
          </a:p>
          <a:p>
            <a:pPr marL="457200" indent="-457200" algn="just">
              <a:buFont typeface="Arial" panose="020B0604020202020204" pitchFamily="34" charset="0"/>
              <a:buChar char="•"/>
            </a:pPr>
            <a:r>
              <a:rPr lang="fr-FR" dirty="0" smtClean="0"/>
              <a:t>Le component </a:t>
            </a:r>
            <a:r>
              <a:rPr lang="fr-FR" dirty="0" err="1" smtClean="0"/>
              <a:t>root</a:t>
            </a:r>
            <a:r>
              <a:rPr lang="fr-FR" dirty="0" smtClean="0"/>
              <a:t> est définie dans le fichier </a:t>
            </a:r>
            <a:r>
              <a:rPr lang="fr-FR" dirty="0" err="1" smtClean="0"/>
              <a:t>src</a:t>
            </a:r>
            <a:r>
              <a:rPr lang="fr-FR" dirty="0" smtClean="0"/>
              <a:t>/</a:t>
            </a:r>
            <a:r>
              <a:rPr lang="fr-FR" dirty="0" err="1" smtClean="0"/>
              <a:t>app.app.component.ts</a:t>
            </a:r>
            <a:endParaRPr lang="fr-FR" dirty="0" smtClean="0"/>
          </a:p>
          <a:p>
            <a:pPr marL="457200" indent="-457200" algn="just">
              <a:buFont typeface="Arial" panose="020B0604020202020204" pitchFamily="34" charset="0"/>
              <a:buChar char="•"/>
            </a:pPr>
            <a:r>
              <a:rPr lang="fr-FR" dirty="0" smtClean="0"/>
              <a:t>Un component </a:t>
            </a:r>
            <a:r>
              <a:rPr lang="fr-FR" dirty="0" err="1" smtClean="0"/>
              <a:t>Angular</a:t>
            </a:r>
            <a:r>
              <a:rPr lang="fr-FR" dirty="0" smtClean="0"/>
              <a:t> n’est rien de plus qu’une classe </a:t>
            </a:r>
            <a:r>
              <a:rPr lang="fr-FR" dirty="0" err="1" smtClean="0"/>
              <a:t>ts</a:t>
            </a:r>
            <a:r>
              <a:rPr lang="fr-FR" dirty="0" smtClean="0"/>
              <a:t> avec le décorateur @Component</a:t>
            </a:r>
            <a:endParaRPr lang="fr-FR" dirty="0"/>
          </a:p>
        </p:txBody>
      </p:sp>
      <p:sp>
        <p:nvSpPr>
          <p:cNvPr id="7" name="ZoneTexte 6"/>
          <p:cNvSpPr txBox="1"/>
          <p:nvPr/>
        </p:nvSpPr>
        <p:spPr>
          <a:xfrm>
            <a:off x="10840839" y="1498095"/>
            <a:ext cx="7708412" cy="5016758"/>
          </a:xfrm>
          <a:prstGeom prst="rect">
            <a:avLst/>
          </a:prstGeom>
          <a:noFill/>
        </p:spPr>
        <p:txBody>
          <a:bodyPr wrap="square" rtlCol="0">
            <a:spAutoFit/>
          </a:bodyPr>
          <a:lstStyle/>
          <a:p>
            <a:r>
              <a:rPr lang="fr-FR" dirty="0"/>
              <a:t>import { Component } </a:t>
            </a:r>
            <a:r>
              <a:rPr lang="fr-FR" dirty="0" err="1"/>
              <a:t>from</a:t>
            </a:r>
            <a:r>
              <a:rPr lang="fr-FR" dirty="0"/>
              <a:t> '@</a:t>
            </a:r>
            <a:r>
              <a:rPr lang="fr-FR" dirty="0" err="1"/>
              <a:t>angular</a:t>
            </a:r>
            <a:r>
              <a:rPr lang="fr-FR" dirty="0"/>
              <a:t>/</a:t>
            </a:r>
            <a:r>
              <a:rPr lang="fr-FR" dirty="0" err="1"/>
              <a:t>core</a:t>
            </a:r>
            <a:r>
              <a:rPr lang="fr-FR" dirty="0"/>
              <a:t>';</a:t>
            </a:r>
          </a:p>
          <a:p>
            <a:endParaRPr lang="fr-FR" dirty="0"/>
          </a:p>
          <a:p>
            <a:r>
              <a:rPr lang="fr-FR" dirty="0"/>
              <a:t>@Component({</a:t>
            </a:r>
          </a:p>
          <a:p>
            <a:r>
              <a:rPr lang="fr-FR" dirty="0"/>
              <a:t>    </a:t>
            </a:r>
            <a:r>
              <a:rPr lang="en-US" dirty="0"/>
              <a:t>selector: 'app-root',</a:t>
            </a:r>
          </a:p>
          <a:p>
            <a:r>
              <a:rPr lang="en-US" dirty="0"/>
              <a:t>  </a:t>
            </a:r>
            <a:r>
              <a:rPr lang="en-US" dirty="0" smtClean="0"/>
              <a:t>  </a:t>
            </a:r>
            <a:r>
              <a:rPr lang="en-US" dirty="0" err="1" smtClean="0"/>
              <a:t>templateUrl</a:t>
            </a:r>
            <a:r>
              <a:rPr lang="en-US" dirty="0"/>
              <a:t>: './app.component.html',</a:t>
            </a:r>
          </a:p>
          <a:p>
            <a:r>
              <a:rPr lang="en-US" dirty="0"/>
              <a:t>  </a:t>
            </a:r>
            <a:r>
              <a:rPr lang="en-US" dirty="0" smtClean="0"/>
              <a:t>  </a:t>
            </a:r>
            <a:r>
              <a:rPr lang="en-US" dirty="0" err="1" smtClean="0"/>
              <a:t>styleUrls</a:t>
            </a:r>
            <a:r>
              <a:rPr lang="en-US" dirty="0"/>
              <a:t>: ['./</a:t>
            </a:r>
            <a:r>
              <a:rPr lang="en-US" dirty="0" err="1"/>
              <a:t>app.component.scss</a:t>
            </a:r>
            <a:r>
              <a:rPr lang="en-US" dirty="0"/>
              <a:t>']</a:t>
            </a:r>
          </a:p>
          <a:p>
            <a:r>
              <a:rPr lang="fr-FR" dirty="0" smtClean="0"/>
              <a:t>})</a:t>
            </a:r>
            <a:endParaRPr lang="fr-FR" dirty="0"/>
          </a:p>
          <a:p>
            <a:r>
              <a:rPr lang="fr-FR" dirty="0"/>
              <a:t>export class </a:t>
            </a:r>
            <a:r>
              <a:rPr lang="fr-FR" dirty="0" err="1"/>
              <a:t>AppComponent</a:t>
            </a:r>
            <a:r>
              <a:rPr lang="fr-FR" dirty="0"/>
              <a:t> {</a:t>
            </a:r>
          </a:p>
          <a:p>
            <a:r>
              <a:rPr lang="fr-FR" dirty="0"/>
              <a:t>}</a:t>
            </a:r>
          </a:p>
        </p:txBody>
      </p:sp>
      <p:sp>
        <p:nvSpPr>
          <p:cNvPr id="8" name="Ellipse 7"/>
          <p:cNvSpPr/>
          <p:nvPr/>
        </p:nvSpPr>
        <p:spPr>
          <a:xfrm>
            <a:off x="10683321" y="3433310"/>
            <a:ext cx="315035" cy="40504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fr-FR" dirty="0" smtClean="0"/>
              <a:t>1</a:t>
            </a:r>
            <a:endParaRPr kumimoji="1" lang="fr-FR" dirty="0"/>
          </a:p>
        </p:txBody>
      </p:sp>
      <p:sp>
        <p:nvSpPr>
          <p:cNvPr id="9" name="Ellipse 8"/>
          <p:cNvSpPr/>
          <p:nvPr/>
        </p:nvSpPr>
        <p:spPr>
          <a:xfrm>
            <a:off x="10683320" y="3957992"/>
            <a:ext cx="315035" cy="40504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fr-FR" dirty="0" smtClean="0"/>
              <a:t>2</a:t>
            </a:r>
            <a:endParaRPr kumimoji="1" lang="fr-FR" dirty="0"/>
          </a:p>
        </p:txBody>
      </p:sp>
      <p:sp>
        <p:nvSpPr>
          <p:cNvPr id="10" name="Ellipse 9"/>
          <p:cNvSpPr/>
          <p:nvPr/>
        </p:nvSpPr>
        <p:spPr>
          <a:xfrm>
            <a:off x="10694233" y="4509217"/>
            <a:ext cx="315035" cy="40504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fr-FR" dirty="0" smtClean="0"/>
              <a:t>3</a:t>
            </a:r>
            <a:endParaRPr kumimoji="1" lang="fr-FR" dirty="0"/>
          </a:p>
        </p:txBody>
      </p:sp>
      <p:sp>
        <p:nvSpPr>
          <p:cNvPr id="12" name="ZoneTexte 11"/>
          <p:cNvSpPr txBox="1"/>
          <p:nvPr/>
        </p:nvSpPr>
        <p:spPr>
          <a:xfrm>
            <a:off x="1717381" y="7123720"/>
            <a:ext cx="14491610"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smtClean="0"/>
              <a:t>Le décorateur @Component comporte principalement 3 attribues : </a:t>
            </a:r>
          </a:p>
          <a:p>
            <a:pPr marL="514350" indent="-514350">
              <a:buFont typeface="+mj-lt"/>
              <a:buAutoNum type="arabicPeriod"/>
            </a:pPr>
            <a:r>
              <a:rPr lang="fr-FR" dirty="0" err="1" smtClean="0"/>
              <a:t>Selector</a:t>
            </a:r>
            <a:r>
              <a:rPr lang="fr-FR" dirty="0" smtClean="0"/>
              <a:t> : indique le nom utilisé au niveau des </a:t>
            </a:r>
            <a:r>
              <a:rPr lang="fr-FR" dirty="0" err="1" smtClean="0"/>
              <a:t>templates</a:t>
            </a:r>
            <a:r>
              <a:rPr lang="fr-FR" dirty="0" smtClean="0"/>
              <a:t>(page Html) pour l’appel vers ce dernier.</a:t>
            </a:r>
          </a:p>
          <a:p>
            <a:pPr marL="514350" indent="-514350">
              <a:buFont typeface="+mj-lt"/>
              <a:buAutoNum type="arabicPeriod"/>
            </a:pPr>
            <a:r>
              <a:rPr lang="fr-FR" dirty="0" err="1" smtClean="0"/>
              <a:t>TemplateUrl</a:t>
            </a:r>
            <a:r>
              <a:rPr lang="fr-FR" dirty="0" smtClean="0"/>
              <a:t>: indique la page html en liaison avec le component en question.</a:t>
            </a:r>
          </a:p>
          <a:p>
            <a:pPr marL="514350" indent="-514350">
              <a:buFont typeface="+mj-lt"/>
              <a:buAutoNum type="arabicPeriod"/>
            </a:pPr>
            <a:r>
              <a:rPr lang="fr-FR" dirty="0" err="1" smtClean="0"/>
              <a:t>StyleUrls</a:t>
            </a:r>
            <a:r>
              <a:rPr lang="fr-FR" dirty="0" smtClean="0"/>
              <a:t> : indique les feuilles de style que ce component utilise.</a:t>
            </a:r>
          </a:p>
        </p:txBody>
      </p:sp>
    </p:spTree>
    <p:extLst>
      <p:ext uri="{BB962C8B-B14F-4D97-AF65-F5344CB8AC3E}">
        <p14:creationId xmlns:p14="http://schemas.microsoft.com/office/powerpoint/2010/main" val="2842380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37</a:t>
            </a:fld>
            <a:endParaRPr lang="en-US" dirty="0"/>
          </a:p>
        </p:txBody>
      </p:sp>
      <p:sp>
        <p:nvSpPr>
          <p:cNvPr id="4" name="ZoneTexte 3"/>
          <p:cNvSpPr txBox="1"/>
          <p:nvPr/>
        </p:nvSpPr>
        <p:spPr>
          <a:xfrm>
            <a:off x="727271" y="327965"/>
            <a:ext cx="4546437" cy="584775"/>
          </a:xfrm>
          <a:prstGeom prst="rect">
            <a:avLst/>
          </a:prstGeom>
          <a:noFill/>
        </p:spPr>
        <p:txBody>
          <a:bodyPr wrap="none" rtlCol="0">
            <a:spAutoFit/>
          </a:bodyPr>
          <a:lstStyle/>
          <a:p>
            <a:r>
              <a:rPr lang="fr-FR" b="1" dirty="0" smtClean="0"/>
              <a:t>Template Interpolation</a:t>
            </a:r>
            <a:endParaRPr lang="fr-FR" dirty="0"/>
          </a:p>
        </p:txBody>
      </p:sp>
      <p:sp>
        <p:nvSpPr>
          <p:cNvPr id="6" name="ZoneTexte 5"/>
          <p:cNvSpPr txBox="1"/>
          <p:nvPr/>
        </p:nvSpPr>
        <p:spPr>
          <a:xfrm>
            <a:off x="727271" y="1318075"/>
            <a:ext cx="8460940" cy="4524315"/>
          </a:xfrm>
          <a:prstGeom prst="rect">
            <a:avLst/>
          </a:prstGeom>
          <a:noFill/>
        </p:spPr>
        <p:txBody>
          <a:bodyPr wrap="square" rtlCol="0">
            <a:spAutoFit/>
          </a:bodyPr>
          <a:lstStyle/>
          <a:p>
            <a:pPr marL="457200" indent="-457200" algn="just">
              <a:buFont typeface="Arial" panose="020B0604020202020204" pitchFamily="34" charset="0"/>
              <a:buChar char="•"/>
            </a:pPr>
            <a:r>
              <a:rPr lang="fr-FR" sz="2400" dirty="0" smtClean="0"/>
              <a:t>L’interpolation est la </a:t>
            </a:r>
            <a:r>
              <a:rPr lang="fr-FR" sz="2400" dirty="0" err="1" smtClean="0"/>
              <a:t>maniére</a:t>
            </a:r>
            <a:r>
              <a:rPr lang="fr-FR" sz="2400" dirty="0" smtClean="0"/>
              <a:t> la plus intuitive pour interpeler un objet/propriété d’un component vers la page Html</a:t>
            </a:r>
          </a:p>
          <a:p>
            <a:pPr marL="457200" indent="-457200" algn="just">
              <a:buFont typeface="Arial" panose="020B0604020202020204" pitchFamily="34" charset="0"/>
              <a:buChar char="•"/>
            </a:pPr>
            <a:r>
              <a:rPr lang="fr-FR" sz="2400" dirty="0"/>
              <a:t>Comme de nombreux langages de "</a:t>
            </a:r>
            <a:r>
              <a:rPr lang="fr-FR" sz="2400" dirty="0" err="1"/>
              <a:t>templating</a:t>
            </a:r>
            <a:r>
              <a:rPr lang="fr-FR" sz="2400" dirty="0"/>
              <a:t>", </a:t>
            </a:r>
            <a:r>
              <a:rPr lang="fr-FR" sz="2400" dirty="0" err="1"/>
              <a:t>Angular</a:t>
            </a:r>
            <a:r>
              <a:rPr lang="fr-FR" sz="2400" dirty="0"/>
              <a:t> utilise la syntaxe "double </a:t>
            </a:r>
            <a:r>
              <a:rPr lang="fr-FR" sz="2400" dirty="0" err="1"/>
              <a:t>curly</a:t>
            </a:r>
            <a:r>
              <a:rPr lang="fr-FR" sz="2400" dirty="0"/>
              <a:t> </a:t>
            </a:r>
            <a:r>
              <a:rPr lang="fr-FR" sz="2400" dirty="0" err="1"/>
              <a:t>braces</a:t>
            </a:r>
            <a:r>
              <a:rPr lang="fr-FR" sz="2400" dirty="0"/>
              <a:t>" pour </a:t>
            </a:r>
            <a:r>
              <a:rPr lang="fr-FR" sz="2400" dirty="0" smtClean="0"/>
              <a:t>l'interpolation basé sur la </a:t>
            </a:r>
            <a:r>
              <a:rPr lang="fr-FR" sz="2400" dirty="0" err="1" smtClean="0"/>
              <a:t>framework</a:t>
            </a:r>
            <a:r>
              <a:rPr lang="fr-FR" sz="2400" dirty="0" smtClean="0"/>
              <a:t> « </a:t>
            </a:r>
            <a:r>
              <a:rPr lang="fr-FR" sz="2400" dirty="0" err="1" smtClean="0"/>
              <a:t>mustache</a:t>
            </a:r>
            <a:r>
              <a:rPr lang="fr-FR" sz="2400" dirty="0" smtClean="0"/>
              <a:t> »</a:t>
            </a:r>
          </a:p>
          <a:p>
            <a:pPr marL="457200" indent="-457200" algn="just">
              <a:buFont typeface="Arial" panose="020B0604020202020204" pitchFamily="34" charset="0"/>
              <a:buChar char="•"/>
            </a:pPr>
            <a:r>
              <a:rPr lang="fr-FR" sz="2400" dirty="0"/>
              <a:t>a syntaxe d'interpolation permet d'accéder directement aux propriétés du composant associé (un peu comme si toutes les expressions étaient préfixées par un </a:t>
            </a:r>
            <a:r>
              <a:rPr lang="fr-FR" sz="2400" dirty="0" err="1"/>
              <a:t>this</a:t>
            </a:r>
            <a:r>
              <a:rPr lang="fr-FR" sz="2400" dirty="0"/>
              <a:t>.). En effet, l'instance de la classe </a:t>
            </a:r>
            <a:r>
              <a:rPr lang="fr-FR" sz="2400" dirty="0" err="1"/>
              <a:t>AppComponent</a:t>
            </a:r>
            <a:r>
              <a:rPr lang="fr-FR" sz="2400" dirty="0"/>
              <a:t> est le contexte utilisé par le moteur de rendu afin d'évaluer les expressions</a:t>
            </a:r>
          </a:p>
        </p:txBody>
      </p:sp>
      <p:sp>
        <p:nvSpPr>
          <p:cNvPr id="7" name="ZoneTexte 6"/>
          <p:cNvSpPr txBox="1"/>
          <p:nvPr/>
        </p:nvSpPr>
        <p:spPr>
          <a:xfrm>
            <a:off x="10268331" y="507985"/>
            <a:ext cx="7103599"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2400" dirty="0"/>
              <a:t>@Component({</a:t>
            </a:r>
          </a:p>
          <a:p>
            <a:r>
              <a:rPr lang="fr-FR" sz="2400" dirty="0"/>
              <a:t>    </a:t>
            </a:r>
            <a:r>
              <a:rPr lang="fr-FR" sz="2400" dirty="0" err="1"/>
              <a:t>selector</a:t>
            </a:r>
            <a:r>
              <a:rPr lang="fr-FR" sz="2400" dirty="0"/>
              <a:t>: </a:t>
            </a:r>
            <a:r>
              <a:rPr lang="fr-FR" sz="2400" dirty="0" smtClean="0"/>
              <a:t>'</a:t>
            </a:r>
            <a:r>
              <a:rPr lang="fr-FR" sz="2400" dirty="0" err="1" smtClean="0"/>
              <a:t>app-root</a:t>
            </a:r>
            <a:r>
              <a:rPr lang="fr-FR" sz="2400" dirty="0" smtClean="0"/>
              <a:t>',</a:t>
            </a:r>
            <a:endParaRPr lang="fr-FR" sz="2400" dirty="0"/>
          </a:p>
          <a:p>
            <a:r>
              <a:rPr lang="fr-FR" sz="2400" dirty="0"/>
              <a:t>    </a:t>
            </a:r>
            <a:r>
              <a:rPr lang="fr-FR" sz="2400" dirty="0" err="1"/>
              <a:t>templateUrl</a:t>
            </a:r>
            <a:r>
              <a:rPr lang="fr-FR" sz="2400" dirty="0"/>
              <a:t>: './app.component.html'</a:t>
            </a:r>
          </a:p>
          <a:p>
            <a:r>
              <a:rPr lang="fr-FR" sz="2400" dirty="0"/>
              <a:t>})</a:t>
            </a:r>
          </a:p>
          <a:p>
            <a:r>
              <a:rPr lang="fr-FR" sz="2400" dirty="0"/>
              <a:t>export class </a:t>
            </a:r>
            <a:r>
              <a:rPr lang="fr-FR" sz="2400" dirty="0" err="1"/>
              <a:t>AppComponent</a:t>
            </a:r>
            <a:r>
              <a:rPr lang="fr-FR" sz="2400" dirty="0"/>
              <a:t> {</a:t>
            </a:r>
          </a:p>
          <a:p>
            <a:r>
              <a:rPr lang="fr-FR" sz="2400" dirty="0"/>
              <a:t>    </a:t>
            </a:r>
            <a:r>
              <a:rPr lang="fr-FR" sz="2400" dirty="0" err="1"/>
              <a:t>bookName</a:t>
            </a:r>
            <a:r>
              <a:rPr lang="fr-FR" sz="2400" dirty="0"/>
              <a:t> = </a:t>
            </a:r>
            <a:r>
              <a:rPr lang="fr-FR" sz="2400" dirty="0" smtClean="0"/>
              <a:t>‘test';</a:t>
            </a:r>
            <a:endParaRPr lang="fr-FR" sz="2400" dirty="0"/>
          </a:p>
          <a:p>
            <a:r>
              <a:rPr lang="fr-FR" sz="2400" dirty="0"/>
              <a:t>}</a:t>
            </a:r>
          </a:p>
        </p:txBody>
      </p:sp>
      <p:sp>
        <p:nvSpPr>
          <p:cNvPr id="12" name="ZoneTexte 11"/>
          <p:cNvSpPr txBox="1"/>
          <p:nvPr/>
        </p:nvSpPr>
        <p:spPr>
          <a:xfrm>
            <a:off x="1967828" y="6529597"/>
            <a:ext cx="14890816"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a:ln w="0"/>
                <a:solidFill>
                  <a:schemeClr val="tx1"/>
                </a:solidFill>
                <a:effectLst>
                  <a:outerShdw blurRad="38100" dist="19050" dir="2700000" algn="tl" rotWithShape="0">
                    <a:schemeClr val="dk1">
                      <a:alpha val="40000"/>
                    </a:schemeClr>
                  </a:outerShdw>
                </a:effectLst>
              </a:rPr>
              <a:t>L</a:t>
            </a:r>
            <a:r>
              <a:rPr lang="fr-FR" sz="2400" dirty="0" smtClean="0">
                <a:ln w="0"/>
                <a:solidFill>
                  <a:schemeClr val="tx1"/>
                </a:solidFill>
                <a:effectLst>
                  <a:outerShdw blurRad="38100" dist="19050" dir="2700000" algn="tl" rotWithShape="0">
                    <a:schemeClr val="dk1">
                      <a:alpha val="40000"/>
                    </a:schemeClr>
                  </a:outerShdw>
                </a:effectLst>
              </a:rPr>
              <a:t>'interpolation </a:t>
            </a:r>
            <a:r>
              <a:rPr lang="fr-FR" sz="2400" dirty="0">
                <a:ln w="0"/>
                <a:solidFill>
                  <a:schemeClr val="tx1"/>
                </a:solidFill>
                <a:effectLst>
                  <a:outerShdw blurRad="38100" dist="19050" dir="2700000" algn="tl" rotWithShape="0">
                    <a:schemeClr val="dk1">
                      <a:alpha val="40000"/>
                    </a:schemeClr>
                  </a:outerShdw>
                </a:effectLst>
              </a:rPr>
              <a:t>ne doit être utilisée que pour définir le contenu d'un élément HTML. N'utilisez donc jamais la syntaxe d'interpolation pour contrôler les attributs d'un élément par exemple ! </a:t>
            </a:r>
            <a:r>
              <a:rPr lang="fr-FR" sz="2400" dirty="0" smtClean="0">
                <a:ln w="0"/>
                <a:solidFill>
                  <a:schemeClr val="tx1"/>
                </a:solidFill>
                <a:effectLst>
                  <a:outerShdw blurRad="38100" dist="19050" dir="2700000" algn="tl" rotWithShape="0">
                    <a:schemeClr val="dk1">
                      <a:alpha val="40000"/>
                    </a:schemeClr>
                  </a:outerShdw>
                </a:effectLst>
              </a:rPr>
              <a:t>&lt;</a:t>
            </a:r>
            <a:r>
              <a:rPr lang="fr-FR" sz="2400" dirty="0" err="1">
                <a:ln w="0"/>
                <a:solidFill>
                  <a:schemeClr val="tx1"/>
                </a:solidFill>
                <a:effectLst>
                  <a:outerShdw blurRad="38100" dist="19050" dir="2700000" algn="tl" rotWithShape="0">
                    <a:schemeClr val="dk1">
                      <a:alpha val="40000"/>
                    </a:schemeClr>
                  </a:outerShdw>
                </a:effectLst>
              </a:rPr>
              <a:t>img</a:t>
            </a:r>
            <a:r>
              <a:rPr lang="fr-FR" sz="2400" dirty="0">
                <a:ln w="0"/>
                <a:solidFill>
                  <a:schemeClr val="tx1"/>
                </a:solidFill>
                <a:effectLst>
                  <a:outerShdw blurRad="38100" dist="19050" dir="2700000" algn="tl" rotWithShape="0">
                    <a:schemeClr val="dk1">
                      <a:alpha val="40000"/>
                    </a:schemeClr>
                  </a:outerShdw>
                </a:effectLst>
              </a:rPr>
              <a:t> </a:t>
            </a:r>
            <a:r>
              <a:rPr lang="fr-FR" sz="2400" dirty="0" err="1">
                <a:ln w="0"/>
                <a:solidFill>
                  <a:schemeClr val="tx1"/>
                </a:solidFill>
                <a:effectLst>
                  <a:outerShdw blurRad="38100" dist="19050" dir="2700000" algn="tl" rotWithShape="0">
                    <a:schemeClr val="dk1">
                      <a:alpha val="40000"/>
                    </a:schemeClr>
                  </a:outerShdw>
                </a:effectLst>
              </a:rPr>
              <a:t>src</a:t>
            </a:r>
            <a:r>
              <a:rPr lang="fr-FR" sz="2400" dirty="0">
                <a:ln w="0"/>
                <a:solidFill>
                  <a:schemeClr val="tx1"/>
                </a:solidFill>
                <a:effectLst>
                  <a:outerShdw blurRad="38100" dist="19050" dir="2700000" algn="tl" rotWithShape="0">
                    <a:schemeClr val="dk1">
                      <a:alpha val="40000"/>
                    </a:schemeClr>
                  </a:outerShdw>
                </a:effectLst>
              </a:rPr>
              <a:t>="{{ </a:t>
            </a:r>
            <a:r>
              <a:rPr lang="fr-FR" sz="2400" dirty="0" err="1">
                <a:ln w="0"/>
                <a:solidFill>
                  <a:schemeClr val="tx1"/>
                </a:solidFill>
                <a:effectLst>
                  <a:outerShdw blurRad="38100" dist="19050" dir="2700000" algn="tl" rotWithShape="0">
                    <a:schemeClr val="dk1">
                      <a:alpha val="40000"/>
                    </a:schemeClr>
                  </a:outerShdw>
                </a:effectLst>
              </a:rPr>
              <a:t>pictureUrl</a:t>
            </a:r>
            <a:r>
              <a:rPr lang="fr-FR" sz="2400" dirty="0">
                <a:ln w="0"/>
                <a:solidFill>
                  <a:schemeClr val="tx1"/>
                </a:solidFill>
                <a:effectLst>
                  <a:outerShdw blurRad="38100" dist="19050" dir="2700000" algn="tl" rotWithShape="0">
                    <a:schemeClr val="dk1">
                      <a:alpha val="40000"/>
                    </a:schemeClr>
                  </a:outerShdw>
                </a:effectLst>
              </a:rPr>
              <a:t> </a:t>
            </a:r>
            <a:r>
              <a:rPr lang="fr-FR" sz="2400" dirty="0" smtClean="0">
                <a:ln w="0"/>
                <a:solidFill>
                  <a:schemeClr val="tx1"/>
                </a:solidFill>
                <a:effectLst>
                  <a:outerShdw blurRad="38100" dist="19050" dir="2700000" algn="tl" rotWithShape="0">
                    <a:schemeClr val="dk1">
                      <a:alpha val="40000"/>
                    </a:schemeClr>
                  </a:outerShdw>
                </a:effectLst>
              </a:rPr>
              <a:t>}}"&gt;</a:t>
            </a:r>
          </a:p>
          <a:p>
            <a:r>
              <a:rPr lang="fr-FR" sz="2400" dirty="0" smtClean="0">
                <a:ln w="0"/>
                <a:solidFill>
                  <a:schemeClr val="tx1"/>
                </a:solidFill>
                <a:effectLst>
                  <a:outerShdw blurRad="38100" dist="19050" dir="2700000" algn="tl" rotWithShape="0">
                    <a:schemeClr val="dk1">
                      <a:alpha val="40000"/>
                    </a:schemeClr>
                  </a:outerShdw>
                </a:effectLst>
              </a:rPr>
              <a:t>Préférez </a:t>
            </a:r>
            <a:r>
              <a:rPr lang="fr-FR" sz="2400" dirty="0">
                <a:ln w="0"/>
                <a:solidFill>
                  <a:schemeClr val="tx1"/>
                </a:solidFill>
                <a:effectLst>
                  <a:outerShdw blurRad="38100" dist="19050" dir="2700000" algn="tl" rotWithShape="0">
                    <a:schemeClr val="dk1">
                      <a:alpha val="40000"/>
                    </a:schemeClr>
                  </a:outerShdw>
                </a:effectLst>
              </a:rPr>
              <a:t>l'utilisation du </a:t>
            </a:r>
            <a:r>
              <a:rPr lang="fr-FR" sz="2400" dirty="0" err="1">
                <a:ln w="0"/>
                <a:solidFill>
                  <a:schemeClr val="accent1">
                    <a:lumMod val="75000"/>
                  </a:schemeClr>
                </a:solidFill>
                <a:effectLst>
                  <a:outerShdw blurRad="38100" dist="19050" dir="2700000" algn="tl" rotWithShape="0">
                    <a:schemeClr val="dk1">
                      <a:alpha val="40000"/>
                    </a:schemeClr>
                  </a:outerShdw>
                </a:effectLst>
              </a:rPr>
              <a:t>Property</a:t>
            </a:r>
            <a:r>
              <a:rPr lang="fr-FR" sz="2400" dirty="0">
                <a:ln w="0"/>
                <a:solidFill>
                  <a:schemeClr val="accent1">
                    <a:lumMod val="75000"/>
                  </a:schemeClr>
                </a:solidFill>
                <a:effectLst>
                  <a:outerShdw blurRad="38100" dist="19050" dir="2700000" algn="tl" rotWithShape="0">
                    <a:schemeClr val="dk1">
                      <a:alpha val="40000"/>
                    </a:schemeClr>
                  </a:outerShdw>
                </a:effectLst>
              </a:rPr>
              <a:t> Binding </a:t>
            </a:r>
            <a:r>
              <a:rPr lang="fr-FR" sz="2400" dirty="0">
                <a:ln w="0"/>
                <a:solidFill>
                  <a:schemeClr val="tx1"/>
                </a:solidFill>
                <a:effectLst>
                  <a:outerShdw blurRad="38100" dist="19050" dir="2700000" algn="tl" rotWithShape="0">
                    <a:schemeClr val="dk1">
                      <a:alpha val="40000"/>
                    </a:schemeClr>
                  </a:outerShdw>
                </a:effectLst>
              </a:rPr>
              <a:t>pour les raisons suivantes : </a:t>
            </a:r>
            <a:endParaRPr lang="fr-FR" sz="2400" dirty="0" smtClean="0">
              <a:ln w="0"/>
              <a:solidFill>
                <a:schemeClr val="tx1"/>
              </a:solidFill>
              <a:effectLst>
                <a:outerShdw blurRad="38100" dist="19050" dir="2700000" algn="tl" rotWithShape="0">
                  <a:schemeClr val="dk1">
                    <a:alpha val="40000"/>
                  </a:schemeClr>
                </a:outerShdw>
              </a:effectLst>
            </a:endParaRPr>
          </a:p>
          <a:p>
            <a:pPr marL="457200" indent="-457200">
              <a:buFont typeface="+mj-lt"/>
              <a:buAutoNum type="arabicPeriod"/>
            </a:pPr>
            <a:r>
              <a:rPr lang="fr-FR" sz="2400" dirty="0" smtClean="0">
                <a:ln w="0"/>
                <a:solidFill>
                  <a:schemeClr val="tx1"/>
                </a:solidFill>
                <a:effectLst>
                  <a:outerShdw blurRad="38100" dist="19050" dir="2700000" algn="tl" rotWithShape="0">
                    <a:schemeClr val="dk1">
                      <a:alpha val="40000"/>
                    </a:schemeClr>
                  </a:outerShdw>
                </a:effectLst>
              </a:rPr>
              <a:t>Les </a:t>
            </a:r>
            <a:r>
              <a:rPr lang="fr-FR" sz="2400" dirty="0">
                <a:ln w="0"/>
                <a:solidFill>
                  <a:schemeClr val="tx1"/>
                </a:solidFill>
                <a:effectLst>
                  <a:outerShdw blurRad="38100" dist="19050" dir="2700000" algn="tl" rotWithShape="0">
                    <a:schemeClr val="dk1">
                      <a:alpha val="40000"/>
                    </a:schemeClr>
                  </a:outerShdw>
                </a:effectLst>
              </a:rPr>
              <a:t>attributs d'un élément ne sont pas tous associés à des propriétés et vice versa. Les attributs d'un élément ne sont pas </a:t>
            </a:r>
            <a:r>
              <a:rPr lang="fr-FR" sz="2400" dirty="0" err="1">
                <a:ln w="0"/>
                <a:solidFill>
                  <a:schemeClr val="tx1"/>
                </a:solidFill>
                <a:effectLst>
                  <a:outerShdw blurRad="38100" dist="19050" dir="2700000" algn="tl" rotWithShape="0">
                    <a:schemeClr val="dk1">
                      <a:alpha val="40000"/>
                    </a:schemeClr>
                  </a:outerShdw>
                </a:effectLst>
              </a:rPr>
              <a:t>forcéments</a:t>
            </a:r>
            <a:r>
              <a:rPr lang="fr-FR" sz="2400" dirty="0">
                <a:ln w="0"/>
                <a:solidFill>
                  <a:schemeClr val="tx1"/>
                </a:solidFill>
                <a:effectLst>
                  <a:outerShdw blurRad="38100" dist="19050" dir="2700000" algn="tl" rotWithShape="0">
                    <a:schemeClr val="dk1">
                      <a:alpha val="40000"/>
                    </a:schemeClr>
                  </a:outerShdw>
                </a:effectLst>
              </a:rPr>
              <a:t> toujours synchronisés avec ses propriétés</a:t>
            </a:r>
            <a:r>
              <a:rPr lang="fr-FR" sz="2400" dirty="0" smtClean="0">
                <a:ln w="0"/>
                <a:solidFill>
                  <a:schemeClr val="tx1"/>
                </a:solidFill>
                <a:effectLst>
                  <a:outerShdw blurRad="38100" dist="19050" dir="2700000" algn="tl" rotWithShape="0">
                    <a:schemeClr val="dk1">
                      <a:alpha val="40000"/>
                    </a:schemeClr>
                  </a:outerShdw>
                </a:effectLst>
              </a:rPr>
              <a:t>.</a:t>
            </a:r>
          </a:p>
          <a:p>
            <a:pPr marL="457200" indent="-457200">
              <a:buFont typeface="+mj-lt"/>
              <a:buAutoNum type="arabicPeriod"/>
            </a:pPr>
            <a:r>
              <a:rPr lang="fr-FR" sz="2400" dirty="0" smtClean="0">
                <a:ln w="0"/>
                <a:solidFill>
                  <a:schemeClr val="tx1"/>
                </a:solidFill>
                <a:effectLst>
                  <a:outerShdw blurRad="38100" dist="19050" dir="2700000" algn="tl" rotWithShape="0">
                    <a:schemeClr val="dk1">
                      <a:alpha val="40000"/>
                    </a:schemeClr>
                  </a:outerShdw>
                </a:effectLst>
              </a:rPr>
              <a:t> </a:t>
            </a:r>
            <a:r>
              <a:rPr lang="fr-FR" sz="2400" dirty="0">
                <a:ln w="0"/>
                <a:solidFill>
                  <a:schemeClr val="tx1"/>
                </a:solidFill>
                <a:effectLst>
                  <a:outerShdw blurRad="38100" dist="19050" dir="2700000" algn="tl" rotWithShape="0">
                    <a:schemeClr val="dk1">
                      <a:alpha val="40000"/>
                    </a:schemeClr>
                  </a:outerShdw>
                </a:effectLst>
              </a:rPr>
              <a:t>Les attributs d'un élément ne sont pas toujours du même type que la propriété associée (i.e. : </a:t>
            </a:r>
            <a:r>
              <a:rPr lang="fr-FR" sz="2400" dirty="0" err="1">
                <a:ln w="0"/>
                <a:solidFill>
                  <a:schemeClr val="tx1"/>
                </a:solidFill>
                <a:effectLst>
                  <a:outerShdw blurRad="38100" dist="19050" dir="2700000" algn="tl" rotWithShape="0">
                    <a:schemeClr val="dk1">
                      <a:alpha val="40000"/>
                    </a:schemeClr>
                  </a:outerShdw>
                </a:effectLst>
              </a:rPr>
              <a:t>element.getAttribute</a:t>
            </a:r>
            <a:r>
              <a:rPr lang="fr-FR" sz="2400" dirty="0">
                <a:ln w="0"/>
                <a:solidFill>
                  <a:schemeClr val="tx1"/>
                </a:solidFill>
                <a:effectLst>
                  <a:outerShdw blurRad="38100" dist="19050" dir="2700000" algn="tl" rotWithShape="0">
                    <a:schemeClr val="dk1">
                      <a:alpha val="40000"/>
                    </a:schemeClr>
                  </a:outerShdw>
                </a:effectLst>
              </a:rPr>
              <a:t>('</a:t>
            </a:r>
            <a:r>
              <a:rPr lang="fr-FR" sz="2400" dirty="0" err="1">
                <a:ln w="0"/>
                <a:solidFill>
                  <a:schemeClr val="tx1"/>
                </a:solidFill>
                <a:effectLst>
                  <a:outerShdw blurRad="38100" dist="19050" dir="2700000" algn="tl" rotWithShape="0">
                    <a:schemeClr val="dk1">
                      <a:alpha val="40000"/>
                    </a:schemeClr>
                  </a:outerShdw>
                </a:effectLst>
              </a:rPr>
              <a:t>disabled</a:t>
            </a:r>
            <a:r>
              <a:rPr lang="fr-FR" sz="2400" dirty="0">
                <a:ln w="0"/>
                <a:solidFill>
                  <a:schemeClr val="tx1"/>
                </a:solidFill>
                <a:effectLst>
                  <a:outerShdw blurRad="38100" dist="19050" dir="2700000" algn="tl" rotWithShape="0">
                    <a:schemeClr val="dk1">
                      <a:alpha val="40000"/>
                    </a:schemeClr>
                  </a:outerShdw>
                </a:effectLst>
              </a:rPr>
              <a:t>') !== </a:t>
            </a:r>
            <a:r>
              <a:rPr lang="fr-FR" sz="2400" dirty="0" err="1">
                <a:ln w="0"/>
                <a:solidFill>
                  <a:schemeClr val="tx1"/>
                </a:solidFill>
                <a:effectLst>
                  <a:outerShdw blurRad="38100" dist="19050" dir="2700000" algn="tl" rotWithShape="0">
                    <a:schemeClr val="dk1">
                      <a:alpha val="40000"/>
                    </a:schemeClr>
                  </a:outerShdw>
                </a:effectLst>
              </a:rPr>
              <a:t>element.disabled</a:t>
            </a:r>
            <a:r>
              <a:rPr lang="fr-FR" sz="2400" dirty="0">
                <a:ln w="0"/>
                <a:solidFill>
                  <a:schemeClr val="tx1"/>
                </a:solidFill>
                <a:effectLst>
                  <a:outerShdw blurRad="38100" dist="19050" dir="2700000" algn="tl" rotWithShape="0">
                    <a:schemeClr val="dk1">
                      <a:alpha val="40000"/>
                    </a:schemeClr>
                  </a:outerShdw>
                </a:effectLst>
              </a:rPr>
              <a:t>). </a:t>
            </a:r>
            <a:endParaRPr lang="fr-FR" sz="2400" dirty="0" smtClean="0">
              <a:ln w="0"/>
              <a:solidFill>
                <a:schemeClr val="tx1"/>
              </a:solidFill>
              <a:effectLst>
                <a:outerShdw blurRad="38100" dist="19050" dir="2700000" algn="tl" rotWithShape="0">
                  <a:schemeClr val="dk1">
                    <a:alpha val="40000"/>
                  </a:schemeClr>
                </a:outerShdw>
              </a:effectLst>
            </a:endParaRPr>
          </a:p>
          <a:p>
            <a:pPr marL="457200" indent="-457200">
              <a:buFont typeface="+mj-lt"/>
              <a:buAutoNum type="arabicPeriod"/>
            </a:pPr>
            <a:r>
              <a:rPr lang="fr-FR" sz="2400" dirty="0" smtClean="0">
                <a:ln w="0"/>
                <a:solidFill>
                  <a:schemeClr val="tx1"/>
                </a:solidFill>
                <a:effectLst>
                  <a:outerShdw blurRad="38100" dist="19050" dir="2700000" algn="tl" rotWithShape="0">
                    <a:schemeClr val="dk1">
                      <a:alpha val="40000"/>
                    </a:schemeClr>
                  </a:outerShdw>
                </a:effectLst>
              </a:rPr>
              <a:t>Certaines </a:t>
            </a:r>
            <a:r>
              <a:rPr lang="fr-FR" sz="2400" dirty="0">
                <a:ln w="0"/>
                <a:solidFill>
                  <a:schemeClr val="tx1"/>
                </a:solidFill>
                <a:effectLst>
                  <a:outerShdw blurRad="38100" dist="19050" dir="2700000" algn="tl" rotWithShape="0">
                    <a:schemeClr val="dk1">
                      <a:alpha val="40000"/>
                    </a:schemeClr>
                  </a:outerShdw>
                </a:effectLst>
              </a:rPr>
              <a:t>propriétés attendent des valeurs complexes alors que les attributs ne permettent de passer que des valeurs de type "string".</a:t>
            </a:r>
            <a:endParaRPr lang="fr-FR" sz="2400" dirty="0" smtClean="0">
              <a:ln w="0"/>
              <a:solidFill>
                <a:schemeClr val="tx1"/>
              </a:solidFill>
              <a:effectLst>
                <a:outerShdw blurRad="38100" dist="19050" dir="2700000" algn="tl" rotWithShape="0">
                  <a:schemeClr val="dk1">
                    <a:alpha val="40000"/>
                  </a:schemeClr>
                </a:outerShdw>
              </a:effectLst>
            </a:endParaRPr>
          </a:p>
        </p:txBody>
      </p:sp>
      <p:sp>
        <p:nvSpPr>
          <p:cNvPr id="5" name="ZoneTexte 4"/>
          <p:cNvSpPr txBox="1"/>
          <p:nvPr/>
        </p:nvSpPr>
        <p:spPr>
          <a:xfrm flipH="1">
            <a:off x="11753496" y="47195"/>
            <a:ext cx="4455495" cy="584775"/>
          </a:xfrm>
          <a:prstGeom prst="rect">
            <a:avLst/>
          </a:prstGeom>
          <a:noFill/>
        </p:spPr>
        <p:txBody>
          <a:bodyPr wrap="square" rtlCol="0">
            <a:spAutoFit/>
          </a:bodyPr>
          <a:lstStyle/>
          <a:p>
            <a:r>
              <a:rPr lang="fr-FR" dirty="0" err="1"/>
              <a:t>s</a:t>
            </a:r>
            <a:r>
              <a:rPr lang="fr-FR" dirty="0" err="1" smtClean="0"/>
              <a:t>rc</a:t>
            </a:r>
            <a:r>
              <a:rPr lang="fr-FR" dirty="0" smtClean="0"/>
              <a:t>/</a:t>
            </a:r>
            <a:r>
              <a:rPr lang="fr-FR" dirty="0" err="1" smtClean="0"/>
              <a:t>app.component.ts</a:t>
            </a:r>
            <a:endParaRPr lang="fr-FR" dirty="0"/>
          </a:p>
        </p:txBody>
      </p:sp>
      <p:sp>
        <p:nvSpPr>
          <p:cNvPr id="13" name="ZoneTexte 12"/>
          <p:cNvSpPr txBox="1"/>
          <p:nvPr/>
        </p:nvSpPr>
        <p:spPr>
          <a:xfrm>
            <a:off x="10262492" y="3985274"/>
            <a:ext cx="710359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2400" dirty="0"/>
              <a:t>&lt;div&gt;</a:t>
            </a:r>
          </a:p>
          <a:p>
            <a:r>
              <a:rPr lang="fr-FR" sz="2400" dirty="0"/>
              <a:t>    &lt;</a:t>
            </a:r>
            <a:r>
              <a:rPr lang="fr-FR" sz="2400" dirty="0" err="1"/>
              <a:t>span</a:t>
            </a:r>
            <a:r>
              <a:rPr lang="fr-FR" sz="2400" dirty="0"/>
              <a:t>&gt;{{ </a:t>
            </a:r>
            <a:r>
              <a:rPr lang="fr-FR" sz="2400" dirty="0" err="1"/>
              <a:t>bookName</a:t>
            </a:r>
            <a:r>
              <a:rPr lang="fr-FR" sz="2400" dirty="0"/>
              <a:t> }}&lt;/</a:t>
            </a:r>
            <a:r>
              <a:rPr lang="fr-FR" sz="2400" dirty="0" err="1"/>
              <a:t>span</a:t>
            </a:r>
            <a:r>
              <a:rPr lang="fr-FR" sz="2400" dirty="0"/>
              <a:t>&gt;</a:t>
            </a:r>
          </a:p>
          <a:p>
            <a:r>
              <a:rPr lang="fr-FR" sz="2400" dirty="0"/>
              <a:t>&lt;/div&gt;</a:t>
            </a:r>
          </a:p>
        </p:txBody>
      </p:sp>
      <p:sp>
        <p:nvSpPr>
          <p:cNvPr id="14" name="ZoneTexte 13"/>
          <p:cNvSpPr txBox="1"/>
          <p:nvPr/>
        </p:nvSpPr>
        <p:spPr>
          <a:xfrm flipH="1">
            <a:off x="11528470" y="3400499"/>
            <a:ext cx="4680519" cy="584775"/>
          </a:xfrm>
          <a:prstGeom prst="rect">
            <a:avLst/>
          </a:prstGeom>
          <a:noFill/>
        </p:spPr>
        <p:txBody>
          <a:bodyPr wrap="square" rtlCol="0">
            <a:spAutoFit/>
          </a:bodyPr>
          <a:lstStyle/>
          <a:p>
            <a:r>
              <a:rPr lang="fr-FR" dirty="0" err="1" smtClean="0"/>
              <a:t>src</a:t>
            </a:r>
            <a:r>
              <a:rPr lang="fr-FR" dirty="0" smtClean="0"/>
              <a:t>/app.component.html</a:t>
            </a:r>
            <a:endParaRPr lang="fr-FR" dirty="0"/>
          </a:p>
        </p:txBody>
      </p:sp>
      <p:sp>
        <p:nvSpPr>
          <p:cNvPr id="21" name="ZoneTexte 20"/>
          <p:cNvSpPr txBox="1"/>
          <p:nvPr/>
        </p:nvSpPr>
        <p:spPr>
          <a:xfrm>
            <a:off x="7670808" y="5745374"/>
            <a:ext cx="3034805" cy="769441"/>
          </a:xfrm>
          <a:prstGeom prst="rect">
            <a:avLst/>
          </a:prstGeom>
          <a:noFill/>
        </p:spPr>
        <p:txBody>
          <a:bodyPr wrap="none" rtlCol="0">
            <a:spAutoFit/>
          </a:bodyPr>
          <a:lstStyle/>
          <a:p>
            <a:r>
              <a:rPr lang="fr-FR" sz="4400" b="1" dirty="0" err="1" smtClean="0">
                <a:ln w="22225">
                  <a:solidFill>
                    <a:schemeClr val="accent2"/>
                  </a:solidFill>
                  <a:prstDash val="solid"/>
                </a:ln>
                <a:solidFill>
                  <a:schemeClr val="accent2">
                    <a:lumMod val="40000"/>
                    <a:lumOff val="60000"/>
                  </a:schemeClr>
                </a:solidFill>
              </a:rPr>
              <a:t>Attetion</a:t>
            </a:r>
            <a:r>
              <a:rPr lang="fr-FR" sz="4400" b="1" dirty="0" smtClean="0">
                <a:ln w="22225">
                  <a:solidFill>
                    <a:schemeClr val="accent2"/>
                  </a:solidFill>
                  <a:prstDash val="solid"/>
                </a:ln>
                <a:solidFill>
                  <a:schemeClr val="accent2">
                    <a:lumMod val="40000"/>
                    <a:lumOff val="60000"/>
                  </a:schemeClr>
                </a:solidFill>
              </a:rPr>
              <a:t> !!!</a:t>
            </a:r>
            <a:endParaRPr lang="fr-FR"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941853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38</a:t>
            </a:fld>
            <a:endParaRPr lang="en-US" dirty="0"/>
          </a:p>
        </p:txBody>
      </p:sp>
      <p:sp>
        <p:nvSpPr>
          <p:cNvPr id="4" name="ZoneTexte 3"/>
          <p:cNvSpPr txBox="1"/>
          <p:nvPr/>
        </p:nvSpPr>
        <p:spPr>
          <a:xfrm>
            <a:off x="862286" y="338480"/>
            <a:ext cx="3509294" cy="584775"/>
          </a:xfrm>
          <a:prstGeom prst="rect">
            <a:avLst/>
          </a:prstGeom>
          <a:noFill/>
        </p:spPr>
        <p:txBody>
          <a:bodyPr wrap="none" rtlCol="0">
            <a:spAutoFit/>
          </a:bodyPr>
          <a:lstStyle/>
          <a:p>
            <a:r>
              <a:rPr lang="fr-FR" b="1" dirty="0" err="1" smtClean="0"/>
              <a:t>Property</a:t>
            </a:r>
            <a:r>
              <a:rPr lang="fr-FR" b="1" dirty="0" smtClean="0"/>
              <a:t> Binding</a:t>
            </a:r>
            <a:endParaRPr lang="fr-FR" dirty="0"/>
          </a:p>
        </p:txBody>
      </p:sp>
      <p:sp>
        <p:nvSpPr>
          <p:cNvPr id="6" name="ZoneTexte 5"/>
          <p:cNvSpPr txBox="1"/>
          <p:nvPr/>
        </p:nvSpPr>
        <p:spPr>
          <a:xfrm>
            <a:off x="727271" y="1318075"/>
            <a:ext cx="8460940" cy="3416320"/>
          </a:xfrm>
          <a:prstGeom prst="rect">
            <a:avLst/>
          </a:prstGeom>
          <a:noFill/>
        </p:spPr>
        <p:txBody>
          <a:bodyPr wrap="square" rtlCol="0">
            <a:spAutoFit/>
          </a:bodyPr>
          <a:lstStyle/>
          <a:p>
            <a:pPr marL="457200" indent="-457200" algn="just">
              <a:buFont typeface="Arial" panose="020B0604020202020204" pitchFamily="34" charset="0"/>
              <a:buChar char="•"/>
            </a:pPr>
            <a:r>
              <a:rPr lang="fr-FR" sz="2400" dirty="0"/>
              <a:t>L'interpolation ne suffira pas pour tout contrôler </a:t>
            </a:r>
            <a:r>
              <a:rPr lang="fr-FR" sz="2400" i="1" dirty="0"/>
              <a:t>(images, styles, etc</a:t>
            </a:r>
            <a:r>
              <a:rPr lang="fr-FR" sz="2400" i="1" dirty="0" smtClean="0"/>
              <a:t>...)</a:t>
            </a:r>
            <a:r>
              <a:rPr lang="fr-FR" sz="2400" dirty="0" smtClean="0"/>
              <a:t>.</a:t>
            </a:r>
          </a:p>
          <a:p>
            <a:pPr marL="457200" indent="-457200" algn="just">
              <a:buFont typeface="Arial" panose="020B0604020202020204" pitchFamily="34" charset="0"/>
              <a:buChar char="•"/>
            </a:pPr>
            <a:r>
              <a:rPr lang="fr-FR" sz="2400" dirty="0"/>
              <a:t>Mieux que le contrôle des attributs, le "</a:t>
            </a:r>
            <a:r>
              <a:rPr lang="fr-FR" sz="2400" dirty="0" err="1"/>
              <a:t>property</a:t>
            </a:r>
            <a:r>
              <a:rPr lang="fr-FR" sz="2400" dirty="0"/>
              <a:t> binding" nous permet de contrôler n'importe quelle propriété d'un élément du DOM en s'inspirant de la syntaxe native (</a:t>
            </a:r>
            <a:r>
              <a:rPr lang="fr-FR" sz="2400" dirty="0" err="1"/>
              <a:t>Vanilla</a:t>
            </a:r>
            <a:r>
              <a:rPr lang="fr-FR" sz="2400" dirty="0"/>
              <a:t> JS) : </a:t>
            </a:r>
            <a:r>
              <a:rPr lang="fr-FR" sz="2400" dirty="0" err="1"/>
              <a:t>button.disabled</a:t>
            </a:r>
            <a:r>
              <a:rPr lang="fr-FR" sz="2400" dirty="0"/>
              <a:t> = false ou encore </a:t>
            </a:r>
            <a:r>
              <a:rPr lang="fr-FR" sz="2400" dirty="0" err="1"/>
              <a:t>button</a:t>
            </a:r>
            <a:r>
              <a:rPr lang="fr-FR" sz="2400" dirty="0"/>
              <a:t>['</a:t>
            </a:r>
            <a:r>
              <a:rPr lang="fr-FR" sz="2400" dirty="0" err="1"/>
              <a:t>disabled</a:t>
            </a:r>
            <a:r>
              <a:rPr lang="fr-FR" sz="2400" dirty="0"/>
              <a:t>'] = false (pour désactiver un bouton par exemple</a:t>
            </a:r>
            <a:r>
              <a:rPr lang="fr-FR" sz="2400" dirty="0" smtClean="0"/>
              <a:t>).</a:t>
            </a:r>
          </a:p>
          <a:p>
            <a:pPr marL="457200" indent="-457200" algn="just">
              <a:buFont typeface="Arial" panose="020B0604020202020204" pitchFamily="34" charset="0"/>
              <a:buChar char="•"/>
            </a:pPr>
            <a:r>
              <a:rPr lang="fr-FR" sz="2400" dirty="0" smtClean="0"/>
              <a:t>Ce qui nous donne la syntaxe dans l’exemple suivant : </a:t>
            </a:r>
            <a:endParaRPr lang="fr-FR" sz="2400" dirty="0"/>
          </a:p>
        </p:txBody>
      </p:sp>
      <p:sp>
        <p:nvSpPr>
          <p:cNvPr id="7" name="ZoneTexte 6"/>
          <p:cNvSpPr txBox="1"/>
          <p:nvPr/>
        </p:nvSpPr>
        <p:spPr>
          <a:xfrm>
            <a:off x="10268331" y="507985"/>
            <a:ext cx="7103599"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2400" dirty="0"/>
              <a:t>@Component({</a:t>
            </a:r>
          </a:p>
          <a:p>
            <a:r>
              <a:rPr lang="fr-FR" sz="2400" dirty="0"/>
              <a:t>    </a:t>
            </a:r>
            <a:r>
              <a:rPr lang="fr-FR" sz="2400" dirty="0" err="1"/>
              <a:t>selector</a:t>
            </a:r>
            <a:r>
              <a:rPr lang="fr-FR" sz="2400" dirty="0"/>
              <a:t>: </a:t>
            </a:r>
            <a:r>
              <a:rPr lang="fr-FR" sz="2400" dirty="0" smtClean="0"/>
              <a:t>'</a:t>
            </a:r>
            <a:r>
              <a:rPr lang="fr-FR" sz="2400" dirty="0" err="1" smtClean="0"/>
              <a:t>app-root</a:t>
            </a:r>
            <a:r>
              <a:rPr lang="fr-FR" sz="2400" dirty="0" smtClean="0"/>
              <a:t>',</a:t>
            </a:r>
            <a:endParaRPr lang="fr-FR" sz="2400" dirty="0"/>
          </a:p>
          <a:p>
            <a:r>
              <a:rPr lang="fr-FR" sz="2400" dirty="0"/>
              <a:t>    </a:t>
            </a:r>
            <a:r>
              <a:rPr lang="fr-FR" sz="2400" dirty="0" err="1"/>
              <a:t>templateUrl</a:t>
            </a:r>
            <a:r>
              <a:rPr lang="fr-FR" sz="2400" dirty="0"/>
              <a:t>: './app.component.html'</a:t>
            </a:r>
          </a:p>
          <a:p>
            <a:r>
              <a:rPr lang="fr-FR" sz="2400" dirty="0"/>
              <a:t>})</a:t>
            </a:r>
          </a:p>
          <a:p>
            <a:r>
              <a:rPr lang="fr-FR" sz="2400" dirty="0"/>
              <a:t>export class </a:t>
            </a:r>
            <a:r>
              <a:rPr lang="fr-FR" sz="2400" dirty="0" err="1"/>
              <a:t>AppComponent</a:t>
            </a:r>
            <a:r>
              <a:rPr lang="fr-FR" sz="2400" dirty="0"/>
              <a:t> {</a:t>
            </a:r>
          </a:p>
          <a:p>
            <a:r>
              <a:rPr lang="fr-FR" sz="2400" dirty="0"/>
              <a:t>    </a:t>
            </a:r>
            <a:r>
              <a:rPr lang="fr-FR" sz="2400" dirty="0" err="1"/>
              <a:t>a</a:t>
            </a:r>
            <a:r>
              <a:rPr lang="fr-FR" sz="2400" dirty="0" err="1" smtClean="0"/>
              <a:t>rticleName</a:t>
            </a:r>
            <a:r>
              <a:rPr lang="fr-FR" sz="2400" dirty="0" smtClean="0"/>
              <a:t> </a:t>
            </a:r>
            <a:r>
              <a:rPr lang="fr-FR" sz="2400" dirty="0"/>
              <a:t>= </a:t>
            </a:r>
            <a:r>
              <a:rPr lang="fr-FR" sz="2400" dirty="0" smtClean="0"/>
              <a:t>‘test';</a:t>
            </a:r>
          </a:p>
          <a:p>
            <a:r>
              <a:rPr lang="fr-FR" sz="2400" dirty="0"/>
              <a:t> </a:t>
            </a:r>
            <a:r>
              <a:rPr lang="fr-FR" sz="2400" dirty="0" smtClean="0"/>
              <a:t>   </a:t>
            </a:r>
            <a:r>
              <a:rPr lang="fr-FR" sz="2400" dirty="0" err="1" smtClean="0"/>
              <a:t>isAvailable</a:t>
            </a:r>
            <a:r>
              <a:rPr lang="fr-FR" sz="2400" dirty="0" smtClean="0"/>
              <a:t> </a:t>
            </a:r>
            <a:r>
              <a:rPr lang="fr-FR" sz="2400" dirty="0"/>
              <a:t>= false;</a:t>
            </a:r>
          </a:p>
          <a:p>
            <a:r>
              <a:rPr lang="fr-FR" sz="2400" dirty="0"/>
              <a:t>}</a:t>
            </a:r>
          </a:p>
        </p:txBody>
      </p:sp>
      <p:sp>
        <p:nvSpPr>
          <p:cNvPr id="5" name="ZoneTexte 4"/>
          <p:cNvSpPr txBox="1"/>
          <p:nvPr/>
        </p:nvSpPr>
        <p:spPr>
          <a:xfrm flipH="1">
            <a:off x="11753496" y="47195"/>
            <a:ext cx="4455495" cy="584775"/>
          </a:xfrm>
          <a:prstGeom prst="rect">
            <a:avLst/>
          </a:prstGeom>
          <a:noFill/>
        </p:spPr>
        <p:txBody>
          <a:bodyPr wrap="square" rtlCol="0">
            <a:spAutoFit/>
          </a:bodyPr>
          <a:lstStyle/>
          <a:p>
            <a:r>
              <a:rPr lang="fr-FR" dirty="0" err="1"/>
              <a:t>s</a:t>
            </a:r>
            <a:r>
              <a:rPr lang="fr-FR" dirty="0" err="1" smtClean="0"/>
              <a:t>rc</a:t>
            </a:r>
            <a:r>
              <a:rPr lang="fr-FR" dirty="0" smtClean="0"/>
              <a:t>/</a:t>
            </a:r>
            <a:r>
              <a:rPr lang="fr-FR" dirty="0" err="1" smtClean="0"/>
              <a:t>app.component.ts</a:t>
            </a:r>
            <a:endParaRPr lang="fr-FR" dirty="0"/>
          </a:p>
        </p:txBody>
      </p:sp>
      <p:sp>
        <p:nvSpPr>
          <p:cNvPr id="13" name="ZoneTexte 12"/>
          <p:cNvSpPr txBox="1"/>
          <p:nvPr/>
        </p:nvSpPr>
        <p:spPr>
          <a:xfrm>
            <a:off x="10262492" y="3985274"/>
            <a:ext cx="7103599"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&lt;</a:t>
            </a:r>
            <a:r>
              <a:rPr lang="en-US" sz="2400" dirty="0" err="1"/>
              <a:t>img</a:t>
            </a:r>
            <a:r>
              <a:rPr lang="en-US" sz="2400" dirty="0"/>
              <a:t> [alt</a:t>
            </a:r>
            <a:r>
              <a:rPr lang="en-US" sz="2400" dirty="0" smtClean="0"/>
              <a:t>]=“</a:t>
            </a:r>
            <a:r>
              <a:rPr lang="fr-FR" sz="2400" dirty="0" err="1"/>
              <a:t>a</a:t>
            </a:r>
            <a:r>
              <a:rPr lang="fr-FR" sz="2400" dirty="0" err="1" smtClean="0"/>
              <a:t>rticleName</a:t>
            </a:r>
            <a:r>
              <a:rPr lang="en-US" sz="2400" dirty="0" smtClean="0"/>
              <a:t>" </a:t>
            </a:r>
            <a:r>
              <a:rPr lang="en-US" sz="2400" dirty="0"/>
              <a:t>[</a:t>
            </a:r>
            <a:r>
              <a:rPr lang="en-US" sz="2400" dirty="0" err="1"/>
              <a:t>src</a:t>
            </a:r>
            <a:r>
              <a:rPr lang="en-US" sz="2400" dirty="0" smtClean="0"/>
              <a:t>]="</a:t>
            </a:r>
            <a:r>
              <a:rPr lang="fr-FR" sz="2400" dirty="0"/>
              <a:t> </a:t>
            </a:r>
            <a:r>
              <a:rPr lang="fr-FR" sz="2400" dirty="0" err="1" smtClean="0"/>
              <a:t>articleName</a:t>
            </a:r>
            <a:r>
              <a:rPr lang="fr-FR" sz="2400" dirty="0" smtClean="0"/>
              <a:t> </a:t>
            </a:r>
            <a:r>
              <a:rPr lang="en-US" sz="2400" dirty="0" smtClean="0"/>
              <a:t>"&gt;</a:t>
            </a:r>
            <a:endParaRPr lang="en-US" sz="2400" dirty="0"/>
          </a:p>
          <a:p>
            <a:endParaRPr lang="en-US" sz="2400" dirty="0"/>
          </a:p>
          <a:p>
            <a:endParaRPr lang="en-US" sz="2400" dirty="0"/>
          </a:p>
          <a:p>
            <a:r>
              <a:rPr lang="en-US" sz="2400" dirty="0"/>
              <a:t>&lt;button type="button" [disabled]="!</a:t>
            </a:r>
            <a:r>
              <a:rPr lang="en-US" sz="2400" dirty="0" err="1"/>
              <a:t>isAvailable</a:t>
            </a:r>
            <a:r>
              <a:rPr lang="en-US" sz="2400" dirty="0" smtClean="0"/>
              <a:t>"&gt;Say Hi </a:t>
            </a:r>
            <a:r>
              <a:rPr lang="en-US" sz="2400" dirty="0" err="1" smtClean="0"/>
              <a:t>Ynov</a:t>
            </a:r>
            <a:r>
              <a:rPr lang="en-US" sz="2400" dirty="0" smtClean="0"/>
              <a:t>&lt;/</a:t>
            </a:r>
            <a:r>
              <a:rPr lang="en-US" sz="2400" dirty="0"/>
              <a:t>button&gt;</a:t>
            </a:r>
            <a:endParaRPr lang="fr-FR" sz="2400" dirty="0"/>
          </a:p>
        </p:txBody>
      </p:sp>
      <p:sp>
        <p:nvSpPr>
          <p:cNvPr id="14" name="ZoneTexte 13"/>
          <p:cNvSpPr txBox="1"/>
          <p:nvPr/>
        </p:nvSpPr>
        <p:spPr>
          <a:xfrm flipH="1">
            <a:off x="11528470" y="3400499"/>
            <a:ext cx="4680519" cy="584775"/>
          </a:xfrm>
          <a:prstGeom prst="rect">
            <a:avLst/>
          </a:prstGeom>
          <a:noFill/>
        </p:spPr>
        <p:txBody>
          <a:bodyPr wrap="square" rtlCol="0">
            <a:spAutoFit/>
          </a:bodyPr>
          <a:lstStyle/>
          <a:p>
            <a:r>
              <a:rPr lang="fr-FR" dirty="0" err="1" smtClean="0"/>
              <a:t>src</a:t>
            </a:r>
            <a:r>
              <a:rPr lang="fr-FR" dirty="0" smtClean="0"/>
              <a:t>/app.component.html</a:t>
            </a:r>
            <a:endParaRPr lang="fr-FR" dirty="0"/>
          </a:p>
        </p:txBody>
      </p:sp>
    </p:spTree>
    <p:extLst>
      <p:ext uri="{BB962C8B-B14F-4D97-AF65-F5344CB8AC3E}">
        <p14:creationId xmlns:p14="http://schemas.microsoft.com/office/powerpoint/2010/main" val="29328880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39</a:t>
            </a:fld>
            <a:endParaRPr lang="en-US" dirty="0"/>
          </a:p>
        </p:txBody>
      </p:sp>
      <p:sp>
        <p:nvSpPr>
          <p:cNvPr id="4" name="ZoneTexte 3"/>
          <p:cNvSpPr txBox="1"/>
          <p:nvPr/>
        </p:nvSpPr>
        <p:spPr>
          <a:xfrm>
            <a:off x="862286" y="338480"/>
            <a:ext cx="5804794" cy="584775"/>
          </a:xfrm>
          <a:prstGeom prst="rect">
            <a:avLst/>
          </a:prstGeom>
          <a:noFill/>
        </p:spPr>
        <p:txBody>
          <a:bodyPr wrap="none" rtlCol="0">
            <a:spAutoFit/>
          </a:bodyPr>
          <a:lstStyle/>
          <a:p>
            <a:r>
              <a:rPr lang="fr-FR" b="1" dirty="0" smtClean="0"/>
              <a:t>Condition et boucle </a:t>
            </a:r>
            <a:r>
              <a:rPr lang="fr-FR" b="1" dirty="0" err="1" smtClean="0"/>
              <a:t>template</a:t>
            </a:r>
            <a:endParaRPr lang="fr-FR" dirty="0"/>
          </a:p>
        </p:txBody>
      </p:sp>
      <p:sp>
        <p:nvSpPr>
          <p:cNvPr id="6" name="ZoneTexte 5"/>
          <p:cNvSpPr txBox="1"/>
          <p:nvPr/>
        </p:nvSpPr>
        <p:spPr>
          <a:xfrm>
            <a:off x="862286" y="3185641"/>
            <a:ext cx="8460940" cy="4154984"/>
          </a:xfrm>
          <a:prstGeom prst="rect">
            <a:avLst/>
          </a:prstGeom>
          <a:noFill/>
        </p:spPr>
        <p:txBody>
          <a:bodyPr wrap="square" rtlCol="0">
            <a:spAutoFit/>
          </a:bodyPr>
          <a:lstStyle/>
          <a:p>
            <a:pPr marL="457200" indent="-457200" algn="just">
              <a:buFont typeface="Arial" panose="020B0604020202020204" pitchFamily="34" charset="0"/>
              <a:buChar char="•"/>
            </a:pPr>
            <a:r>
              <a:rPr lang="fr-FR" sz="2400" dirty="0"/>
              <a:t>Alors que le </a:t>
            </a:r>
            <a:r>
              <a:rPr lang="fr-FR" sz="2400" dirty="0" err="1"/>
              <a:t>template</a:t>
            </a:r>
            <a:r>
              <a:rPr lang="fr-FR" sz="2400" dirty="0"/>
              <a:t> interpolation et le </a:t>
            </a:r>
            <a:r>
              <a:rPr lang="fr-FR" sz="2400" dirty="0" err="1"/>
              <a:t>property</a:t>
            </a:r>
            <a:r>
              <a:rPr lang="fr-FR" sz="2400" dirty="0"/>
              <a:t> binding permettent de modifier l'affichage et le contenu, ils ne permettent pas de modifier la structure du DOM en ajoutant ou en retirant des éléments par exemple. </a:t>
            </a:r>
            <a:endParaRPr lang="fr-FR" sz="2400" dirty="0" smtClean="0"/>
          </a:p>
          <a:p>
            <a:pPr marL="457200" indent="-457200" algn="just">
              <a:buFont typeface="Arial" panose="020B0604020202020204" pitchFamily="34" charset="0"/>
              <a:buChar char="•"/>
            </a:pPr>
            <a:r>
              <a:rPr lang="fr-FR" sz="2400" dirty="0" smtClean="0"/>
              <a:t>Pour </a:t>
            </a:r>
            <a:r>
              <a:rPr lang="fr-FR" sz="2400" dirty="0"/>
              <a:t>remédier à cette limitation, </a:t>
            </a:r>
            <a:r>
              <a:rPr lang="fr-FR" sz="2400" dirty="0" err="1"/>
              <a:t>Angular</a:t>
            </a:r>
            <a:r>
              <a:rPr lang="fr-FR" sz="2400" dirty="0"/>
              <a:t> fournit des directives structurelles qui permettent de modifier la structure du DOM. </a:t>
            </a:r>
            <a:endParaRPr lang="fr-FR" sz="2400" dirty="0" smtClean="0"/>
          </a:p>
          <a:p>
            <a:pPr marL="457200" indent="-457200" algn="just">
              <a:buFont typeface="Arial" panose="020B0604020202020204" pitchFamily="34" charset="0"/>
              <a:buChar char="•"/>
            </a:pPr>
            <a:r>
              <a:rPr lang="fr-FR" sz="2400" dirty="0" smtClean="0"/>
              <a:t>L'une </a:t>
            </a:r>
            <a:r>
              <a:rPr lang="fr-FR" sz="2400" dirty="0"/>
              <a:t>de ces directives les plus utilisées est le </a:t>
            </a:r>
            <a:r>
              <a:rPr lang="fr-FR" sz="2400" dirty="0" err="1"/>
              <a:t>ngIf</a:t>
            </a:r>
            <a:r>
              <a:rPr lang="fr-FR" sz="2400" dirty="0"/>
              <a:t>. Si l'expression associée à la directive est "</a:t>
            </a:r>
            <a:r>
              <a:rPr lang="fr-FR" sz="2400" dirty="0" err="1" smtClean="0"/>
              <a:t>falsy</a:t>
            </a:r>
            <a:r>
              <a:rPr lang="fr-FR" sz="2400" dirty="0" smtClean="0"/>
              <a:t>" </a:t>
            </a:r>
            <a:r>
              <a:rPr lang="fr-FR" sz="2400" dirty="0"/>
              <a:t>alors l'élément et son contenu sont retirés du DOM (ou jamais ajoutés).: </a:t>
            </a:r>
          </a:p>
        </p:txBody>
      </p:sp>
      <p:sp>
        <p:nvSpPr>
          <p:cNvPr id="7" name="ZoneTexte 6"/>
          <p:cNvSpPr txBox="1"/>
          <p:nvPr/>
        </p:nvSpPr>
        <p:spPr>
          <a:xfrm>
            <a:off x="10268331" y="507985"/>
            <a:ext cx="7103599"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2400" dirty="0"/>
              <a:t>@Component({</a:t>
            </a:r>
          </a:p>
          <a:p>
            <a:r>
              <a:rPr lang="fr-FR" sz="2400" dirty="0"/>
              <a:t>    </a:t>
            </a:r>
            <a:r>
              <a:rPr lang="fr-FR" sz="2400" dirty="0" err="1"/>
              <a:t>selector</a:t>
            </a:r>
            <a:r>
              <a:rPr lang="fr-FR" sz="2400" dirty="0"/>
              <a:t>: </a:t>
            </a:r>
            <a:r>
              <a:rPr lang="fr-FR" sz="2400" dirty="0" smtClean="0"/>
              <a:t>'</a:t>
            </a:r>
            <a:r>
              <a:rPr lang="fr-FR" sz="2400" dirty="0" err="1" smtClean="0"/>
              <a:t>app-root</a:t>
            </a:r>
            <a:r>
              <a:rPr lang="fr-FR" sz="2400" dirty="0" smtClean="0"/>
              <a:t>',</a:t>
            </a:r>
            <a:endParaRPr lang="fr-FR" sz="2400" dirty="0"/>
          </a:p>
          <a:p>
            <a:r>
              <a:rPr lang="fr-FR" sz="2400" dirty="0"/>
              <a:t>    </a:t>
            </a:r>
            <a:r>
              <a:rPr lang="fr-FR" sz="2400" dirty="0" err="1"/>
              <a:t>templateUrl</a:t>
            </a:r>
            <a:r>
              <a:rPr lang="fr-FR" sz="2400" dirty="0"/>
              <a:t>: './app.component.html'</a:t>
            </a:r>
          </a:p>
          <a:p>
            <a:r>
              <a:rPr lang="fr-FR" sz="2400" dirty="0"/>
              <a:t>})</a:t>
            </a:r>
          </a:p>
          <a:p>
            <a:r>
              <a:rPr lang="fr-FR" sz="2400" dirty="0"/>
              <a:t>export class </a:t>
            </a:r>
            <a:r>
              <a:rPr lang="fr-FR" sz="2400" dirty="0" err="1"/>
              <a:t>AppComponent</a:t>
            </a:r>
            <a:r>
              <a:rPr lang="fr-FR" sz="2400" dirty="0"/>
              <a:t> {</a:t>
            </a:r>
          </a:p>
          <a:p>
            <a:r>
              <a:rPr lang="fr-FR" sz="2400" dirty="0" smtClean="0"/>
              <a:t>    </a:t>
            </a:r>
            <a:r>
              <a:rPr lang="fr-FR" sz="2400" dirty="0" err="1" smtClean="0"/>
              <a:t>isAvailable</a:t>
            </a:r>
            <a:r>
              <a:rPr lang="fr-FR" sz="2400" dirty="0" smtClean="0"/>
              <a:t> </a:t>
            </a:r>
            <a:r>
              <a:rPr lang="fr-FR" sz="2400" dirty="0"/>
              <a:t>= false;</a:t>
            </a:r>
          </a:p>
          <a:p>
            <a:r>
              <a:rPr lang="fr-FR" sz="2400" dirty="0"/>
              <a:t>}</a:t>
            </a:r>
          </a:p>
        </p:txBody>
      </p:sp>
      <p:sp>
        <p:nvSpPr>
          <p:cNvPr id="5" name="ZoneTexte 4"/>
          <p:cNvSpPr txBox="1"/>
          <p:nvPr/>
        </p:nvSpPr>
        <p:spPr>
          <a:xfrm flipH="1">
            <a:off x="11753496" y="47195"/>
            <a:ext cx="4455495" cy="584775"/>
          </a:xfrm>
          <a:prstGeom prst="rect">
            <a:avLst/>
          </a:prstGeom>
          <a:noFill/>
        </p:spPr>
        <p:txBody>
          <a:bodyPr wrap="square" rtlCol="0">
            <a:spAutoFit/>
          </a:bodyPr>
          <a:lstStyle/>
          <a:p>
            <a:r>
              <a:rPr lang="fr-FR" dirty="0" err="1"/>
              <a:t>s</a:t>
            </a:r>
            <a:r>
              <a:rPr lang="fr-FR" dirty="0" err="1" smtClean="0"/>
              <a:t>rc</a:t>
            </a:r>
            <a:r>
              <a:rPr lang="fr-FR" dirty="0" smtClean="0"/>
              <a:t>/</a:t>
            </a:r>
            <a:r>
              <a:rPr lang="fr-FR" dirty="0" err="1" smtClean="0"/>
              <a:t>app.component.ts</a:t>
            </a:r>
            <a:endParaRPr lang="fr-FR" dirty="0"/>
          </a:p>
        </p:txBody>
      </p:sp>
      <p:sp>
        <p:nvSpPr>
          <p:cNvPr id="13" name="ZoneTexte 12"/>
          <p:cNvSpPr txBox="1"/>
          <p:nvPr/>
        </p:nvSpPr>
        <p:spPr>
          <a:xfrm>
            <a:off x="10316929" y="4198395"/>
            <a:ext cx="7103599"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&lt;button *</a:t>
            </a:r>
            <a:r>
              <a:rPr lang="en-US" sz="2400" dirty="0" err="1"/>
              <a:t>ngIf</a:t>
            </a:r>
            <a:r>
              <a:rPr lang="en-US" sz="2400" dirty="0"/>
              <a:t>="</a:t>
            </a:r>
            <a:r>
              <a:rPr lang="en-US" sz="2400" dirty="0" err="1"/>
              <a:t>isAvailable</a:t>
            </a:r>
            <a:r>
              <a:rPr lang="en-US" sz="2400" dirty="0" smtClean="0"/>
              <a:t>"&gt;</a:t>
            </a:r>
            <a:r>
              <a:rPr lang="en-US" sz="2400" dirty="0" err="1" smtClean="0"/>
              <a:t>Ajouter</a:t>
            </a:r>
            <a:r>
              <a:rPr lang="en-US" sz="2400" dirty="0" smtClean="0"/>
              <a:t> au panier&lt;/</a:t>
            </a:r>
            <a:r>
              <a:rPr lang="en-US" sz="2400" dirty="0"/>
              <a:t>button&gt;</a:t>
            </a:r>
            <a:endParaRPr lang="fr-FR" sz="2400" dirty="0"/>
          </a:p>
        </p:txBody>
      </p:sp>
      <p:sp>
        <p:nvSpPr>
          <p:cNvPr id="14" name="ZoneTexte 13"/>
          <p:cNvSpPr txBox="1"/>
          <p:nvPr/>
        </p:nvSpPr>
        <p:spPr>
          <a:xfrm flipH="1">
            <a:off x="11528470" y="3400499"/>
            <a:ext cx="4680519" cy="584775"/>
          </a:xfrm>
          <a:prstGeom prst="rect">
            <a:avLst/>
          </a:prstGeom>
          <a:noFill/>
        </p:spPr>
        <p:txBody>
          <a:bodyPr wrap="square" rtlCol="0">
            <a:spAutoFit/>
          </a:bodyPr>
          <a:lstStyle/>
          <a:p>
            <a:r>
              <a:rPr lang="fr-FR" dirty="0" err="1" smtClean="0"/>
              <a:t>src</a:t>
            </a:r>
            <a:r>
              <a:rPr lang="fr-FR" dirty="0" smtClean="0"/>
              <a:t>/app.component.html</a:t>
            </a:r>
            <a:endParaRPr lang="fr-FR" dirty="0"/>
          </a:p>
        </p:txBody>
      </p:sp>
      <p:sp>
        <p:nvSpPr>
          <p:cNvPr id="11" name="ZoneTexte 10"/>
          <p:cNvSpPr txBox="1"/>
          <p:nvPr/>
        </p:nvSpPr>
        <p:spPr>
          <a:xfrm>
            <a:off x="4000452" y="1742815"/>
            <a:ext cx="1095172" cy="584775"/>
          </a:xfrm>
          <a:prstGeom prst="rect">
            <a:avLst/>
          </a:prstGeom>
          <a:noFill/>
        </p:spPr>
        <p:txBody>
          <a:bodyPr wrap="none" rtlCol="0">
            <a:spAutoFit/>
          </a:bodyPr>
          <a:lstStyle/>
          <a:p>
            <a:r>
              <a:rPr lang="fr-FR" b="1" dirty="0" smtClean="0"/>
              <a:t>*</a:t>
            </a:r>
            <a:r>
              <a:rPr lang="fr-FR" b="1" dirty="0" err="1" smtClean="0"/>
              <a:t>ngIf</a:t>
            </a:r>
            <a:endParaRPr lang="fr-FR" dirty="0"/>
          </a:p>
        </p:txBody>
      </p:sp>
    </p:spTree>
    <p:extLst>
      <p:ext uri="{BB962C8B-B14F-4D97-AF65-F5344CB8AC3E}">
        <p14:creationId xmlns:p14="http://schemas.microsoft.com/office/powerpoint/2010/main" val="1482942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 r="4"/>
          <a:stretch>
            <a:fillRect/>
          </a:stretch>
        </p:blipFill>
        <p:spPr/>
      </p:pic>
      <p:sp>
        <p:nvSpPr>
          <p:cNvPr id="7" name="テキスト プレースホルダー 6"/>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a:xfrm>
            <a:off x="11798533" y="6936929"/>
            <a:ext cx="5580620" cy="1189757"/>
          </a:xfrm>
          <a:prstGeom prst="rect">
            <a:avLst/>
          </a:prstGeom>
        </p:spPr>
        <p:txBody>
          <a:bodyPr/>
          <a:lstStyle/>
          <a:p>
            <a:r>
              <a:rPr kumimoji="1" lang="en-US" altLang="ja-JP" dirty="0"/>
              <a:t>Introduction</a:t>
            </a:r>
            <a:endParaRPr kumimoji="1" lang="ja-JP" altLang="en-US" dirty="0"/>
          </a:p>
        </p:txBody>
      </p:sp>
      <p:pic>
        <p:nvPicPr>
          <p:cNvPr id="9" name="Espace réservé pour une image  8"/>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193918127"/>
      </p:ext>
    </p:extLst>
  </p:cSld>
  <p:clrMapOvr>
    <a:masterClrMapping/>
  </p:clrMapOvr>
  <mc:AlternateContent xmlns:mc="http://schemas.openxmlformats.org/markup-compatibility/2006" xmlns:p14="http://schemas.microsoft.com/office/powerpoint/2010/main">
    <mc:Choice Requires="p14">
      <p:transition spd="slow" p14:dur="1250" advTm="3666">
        <p14:flip dir="r"/>
      </p:transition>
    </mc:Choice>
    <mc:Fallback xmlns="">
      <p:transition spd="slow" advTm="3666">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40</a:t>
            </a:fld>
            <a:endParaRPr lang="en-US" dirty="0"/>
          </a:p>
        </p:txBody>
      </p:sp>
      <p:sp>
        <p:nvSpPr>
          <p:cNvPr id="4" name="ZoneTexte 3"/>
          <p:cNvSpPr txBox="1"/>
          <p:nvPr/>
        </p:nvSpPr>
        <p:spPr>
          <a:xfrm>
            <a:off x="862286" y="338480"/>
            <a:ext cx="5804794" cy="584775"/>
          </a:xfrm>
          <a:prstGeom prst="rect">
            <a:avLst/>
          </a:prstGeom>
          <a:noFill/>
        </p:spPr>
        <p:txBody>
          <a:bodyPr wrap="none" rtlCol="0">
            <a:spAutoFit/>
          </a:bodyPr>
          <a:lstStyle/>
          <a:p>
            <a:r>
              <a:rPr lang="fr-FR" b="1" dirty="0" smtClean="0"/>
              <a:t>Condition et boucle </a:t>
            </a:r>
            <a:r>
              <a:rPr lang="fr-FR" b="1" dirty="0" err="1" smtClean="0"/>
              <a:t>template</a:t>
            </a:r>
            <a:endParaRPr lang="fr-FR" dirty="0"/>
          </a:p>
        </p:txBody>
      </p:sp>
      <p:sp>
        <p:nvSpPr>
          <p:cNvPr id="6" name="ZoneTexte 5"/>
          <p:cNvSpPr txBox="1"/>
          <p:nvPr/>
        </p:nvSpPr>
        <p:spPr>
          <a:xfrm>
            <a:off x="862286" y="3185641"/>
            <a:ext cx="8460940" cy="3416320"/>
          </a:xfrm>
          <a:prstGeom prst="rect">
            <a:avLst/>
          </a:prstGeom>
          <a:noFill/>
        </p:spPr>
        <p:txBody>
          <a:bodyPr wrap="square" rtlCol="0">
            <a:spAutoFit/>
          </a:bodyPr>
          <a:lstStyle/>
          <a:p>
            <a:pPr marL="457200" indent="-457200" algn="just">
              <a:buFont typeface="Arial" panose="020B0604020202020204" pitchFamily="34" charset="0"/>
              <a:buChar char="•"/>
            </a:pPr>
            <a:r>
              <a:rPr lang="fr-FR" sz="2400" dirty="0"/>
              <a:t>La directive structurelle </a:t>
            </a:r>
            <a:r>
              <a:rPr lang="fr-FR" sz="2400" dirty="0" err="1"/>
              <a:t>ngFor</a:t>
            </a:r>
            <a:r>
              <a:rPr lang="fr-FR" sz="2400" dirty="0"/>
              <a:t> permet de boucler sur un </a:t>
            </a:r>
            <a:r>
              <a:rPr lang="fr-FR" sz="2400" dirty="0" err="1"/>
              <a:t>array</a:t>
            </a:r>
            <a:r>
              <a:rPr lang="fr-FR" sz="2400" dirty="0"/>
              <a:t> et d'injecter les éléments dans le DOM</a:t>
            </a:r>
            <a:r>
              <a:rPr lang="fr-FR" sz="2400" dirty="0" smtClean="0"/>
              <a:t>..</a:t>
            </a:r>
          </a:p>
          <a:p>
            <a:pPr marL="457200" indent="-457200" algn="just">
              <a:buFont typeface="Arial" panose="020B0604020202020204" pitchFamily="34" charset="0"/>
              <a:buChar char="•"/>
            </a:pPr>
            <a:r>
              <a:rPr lang="fr-FR" sz="2400" dirty="0"/>
              <a:t>Il est possible de récupérer d'autre informations telles que l'index de l'élément : </a:t>
            </a:r>
            <a:endParaRPr lang="fr-FR" sz="2400" dirty="0" smtClean="0"/>
          </a:p>
          <a:p>
            <a:pPr marL="1273576" lvl="1" indent="-457200" algn="just">
              <a:buFont typeface="Arial" panose="020B0604020202020204" pitchFamily="34" charset="0"/>
              <a:buChar char="•"/>
            </a:pPr>
            <a:r>
              <a:rPr lang="fr-FR" sz="2400" dirty="0" smtClean="0"/>
              <a:t>index </a:t>
            </a:r>
            <a:r>
              <a:rPr lang="fr-FR" sz="2400" dirty="0"/>
              <a:t>: position de l'élément. </a:t>
            </a:r>
            <a:endParaRPr lang="fr-FR" sz="2400" dirty="0" smtClean="0"/>
          </a:p>
          <a:p>
            <a:pPr marL="1273576" lvl="1" indent="-457200" algn="just">
              <a:buFont typeface="Arial" panose="020B0604020202020204" pitchFamily="34" charset="0"/>
              <a:buChar char="•"/>
            </a:pPr>
            <a:r>
              <a:rPr lang="fr-FR" sz="2400" dirty="0" err="1" smtClean="0"/>
              <a:t>odd</a:t>
            </a:r>
            <a:r>
              <a:rPr lang="fr-FR" sz="2400" dirty="0" smtClean="0"/>
              <a:t> </a:t>
            </a:r>
            <a:r>
              <a:rPr lang="fr-FR" sz="2400" dirty="0"/>
              <a:t>: indique si l'élément est à une position impaire. </a:t>
            </a:r>
            <a:endParaRPr lang="fr-FR" sz="2400" dirty="0" smtClean="0"/>
          </a:p>
          <a:p>
            <a:pPr marL="1273576" lvl="1" indent="-457200" algn="just">
              <a:buFont typeface="Arial" panose="020B0604020202020204" pitchFamily="34" charset="0"/>
              <a:buChar char="•"/>
            </a:pPr>
            <a:r>
              <a:rPr lang="fr-FR" sz="2400" dirty="0" err="1" smtClean="0"/>
              <a:t>even</a:t>
            </a:r>
            <a:r>
              <a:rPr lang="fr-FR" sz="2400" dirty="0" smtClean="0"/>
              <a:t> </a:t>
            </a:r>
            <a:r>
              <a:rPr lang="fr-FR" sz="2400" dirty="0"/>
              <a:t>: indique si l'élément est à une position paire. </a:t>
            </a:r>
            <a:endParaRPr lang="fr-FR" sz="2400" dirty="0" smtClean="0"/>
          </a:p>
          <a:p>
            <a:pPr marL="1273576" lvl="1" indent="-457200" algn="just">
              <a:buFont typeface="Arial" panose="020B0604020202020204" pitchFamily="34" charset="0"/>
              <a:buChar char="•"/>
            </a:pPr>
            <a:r>
              <a:rPr lang="fr-FR" sz="2400" dirty="0" smtClean="0"/>
              <a:t>first </a:t>
            </a:r>
            <a:r>
              <a:rPr lang="fr-FR" sz="2400" dirty="0"/>
              <a:t>: indique si l'élément est à la première position. </a:t>
            </a:r>
            <a:endParaRPr lang="fr-FR" sz="2400" dirty="0" smtClean="0"/>
          </a:p>
          <a:p>
            <a:pPr marL="1273576" lvl="1" indent="-457200" algn="just">
              <a:buFont typeface="Arial" panose="020B0604020202020204" pitchFamily="34" charset="0"/>
              <a:buChar char="•"/>
            </a:pPr>
            <a:r>
              <a:rPr lang="fr-FR" sz="2400" dirty="0" smtClean="0"/>
              <a:t>last </a:t>
            </a:r>
            <a:r>
              <a:rPr lang="fr-FR" sz="2400" dirty="0"/>
              <a:t>: indique si l'élément est à la dernière position.</a:t>
            </a:r>
            <a:endParaRPr lang="fr-FR" sz="2400" dirty="0" smtClean="0"/>
          </a:p>
        </p:txBody>
      </p:sp>
      <p:sp>
        <p:nvSpPr>
          <p:cNvPr id="7" name="ZoneTexte 6"/>
          <p:cNvSpPr txBox="1"/>
          <p:nvPr/>
        </p:nvSpPr>
        <p:spPr>
          <a:xfrm>
            <a:off x="10268331" y="507985"/>
            <a:ext cx="7103599"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dirty="0"/>
              <a:t>export class </a:t>
            </a:r>
            <a:r>
              <a:rPr lang="en-US" sz="1800" dirty="0" err="1"/>
              <a:t>AppComponent</a:t>
            </a:r>
            <a:r>
              <a:rPr lang="en-US" sz="1800" dirty="0"/>
              <a:t> {</a:t>
            </a:r>
          </a:p>
          <a:p>
            <a:r>
              <a:rPr lang="en-US" sz="1800" dirty="0"/>
              <a:t>    </a:t>
            </a:r>
            <a:r>
              <a:rPr lang="en-US" sz="1800" dirty="0" err="1"/>
              <a:t>a</a:t>
            </a:r>
            <a:r>
              <a:rPr lang="en-US" sz="1800" dirty="0" err="1" smtClean="0"/>
              <a:t>rticleList</a:t>
            </a:r>
            <a:r>
              <a:rPr lang="en-US" sz="1800" dirty="0" smtClean="0"/>
              <a:t> </a:t>
            </a:r>
            <a:r>
              <a:rPr lang="en-US" sz="1800" dirty="0"/>
              <a:t>= [</a:t>
            </a:r>
          </a:p>
          <a:p>
            <a:r>
              <a:rPr lang="en-US" sz="1800" dirty="0"/>
              <a:t>        {</a:t>
            </a:r>
          </a:p>
          <a:p>
            <a:r>
              <a:rPr lang="en-US" sz="1800" dirty="0"/>
              <a:t>            name: </a:t>
            </a:r>
            <a:r>
              <a:rPr lang="en-US" sz="1800" dirty="0" smtClean="0"/>
              <a:t>‘Article 1'</a:t>
            </a:r>
            <a:endParaRPr lang="en-US" sz="1800" dirty="0"/>
          </a:p>
          <a:p>
            <a:r>
              <a:rPr lang="en-US" sz="1800" dirty="0"/>
              <a:t>        },</a:t>
            </a:r>
          </a:p>
          <a:p>
            <a:r>
              <a:rPr lang="en-US" sz="1800" dirty="0"/>
              <a:t>        {</a:t>
            </a:r>
          </a:p>
          <a:p>
            <a:r>
              <a:rPr lang="en-US" sz="1800" dirty="0"/>
              <a:t>            name: </a:t>
            </a:r>
            <a:r>
              <a:rPr lang="en-US" sz="1800" dirty="0" smtClean="0"/>
              <a:t>'</a:t>
            </a:r>
            <a:r>
              <a:rPr lang="en-US" sz="1800" dirty="0"/>
              <a:t> Article 2</a:t>
            </a:r>
            <a:r>
              <a:rPr lang="en-US" sz="1800" dirty="0" smtClean="0"/>
              <a:t>'</a:t>
            </a:r>
            <a:endParaRPr lang="en-US" sz="1800" dirty="0"/>
          </a:p>
          <a:p>
            <a:r>
              <a:rPr lang="en-US" sz="1800" dirty="0"/>
              <a:t>        }</a:t>
            </a:r>
          </a:p>
          <a:p>
            <a:r>
              <a:rPr lang="en-US" sz="1800" dirty="0"/>
              <a:t>    ];</a:t>
            </a:r>
          </a:p>
          <a:p>
            <a:r>
              <a:rPr lang="en-US" sz="1800" dirty="0"/>
              <a:t>}</a:t>
            </a:r>
            <a:endParaRPr lang="fr-FR" sz="1800" dirty="0"/>
          </a:p>
        </p:txBody>
      </p:sp>
      <p:sp>
        <p:nvSpPr>
          <p:cNvPr id="5" name="ZoneTexte 4"/>
          <p:cNvSpPr txBox="1"/>
          <p:nvPr/>
        </p:nvSpPr>
        <p:spPr>
          <a:xfrm flipH="1">
            <a:off x="11753496" y="47195"/>
            <a:ext cx="4455495" cy="584775"/>
          </a:xfrm>
          <a:prstGeom prst="rect">
            <a:avLst/>
          </a:prstGeom>
          <a:noFill/>
        </p:spPr>
        <p:txBody>
          <a:bodyPr wrap="square" rtlCol="0">
            <a:spAutoFit/>
          </a:bodyPr>
          <a:lstStyle/>
          <a:p>
            <a:r>
              <a:rPr lang="fr-FR" dirty="0" err="1"/>
              <a:t>s</a:t>
            </a:r>
            <a:r>
              <a:rPr lang="fr-FR" dirty="0" err="1" smtClean="0"/>
              <a:t>rc</a:t>
            </a:r>
            <a:r>
              <a:rPr lang="fr-FR" dirty="0" smtClean="0"/>
              <a:t>/</a:t>
            </a:r>
            <a:r>
              <a:rPr lang="fr-FR" dirty="0" err="1" smtClean="0"/>
              <a:t>app.component.ts</a:t>
            </a:r>
            <a:endParaRPr lang="fr-FR" dirty="0"/>
          </a:p>
        </p:txBody>
      </p:sp>
      <p:sp>
        <p:nvSpPr>
          <p:cNvPr id="13" name="ZoneTexte 12"/>
          <p:cNvSpPr txBox="1"/>
          <p:nvPr/>
        </p:nvSpPr>
        <p:spPr>
          <a:xfrm>
            <a:off x="9646940" y="4293636"/>
            <a:ext cx="817863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&lt;</a:t>
            </a:r>
            <a:r>
              <a:rPr lang="en-US" sz="2400" dirty="0" err="1"/>
              <a:t>ul</a:t>
            </a:r>
            <a:r>
              <a:rPr lang="en-US" sz="2400" dirty="0"/>
              <a:t>&gt;</a:t>
            </a:r>
          </a:p>
          <a:p>
            <a:r>
              <a:rPr lang="en-US" sz="2400" dirty="0"/>
              <a:t>    &lt;li *</a:t>
            </a:r>
            <a:r>
              <a:rPr lang="en-US" sz="2400" dirty="0" err="1"/>
              <a:t>ngFor</a:t>
            </a:r>
            <a:r>
              <a:rPr lang="en-US" sz="2400" dirty="0"/>
              <a:t>="let </a:t>
            </a:r>
            <a:r>
              <a:rPr lang="en-US" sz="2400" dirty="0" smtClean="0"/>
              <a:t>article </a:t>
            </a:r>
            <a:r>
              <a:rPr lang="en-US" sz="2400" dirty="0"/>
              <a:t>of </a:t>
            </a:r>
            <a:r>
              <a:rPr lang="en-US" sz="2400" dirty="0" err="1"/>
              <a:t>articleList</a:t>
            </a:r>
            <a:r>
              <a:rPr lang="en-US" sz="2400" dirty="0"/>
              <a:t> </a:t>
            </a:r>
            <a:r>
              <a:rPr lang="en-US" sz="2400" dirty="0" smtClean="0"/>
              <a:t>"&gt;{{</a:t>
            </a:r>
            <a:r>
              <a:rPr lang="en-US" sz="2400" dirty="0"/>
              <a:t>article</a:t>
            </a:r>
            <a:r>
              <a:rPr lang="en-US" sz="2400" dirty="0" smtClean="0"/>
              <a:t>.name </a:t>
            </a:r>
            <a:r>
              <a:rPr lang="en-US" sz="2400" dirty="0"/>
              <a:t>}}&lt;/li&gt;</a:t>
            </a:r>
          </a:p>
          <a:p>
            <a:r>
              <a:rPr lang="en-US" sz="2400" dirty="0"/>
              <a:t>&lt;/</a:t>
            </a:r>
            <a:r>
              <a:rPr lang="en-US" sz="2400" dirty="0" err="1"/>
              <a:t>ul</a:t>
            </a:r>
            <a:r>
              <a:rPr lang="en-US" sz="2400" dirty="0"/>
              <a:t>&gt;</a:t>
            </a:r>
            <a:endParaRPr lang="fr-FR" sz="2400" dirty="0"/>
          </a:p>
        </p:txBody>
      </p:sp>
      <p:sp>
        <p:nvSpPr>
          <p:cNvPr id="14" name="ZoneTexte 13"/>
          <p:cNvSpPr txBox="1"/>
          <p:nvPr/>
        </p:nvSpPr>
        <p:spPr>
          <a:xfrm flipH="1">
            <a:off x="11479870" y="3642945"/>
            <a:ext cx="4680519" cy="584775"/>
          </a:xfrm>
          <a:prstGeom prst="rect">
            <a:avLst/>
          </a:prstGeom>
          <a:noFill/>
        </p:spPr>
        <p:txBody>
          <a:bodyPr wrap="square" rtlCol="0">
            <a:spAutoFit/>
          </a:bodyPr>
          <a:lstStyle/>
          <a:p>
            <a:r>
              <a:rPr lang="fr-FR" dirty="0" err="1" smtClean="0"/>
              <a:t>src</a:t>
            </a:r>
            <a:r>
              <a:rPr lang="fr-FR" dirty="0" smtClean="0"/>
              <a:t>/app.component.html</a:t>
            </a:r>
            <a:endParaRPr lang="fr-FR" dirty="0"/>
          </a:p>
        </p:txBody>
      </p:sp>
      <p:sp>
        <p:nvSpPr>
          <p:cNvPr id="11" name="ZoneTexte 10"/>
          <p:cNvSpPr txBox="1"/>
          <p:nvPr/>
        </p:nvSpPr>
        <p:spPr>
          <a:xfrm>
            <a:off x="3753949" y="1762060"/>
            <a:ext cx="1505540" cy="584775"/>
          </a:xfrm>
          <a:prstGeom prst="rect">
            <a:avLst/>
          </a:prstGeom>
          <a:noFill/>
        </p:spPr>
        <p:txBody>
          <a:bodyPr wrap="none" rtlCol="0">
            <a:spAutoFit/>
          </a:bodyPr>
          <a:lstStyle/>
          <a:p>
            <a:r>
              <a:rPr lang="fr-FR" b="1" dirty="0" smtClean="0"/>
              <a:t>*</a:t>
            </a:r>
            <a:r>
              <a:rPr lang="fr-FR" b="1" dirty="0" err="1" smtClean="0"/>
              <a:t>ngFor</a:t>
            </a:r>
            <a:endParaRPr lang="fr-FR" dirty="0"/>
          </a:p>
        </p:txBody>
      </p:sp>
      <p:sp>
        <p:nvSpPr>
          <p:cNvPr id="15" name="ZoneTexte 14"/>
          <p:cNvSpPr txBox="1"/>
          <p:nvPr/>
        </p:nvSpPr>
        <p:spPr>
          <a:xfrm>
            <a:off x="9646940" y="6088605"/>
            <a:ext cx="8178635"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&lt;</a:t>
            </a:r>
            <a:r>
              <a:rPr lang="en-US" sz="2400" dirty="0" err="1"/>
              <a:t>ul</a:t>
            </a:r>
            <a:r>
              <a:rPr lang="en-US" sz="2400" dirty="0"/>
              <a:t>&gt;</a:t>
            </a:r>
          </a:p>
          <a:p>
            <a:r>
              <a:rPr lang="en-US" sz="2400" dirty="0"/>
              <a:t>    &lt;li *</a:t>
            </a:r>
            <a:r>
              <a:rPr lang="en-US" sz="2400" dirty="0" err="1"/>
              <a:t>ngFor</a:t>
            </a:r>
            <a:r>
              <a:rPr lang="en-US" sz="2400" dirty="0"/>
              <a:t>="let article</a:t>
            </a:r>
            <a:r>
              <a:rPr lang="en-US" sz="2400" dirty="0" smtClean="0"/>
              <a:t> </a:t>
            </a:r>
            <a:r>
              <a:rPr lang="en-US" sz="2400" dirty="0"/>
              <a:t>of </a:t>
            </a:r>
            <a:r>
              <a:rPr lang="en-US" sz="2400" dirty="0" err="1"/>
              <a:t>articleList</a:t>
            </a:r>
            <a:r>
              <a:rPr lang="en-US" sz="2400" dirty="0" smtClean="0"/>
              <a:t>; </a:t>
            </a:r>
            <a:r>
              <a:rPr lang="en-US" sz="2400" dirty="0"/>
              <a:t>let index = index; let </a:t>
            </a:r>
            <a:r>
              <a:rPr lang="en-US" sz="2400" dirty="0" err="1"/>
              <a:t>isFirst</a:t>
            </a:r>
            <a:r>
              <a:rPr lang="en-US" sz="2400" dirty="0"/>
              <a:t> = first; let </a:t>
            </a:r>
            <a:r>
              <a:rPr lang="en-US" sz="2400" dirty="0" err="1"/>
              <a:t>isOdd</a:t>
            </a:r>
            <a:r>
              <a:rPr lang="en-US" sz="2400" dirty="0"/>
              <a:t> = odd;"&gt;</a:t>
            </a:r>
          </a:p>
          <a:p>
            <a:r>
              <a:rPr lang="en-US" sz="2400" dirty="0"/>
              <a:t>        &lt;span&gt;{{ index }}&lt;/span&gt;</a:t>
            </a:r>
          </a:p>
          <a:p>
            <a:r>
              <a:rPr lang="en-US" sz="2400" dirty="0"/>
              <a:t>        &lt;span&gt;:&lt;/span&gt;</a:t>
            </a:r>
          </a:p>
          <a:p>
            <a:r>
              <a:rPr lang="en-US" sz="2400" dirty="0"/>
              <a:t>        &lt;span</a:t>
            </a:r>
            <a:r>
              <a:rPr lang="en-US" sz="2400" dirty="0" smtClean="0"/>
              <a:t>&gt;{{article.name </a:t>
            </a:r>
            <a:r>
              <a:rPr lang="en-US" sz="2400" dirty="0"/>
              <a:t>}}&lt;/span&gt;</a:t>
            </a:r>
          </a:p>
          <a:p>
            <a:r>
              <a:rPr lang="en-US" sz="2400" dirty="0"/>
              <a:t>        &lt;span&gt;( </a:t>
            </a:r>
            <a:r>
              <a:rPr lang="en-US" sz="2400" dirty="0" err="1"/>
              <a:t>isFirst</a:t>
            </a:r>
            <a:r>
              <a:rPr lang="en-US" sz="2400" dirty="0"/>
              <a:t>: {{ </a:t>
            </a:r>
            <a:r>
              <a:rPr lang="en-US" sz="2400" dirty="0" err="1"/>
              <a:t>isFirst</a:t>
            </a:r>
            <a:r>
              <a:rPr lang="en-US" sz="2400" dirty="0"/>
              <a:t> }}, </a:t>
            </a:r>
            <a:r>
              <a:rPr lang="en-US" sz="2400" dirty="0" err="1"/>
              <a:t>isOdd</a:t>
            </a:r>
            <a:r>
              <a:rPr lang="en-US" sz="2400" dirty="0"/>
              <a:t>: {{ </a:t>
            </a:r>
            <a:r>
              <a:rPr lang="en-US" sz="2400" dirty="0" err="1"/>
              <a:t>isOdd</a:t>
            </a:r>
            <a:r>
              <a:rPr lang="en-US" sz="2400" dirty="0"/>
              <a:t> }} )&lt;/span&gt;</a:t>
            </a:r>
          </a:p>
          <a:p>
            <a:r>
              <a:rPr lang="en-US" sz="2400" dirty="0"/>
              <a:t>    &lt;/li&gt;</a:t>
            </a:r>
          </a:p>
          <a:p>
            <a:r>
              <a:rPr lang="en-US" sz="2400" dirty="0"/>
              <a:t>&lt;/</a:t>
            </a:r>
            <a:r>
              <a:rPr lang="en-US" sz="2400" dirty="0" err="1"/>
              <a:t>ul</a:t>
            </a:r>
            <a:r>
              <a:rPr lang="en-US" sz="2400" dirty="0"/>
              <a:t>&gt;</a:t>
            </a:r>
            <a:endParaRPr lang="fr-FR" sz="2400" dirty="0"/>
          </a:p>
        </p:txBody>
      </p:sp>
    </p:spTree>
    <p:extLst>
      <p:ext uri="{BB962C8B-B14F-4D97-AF65-F5344CB8AC3E}">
        <p14:creationId xmlns:p14="http://schemas.microsoft.com/office/powerpoint/2010/main" val="1356744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0070" y="90686"/>
            <a:ext cx="16741860" cy="1125125"/>
          </a:xfrm>
        </p:spPr>
        <p:txBody>
          <a:bodyPr/>
          <a:lstStyle/>
          <a:p>
            <a:r>
              <a:rPr lang="fr-FR" sz="4400" dirty="0" smtClean="0"/>
              <a:t>Communication parent/</a:t>
            </a:r>
            <a:r>
              <a:rPr lang="fr-FR" sz="4400" dirty="0" err="1" smtClean="0"/>
              <a:t>child</a:t>
            </a:r>
            <a:r>
              <a:rPr lang="fr-FR" sz="4400" dirty="0" smtClean="0"/>
              <a:t> component</a:t>
            </a:r>
            <a:endParaRPr lang="fr-FR" sz="4400" dirty="0"/>
          </a:p>
        </p:txBody>
      </p:sp>
      <p:sp>
        <p:nvSpPr>
          <p:cNvPr id="3" name="Espace réservé du pied de page 2"/>
          <p:cNvSpPr>
            <a:spLocks noGrp="1"/>
          </p:cNvSpPr>
          <p:nvPr>
            <p:ph type="ftr" sz="quarter" idx="10"/>
          </p:nvPr>
        </p:nvSpPr>
        <p:spPr/>
        <p:txBody>
          <a:bodyPr/>
          <a:lstStyle/>
          <a:p>
            <a:r>
              <a:rPr lang="en-US" dirty="0"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41</a:t>
            </a:fld>
            <a:endParaRPr lang="en-US" dirty="0"/>
          </a:p>
        </p:txBody>
      </p:sp>
      <p:sp>
        <p:nvSpPr>
          <p:cNvPr id="5" name="Espace réservé du texte 4"/>
          <p:cNvSpPr>
            <a:spLocks noGrp="1"/>
          </p:cNvSpPr>
          <p:nvPr>
            <p:ph type="body" sz="quarter" idx="14"/>
          </p:nvPr>
        </p:nvSpPr>
        <p:spPr/>
        <p:txBody>
          <a:bodyPr/>
          <a:lstStyle/>
          <a:p>
            <a:r>
              <a:rPr lang="fr-FR" dirty="0" smtClean="0"/>
              <a:t>@Input()</a:t>
            </a:r>
            <a:endParaRPr lang="fr-FR" dirty="0"/>
          </a:p>
        </p:txBody>
      </p:sp>
      <p:sp>
        <p:nvSpPr>
          <p:cNvPr id="6" name="Espace réservé du texte 5"/>
          <p:cNvSpPr>
            <a:spLocks noGrp="1"/>
          </p:cNvSpPr>
          <p:nvPr>
            <p:ph type="body" sz="quarter" idx="15"/>
          </p:nvPr>
        </p:nvSpPr>
        <p:spPr/>
        <p:txBody>
          <a:bodyPr/>
          <a:lstStyle/>
          <a:p>
            <a:r>
              <a:rPr lang="fr-FR" sz="1800" dirty="0"/>
              <a:t>Pour transmettre des données à un "</a:t>
            </a:r>
            <a:r>
              <a:rPr lang="fr-FR" sz="1800" dirty="0" err="1"/>
              <a:t>child</a:t>
            </a:r>
            <a:r>
              <a:rPr lang="fr-FR" sz="1800" dirty="0"/>
              <a:t> component", nous allons communiquer avec ce dernier de la même façon que nous contrôlons les propriétés d'un élément natif, c'est à dire à l'aide du </a:t>
            </a:r>
            <a:r>
              <a:rPr lang="fr-FR" sz="1800" dirty="0" err="1">
                <a:hlinkClick r:id="rId2" action="ppaction://hlinkfile"/>
              </a:rPr>
              <a:t>Property</a:t>
            </a:r>
            <a:r>
              <a:rPr lang="fr-FR" sz="1800" dirty="0">
                <a:hlinkClick r:id="rId2" action="ppaction://hlinkfile"/>
              </a:rPr>
              <a:t> Binding</a:t>
            </a:r>
            <a:r>
              <a:rPr lang="fr-FR" sz="1800" dirty="0"/>
              <a:t> </a:t>
            </a:r>
            <a:r>
              <a:rPr lang="fr-FR" sz="1800" dirty="0" smtClean="0"/>
              <a:t>:</a:t>
            </a:r>
          </a:p>
          <a:p>
            <a:pPr marL="0" indent="0">
              <a:buNone/>
            </a:pPr>
            <a:r>
              <a:rPr lang="fr-FR" sz="1800" dirty="0"/>
              <a:t> </a:t>
            </a:r>
            <a:r>
              <a:rPr lang="fr-FR" sz="1800" dirty="0" smtClean="0"/>
              <a:t>  &lt;</a:t>
            </a:r>
            <a:r>
              <a:rPr lang="fr-FR" sz="1800" dirty="0" err="1"/>
              <a:t>app</a:t>
            </a:r>
            <a:r>
              <a:rPr lang="fr-FR" sz="1800" dirty="0"/>
              <a:t>-article [</a:t>
            </a:r>
            <a:r>
              <a:rPr lang="fr-FR" sz="1800" dirty="0" err="1"/>
              <a:t>categorieModel</a:t>
            </a:r>
            <a:r>
              <a:rPr lang="fr-FR" sz="1800" dirty="0"/>
              <a:t>]="</a:t>
            </a:r>
            <a:r>
              <a:rPr lang="fr-FR" sz="1800" dirty="0" err="1"/>
              <a:t>categorieModel</a:t>
            </a:r>
            <a:r>
              <a:rPr lang="fr-FR" sz="1800" dirty="0"/>
              <a:t>"&gt;&lt;/</a:t>
            </a:r>
            <a:r>
              <a:rPr lang="fr-FR" sz="1800" dirty="0" err="1"/>
              <a:t>app</a:t>
            </a:r>
            <a:r>
              <a:rPr lang="fr-FR" sz="1800" dirty="0"/>
              <a:t>-article&gt;</a:t>
            </a:r>
          </a:p>
          <a:p>
            <a:r>
              <a:rPr lang="fr-FR" sz="1800" dirty="0" smtClean="0"/>
              <a:t>Dans l’exemple qui </a:t>
            </a:r>
            <a:r>
              <a:rPr lang="fr-FR" sz="1800" dirty="0" err="1" smtClean="0"/>
              <a:t>précede</a:t>
            </a:r>
            <a:r>
              <a:rPr lang="fr-FR" sz="1800" dirty="0" smtClean="0"/>
              <a:t>, on passe l’objet </a:t>
            </a:r>
            <a:r>
              <a:rPr lang="fr-FR" sz="1800" dirty="0" err="1" smtClean="0"/>
              <a:t>categorieModel</a:t>
            </a:r>
            <a:r>
              <a:rPr lang="fr-FR" sz="1800" dirty="0" smtClean="0"/>
              <a:t> vers le component </a:t>
            </a:r>
            <a:r>
              <a:rPr lang="fr-FR" sz="1800" dirty="0" err="1" smtClean="0"/>
              <a:t>child</a:t>
            </a:r>
            <a:r>
              <a:rPr lang="fr-FR" sz="1800" dirty="0" smtClean="0"/>
              <a:t>.</a:t>
            </a:r>
          </a:p>
          <a:p>
            <a:r>
              <a:rPr lang="fr-FR" sz="1800" dirty="0" smtClean="0"/>
              <a:t>L’interprétation au niveau du component </a:t>
            </a:r>
            <a:r>
              <a:rPr lang="fr-FR" sz="1800" dirty="0" err="1" smtClean="0"/>
              <a:t>child</a:t>
            </a:r>
            <a:r>
              <a:rPr lang="fr-FR" sz="1800" dirty="0" smtClean="0"/>
              <a:t> est faite par le décorateur @Input() comme ce qui suit : </a:t>
            </a:r>
          </a:p>
          <a:p>
            <a:pPr marL="0" indent="0">
              <a:buNone/>
            </a:pPr>
            <a:r>
              <a:rPr lang="fr-FR" dirty="0" smtClean="0"/>
              <a:t>	@</a:t>
            </a:r>
            <a:r>
              <a:rPr lang="fr-FR" dirty="0"/>
              <a:t>Input()</a:t>
            </a:r>
          </a:p>
          <a:p>
            <a:pPr marL="0" indent="0">
              <a:buNone/>
            </a:pPr>
            <a:r>
              <a:rPr lang="fr-FR" dirty="0" smtClean="0"/>
              <a:t>	</a:t>
            </a:r>
            <a:r>
              <a:rPr lang="fr-FR" dirty="0" err="1" smtClean="0"/>
              <a:t>categorieModel:CategorieModel</a:t>
            </a:r>
            <a:r>
              <a:rPr lang="fr-FR" dirty="0"/>
              <a:t>;</a:t>
            </a:r>
          </a:p>
          <a:p>
            <a:pPr marL="0" indent="0">
              <a:buNone/>
            </a:pPr>
            <a:endParaRPr lang="fr-FR" sz="1800" dirty="0" smtClean="0"/>
          </a:p>
        </p:txBody>
      </p:sp>
      <p:sp>
        <p:nvSpPr>
          <p:cNvPr id="7" name="Espace réservé du texte 6"/>
          <p:cNvSpPr>
            <a:spLocks noGrp="1"/>
          </p:cNvSpPr>
          <p:nvPr>
            <p:ph type="body" sz="quarter" idx="16"/>
          </p:nvPr>
        </p:nvSpPr>
        <p:spPr/>
        <p:txBody>
          <a:bodyPr/>
          <a:lstStyle/>
          <a:p>
            <a:r>
              <a:rPr lang="fr-FR" dirty="0" smtClean="0"/>
              <a:t>@Output()</a:t>
            </a:r>
            <a:endParaRPr lang="fr-FR" dirty="0"/>
          </a:p>
        </p:txBody>
      </p:sp>
      <p:sp>
        <p:nvSpPr>
          <p:cNvPr id="8" name="Espace réservé du texte 7"/>
          <p:cNvSpPr>
            <a:spLocks noGrp="1"/>
          </p:cNvSpPr>
          <p:nvPr>
            <p:ph type="body" sz="quarter" idx="17"/>
          </p:nvPr>
        </p:nvSpPr>
        <p:spPr/>
        <p:txBody>
          <a:bodyPr/>
          <a:lstStyle/>
          <a:p>
            <a:r>
              <a:rPr lang="fr-FR" sz="1800" dirty="0" smtClean="0"/>
              <a:t>C’est un </a:t>
            </a:r>
            <a:r>
              <a:rPr lang="fr-FR" sz="1800" dirty="0" err="1" smtClean="0"/>
              <a:t>eventEmitter</a:t>
            </a:r>
            <a:r>
              <a:rPr lang="fr-FR" sz="1800" dirty="0" smtClean="0"/>
              <a:t> qui permet la propagation d’un objet depuis le component </a:t>
            </a:r>
            <a:r>
              <a:rPr lang="fr-FR" sz="1800" dirty="0" err="1" smtClean="0"/>
              <a:t>child</a:t>
            </a:r>
            <a:r>
              <a:rPr lang="fr-FR" sz="1800" dirty="0" smtClean="0"/>
              <a:t> vers le parent.</a:t>
            </a:r>
          </a:p>
          <a:p>
            <a:r>
              <a:rPr lang="fr-FR" sz="1800" dirty="0" smtClean="0"/>
              <a:t>Au niveau du component, objet de type </a:t>
            </a:r>
            <a:r>
              <a:rPr lang="fr-FR" sz="1800" dirty="0" err="1" smtClean="0"/>
              <a:t>EventEmitter</a:t>
            </a:r>
            <a:r>
              <a:rPr lang="fr-FR" sz="1800" dirty="0" smtClean="0"/>
              <a:t> est initié, l’utilisation de ce </a:t>
            </a:r>
            <a:r>
              <a:rPr lang="fr-FR" sz="1800" dirty="0" err="1" smtClean="0"/>
              <a:t>dérnier</a:t>
            </a:r>
            <a:r>
              <a:rPr lang="fr-FR" sz="1800" dirty="0" smtClean="0"/>
              <a:t> est </a:t>
            </a:r>
            <a:r>
              <a:rPr lang="fr-FR" sz="1800" dirty="0" err="1" smtClean="0"/>
              <a:t>éffectué</a:t>
            </a:r>
            <a:r>
              <a:rPr lang="fr-FR" sz="1800" dirty="0" smtClean="0"/>
              <a:t> lors de l’appel à la </a:t>
            </a:r>
            <a:r>
              <a:rPr lang="fr-FR" sz="1800" dirty="0" err="1" smtClean="0"/>
              <a:t>methode</a:t>
            </a:r>
            <a:r>
              <a:rPr lang="fr-FR" sz="1800" dirty="0" smtClean="0"/>
              <a:t> </a:t>
            </a:r>
            <a:r>
              <a:rPr lang="fr-FR" sz="1800" dirty="0" err="1" smtClean="0"/>
              <a:t>emit</a:t>
            </a:r>
            <a:r>
              <a:rPr lang="fr-FR" sz="1800" dirty="0" smtClean="0"/>
              <a:t> de cette classe, exemple : </a:t>
            </a:r>
          </a:p>
          <a:p>
            <a:pPr marL="0" indent="0">
              <a:buNone/>
            </a:pPr>
            <a:r>
              <a:rPr lang="fr-FR" sz="1800" dirty="0"/>
              <a:t>@Output() </a:t>
            </a:r>
            <a:r>
              <a:rPr lang="fr-FR" sz="1800" dirty="0" err="1"/>
              <a:t>articleEmitter</a:t>
            </a:r>
            <a:r>
              <a:rPr lang="fr-FR" sz="1800" dirty="0"/>
              <a:t> = new </a:t>
            </a:r>
            <a:r>
              <a:rPr lang="fr-FR" sz="1800" dirty="0" err="1"/>
              <a:t>EventEmitter</a:t>
            </a:r>
            <a:r>
              <a:rPr lang="fr-FR" sz="1800" dirty="0"/>
              <a:t>&lt;</a:t>
            </a:r>
            <a:r>
              <a:rPr lang="fr-FR" sz="1800" dirty="0" err="1"/>
              <a:t>number</a:t>
            </a:r>
            <a:r>
              <a:rPr lang="fr-FR" sz="1800" dirty="0"/>
              <a:t>&gt;();</a:t>
            </a:r>
          </a:p>
          <a:p>
            <a:pPr marL="0" indent="0">
              <a:buNone/>
            </a:pPr>
            <a:r>
              <a:rPr lang="fr-FR" sz="1800" dirty="0" err="1"/>
              <a:t>emittIt</a:t>
            </a:r>
            <a:r>
              <a:rPr lang="fr-FR" sz="1800" dirty="0"/>
              <a:t>(){</a:t>
            </a:r>
          </a:p>
          <a:p>
            <a:pPr marL="0" indent="0">
              <a:buNone/>
            </a:pPr>
            <a:r>
              <a:rPr lang="fr-FR" sz="1800" dirty="0"/>
              <a:t>    </a:t>
            </a:r>
            <a:r>
              <a:rPr lang="fr-FR" sz="1800" dirty="0" err="1"/>
              <a:t>this.articleEmitter.emit</a:t>
            </a:r>
            <a:r>
              <a:rPr lang="fr-FR" sz="1800" dirty="0"/>
              <a:t>(1);</a:t>
            </a:r>
          </a:p>
          <a:p>
            <a:pPr marL="0" indent="0">
              <a:buNone/>
            </a:pPr>
            <a:r>
              <a:rPr lang="fr-FR" sz="1800" dirty="0"/>
              <a:t> </a:t>
            </a:r>
            <a:r>
              <a:rPr lang="fr-FR" sz="1800" dirty="0" smtClean="0"/>
              <a:t>}</a:t>
            </a:r>
          </a:p>
          <a:p>
            <a:r>
              <a:rPr lang="fr-FR" sz="1800" dirty="0" smtClean="0"/>
              <a:t>Au niveau du parent component on fait appel au niveau, un appel vers le la méthode qui va catché l’évènement envoyer au niveau de la </a:t>
            </a:r>
            <a:r>
              <a:rPr lang="fr-FR" sz="1800" dirty="0" err="1" smtClean="0"/>
              <a:t>template</a:t>
            </a:r>
            <a:r>
              <a:rPr lang="fr-FR" sz="1800" dirty="0" smtClean="0"/>
              <a:t>.</a:t>
            </a:r>
          </a:p>
          <a:p>
            <a:pPr marL="0" indent="0">
              <a:buNone/>
            </a:pPr>
            <a:r>
              <a:rPr lang="fr-FR" sz="1800" dirty="0"/>
              <a:t>&lt;</a:t>
            </a:r>
            <a:r>
              <a:rPr lang="fr-FR" sz="1800" dirty="0" err="1"/>
              <a:t>app-child</a:t>
            </a:r>
            <a:r>
              <a:rPr lang="fr-FR" sz="1800" dirty="0"/>
              <a:t> (</a:t>
            </a:r>
            <a:r>
              <a:rPr lang="fr-FR" sz="1800" dirty="0" err="1"/>
              <a:t>getArticle</a:t>
            </a:r>
            <a:r>
              <a:rPr lang="fr-FR" sz="1800" dirty="0"/>
              <a:t>)=‘’</a:t>
            </a:r>
            <a:r>
              <a:rPr lang="fr-FR" sz="1800" dirty="0" err="1"/>
              <a:t>getArt</a:t>
            </a:r>
            <a:r>
              <a:rPr lang="fr-FR" sz="1800" dirty="0"/>
              <a:t>($</a:t>
            </a:r>
            <a:r>
              <a:rPr lang="fr-FR" sz="1800" dirty="0" err="1"/>
              <a:t>event</a:t>
            </a:r>
            <a:r>
              <a:rPr lang="fr-FR" sz="1800" dirty="0"/>
              <a:t>)’’&gt; &lt;/</a:t>
            </a:r>
            <a:r>
              <a:rPr lang="fr-FR" sz="1800" dirty="0" err="1"/>
              <a:t>app-child</a:t>
            </a:r>
            <a:r>
              <a:rPr lang="fr-FR" sz="1800" dirty="0" smtClean="0"/>
              <a:t>&gt;</a:t>
            </a:r>
          </a:p>
          <a:p>
            <a:r>
              <a:rPr lang="fr-FR" sz="1800" dirty="0" smtClean="0"/>
              <a:t>Au niveau du component la </a:t>
            </a:r>
            <a:r>
              <a:rPr lang="fr-FR" sz="1800" dirty="0" err="1" smtClean="0"/>
              <a:t>methode</a:t>
            </a:r>
            <a:r>
              <a:rPr lang="fr-FR" sz="1800" dirty="0" smtClean="0"/>
              <a:t> </a:t>
            </a:r>
            <a:r>
              <a:rPr lang="fr-FR" sz="1800" dirty="0" err="1" smtClean="0"/>
              <a:t>getArt</a:t>
            </a:r>
            <a:r>
              <a:rPr lang="fr-FR" sz="1800" dirty="0" smtClean="0"/>
              <a:t> qui </a:t>
            </a:r>
            <a:r>
              <a:rPr lang="fr-FR" sz="1800" dirty="0" err="1" smtClean="0"/>
              <a:t>definit</a:t>
            </a:r>
            <a:r>
              <a:rPr lang="fr-FR" sz="1800" dirty="0" smtClean="0"/>
              <a:t> le traitement après réception de l’événement. </a:t>
            </a:r>
          </a:p>
          <a:p>
            <a:pPr marL="0" indent="0">
              <a:buNone/>
            </a:pPr>
            <a:r>
              <a:rPr lang="fr-FR" sz="1800" dirty="0" err="1" smtClean="0"/>
              <a:t>getArt</a:t>
            </a:r>
            <a:r>
              <a:rPr lang="fr-FR" sz="1800" dirty="0" smtClean="0"/>
              <a:t>($</a:t>
            </a:r>
            <a:r>
              <a:rPr lang="fr-FR" sz="1800" dirty="0" err="1" smtClean="0"/>
              <a:t>event</a:t>
            </a:r>
            <a:r>
              <a:rPr lang="fr-FR" sz="1800" dirty="0" smtClean="0"/>
              <a:t>) {</a:t>
            </a:r>
          </a:p>
          <a:p>
            <a:pPr marL="0" indent="0">
              <a:buNone/>
            </a:pPr>
            <a:r>
              <a:rPr lang="fr-FR" sz="1800" dirty="0" smtClean="0"/>
              <a:t>       </a:t>
            </a:r>
            <a:r>
              <a:rPr lang="fr-FR" sz="1800" dirty="0" err="1" smtClean="0"/>
              <a:t>alert</a:t>
            </a:r>
            <a:r>
              <a:rPr lang="fr-FR" sz="1800" dirty="0" smtClean="0"/>
              <a:t>(‘the </a:t>
            </a:r>
            <a:r>
              <a:rPr lang="fr-FR" sz="1800" dirty="0" err="1" smtClean="0"/>
              <a:t>number</a:t>
            </a:r>
            <a:r>
              <a:rPr lang="fr-FR" sz="1800" dirty="0" smtClean="0"/>
              <a:t> </a:t>
            </a:r>
            <a:r>
              <a:rPr lang="fr-FR" sz="1800" dirty="0" err="1" smtClean="0"/>
              <a:t>is</a:t>
            </a:r>
            <a:r>
              <a:rPr lang="fr-FR" sz="1800" dirty="0" smtClean="0"/>
              <a:t> ’ + $</a:t>
            </a:r>
            <a:r>
              <a:rPr lang="fr-FR" sz="1800" dirty="0" err="1" smtClean="0"/>
              <a:t>event</a:t>
            </a:r>
            <a:r>
              <a:rPr lang="fr-FR" sz="1800" dirty="0" smtClean="0"/>
              <a:t>)</a:t>
            </a:r>
          </a:p>
          <a:p>
            <a:pPr marL="0" indent="0">
              <a:buNone/>
            </a:pPr>
            <a:r>
              <a:rPr lang="fr-FR" sz="1800" dirty="0"/>
              <a:t>}</a:t>
            </a:r>
          </a:p>
          <a:p>
            <a:pPr marL="0" indent="0">
              <a:buNone/>
            </a:pPr>
            <a:endParaRPr lang="fr-FR" dirty="0"/>
          </a:p>
        </p:txBody>
      </p:sp>
    </p:spTree>
    <p:extLst>
      <p:ext uri="{BB962C8B-B14F-4D97-AF65-F5344CB8AC3E}">
        <p14:creationId xmlns:p14="http://schemas.microsoft.com/office/powerpoint/2010/main" val="4086493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42</a:t>
            </a:fld>
            <a:endParaRPr lang="en-US" dirty="0"/>
          </a:p>
        </p:txBody>
      </p:sp>
      <p:sp>
        <p:nvSpPr>
          <p:cNvPr id="4" name="ZoneTexte 3"/>
          <p:cNvSpPr txBox="1"/>
          <p:nvPr/>
        </p:nvSpPr>
        <p:spPr>
          <a:xfrm>
            <a:off x="862286" y="338480"/>
            <a:ext cx="1731564" cy="584775"/>
          </a:xfrm>
          <a:prstGeom prst="rect">
            <a:avLst/>
          </a:prstGeom>
          <a:noFill/>
        </p:spPr>
        <p:txBody>
          <a:bodyPr wrap="none" rtlCol="0">
            <a:spAutoFit/>
          </a:bodyPr>
          <a:lstStyle/>
          <a:p>
            <a:r>
              <a:rPr lang="fr-FR" b="1" dirty="0" err="1" smtClean="0"/>
              <a:t>Routing</a:t>
            </a:r>
            <a:endParaRPr lang="fr-FR" dirty="0"/>
          </a:p>
        </p:txBody>
      </p:sp>
      <p:sp>
        <p:nvSpPr>
          <p:cNvPr id="6" name="ZoneTexte 5"/>
          <p:cNvSpPr txBox="1"/>
          <p:nvPr/>
        </p:nvSpPr>
        <p:spPr>
          <a:xfrm>
            <a:off x="682266" y="1903140"/>
            <a:ext cx="16507834" cy="5262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800" dirty="0"/>
              <a:t>Afin de permettre aux utilisateurs de garder leurs habitudes de navigation en visitant une Single Page Application ou une Progressive Web Application, il est nécessaire d'utiliser un système de "</a:t>
            </a:r>
            <a:r>
              <a:rPr lang="fr-FR" sz="2800" dirty="0" err="1"/>
              <a:t>Routing</a:t>
            </a:r>
            <a:r>
              <a:rPr lang="fr-FR" sz="2800" dirty="0"/>
              <a:t>". </a:t>
            </a:r>
            <a:endParaRPr lang="fr-FR" sz="2800" dirty="0" smtClean="0"/>
          </a:p>
          <a:p>
            <a:pPr marL="457200" indent="-457200" algn="just">
              <a:buFont typeface="Arial" panose="020B0604020202020204" pitchFamily="34" charset="0"/>
              <a:buChar char="•"/>
            </a:pPr>
            <a:endParaRPr lang="fr-FR" sz="2800" dirty="0" smtClean="0"/>
          </a:p>
          <a:p>
            <a:pPr marL="457200" indent="-457200" algn="just">
              <a:buFont typeface="Arial" panose="020B0604020202020204" pitchFamily="34" charset="0"/>
              <a:buChar char="•"/>
            </a:pPr>
            <a:r>
              <a:rPr lang="fr-FR" sz="2800" dirty="0" smtClean="0"/>
              <a:t>Grâce </a:t>
            </a:r>
            <a:r>
              <a:rPr lang="fr-FR" sz="2800" dirty="0"/>
              <a:t>au système de "</a:t>
            </a:r>
            <a:r>
              <a:rPr lang="fr-FR" sz="2800" dirty="0" err="1"/>
              <a:t>Routing</a:t>
            </a:r>
            <a:r>
              <a:rPr lang="fr-FR" sz="2800" dirty="0" smtClean="0"/>
              <a:t>", </a:t>
            </a:r>
            <a:r>
              <a:rPr lang="fr-FR" sz="2800" dirty="0"/>
              <a:t>les utilisateurs peuvent : </a:t>
            </a:r>
            <a:endParaRPr lang="fr-FR" sz="2800" dirty="0" smtClean="0"/>
          </a:p>
          <a:p>
            <a:pPr marL="1273576" lvl="1" indent="-457200" algn="just">
              <a:buFont typeface="Arial" panose="020B0604020202020204" pitchFamily="34" charset="0"/>
              <a:buChar char="•"/>
            </a:pPr>
            <a:r>
              <a:rPr lang="fr-FR" sz="2800" dirty="0" smtClean="0"/>
              <a:t>utiliser </a:t>
            </a:r>
            <a:r>
              <a:rPr lang="fr-FR" sz="2800" dirty="0"/>
              <a:t>l'historique de leur navigateur (</a:t>
            </a:r>
            <a:r>
              <a:rPr lang="fr-FR" sz="2800" dirty="0" err="1"/>
              <a:t>e.g</a:t>
            </a:r>
            <a:r>
              <a:rPr lang="fr-FR" sz="2800" dirty="0"/>
              <a:t>. les boutons back et </a:t>
            </a:r>
            <a:r>
              <a:rPr lang="fr-FR" sz="2800" dirty="0" err="1"/>
              <a:t>next</a:t>
            </a:r>
            <a:r>
              <a:rPr lang="fr-FR" sz="2800" dirty="0"/>
              <a:t>), </a:t>
            </a:r>
            <a:endParaRPr lang="fr-FR" sz="2800" dirty="0" smtClean="0"/>
          </a:p>
          <a:p>
            <a:pPr marL="1273576" lvl="1" indent="-457200" algn="just">
              <a:buFont typeface="Arial" panose="020B0604020202020204" pitchFamily="34" charset="0"/>
              <a:buChar char="•"/>
            </a:pPr>
            <a:r>
              <a:rPr lang="fr-FR" sz="2800" dirty="0" smtClean="0"/>
              <a:t>partager </a:t>
            </a:r>
            <a:r>
              <a:rPr lang="fr-FR" sz="2800" dirty="0"/>
              <a:t>des liens, </a:t>
            </a:r>
            <a:endParaRPr lang="fr-FR" sz="2800" dirty="0" smtClean="0"/>
          </a:p>
          <a:p>
            <a:pPr marL="1273576" lvl="1" indent="-457200" algn="just">
              <a:buFont typeface="Arial" panose="020B0604020202020204" pitchFamily="34" charset="0"/>
              <a:buChar char="•"/>
            </a:pPr>
            <a:r>
              <a:rPr lang="fr-FR" sz="2800" dirty="0" smtClean="0"/>
              <a:t>ajouter </a:t>
            </a:r>
            <a:r>
              <a:rPr lang="fr-FR" sz="2800" dirty="0"/>
              <a:t>une vue à leurs favoris, </a:t>
            </a:r>
            <a:endParaRPr lang="fr-FR" sz="2800" dirty="0" smtClean="0"/>
          </a:p>
          <a:p>
            <a:pPr marL="1273576" lvl="1" indent="-457200" algn="just">
              <a:buFont typeface="Arial" panose="020B0604020202020204" pitchFamily="34" charset="0"/>
              <a:buChar char="•"/>
            </a:pPr>
            <a:r>
              <a:rPr lang="fr-FR" sz="2800" dirty="0" smtClean="0"/>
              <a:t>ouvrir </a:t>
            </a:r>
            <a:r>
              <a:rPr lang="fr-FR" sz="2800" dirty="0"/>
              <a:t>une vue dans une nouvelle fenêtre via le menu contextuel, ... </a:t>
            </a:r>
            <a:endParaRPr lang="fr-FR" sz="2800" dirty="0" smtClean="0"/>
          </a:p>
          <a:p>
            <a:pPr marL="1273576" lvl="1" indent="-457200" algn="just">
              <a:buFont typeface="Arial" panose="020B0604020202020204" pitchFamily="34" charset="0"/>
              <a:buChar char="•"/>
            </a:pPr>
            <a:endParaRPr lang="fr-FR" sz="2800" dirty="0" smtClean="0"/>
          </a:p>
          <a:p>
            <a:pPr lvl="1" algn="just"/>
            <a:r>
              <a:rPr lang="fr-FR" sz="2800" dirty="0" err="1"/>
              <a:t>Angular</a:t>
            </a:r>
            <a:r>
              <a:rPr lang="fr-FR" sz="2800" dirty="0"/>
              <a:t> fournit nativement un module de "</a:t>
            </a:r>
            <a:r>
              <a:rPr lang="fr-FR" sz="2800" dirty="0" err="1"/>
              <a:t>Routing</a:t>
            </a:r>
            <a:r>
              <a:rPr lang="fr-FR" sz="2800" dirty="0"/>
              <a:t>" pour répondre à ce besoin.</a:t>
            </a:r>
            <a:endParaRPr lang="fr-FR" sz="2000" dirty="0"/>
          </a:p>
          <a:p>
            <a:pPr lvl="1" algn="just"/>
            <a:endParaRPr lang="fr-FR" sz="2800" dirty="0"/>
          </a:p>
        </p:txBody>
      </p:sp>
    </p:spTree>
    <p:extLst>
      <p:ext uri="{BB962C8B-B14F-4D97-AF65-F5344CB8AC3E}">
        <p14:creationId xmlns:p14="http://schemas.microsoft.com/office/powerpoint/2010/main" val="38081084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43</a:t>
            </a:fld>
            <a:endParaRPr lang="en-US" dirty="0"/>
          </a:p>
        </p:txBody>
      </p:sp>
      <p:sp>
        <p:nvSpPr>
          <p:cNvPr id="4" name="ZoneTexte 3"/>
          <p:cNvSpPr txBox="1"/>
          <p:nvPr/>
        </p:nvSpPr>
        <p:spPr>
          <a:xfrm>
            <a:off x="862286" y="338480"/>
            <a:ext cx="5121915" cy="584775"/>
          </a:xfrm>
          <a:prstGeom prst="rect">
            <a:avLst/>
          </a:prstGeom>
          <a:noFill/>
        </p:spPr>
        <p:txBody>
          <a:bodyPr wrap="none" rtlCol="0">
            <a:spAutoFit/>
          </a:bodyPr>
          <a:lstStyle/>
          <a:p>
            <a:r>
              <a:rPr lang="fr-FR" b="1" dirty="0" smtClean="0"/>
              <a:t>Mise en place du </a:t>
            </a:r>
            <a:r>
              <a:rPr lang="fr-FR" b="1" dirty="0" err="1"/>
              <a:t>R</a:t>
            </a:r>
            <a:r>
              <a:rPr lang="fr-FR" b="1" dirty="0" err="1" smtClean="0"/>
              <a:t>outing</a:t>
            </a:r>
            <a:endParaRPr lang="fr-FR" dirty="0"/>
          </a:p>
        </p:txBody>
      </p:sp>
      <p:sp>
        <p:nvSpPr>
          <p:cNvPr id="6" name="ZoneTexte 5"/>
          <p:cNvSpPr txBox="1"/>
          <p:nvPr/>
        </p:nvSpPr>
        <p:spPr>
          <a:xfrm>
            <a:off x="682266" y="1903140"/>
            <a:ext cx="16507834"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800" dirty="0"/>
              <a:t>Avant toute chose, il est nécessaire d'ajoute le tag base au </a:t>
            </a:r>
            <a:r>
              <a:rPr lang="fr-FR" sz="2800" dirty="0" err="1"/>
              <a:t>head</a:t>
            </a:r>
            <a:r>
              <a:rPr lang="fr-FR" sz="2800" dirty="0"/>
              <a:t> du fichier index.html de l'application </a:t>
            </a:r>
            <a:r>
              <a:rPr lang="fr-FR" sz="2800" dirty="0" smtClean="0"/>
              <a:t>:</a:t>
            </a:r>
          </a:p>
        </p:txBody>
      </p:sp>
      <p:sp>
        <p:nvSpPr>
          <p:cNvPr id="7" name="ZoneTexte 6"/>
          <p:cNvSpPr txBox="1"/>
          <p:nvPr/>
        </p:nvSpPr>
        <p:spPr>
          <a:xfrm>
            <a:off x="1447351" y="1120810"/>
            <a:ext cx="2383986" cy="584775"/>
          </a:xfrm>
          <a:prstGeom prst="rect">
            <a:avLst/>
          </a:prstGeom>
          <a:noFill/>
        </p:spPr>
        <p:txBody>
          <a:bodyPr wrap="none" rtlCol="0">
            <a:spAutoFit/>
          </a:bodyPr>
          <a:lstStyle/>
          <a:p>
            <a:r>
              <a:rPr lang="fr-FR" b="1" dirty="0" smtClean="0"/>
              <a:t>1. Tag base</a:t>
            </a:r>
            <a:endParaRPr lang="fr-FR" dirty="0"/>
          </a:p>
        </p:txBody>
      </p:sp>
      <p:sp>
        <p:nvSpPr>
          <p:cNvPr id="9" name="ZoneTexte 8"/>
          <p:cNvSpPr txBox="1"/>
          <p:nvPr/>
        </p:nvSpPr>
        <p:spPr>
          <a:xfrm>
            <a:off x="11872852" y="3832147"/>
            <a:ext cx="5499078"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lgn="just"/>
            <a:r>
              <a:rPr lang="en-US" dirty="0"/>
              <a:t>&lt;!</a:t>
            </a:r>
            <a:r>
              <a:rPr lang="en-US" dirty="0" err="1"/>
              <a:t>doctype</a:t>
            </a:r>
            <a:r>
              <a:rPr lang="en-US" dirty="0"/>
              <a:t> html&gt;</a:t>
            </a:r>
          </a:p>
          <a:p>
            <a:pPr lvl="1" algn="just"/>
            <a:r>
              <a:rPr lang="en-US" dirty="0"/>
              <a:t>&lt;html&gt;</a:t>
            </a:r>
          </a:p>
          <a:p>
            <a:pPr lvl="1" algn="just"/>
            <a:r>
              <a:rPr lang="en-US" dirty="0"/>
              <a:t>    &lt;head&gt;</a:t>
            </a:r>
          </a:p>
          <a:p>
            <a:pPr lvl="1" algn="just"/>
            <a:r>
              <a:rPr lang="en-US" dirty="0"/>
              <a:t>        &lt;base </a:t>
            </a:r>
            <a:r>
              <a:rPr lang="en-US" dirty="0" err="1"/>
              <a:t>href</a:t>
            </a:r>
            <a:r>
              <a:rPr lang="en-US" dirty="0"/>
              <a:t>="/"&gt;</a:t>
            </a:r>
          </a:p>
          <a:p>
            <a:pPr lvl="1" algn="just"/>
            <a:r>
              <a:rPr lang="en-US" dirty="0"/>
              <a:t>        ...</a:t>
            </a:r>
          </a:p>
          <a:p>
            <a:pPr lvl="1" algn="just"/>
            <a:r>
              <a:rPr lang="en-US" dirty="0"/>
              <a:t>    &lt;/head&gt;</a:t>
            </a:r>
          </a:p>
          <a:p>
            <a:pPr lvl="1" algn="just"/>
            <a:r>
              <a:rPr lang="en-US" dirty="0"/>
              <a:t>    &lt;body&gt;</a:t>
            </a:r>
          </a:p>
          <a:p>
            <a:pPr lvl="1" algn="just"/>
            <a:r>
              <a:rPr lang="en-US" dirty="0"/>
              <a:t>        ...</a:t>
            </a:r>
          </a:p>
          <a:p>
            <a:pPr lvl="1" algn="just"/>
            <a:r>
              <a:rPr lang="en-US" dirty="0"/>
              <a:t>    &lt;/body&gt;</a:t>
            </a:r>
          </a:p>
          <a:p>
            <a:pPr lvl="1" algn="just"/>
            <a:r>
              <a:rPr lang="en-US" dirty="0"/>
              <a:t>&lt;/html&gt;</a:t>
            </a:r>
            <a:endParaRPr lang="fr-FR" dirty="0"/>
          </a:p>
        </p:txBody>
      </p:sp>
      <p:sp>
        <p:nvSpPr>
          <p:cNvPr id="10" name="ZoneTexte 9"/>
          <p:cNvSpPr txBox="1"/>
          <p:nvPr/>
        </p:nvSpPr>
        <p:spPr>
          <a:xfrm>
            <a:off x="606103" y="4691318"/>
            <a:ext cx="10756195"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800" dirty="0"/>
              <a:t>Ce tag indique la base du </a:t>
            </a:r>
            <a:r>
              <a:rPr lang="fr-FR" sz="2800" dirty="0" err="1"/>
              <a:t>path</a:t>
            </a:r>
            <a:r>
              <a:rPr lang="fr-FR" sz="2800" dirty="0"/>
              <a:t> à partir de laquelle le "</a:t>
            </a:r>
            <a:r>
              <a:rPr lang="fr-FR" sz="2800" dirty="0" err="1"/>
              <a:t>Routing</a:t>
            </a:r>
            <a:r>
              <a:rPr lang="fr-FR" sz="2800" dirty="0"/>
              <a:t>" </a:t>
            </a:r>
            <a:r>
              <a:rPr lang="fr-FR" sz="2800" dirty="0" err="1"/>
              <a:t>Angular</a:t>
            </a:r>
            <a:r>
              <a:rPr lang="fr-FR" sz="2800" dirty="0"/>
              <a:t> rentre en jeu. </a:t>
            </a:r>
            <a:endParaRPr lang="fr-FR" sz="2800" dirty="0" smtClean="0"/>
          </a:p>
          <a:p>
            <a:pPr marL="457200" indent="-457200" algn="just">
              <a:buFont typeface="Arial" panose="020B0604020202020204" pitchFamily="34" charset="0"/>
              <a:buChar char="•"/>
            </a:pPr>
            <a:r>
              <a:rPr lang="fr-FR" sz="2800" dirty="0" smtClean="0"/>
              <a:t>Cette </a:t>
            </a:r>
            <a:r>
              <a:rPr lang="fr-FR" sz="2800" dirty="0"/>
              <a:t>valeur est généralement personnalisé dans le cas où plusieurs applications </a:t>
            </a:r>
            <a:r>
              <a:rPr lang="fr-FR" sz="2800" dirty="0" err="1"/>
              <a:t>Angular</a:t>
            </a:r>
            <a:r>
              <a:rPr lang="fr-FR" sz="2800" dirty="0"/>
              <a:t> sont hébergées sur un même nom de domaine mais avec des </a:t>
            </a:r>
            <a:r>
              <a:rPr lang="fr-FR" sz="2800" dirty="0" err="1"/>
              <a:t>paths</a:t>
            </a:r>
            <a:r>
              <a:rPr lang="fr-FR" sz="2800" dirty="0"/>
              <a:t> différents.</a:t>
            </a:r>
            <a:endParaRPr lang="fr-FR" sz="2800" dirty="0" smtClean="0"/>
          </a:p>
        </p:txBody>
      </p:sp>
    </p:spTree>
    <p:extLst>
      <p:ext uri="{BB962C8B-B14F-4D97-AF65-F5344CB8AC3E}">
        <p14:creationId xmlns:p14="http://schemas.microsoft.com/office/powerpoint/2010/main" val="12838612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44</a:t>
            </a:fld>
            <a:endParaRPr lang="en-US" dirty="0"/>
          </a:p>
        </p:txBody>
      </p:sp>
      <p:sp>
        <p:nvSpPr>
          <p:cNvPr id="4" name="ZoneTexte 3"/>
          <p:cNvSpPr txBox="1"/>
          <p:nvPr/>
        </p:nvSpPr>
        <p:spPr>
          <a:xfrm>
            <a:off x="862286" y="338480"/>
            <a:ext cx="5121915" cy="584775"/>
          </a:xfrm>
          <a:prstGeom prst="rect">
            <a:avLst/>
          </a:prstGeom>
          <a:noFill/>
        </p:spPr>
        <p:txBody>
          <a:bodyPr wrap="none" rtlCol="0">
            <a:spAutoFit/>
          </a:bodyPr>
          <a:lstStyle/>
          <a:p>
            <a:r>
              <a:rPr lang="fr-FR" b="1" dirty="0" smtClean="0"/>
              <a:t>Mise en place du </a:t>
            </a:r>
            <a:r>
              <a:rPr lang="fr-FR" b="1" dirty="0" err="1"/>
              <a:t>R</a:t>
            </a:r>
            <a:r>
              <a:rPr lang="fr-FR" b="1" dirty="0" err="1" smtClean="0"/>
              <a:t>outing</a:t>
            </a:r>
            <a:endParaRPr lang="fr-FR" dirty="0"/>
          </a:p>
        </p:txBody>
      </p:sp>
      <p:sp>
        <p:nvSpPr>
          <p:cNvPr id="6" name="ZoneTexte 5"/>
          <p:cNvSpPr txBox="1"/>
          <p:nvPr/>
        </p:nvSpPr>
        <p:spPr>
          <a:xfrm>
            <a:off x="682266" y="1903140"/>
            <a:ext cx="16507834"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a:t>La configuration du "</a:t>
            </a:r>
            <a:r>
              <a:rPr lang="fr-FR" sz="2000" dirty="0" err="1"/>
              <a:t>Routing</a:t>
            </a:r>
            <a:r>
              <a:rPr lang="fr-FR" sz="2000" dirty="0"/>
              <a:t>" est transmise au module </a:t>
            </a:r>
            <a:r>
              <a:rPr lang="fr-FR" sz="2000" dirty="0" err="1"/>
              <a:t>RouterModule</a:t>
            </a:r>
            <a:r>
              <a:rPr lang="fr-FR" sz="2000" dirty="0"/>
              <a:t> lors de son import par le "</a:t>
            </a:r>
            <a:r>
              <a:rPr lang="fr-FR" sz="2000" dirty="0" err="1"/>
              <a:t>root</a:t>
            </a:r>
            <a:r>
              <a:rPr lang="fr-FR" sz="2000" dirty="0"/>
              <a:t> module" </a:t>
            </a:r>
            <a:r>
              <a:rPr lang="fr-FR" sz="2000" dirty="0" err="1" smtClean="0"/>
              <a:t>AppModule</a:t>
            </a:r>
            <a:r>
              <a:rPr lang="fr-FR" sz="2000" dirty="0" smtClean="0"/>
              <a:t>.</a:t>
            </a:r>
          </a:p>
          <a:p>
            <a:pPr marL="457200" indent="-457200" algn="just">
              <a:buFont typeface="Arial" panose="020B0604020202020204" pitchFamily="34" charset="0"/>
              <a:buChar char="•"/>
            </a:pPr>
            <a:r>
              <a:rPr lang="fr-FR" sz="2000" dirty="0">
                <a:solidFill>
                  <a:srgbClr val="92D050"/>
                </a:solidFill>
              </a:rPr>
              <a:t>Par bonne pratique, il est recommandé de placer cette configuration dans un module dédié </a:t>
            </a:r>
            <a:r>
              <a:rPr lang="fr-FR" sz="2000" dirty="0" err="1">
                <a:solidFill>
                  <a:srgbClr val="92D050"/>
                </a:solidFill>
              </a:rPr>
              <a:t>AppRoutingModule</a:t>
            </a:r>
            <a:r>
              <a:rPr lang="fr-FR" sz="2000" dirty="0">
                <a:solidFill>
                  <a:srgbClr val="92D050"/>
                </a:solidFill>
              </a:rPr>
              <a:t> importé par le "</a:t>
            </a:r>
            <a:r>
              <a:rPr lang="fr-FR" sz="2000" dirty="0" err="1">
                <a:solidFill>
                  <a:srgbClr val="92D050"/>
                </a:solidFill>
              </a:rPr>
              <a:t>root</a:t>
            </a:r>
            <a:r>
              <a:rPr lang="fr-FR" sz="2000" dirty="0">
                <a:solidFill>
                  <a:srgbClr val="92D050"/>
                </a:solidFill>
              </a:rPr>
              <a:t> module" </a:t>
            </a:r>
            <a:r>
              <a:rPr lang="fr-FR" sz="2000" dirty="0" err="1">
                <a:solidFill>
                  <a:srgbClr val="92D050"/>
                </a:solidFill>
              </a:rPr>
              <a:t>AppModule</a:t>
            </a:r>
            <a:r>
              <a:rPr lang="fr-FR" sz="2000" dirty="0">
                <a:solidFill>
                  <a:srgbClr val="92D050"/>
                </a:solidFill>
              </a:rPr>
              <a:t>.</a:t>
            </a:r>
          </a:p>
          <a:p>
            <a:pPr marL="457200" indent="-457200" algn="just">
              <a:buFont typeface="Arial" panose="020B0604020202020204" pitchFamily="34" charset="0"/>
              <a:buChar char="•"/>
            </a:pPr>
            <a:endParaRPr lang="fr-FR" sz="2000" dirty="0" smtClean="0"/>
          </a:p>
        </p:txBody>
      </p:sp>
      <p:sp>
        <p:nvSpPr>
          <p:cNvPr id="7" name="ZoneTexte 6"/>
          <p:cNvSpPr txBox="1"/>
          <p:nvPr/>
        </p:nvSpPr>
        <p:spPr>
          <a:xfrm>
            <a:off x="1447351" y="1120810"/>
            <a:ext cx="3324949" cy="584775"/>
          </a:xfrm>
          <a:prstGeom prst="rect">
            <a:avLst/>
          </a:prstGeom>
          <a:noFill/>
        </p:spPr>
        <p:txBody>
          <a:bodyPr wrap="none" rtlCol="0">
            <a:spAutoFit/>
          </a:bodyPr>
          <a:lstStyle/>
          <a:p>
            <a:r>
              <a:rPr lang="fr-FR" b="1" dirty="0" smtClean="0"/>
              <a:t>1. Configuration</a:t>
            </a:r>
            <a:endParaRPr lang="fr-FR" dirty="0"/>
          </a:p>
        </p:txBody>
      </p:sp>
      <p:sp>
        <p:nvSpPr>
          <p:cNvPr id="9" name="ZoneTexte 8"/>
          <p:cNvSpPr txBox="1"/>
          <p:nvPr/>
        </p:nvSpPr>
        <p:spPr>
          <a:xfrm>
            <a:off x="682266" y="3346596"/>
            <a:ext cx="5499078" cy="61247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lgn="just"/>
            <a:r>
              <a:rPr lang="en-US" sz="1400" dirty="0"/>
              <a:t>import { </a:t>
            </a:r>
            <a:r>
              <a:rPr lang="en-US" sz="1400" dirty="0" err="1"/>
              <a:t>NgModule</a:t>
            </a:r>
            <a:r>
              <a:rPr lang="en-US" sz="1400" dirty="0"/>
              <a:t> } from '@angular/core';</a:t>
            </a:r>
          </a:p>
          <a:p>
            <a:pPr lvl="1" algn="just"/>
            <a:r>
              <a:rPr lang="en-US" sz="1400" dirty="0"/>
              <a:t>import { </a:t>
            </a:r>
            <a:r>
              <a:rPr lang="en-US" sz="1400" dirty="0" err="1"/>
              <a:t>RouterModule</a:t>
            </a:r>
            <a:r>
              <a:rPr lang="en-US" sz="1400" dirty="0"/>
              <a:t>, Routes } from '@angular/router';</a:t>
            </a:r>
          </a:p>
          <a:p>
            <a:pPr lvl="1" algn="just"/>
            <a:endParaRPr lang="en-US" sz="1400" dirty="0"/>
          </a:p>
          <a:p>
            <a:pPr lvl="1" algn="just"/>
            <a:r>
              <a:rPr lang="en-US" sz="1400" dirty="0"/>
              <a:t>export </a:t>
            </a:r>
            <a:r>
              <a:rPr lang="en-US" sz="1400" dirty="0" err="1"/>
              <a:t>const</a:t>
            </a:r>
            <a:r>
              <a:rPr lang="en-US" sz="1400" dirty="0"/>
              <a:t> </a:t>
            </a:r>
            <a:r>
              <a:rPr lang="en-US" sz="1400" dirty="0" err="1"/>
              <a:t>appRouteList</a:t>
            </a:r>
            <a:r>
              <a:rPr lang="en-US" sz="1400" dirty="0"/>
              <a:t>: Routes = [</a:t>
            </a:r>
          </a:p>
          <a:p>
            <a:pPr lvl="1" algn="just"/>
            <a:r>
              <a:rPr lang="en-US" sz="1400" dirty="0"/>
              <a:t>    {</a:t>
            </a:r>
          </a:p>
          <a:p>
            <a:pPr lvl="1" algn="just"/>
            <a:r>
              <a:rPr lang="en-US" sz="1400" dirty="0"/>
              <a:t>        path: 'landing',</a:t>
            </a:r>
          </a:p>
          <a:p>
            <a:pPr lvl="1" algn="just"/>
            <a:r>
              <a:rPr lang="en-US" sz="1400" dirty="0"/>
              <a:t>        component: </a:t>
            </a:r>
            <a:r>
              <a:rPr lang="en-US" sz="1400" dirty="0" err="1"/>
              <a:t>LandingViewComponent</a:t>
            </a:r>
            <a:endParaRPr lang="en-US" sz="1400" dirty="0"/>
          </a:p>
          <a:p>
            <a:pPr lvl="1" algn="just"/>
            <a:r>
              <a:rPr lang="en-US" sz="1400" dirty="0"/>
              <a:t>    },</a:t>
            </a:r>
          </a:p>
          <a:p>
            <a:pPr lvl="1" algn="just"/>
            <a:r>
              <a:rPr lang="en-US" sz="1400" dirty="0"/>
              <a:t>    {</a:t>
            </a:r>
          </a:p>
          <a:p>
            <a:pPr lvl="1" algn="just"/>
            <a:r>
              <a:rPr lang="en-US" sz="1400" dirty="0"/>
              <a:t>        path: 'search',</a:t>
            </a:r>
          </a:p>
          <a:p>
            <a:pPr lvl="1" algn="just"/>
            <a:r>
              <a:rPr lang="en-US" sz="1400" dirty="0"/>
              <a:t>        component: </a:t>
            </a:r>
            <a:r>
              <a:rPr lang="en-US" sz="1400" dirty="0" err="1"/>
              <a:t>BookSearchViewComponent</a:t>
            </a:r>
            <a:endParaRPr lang="en-US" sz="1400" dirty="0"/>
          </a:p>
          <a:p>
            <a:pPr lvl="1" algn="just"/>
            <a:r>
              <a:rPr lang="en-US" sz="1400" dirty="0"/>
              <a:t>    },</a:t>
            </a:r>
          </a:p>
          <a:p>
            <a:pPr lvl="1" algn="just"/>
            <a:r>
              <a:rPr lang="en-US" sz="1400" dirty="0"/>
              <a:t>    {</a:t>
            </a:r>
          </a:p>
          <a:p>
            <a:pPr lvl="1" algn="just"/>
            <a:r>
              <a:rPr lang="en-US" sz="1400" dirty="0"/>
              <a:t>        path: '**',</a:t>
            </a:r>
          </a:p>
          <a:p>
            <a:pPr lvl="1" algn="just"/>
            <a:r>
              <a:rPr lang="en-US" sz="1400" dirty="0"/>
              <a:t>        </a:t>
            </a:r>
            <a:r>
              <a:rPr lang="en-US" sz="1400" dirty="0" err="1"/>
              <a:t>redirectTo</a:t>
            </a:r>
            <a:r>
              <a:rPr lang="en-US" sz="1400" dirty="0"/>
              <a:t>: 'landing'</a:t>
            </a:r>
          </a:p>
          <a:p>
            <a:pPr lvl="1" algn="just"/>
            <a:r>
              <a:rPr lang="en-US" sz="1400" dirty="0"/>
              <a:t>    }</a:t>
            </a:r>
          </a:p>
          <a:p>
            <a:pPr lvl="1" algn="just"/>
            <a:r>
              <a:rPr lang="en-US" sz="1400" dirty="0"/>
              <a:t>];</a:t>
            </a:r>
          </a:p>
          <a:p>
            <a:pPr lvl="1" algn="just"/>
            <a:endParaRPr lang="en-US" sz="1400" dirty="0"/>
          </a:p>
          <a:p>
            <a:pPr lvl="1" algn="just"/>
            <a:r>
              <a:rPr lang="en-US" sz="1400" dirty="0"/>
              <a:t>@</a:t>
            </a:r>
            <a:r>
              <a:rPr lang="en-US" sz="1400" dirty="0" err="1"/>
              <a:t>NgModule</a:t>
            </a:r>
            <a:r>
              <a:rPr lang="en-US" sz="1400" dirty="0"/>
              <a:t>({</a:t>
            </a:r>
          </a:p>
          <a:p>
            <a:pPr lvl="1" algn="just"/>
            <a:r>
              <a:rPr lang="en-US" sz="1400" dirty="0"/>
              <a:t>    exports: [</a:t>
            </a:r>
          </a:p>
          <a:p>
            <a:pPr lvl="1" algn="just"/>
            <a:r>
              <a:rPr lang="en-US" sz="1400" dirty="0"/>
              <a:t>        </a:t>
            </a:r>
            <a:r>
              <a:rPr lang="en-US" sz="1400" dirty="0" err="1"/>
              <a:t>RouterModule</a:t>
            </a:r>
            <a:endParaRPr lang="en-US" sz="1400" dirty="0"/>
          </a:p>
          <a:p>
            <a:pPr lvl="1" algn="just"/>
            <a:r>
              <a:rPr lang="en-US" sz="1400" dirty="0"/>
              <a:t>    ],</a:t>
            </a:r>
          </a:p>
          <a:p>
            <a:pPr lvl="1" algn="just"/>
            <a:r>
              <a:rPr lang="en-US" sz="1400" dirty="0"/>
              <a:t>    imports: [</a:t>
            </a:r>
          </a:p>
          <a:p>
            <a:pPr lvl="1" algn="just"/>
            <a:r>
              <a:rPr lang="en-US" sz="1400" dirty="0"/>
              <a:t>        </a:t>
            </a:r>
            <a:r>
              <a:rPr lang="en-US" sz="1400" dirty="0" err="1"/>
              <a:t>RouterModule.forRoot</a:t>
            </a:r>
            <a:r>
              <a:rPr lang="en-US" sz="1400" dirty="0"/>
              <a:t>(</a:t>
            </a:r>
            <a:r>
              <a:rPr lang="en-US" sz="1400" dirty="0" err="1"/>
              <a:t>appRouteList</a:t>
            </a:r>
            <a:r>
              <a:rPr lang="en-US" sz="1400" dirty="0"/>
              <a:t>)</a:t>
            </a:r>
          </a:p>
          <a:p>
            <a:pPr lvl="1" algn="just"/>
            <a:r>
              <a:rPr lang="en-US" sz="1400" dirty="0"/>
              <a:t>    ]</a:t>
            </a:r>
          </a:p>
          <a:p>
            <a:pPr lvl="1" algn="just"/>
            <a:r>
              <a:rPr lang="en-US" sz="1400" dirty="0"/>
              <a:t>})</a:t>
            </a:r>
          </a:p>
          <a:p>
            <a:pPr lvl="1" algn="just"/>
            <a:r>
              <a:rPr lang="en-US" sz="1400" dirty="0"/>
              <a:t>export class </a:t>
            </a:r>
            <a:r>
              <a:rPr lang="en-US" sz="1400" dirty="0" err="1"/>
              <a:t>AppRoutingModule</a:t>
            </a:r>
            <a:r>
              <a:rPr lang="en-US" sz="1400" dirty="0"/>
              <a:t> {</a:t>
            </a:r>
          </a:p>
          <a:p>
            <a:pPr lvl="1" algn="just"/>
            <a:r>
              <a:rPr lang="en-US" sz="1400" dirty="0"/>
              <a:t>}</a:t>
            </a:r>
            <a:endParaRPr lang="fr-FR" sz="1400" dirty="0"/>
          </a:p>
        </p:txBody>
      </p:sp>
      <p:sp>
        <p:nvSpPr>
          <p:cNvPr id="11" name="ZoneTexte 10"/>
          <p:cNvSpPr txBox="1"/>
          <p:nvPr/>
        </p:nvSpPr>
        <p:spPr>
          <a:xfrm>
            <a:off x="6657018" y="4468425"/>
            <a:ext cx="10514977"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000" b="1" dirty="0"/>
              <a:t>`</a:t>
            </a:r>
            <a:r>
              <a:rPr lang="fr-FR" sz="2000" dirty="0"/>
              <a:t>` est une "</a:t>
            </a:r>
            <a:r>
              <a:rPr lang="fr-FR" sz="2000" dirty="0" err="1"/>
              <a:t>wildcard</a:t>
            </a:r>
            <a:r>
              <a:rPr lang="fr-FR" sz="2000" dirty="0"/>
              <a:t>"** qui "match" toutes les </a:t>
            </a:r>
            <a:r>
              <a:rPr lang="fr-FR" sz="2000" dirty="0" err="1"/>
              <a:t>urls</a:t>
            </a:r>
            <a:r>
              <a:rPr lang="fr-FR" sz="2000" dirty="0"/>
              <a:t> </a:t>
            </a:r>
            <a:r>
              <a:rPr lang="fr-FR" sz="2000" i="1" dirty="0"/>
              <a:t>(sauf celles qui ont "match" les routes précédentes)</a:t>
            </a:r>
            <a:r>
              <a:rPr lang="fr-FR" sz="2000" dirty="0"/>
              <a:t>.</a:t>
            </a:r>
          </a:p>
          <a:p>
            <a:r>
              <a:rPr lang="fr-FR" sz="2000" b="1" dirty="0"/>
              <a:t>Il faut donc faire attention à l'ordre des "routes".</a:t>
            </a:r>
            <a:endParaRPr lang="fr-FR" sz="2000" dirty="0"/>
          </a:p>
        </p:txBody>
      </p:sp>
    </p:spTree>
    <p:extLst>
      <p:ext uri="{BB962C8B-B14F-4D97-AF65-F5344CB8AC3E}">
        <p14:creationId xmlns:p14="http://schemas.microsoft.com/office/powerpoint/2010/main" val="3633495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45</a:t>
            </a:fld>
            <a:endParaRPr lang="en-US" dirty="0"/>
          </a:p>
        </p:txBody>
      </p:sp>
      <p:sp>
        <p:nvSpPr>
          <p:cNvPr id="4" name="ZoneTexte 3"/>
          <p:cNvSpPr txBox="1"/>
          <p:nvPr/>
        </p:nvSpPr>
        <p:spPr>
          <a:xfrm>
            <a:off x="862286" y="338480"/>
            <a:ext cx="5121915" cy="584775"/>
          </a:xfrm>
          <a:prstGeom prst="rect">
            <a:avLst/>
          </a:prstGeom>
          <a:noFill/>
        </p:spPr>
        <p:txBody>
          <a:bodyPr wrap="none" rtlCol="0">
            <a:spAutoFit/>
          </a:bodyPr>
          <a:lstStyle/>
          <a:p>
            <a:r>
              <a:rPr lang="fr-FR" b="1" dirty="0" smtClean="0"/>
              <a:t>Mise en place du </a:t>
            </a:r>
            <a:r>
              <a:rPr lang="fr-FR" b="1" dirty="0" err="1"/>
              <a:t>R</a:t>
            </a:r>
            <a:r>
              <a:rPr lang="fr-FR" b="1" dirty="0" err="1" smtClean="0"/>
              <a:t>outing</a:t>
            </a:r>
            <a:endParaRPr lang="fr-FR" dirty="0"/>
          </a:p>
        </p:txBody>
      </p:sp>
      <p:sp>
        <p:nvSpPr>
          <p:cNvPr id="6" name="ZoneTexte 5"/>
          <p:cNvSpPr txBox="1"/>
          <p:nvPr/>
        </p:nvSpPr>
        <p:spPr>
          <a:xfrm>
            <a:off x="682266" y="1903140"/>
            <a:ext cx="16507834"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a:t>La configuration du "</a:t>
            </a:r>
            <a:r>
              <a:rPr lang="fr-FR" sz="2000" dirty="0" err="1"/>
              <a:t>Routing</a:t>
            </a:r>
            <a:r>
              <a:rPr lang="fr-FR" sz="2000" dirty="0"/>
              <a:t>" permet de définir quel composant afficher en fonction de la route mais cela n'indique pas à </a:t>
            </a:r>
            <a:r>
              <a:rPr lang="fr-FR" sz="2000" dirty="0" err="1"/>
              <a:t>Angular</a:t>
            </a:r>
            <a:r>
              <a:rPr lang="fr-FR" sz="2000" dirty="0"/>
              <a:t> où injecter le composant dans la page. </a:t>
            </a:r>
            <a:endParaRPr lang="fr-FR" sz="2000" dirty="0" smtClean="0"/>
          </a:p>
          <a:p>
            <a:pPr marL="457200" indent="-457200" algn="just">
              <a:buFont typeface="Arial" panose="020B0604020202020204" pitchFamily="34" charset="0"/>
              <a:buChar char="•"/>
            </a:pPr>
            <a:r>
              <a:rPr lang="fr-FR" sz="2000" dirty="0" smtClean="0"/>
              <a:t>Pour </a:t>
            </a:r>
            <a:r>
              <a:rPr lang="fr-FR" sz="2000" dirty="0"/>
              <a:t>indiquer l'emplacement d'insertion du composant, il faut utiliser la directive &lt;router-</a:t>
            </a:r>
            <a:r>
              <a:rPr lang="fr-FR" sz="2000" dirty="0" err="1"/>
              <a:t>outlet</a:t>
            </a:r>
            <a:r>
              <a:rPr lang="fr-FR" sz="2000" dirty="0"/>
              <a:t>&gt; directement dans le "</a:t>
            </a:r>
            <a:r>
              <a:rPr lang="fr-FR" sz="2000" dirty="0" err="1"/>
              <a:t>root</a:t>
            </a:r>
            <a:r>
              <a:rPr lang="fr-FR" sz="2000" dirty="0"/>
              <a:t> component" </a:t>
            </a:r>
            <a:r>
              <a:rPr lang="fr-FR" sz="2000" dirty="0" err="1"/>
              <a:t>AppComponent</a:t>
            </a:r>
            <a:endParaRPr lang="fr-FR" sz="2000" dirty="0" smtClean="0"/>
          </a:p>
        </p:txBody>
      </p:sp>
      <p:sp>
        <p:nvSpPr>
          <p:cNvPr id="7" name="ZoneTexte 6"/>
          <p:cNvSpPr txBox="1"/>
          <p:nvPr/>
        </p:nvSpPr>
        <p:spPr>
          <a:xfrm>
            <a:off x="1447351" y="1120810"/>
            <a:ext cx="3074881" cy="584775"/>
          </a:xfrm>
          <a:prstGeom prst="rect">
            <a:avLst/>
          </a:prstGeom>
          <a:noFill/>
        </p:spPr>
        <p:txBody>
          <a:bodyPr wrap="none" rtlCol="0">
            <a:spAutoFit/>
          </a:bodyPr>
          <a:lstStyle/>
          <a:p>
            <a:r>
              <a:rPr lang="fr-FR" b="1" dirty="0"/>
              <a:t>2</a:t>
            </a:r>
            <a:r>
              <a:rPr lang="fr-FR" b="1" dirty="0" smtClean="0"/>
              <a:t>. router-</a:t>
            </a:r>
            <a:r>
              <a:rPr lang="fr-FR" b="1" dirty="0" err="1" smtClean="0"/>
              <a:t>outlet</a:t>
            </a:r>
            <a:endParaRPr lang="fr-FR" dirty="0"/>
          </a:p>
        </p:txBody>
      </p:sp>
      <p:sp>
        <p:nvSpPr>
          <p:cNvPr id="9" name="ZoneTexte 8"/>
          <p:cNvSpPr txBox="1"/>
          <p:nvPr/>
        </p:nvSpPr>
        <p:spPr>
          <a:xfrm>
            <a:off x="11691022" y="3226579"/>
            <a:ext cx="5499078"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lgn="just"/>
            <a:r>
              <a:rPr lang="en-US" sz="2000" dirty="0" smtClean="0"/>
              <a:t>&lt;app-header</a:t>
            </a:r>
            <a:r>
              <a:rPr lang="en-US" sz="2000" dirty="0"/>
              <a:t>&gt;</a:t>
            </a:r>
          </a:p>
          <a:p>
            <a:pPr lvl="1" algn="just"/>
            <a:r>
              <a:rPr lang="en-US" sz="2000" dirty="0"/>
              <a:t>...</a:t>
            </a:r>
          </a:p>
          <a:p>
            <a:pPr lvl="1" algn="just"/>
            <a:r>
              <a:rPr lang="en-US" sz="2000" dirty="0" smtClean="0"/>
              <a:t>&lt;/app-header</a:t>
            </a:r>
            <a:r>
              <a:rPr lang="en-US" sz="2000" dirty="0"/>
              <a:t>&gt;</a:t>
            </a:r>
          </a:p>
          <a:p>
            <a:pPr lvl="1" algn="just"/>
            <a:r>
              <a:rPr lang="en-US" sz="2000" dirty="0"/>
              <a:t>&lt;router-outlet&gt;&lt;/router-outlet&gt;</a:t>
            </a:r>
          </a:p>
          <a:p>
            <a:pPr lvl="1" algn="just"/>
            <a:r>
              <a:rPr lang="en-US" sz="2000" dirty="0" smtClean="0"/>
              <a:t>&lt;app-footer</a:t>
            </a:r>
            <a:r>
              <a:rPr lang="en-US" sz="2000" dirty="0"/>
              <a:t>&gt;</a:t>
            </a:r>
          </a:p>
          <a:p>
            <a:pPr lvl="1" algn="just"/>
            <a:r>
              <a:rPr lang="en-US" sz="2000" dirty="0"/>
              <a:t>...</a:t>
            </a:r>
          </a:p>
          <a:p>
            <a:pPr lvl="1" algn="just"/>
            <a:r>
              <a:rPr lang="en-US" sz="2000" dirty="0" smtClean="0"/>
              <a:t>&lt;/app-footer</a:t>
            </a:r>
            <a:r>
              <a:rPr lang="en-US" sz="2000" dirty="0"/>
              <a:t>&gt;</a:t>
            </a:r>
            <a:endParaRPr lang="fr-FR" sz="2000" dirty="0"/>
          </a:p>
        </p:txBody>
      </p:sp>
      <p:sp>
        <p:nvSpPr>
          <p:cNvPr id="10" name="ZoneTexte 9"/>
          <p:cNvSpPr txBox="1"/>
          <p:nvPr/>
        </p:nvSpPr>
        <p:spPr>
          <a:xfrm>
            <a:off x="1447351" y="4888573"/>
            <a:ext cx="4099199" cy="584775"/>
          </a:xfrm>
          <a:prstGeom prst="rect">
            <a:avLst/>
          </a:prstGeom>
          <a:noFill/>
        </p:spPr>
        <p:txBody>
          <a:bodyPr wrap="none" rtlCol="0">
            <a:spAutoFit/>
          </a:bodyPr>
          <a:lstStyle/>
          <a:p>
            <a:r>
              <a:rPr lang="fr-FR" b="1" dirty="0" smtClean="0"/>
              <a:t>3. Création d’un lien</a:t>
            </a:r>
            <a:endParaRPr lang="fr-FR" dirty="0"/>
          </a:p>
        </p:txBody>
      </p:sp>
      <p:sp>
        <p:nvSpPr>
          <p:cNvPr id="12" name="ZoneTexte 11"/>
          <p:cNvSpPr txBox="1"/>
          <p:nvPr/>
        </p:nvSpPr>
        <p:spPr>
          <a:xfrm>
            <a:off x="682266" y="5704322"/>
            <a:ext cx="16507834"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a:t>En utilisant des liens natifs &lt;a </a:t>
            </a:r>
            <a:r>
              <a:rPr lang="fr-FR" sz="2000" dirty="0" err="1"/>
              <a:t>href</a:t>
            </a:r>
            <a:r>
              <a:rPr lang="fr-FR" sz="2000" dirty="0"/>
              <a:t>="/</a:t>
            </a:r>
            <a:r>
              <a:rPr lang="fr-FR" sz="2000" dirty="0" err="1"/>
              <a:t>search</a:t>
            </a:r>
            <a:r>
              <a:rPr lang="fr-FR" sz="2000" dirty="0"/>
              <a:t>"&gt;, le "browser" va produire une requête HTTP GET vers le serveur et recharger toute l'application. </a:t>
            </a:r>
            <a:endParaRPr lang="fr-FR" sz="2000" dirty="0" smtClean="0"/>
          </a:p>
          <a:p>
            <a:pPr marL="457200" indent="-457200" algn="just">
              <a:buFont typeface="Arial" panose="020B0604020202020204" pitchFamily="34" charset="0"/>
              <a:buChar char="•"/>
            </a:pPr>
            <a:r>
              <a:rPr lang="fr-FR" sz="2000" dirty="0" smtClean="0"/>
              <a:t>Pour </a:t>
            </a:r>
            <a:r>
              <a:rPr lang="fr-FR" sz="2000" dirty="0"/>
              <a:t>éviter ce problème, le module de "</a:t>
            </a:r>
            <a:r>
              <a:rPr lang="fr-FR" sz="2000" dirty="0" err="1"/>
              <a:t>Routing</a:t>
            </a:r>
            <a:r>
              <a:rPr lang="fr-FR" sz="2000" dirty="0"/>
              <a:t>" </a:t>
            </a:r>
            <a:r>
              <a:rPr lang="fr-FR" sz="2000" dirty="0" err="1"/>
              <a:t>Angular</a:t>
            </a:r>
            <a:r>
              <a:rPr lang="fr-FR" sz="2000" dirty="0"/>
              <a:t> fournit la directive </a:t>
            </a:r>
            <a:r>
              <a:rPr lang="fr-FR" sz="2000" dirty="0" err="1"/>
              <a:t>routerLink</a:t>
            </a:r>
            <a:r>
              <a:rPr lang="fr-FR" sz="2000" dirty="0"/>
              <a:t> qui permet d'intercepter l'événement click sur les liens et de changer de "route" sans recharger toute l'application.</a:t>
            </a:r>
            <a:endParaRPr lang="fr-FR" sz="2000" dirty="0" smtClean="0"/>
          </a:p>
        </p:txBody>
      </p:sp>
      <p:sp>
        <p:nvSpPr>
          <p:cNvPr id="13" name="ZoneTexte 12"/>
          <p:cNvSpPr txBox="1"/>
          <p:nvPr/>
        </p:nvSpPr>
        <p:spPr>
          <a:xfrm>
            <a:off x="11699429" y="7027761"/>
            <a:ext cx="549907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lgn="just"/>
            <a:r>
              <a:rPr lang="en-US" sz="2000" dirty="0"/>
              <a:t>&lt;a </a:t>
            </a:r>
            <a:r>
              <a:rPr lang="en-US" sz="2000" dirty="0" err="1"/>
              <a:t>routerLink</a:t>
            </a:r>
            <a:r>
              <a:rPr lang="en-US" sz="2000" dirty="0"/>
              <a:t>="/search"&gt;Search&lt;/a&gt;</a:t>
            </a:r>
            <a:endParaRPr lang="fr-FR" sz="2000" dirty="0"/>
          </a:p>
        </p:txBody>
      </p:sp>
      <p:sp>
        <p:nvSpPr>
          <p:cNvPr id="16" name="ZoneTexte 15"/>
          <p:cNvSpPr txBox="1"/>
          <p:nvPr/>
        </p:nvSpPr>
        <p:spPr>
          <a:xfrm>
            <a:off x="682266" y="8175594"/>
            <a:ext cx="16507834"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159276" lvl="1" indent="-342900" algn="just">
              <a:buFont typeface="Arial" panose="020B0604020202020204" pitchFamily="34" charset="0"/>
              <a:buChar char="•"/>
            </a:pPr>
            <a:r>
              <a:rPr lang="fr-FR" sz="2000" dirty="0"/>
              <a:t>La directive </a:t>
            </a:r>
            <a:r>
              <a:rPr lang="fr-FR" sz="2000" dirty="0" err="1"/>
              <a:t>routerLink</a:t>
            </a:r>
            <a:r>
              <a:rPr lang="fr-FR" sz="2000" dirty="0"/>
              <a:t> génère tout de même l'attribut </a:t>
            </a:r>
            <a:r>
              <a:rPr lang="fr-FR" sz="2000" dirty="0" err="1"/>
              <a:t>href</a:t>
            </a:r>
            <a:r>
              <a:rPr lang="fr-FR" sz="2000" dirty="0"/>
              <a:t> pour faciliter la compréhension de la page par les "browsers" ou "moteurs de recherche". Cela permet par exemple, d'ouvrir un lien dans une nouvelle fenêtre grâce au menu contextuel ou encore copier le lien d'une "route".</a:t>
            </a:r>
          </a:p>
        </p:txBody>
      </p:sp>
    </p:spTree>
    <p:extLst>
      <p:ext uri="{BB962C8B-B14F-4D97-AF65-F5344CB8AC3E}">
        <p14:creationId xmlns:p14="http://schemas.microsoft.com/office/powerpoint/2010/main" val="3255461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Forms</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46</a:t>
            </a:fld>
            <a:endParaRPr lang="en-US" dirty="0"/>
          </a:p>
        </p:txBody>
      </p:sp>
      <p:sp>
        <p:nvSpPr>
          <p:cNvPr id="5" name="Espace réservé du texte 4"/>
          <p:cNvSpPr>
            <a:spLocks noGrp="1"/>
          </p:cNvSpPr>
          <p:nvPr>
            <p:ph type="body" sz="quarter" idx="14"/>
          </p:nvPr>
        </p:nvSpPr>
        <p:spPr/>
        <p:txBody>
          <a:bodyPr/>
          <a:lstStyle/>
          <a:p>
            <a:r>
              <a:rPr lang="fr-FR" dirty="0" smtClean="0"/>
              <a:t>Template-</a:t>
            </a:r>
            <a:r>
              <a:rPr lang="fr-FR" dirty="0" err="1" smtClean="0"/>
              <a:t>driven</a:t>
            </a:r>
            <a:r>
              <a:rPr lang="fr-FR" dirty="0" smtClean="0"/>
              <a:t> </a:t>
            </a:r>
            <a:r>
              <a:rPr lang="fr-FR" dirty="0" err="1"/>
              <a:t>F</a:t>
            </a:r>
            <a:r>
              <a:rPr lang="fr-FR" dirty="0" err="1" smtClean="0"/>
              <a:t>orms</a:t>
            </a:r>
            <a:endParaRPr lang="fr-FR" dirty="0"/>
          </a:p>
        </p:txBody>
      </p:sp>
      <p:sp>
        <p:nvSpPr>
          <p:cNvPr id="6" name="Espace réservé du texte 5"/>
          <p:cNvSpPr>
            <a:spLocks noGrp="1"/>
          </p:cNvSpPr>
          <p:nvPr>
            <p:ph type="body" sz="quarter" idx="15"/>
          </p:nvPr>
        </p:nvSpPr>
        <p:spPr/>
        <p:txBody>
          <a:bodyPr/>
          <a:lstStyle/>
          <a:p>
            <a:r>
              <a:rPr lang="fr-FR" dirty="0"/>
              <a:t>L'approche "Template-</a:t>
            </a:r>
            <a:r>
              <a:rPr lang="fr-FR" dirty="0" err="1"/>
              <a:t>driven</a:t>
            </a:r>
            <a:r>
              <a:rPr lang="fr-FR" dirty="0"/>
              <a:t> </a:t>
            </a:r>
            <a:r>
              <a:rPr lang="fr-FR" dirty="0" err="1"/>
              <a:t>Forms</a:t>
            </a:r>
            <a:r>
              <a:rPr lang="fr-FR" dirty="0"/>
              <a:t>" nécessite de mettre </a:t>
            </a:r>
            <a:r>
              <a:rPr lang="fr-FR" b="1" dirty="0"/>
              <a:t>la majeure partie de la logique du formulaire dans le </a:t>
            </a:r>
            <a:r>
              <a:rPr lang="fr-FR" b="1" dirty="0" err="1"/>
              <a:t>template</a:t>
            </a:r>
            <a:r>
              <a:rPr lang="fr-FR" dirty="0"/>
              <a:t>. Cela donne une fausse impression de "quick </a:t>
            </a:r>
            <a:r>
              <a:rPr lang="fr-FR" dirty="0" err="1"/>
              <a:t>win</a:t>
            </a:r>
            <a:r>
              <a:rPr lang="fr-FR" dirty="0"/>
              <a:t>" au départ et le code devient rapidement </a:t>
            </a:r>
            <a:r>
              <a:rPr lang="fr-FR" b="1" dirty="0"/>
              <a:t>difficile à maintenir et à tester</a:t>
            </a:r>
            <a:r>
              <a:rPr lang="fr-FR" dirty="0"/>
              <a:t>.</a:t>
            </a:r>
          </a:p>
        </p:txBody>
      </p:sp>
      <p:sp>
        <p:nvSpPr>
          <p:cNvPr id="7" name="Espace réservé du texte 6"/>
          <p:cNvSpPr>
            <a:spLocks noGrp="1"/>
          </p:cNvSpPr>
          <p:nvPr>
            <p:ph type="body" sz="quarter" idx="16"/>
          </p:nvPr>
        </p:nvSpPr>
        <p:spPr/>
        <p:txBody>
          <a:bodyPr/>
          <a:lstStyle/>
          <a:p>
            <a:r>
              <a:rPr lang="fr-FR" dirty="0" err="1" smtClean="0"/>
              <a:t>Reactive</a:t>
            </a:r>
            <a:r>
              <a:rPr lang="fr-FR" dirty="0" smtClean="0"/>
              <a:t> </a:t>
            </a:r>
            <a:r>
              <a:rPr lang="fr-FR" dirty="0" err="1" smtClean="0"/>
              <a:t>Forms</a:t>
            </a:r>
            <a:endParaRPr lang="fr-FR" dirty="0"/>
          </a:p>
        </p:txBody>
      </p:sp>
      <p:sp>
        <p:nvSpPr>
          <p:cNvPr id="8" name="Espace réservé du texte 7"/>
          <p:cNvSpPr>
            <a:spLocks noGrp="1"/>
          </p:cNvSpPr>
          <p:nvPr>
            <p:ph type="body" sz="quarter" idx="17"/>
          </p:nvPr>
        </p:nvSpPr>
        <p:spPr/>
        <p:txBody>
          <a:bodyPr/>
          <a:lstStyle/>
          <a:p>
            <a:r>
              <a:rPr lang="fr-FR" dirty="0"/>
              <a:t>Pour remédier aux différentes limitations des Template-</a:t>
            </a:r>
            <a:r>
              <a:rPr lang="fr-FR" dirty="0" err="1"/>
              <a:t>driven</a:t>
            </a:r>
            <a:r>
              <a:rPr lang="fr-FR" dirty="0"/>
              <a:t> </a:t>
            </a:r>
            <a:r>
              <a:rPr lang="fr-FR" dirty="0" err="1"/>
              <a:t>Forms</a:t>
            </a:r>
            <a:r>
              <a:rPr lang="fr-FR" dirty="0"/>
              <a:t>, </a:t>
            </a:r>
            <a:r>
              <a:rPr lang="fr-FR" dirty="0" err="1"/>
              <a:t>Angular</a:t>
            </a:r>
            <a:r>
              <a:rPr lang="fr-FR" dirty="0"/>
              <a:t> offre une approche originale et efficace nommée "</a:t>
            </a:r>
            <a:r>
              <a:rPr lang="fr-FR" dirty="0" err="1"/>
              <a:t>Reactive</a:t>
            </a:r>
            <a:r>
              <a:rPr lang="fr-FR" dirty="0"/>
              <a:t> </a:t>
            </a:r>
            <a:r>
              <a:rPr lang="fr-FR" dirty="0" err="1"/>
              <a:t>Forms</a:t>
            </a:r>
            <a:r>
              <a:rPr lang="fr-FR" dirty="0"/>
              <a:t>" présentant les avantages suivants : </a:t>
            </a:r>
            <a:endParaRPr lang="fr-FR" dirty="0" smtClean="0"/>
          </a:p>
          <a:p>
            <a:pPr lvl="1"/>
            <a:r>
              <a:rPr lang="fr-FR" dirty="0" smtClean="0"/>
              <a:t>La </a:t>
            </a:r>
            <a:r>
              <a:rPr lang="fr-FR" dirty="0"/>
              <a:t>logique des formulaires se fait dans le code </a:t>
            </a:r>
            <a:r>
              <a:rPr lang="fr-FR" dirty="0" err="1"/>
              <a:t>TypeScript</a:t>
            </a:r>
            <a:r>
              <a:rPr lang="fr-FR" dirty="0"/>
              <a:t>. Le formulaire devient alors plus facile à tester et à générer dynamiquement. </a:t>
            </a:r>
            <a:endParaRPr lang="fr-FR" dirty="0" smtClean="0"/>
          </a:p>
          <a:p>
            <a:pPr lvl="1"/>
            <a:r>
              <a:rPr lang="fr-FR" dirty="0" smtClean="0"/>
              <a:t>Les </a:t>
            </a:r>
            <a:r>
              <a:rPr lang="fr-FR" dirty="0"/>
              <a:t>"</a:t>
            </a:r>
            <a:r>
              <a:rPr lang="fr-FR" dirty="0" err="1"/>
              <a:t>Reactive</a:t>
            </a:r>
            <a:r>
              <a:rPr lang="fr-FR" dirty="0"/>
              <a:t> </a:t>
            </a:r>
            <a:r>
              <a:rPr lang="fr-FR" dirty="0" err="1"/>
              <a:t>Forms</a:t>
            </a:r>
            <a:r>
              <a:rPr lang="fr-FR" dirty="0"/>
              <a:t>" utilisent des Observables pour faciliter et encourager le "</a:t>
            </a:r>
            <a:r>
              <a:rPr lang="fr-FR" dirty="0" err="1"/>
              <a:t>Reactive</a:t>
            </a:r>
            <a:r>
              <a:rPr lang="fr-FR" dirty="0"/>
              <a:t> </a:t>
            </a:r>
            <a:r>
              <a:rPr lang="fr-FR" dirty="0" err="1"/>
              <a:t>Programming</a:t>
            </a:r>
            <a:r>
              <a:rPr lang="fr-FR" dirty="0"/>
              <a:t>".</a:t>
            </a:r>
          </a:p>
        </p:txBody>
      </p:sp>
    </p:spTree>
    <p:extLst>
      <p:ext uri="{BB962C8B-B14F-4D97-AF65-F5344CB8AC3E}">
        <p14:creationId xmlns:p14="http://schemas.microsoft.com/office/powerpoint/2010/main" val="18733131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47</a:t>
            </a:fld>
            <a:endParaRPr lang="en-US" dirty="0"/>
          </a:p>
        </p:txBody>
      </p:sp>
      <p:sp>
        <p:nvSpPr>
          <p:cNvPr id="4" name="ZoneTexte 3"/>
          <p:cNvSpPr txBox="1"/>
          <p:nvPr/>
        </p:nvSpPr>
        <p:spPr>
          <a:xfrm>
            <a:off x="862286" y="338480"/>
            <a:ext cx="4504759" cy="584775"/>
          </a:xfrm>
          <a:prstGeom prst="rect">
            <a:avLst/>
          </a:prstGeom>
          <a:noFill/>
        </p:spPr>
        <p:txBody>
          <a:bodyPr wrap="none" rtlCol="0">
            <a:spAutoFit/>
          </a:bodyPr>
          <a:lstStyle/>
          <a:p>
            <a:r>
              <a:rPr lang="fr-FR" b="1" dirty="0" smtClean="0"/>
              <a:t>Template-</a:t>
            </a:r>
            <a:r>
              <a:rPr lang="fr-FR" b="1" dirty="0" err="1" smtClean="0"/>
              <a:t>Driven</a:t>
            </a:r>
            <a:r>
              <a:rPr lang="fr-FR" b="1" dirty="0" smtClean="0"/>
              <a:t> </a:t>
            </a:r>
            <a:r>
              <a:rPr lang="fr-FR" b="1" dirty="0" err="1" smtClean="0"/>
              <a:t>Form</a:t>
            </a:r>
            <a:endParaRPr lang="fr-FR" dirty="0"/>
          </a:p>
        </p:txBody>
      </p:sp>
      <p:sp>
        <p:nvSpPr>
          <p:cNvPr id="6" name="ZoneTexte 5"/>
          <p:cNvSpPr txBox="1"/>
          <p:nvPr/>
        </p:nvSpPr>
        <p:spPr>
          <a:xfrm>
            <a:off x="682266" y="1633110"/>
            <a:ext cx="17056895" cy="55707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a:t>La Directive </a:t>
            </a:r>
            <a:r>
              <a:rPr lang="fr-FR" sz="2000" dirty="0" err="1"/>
              <a:t>ngModel</a:t>
            </a:r>
            <a:r>
              <a:rPr lang="fr-FR" sz="2000" dirty="0"/>
              <a:t> est au </a:t>
            </a:r>
            <a:r>
              <a:rPr lang="fr-FR" sz="2000" dirty="0" err="1"/>
              <a:t>coeur</a:t>
            </a:r>
            <a:r>
              <a:rPr lang="fr-FR" sz="2000" dirty="0"/>
              <a:t> des "Template-</a:t>
            </a:r>
            <a:r>
              <a:rPr lang="fr-FR" sz="2000" dirty="0" err="1"/>
              <a:t>driven</a:t>
            </a:r>
            <a:r>
              <a:rPr lang="fr-FR" sz="2000" dirty="0"/>
              <a:t> </a:t>
            </a:r>
            <a:r>
              <a:rPr lang="fr-FR" sz="2000" dirty="0" err="1"/>
              <a:t>Forms</a:t>
            </a:r>
            <a:r>
              <a:rPr lang="fr-FR" sz="2000" dirty="0" smtClean="0"/>
              <a:t>".</a:t>
            </a:r>
          </a:p>
          <a:p>
            <a:pPr marL="457200" indent="-457200" algn="just">
              <a:buFont typeface="Arial" panose="020B0604020202020204" pitchFamily="34" charset="0"/>
              <a:buChar char="•"/>
            </a:pPr>
            <a:r>
              <a:rPr lang="fr-FR" sz="2000" dirty="0" smtClean="0"/>
              <a:t> </a:t>
            </a:r>
            <a:r>
              <a:rPr lang="fr-FR" sz="2000" dirty="0"/>
              <a:t>Elle permet principalement de "binder" dans les deux sens le "model" avec la "</a:t>
            </a:r>
            <a:r>
              <a:rPr lang="fr-FR" sz="2000" dirty="0" err="1"/>
              <a:t>view</a:t>
            </a:r>
            <a:r>
              <a:rPr lang="fr-FR" sz="2000" dirty="0"/>
              <a:t>". C'est ce que l'on appelle le "</a:t>
            </a:r>
            <a:r>
              <a:rPr lang="fr-FR" sz="2000" dirty="0" err="1"/>
              <a:t>Two-way</a:t>
            </a:r>
            <a:r>
              <a:rPr lang="fr-FR" sz="2000" dirty="0"/>
              <a:t> Binding</a:t>
            </a:r>
            <a:r>
              <a:rPr lang="fr-FR" sz="2000" dirty="0" smtClean="0"/>
              <a:t>".</a:t>
            </a:r>
          </a:p>
          <a:p>
            <a:pPr marL="457200" indent="-457200" algn="just">
              <a:buFont typeface="Arial" panose="020B0604020202020204" pitchFamily="34" charset="0"/>
              <a:buChar char="•"/>
            </a:pPr>
            <a:endParaRPr lang="fr-FR" sz="1600" dirty="0"/>
          </a:p>
          <a:p>
            <a:r>
              <a:rPr lang="fr-FR" sz="2000" dirty="0"/>
              <a:t>@Component({</a:t>
            </a:r>
          </a:p>
          <a:p>
            <a:r>
              <a:rPr lang="fr-FR" sz="2000" dirty="0"/>
              <a:t>    </a:t>
            </a:r>
            <a:r>
              <a:rPr lang="fr-FR" sz="2000" dirty="0" err="1"/>
              <a:t>templateUrl</a:t>
            </a:r>
            <a:r>
              <a:rPr lang="fr-FR" sz="2000" dirty="0"/>
              <a:t>: </a:t>
            </a:r>
            <a:r>
              <a:rPr lang="fr-FR" sz="2000" dirty="0" smtClean="0"/>
              <a:t>'./article-form.component.html</a:t>
            </a:r>
            <a:r>
              <a:rPr lang="fr-FR" sz="2000" dirty="0"/>
              <a:t>'</a:t>
            </a:r>
          </a:p>
          <a:p>
            <a:r>
              <a:rPr lang="fr-FR" sz="2000" dirty="0"/>
              <a:t>})</a:t>
            </a:r>
          </a:p>
          <a:p>
            <a:r>
              <a:rPr lang="fr-FR" sz="2000" dirty="0"/>
              <a:t>export </a:t>
            </a:r>
            <a:r>
              <a:rPr lang="fr-FR" sz="2000" dirty="0" smtClean="0"/>
              <a:t>class </a:t>
            </a:r>
            <a:r>
              <a:rPr lang="fr-FR" sz="2000" dirty="0" err="1" smtClean="0"/>
              <a:t>ArticleFormComponent</a:t>
            </a:r>
            <a:r>
              <a:rPr lang="fr-FR" sz="2000" dirty="0" smtClean="0"/>
              <a:t> </a:t>
            </a:r>
            <a:r>
              <a:rPr lang="fr-FR" sz="2000" dirty="0"/>
              <a:t>{</a:t>
            </a:r>
          </a:p>
          <a:p>
            <a:r>
              <a:rPr lang="fr-FR" sz="2000" dirty="0"/>
              <a:t>    </a:t>
            </a:r>
            <a:r>
              <a:rPr lang="fr-FR" sz="2000" dirty="0" err="1" smtClean="0"/>
              <a:t>articleName</a:t>
            </a:r>
            <a:r>
              <a:rPr lang="fr-FR" sz="2000" dirty="0" smtClean="0"/>
              <a:t>: </a:t>
            </a:r>
            <a:r>
              <a:rPr lang="fr-FR" sz="2000" dirty="0"/>
              <a:t>string;</a:t>
            </a:r>
          </a:p>
          <a:p>
            <a:r>
              <a:rPr lang="fr-FR" sz="2000" dirty="0" smtClean="0"/>
              <a:t>}</a:t>
            </a:r>
          </a:p>
          <a:p>
            <a:endParaRPr lang="fr-FR" sz="2000" dirty="0"/>
          </a:p>
          <a:p>
            <a:endParaRPr lang="fr-FR" sz="2000" dirty="0" smtClean="0"/>
          </a:p>
          <a:p>
            <a:r>
              <a:rPr lang="en-US" sz="2000" dirty="0"/>
              <a:t>&lt;form&gt;</a:t>
            </a:r>
          </a:p>
          <a:p>
            <a:r>
              <a:rPr lang="en-US" sz="2000" dirty="0"/>
              <a:t>    &lt;input</a:t>
            </a:r>
          </a:p>
          <a:p>
            <a:r>
              <a:rPr lang="en-US" sz="2000" dirty="0"/>
              <a:t>        name="title"</a:t>
            </a:r>
          </a:p>
          <a:p>
            <a:r>
              <a:rPr lang="en-US" sz="2000" dirty="0"/>
              <a:t>        [(</a:t>
            </a:r>
            <a:r>
              <a:rPr lang="en-US" sz="2000" dirty="0" err="1"/>
              <a:t>ngModel</a:t>
            </a:r>
            <a:r>
              <a:rPr lang="en-US" sz="2000" dirty="0" smtClean="0"/>
              <a:t>)]="</a:t>
            </a:r>
            <a:r>
              <a:rPr lang="fr-FR" sz="2000" dirty="0"/>
              <a:t> </a:t>
            </a:r>
            <a:r>
              <a:rPr lang="fr-FR" sz="2000" dirty="0" err="1"/>
              <a:t>articleName</a:t>
            </a:r>
            <a:r>
              <a:rPr lang="fr-FR" sz="2000" dirty="0"/>
              <a:t> </a:t>
            </a:r>
            <a:r>
              <a:rPr lang="en-US" sz="2000" dirty="0" smtClean="0"/>
              <a:t>"&gt;</a:t>
            </a:r>
            <a:endParaRPr lang="en-US" sz="2000" dirty="0"/>
          </a:p>
          <a:p>
            <a:r>
              <a:rPr lang="en-US" sz="2000" dirty="0"/>
              <a:t>&lt;/form&gt;</a:t>
            </a:r>
            <a:endParaRPr lang="fr-FR" sz="2000" dirty="0"/>
          </a:p>
          <a:p>
            <a:endParaRPr lang="fr-FR" sz="2000" dirty="0" smtClean="0"/>
          </a:p>
          <a:p>
            <a:endParaRPr lang="fr-FR" sz="2000" dirty="0"/>
          </a:p>
        </p:txBody>
      </p:sp>
      <p:sp>
        <p:nvSpPr>
          <p:cNvPr id="11" name="ZoneTexte 10"/>
          <p:cNvSpPr txBox="1"/>
          <p:nvPr/>
        </p:nvSpPr>
        <p:spPr>
          <a:xfrm>
            <a:off x="5367045" y="875031"/>
            <a:ext cx="1824538" cy="584775"/>
          </a:xfrm>
          <a:prstGeom prst="rect">
            <a:avLst/>
          </a:prstGeom>
          <a:noFill/>
        </p:spPr>
        <p:txBody>
          <a:bodyPr wrap="none" rtlCol="0">
            <a:spAutoFit/>
          </a:bodyPr>
          <a:lstStyle/>
          <a:p>
            <a:r>
              <a:rPr lang="fr-FR" dirty="0" err="1" smtClean="0"/>
              <a:t>NgModel</a:t>
            </a:r>
            <a:endParaRPr lang="fr-FR" dirty="0"/>
          </a:p>
        </p:txBody>
      </p:sp>
    </p:spTree>
    <p:extLst>
      <p:ext uri="{BB962C8B-B14F-4D97-AF65-F5344CB8AC3E}">
        <p14:creationId xmlns:p14="http://schemas.microsoft.com/office/powerpoint/2010/main" val="20749198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48</a:t>
            </a:fld>
            <a:endParaRPr lang="en-US" dirty="0"/>
          </a:p>
        </p:txBody>
      </p:sp>
      <p:sp>
        <p:nvSpPr>
          <p:cNvPr id="4" name="ZoneTexte 3"/>
          <p:cNvSpPr txBox="1"/>
          <p:nvPr/>
        </p:nvSpPr>
        <p:spPr>
          <a:xfrm>
            <a:off x="862286" y="338480"/>
            <a:ext cx="2895344" cy="584775"/>
          </a:xfrm>
          <a:prstGeom prst="rect">
            <a:avLst/>
          </a:prstGeom>
          <a:noFill/>
        </p:spPr>
        <p:txBody>
          <a:bodyPr wrap="none" rtlCol="0">
            <a:spAutoFit/>
          </a:bodyPr>
          <a:lstStyle/>
          <a:p>
            <a:r>
              <a:rPr lang="fr-FR" b="1" dirty="0" err="1" smtClean="0"/>
              <a:t>ReactiveForm</a:t>
            </a:r>
            <a:endParaRPr lang="fr-FR" dirty="0"/>
          </a:p>
        </p:txBody>
      </p:sp>
      <p:sp>
        <p:nvSpPr>
          <p:cNvPr id="6" name="ZoneTexte 5"/>
          <p:cNvSpPr txBox="1"/>
          <p:nvPr/>
        </p:nvSpPr>
        <p:spPr>
          <a:xfrm>
            <a:off x="660639" y="1065956"/>
            <a:ext cx="16507834" cy="8525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err="1" smtClean="0"/>
              <a:t>FormControl</a:t>
            </a:r>
            <a:r>
              <a:rPr lang="fr-FR" sz="2000" dirty="0" smtClean="0"/>
              <a:t>, </a:t>
            </a:r>
            <a:r>
              <a:rPr lang="fr-FR" sz="2000" dirty="0" err="1" smtClean="0"/>
              <a:t>FormGroup</a:t>
            </a:r>
            <a:r>
              <a:rPr lang="fr-FR" sz="2000" dirty="0" smtClean="0"/>
              <a:t> </a:t>
            </a:r>
          </a:p>
          <a:p>
            <a:pPr marL="1273576" lvl="1" indent="-457200" algn="just">
              <a:buFont typeface="Arial" panose="020B0604020202020204" pitchFamily="34" charset="0"/>
              <a:buChar char="•"/>
            </a:pPr>
            <a:r>
              <a:rPr lang="fr-FR" sz="2000" dirty="0" smtClean="0"/>
              <a:t>La </a:t>
            </a:r>
            <a:r>
              <a:rPr lang="fr-FR" sz="2000" dirty="0"/>
              <a:t>classe </a:t>
            </a:r>
            <a:r>
              <a:rPr lang="fr-FR" sz="2000" dirty="0" err="1"/>
              <a:t>FormControl</a:t>
            </a:r>
            <a:r>
              <a:rPr lang="fr-FR" sz="2000" dirty="0"/>
              <a:t> est une indirection permettant de contrôler et d'accéder à l'état des "</a:t>
            </a:r>
            <a:r>
              <a:rPr lang="fr-FR" sz="2000" dirty="0" err="1"/>
              <a:t>controls</a:t>
            </a:r>
            <a:r>
              <a:rPr lang="fr-FR" sz="2000" dirty="0"/>
              <a:t>" de la vue (</a:t>
            </a:r>
            <a:r>
              <a:rPr lang="fr-FR" sz="2000" dirty="0" err="1"/>
              <a:t>e.g</a:t>
            </a:r>
            <a:r>
              <a:rPr lang="fr-FR" sz="2000" dirty="0"/>
              <a:t>. &lt;input</a:t>
            </a:r>
            <a:r>
              <a:rPr lang="fr-FR" sz="2000" dirty="0" smtClean="0"/>
              <a:t>&gt;), avec ajout des du </a:t>
            </a:r>
            <a:r>
              <a:rPr lang="fr-FR" sz="2000" dirty="0" err="1" smtClean="0"/>
              <a:t>ReactiveFormsModule</a:t>
            </a:r>
            <a:r>
              <a:rPr lang="fr-FR" sz="2000" dirty="0" smtClean="0"/>
              <a:t> dans le </a:t>
            </a:r>
            <a:r>
              <a:rPr lang="fr-FR" sz="2000" dirty="0" err="1" smtClean="0"/>
              <a:t>app.module.ts</a:t>
            </a:r>
            <a:r>
              <a:rPr lang="fr-FR" sz="2000" dirty="0" smtClean="0"/>
              <a:t>.</a:t>
            </a:r>
          </a:p>
          <a:p>
            <a:pPr marL="1273576" lvl="1" indent="-457200" algn="just">
              <a:buFont typeface="Arial" panose="020B0604020202020204" pitchFamily="34" charset="0"/>
              <a:buChar char="•"/>
            </a:pPr>
            <a:r>
              <a:rPr lang="fr-FR" sz="2000" dirty="0" smtClean="0"/>
              <a:t>Les </a:t>
            </a:r>
            <a:r>
              <a:rPr lang="fr-FR" sz="2000" dirty="0" err="1" smtClean="0"/>
              <a:t>FormGroups</a:t>
            </a:r>
            <a:r>
              <a:rPr lang="fr-FR" sz="2000" dirty="0" smtClean="0"/>
              <a:t> sont des groupements des </a:t>
            </a:r>
            <a:r>
              <a:rPr lang="fr-FR" sz="2000" dirty="0" err="1" smtClean="0"/>
              <a:t>formControls</a:t>
            </a:r>
            <a:r>
              <a:rPr lang="fr-FR" sz="2000" dirty="0" smtClean="0"/>
              <a:t>.</a:t>
            </a:r>
          </a:p>
          <a:p>
            <a:pPr lvl="1"/>
            <a:r>
              <a:rPr lang="fr-FR" sz="2000" dirty="0" smtClean="0"/>
              <a:t>Exemple : </a:t>
            </a:r>
          </a:p>
          <a:p>
            <a:r>
              <a:rPr lang="fr-FR" sz="1600" dirty="0"/>
              <a:t>import { Component, </a:t>
            </a:r>
            <a:r>
              <a:rPr lang="fr-FR" sz="1600" dirty="0" err="1"/>
              <a:t>OnInit</a:t>
            </a:r>
            <a:r>
              <a:rPr lang="fr-FR" sz="1600" dirty="0"/>
              <a:t> } </a:t>
            </a:r>
            <a:r>
              <a:rPr lang="fr-FR" sz="1600" dirty="0" err="1"/>
              <a:t>from</a:t>
            </a:r>
            <a:r>
              <a:rPr lang="fr-FR" sz="1600" dirty="0"/>
              <a:t> '@</a:t>
            </a:r>
            <a:r>
              <a:rPr lang="fr-FR" sz="1600" dirty="0" err="1"/>
              <a:t>angular</a:t>
            </a:r>
            <a:r>
              <a:rPr lang="fr-FR" sz="1600" dirty="0"/>
              <a:t>/</a:t>
            </a:r>
            <a:r>
              <a:rPr lang="fr-FR" sz="1600" dirty="0" err="1"/>
              <a:t>core</a:t>
            </a:r>
            <a:r>
              <a:rPr lang="fr-FR" sz="1600" dirty="0"/>
              <a:t>';</a:t>
            </a:r>
          </a:p>
          <a:p>
            <a:r>
              <a:rPr lang="fr-FR" sz="1600" dirty="0"/>
              <a:t>import { </a:t>
            </a:r>
            <a:r>
              <a:rPr lang="fr-FR" sz="1600" dirty="0" err="1"/>
              <a:t>FormBuilder</a:t>
            </a:r>
            <a:r>
              <a:rPr lang="fr-FR" sz="1600" dirty="0"/>
              <a:t>, </a:t>
            </a:r>
            <a:r>
              <a:rPr lang="fr-FR" sz="1600" dirty="0" err="1"/>
              <a:t>FormGroup</a:t>
            </a:r>
            <a:r>
              <a:rPr lang="fr-FR" sz="1600" dirty="0"/>
              <a:t> } </a:t>
            </a:r>
            <a:r>
              <a:rPr lang="fr-FR" sz="1600" dirty="0" err="1"/>
              <a:t>from</a:t>
            </a:r>
            <a:r>
              <a:rPr lang="fr-FR" sz="1600" dirty="0"/>
              <a:t> '@</a:t>
            </a:r>
            <a:r>
              <a:rPr lang="fr-FR" sz="1600" dirty="0" err="1"/>
              <a:t>angular</a:t>
            </a:r>
            <a:r>
              <a:rPr lang="fr-FR" sz="1600" dirty="0"/>
              <a:t>/</a:t>
            </a:r>
            <a:r>
              <a:rPr lang="fr-FR" sz="1600" dirty="0" err="1"/>
              <a:t>forms</a:t>
            </a:r>
            <a:r>
              <a:rPr lang="fr-FR" sz="1600" dirty="0"/>
              <a:t>';</a:t>
            </a:r>
          </a:p>
          <a:p>
            <a:r>
              <a:rPr lang="fr-FR" sz="1600" dirty="0"/>
              <a:t>import { </a:t>
            </a:r>
            <a:r>
              <a:rPr lang="fr-FR" sz="1600" dirty="0" err="1"/>
              <a:t>ArticleService</a:t>
            </a:r>
            <a:r>
              <a:rPr lang="fr-FR" sz="1600" dirty="0"/>
              <a:t> } </a:t>
            </a:r>
            <a:r>
              <a:rPr lang="fr-FR" sz="1600" dirty="0" err="1"/>
              <a:t>from</a:t>
            </a:r>
            <a:r>
              <a:rPr lang="fr-FR" sz="1600" dirty="0"/>
              <a:t> '</a:t>
            </a:r>
            <a:r>
              <a:rPr lang="fr-FR" sz="1600" dirty="0" err="1"/>
              <a:t>src</a:t>
            </a:r>
            <a:r>
              <a:rPr lang="fr-FR" sz="1600" dirty="0"/>
              <a:t>/</a:t>
            </a:r>
            <a:r>
              <a:rPr lang="fr-FR" sz="1600" dirty="0" err="1"/>
              <a:t>app</a:t>
            </a:r>
            <a:r>
              <a:rPr lang="fr-FR" sz="1600" dirty="0"/>
              <a:t>/</a:t>
            </a:r>
            <a:r>
              <a:rPr lang="fr-FR" sz="1600" dirty="0" err="1"/>
              <a:t>shared</a:t>
            </a:r>
            <a:r>
              <a:rPr lang="fr-FR" sz="1600" dirty="0"/>
              <a:t>/</a:t>
            </a:r>
            <a:r>
              <a:rPr lang="fr-FR" sz="1600" dirty="0" err="1"/>
              <a:t>article.service</a:t>
            </a:r>
            <a:r>
              <a:rPr lang="fr-FR" sz="1600" dirty="0"/>
              <a:t>';</a:t>
            </a:r>
          </a:p>
          <a:p>
            <a:r>
              <a:rPr lang="fr-FR" sz="1600" dirty="0"/>
              <a:t>import { </a:t>
            </a:r>
            <a:r>
              <a:rPr lang="fr-FR" sz="1600" dirty="0" err="1"/>
              <a:t>CategorieService</a:t>
            </a:r>
            <a:r>
              <a:rPr lang="fr-FR" sz="1600" dirty="0"/>
              <a:t> } </a:t>
            </a:r>
            <a:r>
              <a:rPr lang="fr-FR" sz="1600" dirty="0" err="1"/>
              <a:t>from</a:t>
            </a:r>
            <a:r>
              <a:rPr lang="fr-FR" sz="1600" dirty="0"/>
              <a:t> '</a:t>
            </a:r>
            <a:r>
              <a:rPr lang="fr-FR" sz="1600" dirty="0" err="1"/>
              <a:t>src</a:t>
            </a:r>
            <a:r>
              <a:rPr lang="fr-FR" sz="1600" dirty="0"/>
              <a:t>/</a:t>
            </a:r>
            <a:r>
              <a:rPr lang="fr-FR" sz="1600" dirty="0" err="1"/>
              <a:t>app</a:t>
            </a:r>
            <a:r>
              <a:rPr lang="fr-FR" sz="1600" dirty="0"/>
              <a:t>/</a:t>
            </a:r>
            <a:r>
              <a:rPr lang="fr-FR" sz="1600" dirty="0" err="1"/>
              <a:t>shared</a:t>
            </a:r>
            <a:r>
              <a:rPr lang="fr-FR" sz="1600" dirty="0"/>
              <a:t>/</a:t>
            </a:r>
            <a:r>
              <a:rPr lang="fr-FR" sz="1600" dirty="0" err="1"/>
              <a:t>categorie.service</a:t>
            </a:r>
            <a:r>
              <a:rPr lang="fr-FR" sz="1600" dirty="0"/>
              <a:t>';</a:t>
            </a:r>
          </a:p>
          <a:p>
            <a:r>
              <a:rPr lang="fr-FR" sz="1600" dirty="0"/>
              <a:t>import { </a:t>
            </a:r>
            <a:r>
              <a:rPr lang="fr-FR" sz="1600" dirty="0" err="1"/>
              <a:t>ArticleDto</a:t>
            </a:r>
            <a:r>
              <a:rPr lang="fr-FR" sz="1600" dirty="0"/>
              <a:t> } </a:t>
            </a:r>
            <a:r>
              <a:rPr lang="fr-FR" sz="1600" dirty="0" err="1"/>
              <a:t>from</a:t>
            </a:r>
            <a:r>
              <a:rPr lang="fr-FR" sz="1600" dirty="0"/>
              <a:t> '</a:t>
            </a:r>
            <a:r>
              <a:rPr lang="fr-FR" sz="1600" dirty="0" err="1"/>
              <a:t>src</a:t>
            </a:r>
            <a:r>
              <a:rPr lang="fr-FR" sz="1600" dirty="0"/>
              <a:t>/</a:t>
            </a:r>
            <a:r>
              <a:rPr lang="fr-FR" sz="1600" dirty="0" err="1"/>
              <a:t>app</a:t>
            </a:r>
            <a:r>
              <a:rPr lang="fr-FR" sz="1600" dirty="0"/>
              <a:t>/</a:t>
            </a:r>
            <a:r>
              <a:rPr lang="fr-FR" sz="1600" dirty="0" err="1"/>
              <a:t>shared</a:t>
            </a:r>
            <a:r>
              <a:rPr lang="fr-FR" sz="1600" dirty="0"/>
              <a:t>/</a:t>
            </a:r>
            <a:r>
              <a:rPr lang="fr-FR" sz="1600" dirty="0" err="1"/>
              <a:t>models</a:t>
            </a:r>
            <a:r>
              <a:rPr lang="fr-FR" sz="1600" dirty="0"/>
              <a:t>/</a:t>
            </a:r>
            <a:r>
              <a:rPr lang="fr-FR" sz="1600" dirty="0" err="1"/>
              <a:t>article.model</a:t>
            </a:r>
            <a:r>
              <a:rPr lang="fr-FR" sz="1600" dirty="0"/>
              <a:t>';</a:t>
            </a:r>
          </a:p>
          <a:p>
            <a:r>
              <a:rPr lang="fr-FR" sz="1600" dirty="0"/>
              <a:t>import { </a:t>
            </a:r>
            <a:r>
              <a:rPr lang="fr-FR" sz="1600" dirty="0" err="1"/>
              <a:t>CategorieModel</a:t>
            </a:r>
            <a:r>
              <a:rPr lang="fr-FR" sz="1600" dirty="0"/>
              <a:t> } </a:t>
            </a:r>
            <a:r>
              <a:rPr lang="fr-FR" sz="1600" dirty="0" err="1"/>
              <a:t>from</a:t>
            </a:r>
            <a:r>
              <a:rPr lang="fr-FR" sz="1600" dirty="0"/>
              <a:t> '</a:t>
            </a:r>
            <a:r>
              <a:rPr lang="fr-FR" sz="1600" dirty="0" err="1"/>
              <a:t>src</a:t>
            </a:r>
            <a:r>
              <a:rPr lang="fr-FR" sz="1600" dirty="0"/>
              <a:t>/</a:t>
            </a:r>
            <a:r>
              <a:rPr lang="fr-FR" sz="1600" dirty="0" err="1"/>
              <a:t>app</a:t>
            </a:r>
            <a:r>
              <a:rPr lang="fr-FR" sz="1600" dirty="0"/>
              <a:t>/</a:t>
            </a:r>
            <a:r>
              <a:rPr lang="fr-FR" sz="1600" dirty="0" err="1"/>
              <a:t>shared</a:t>
            </a:r>
            <a:r>
              <a:rPr lang="fr-FR" sz="1600" dirty="0"/>
              <a:t>/</a:t>
            </a:r>
            <a:r>
              <a:rPr lang="fr-FR" sz="1600" dirty="0" err="1"/>
              <a:t>models</a:t>
            </a:r>
            <a:r>
              <a:rPr lang="fr-FR" sz="1600" dirty="0"/>
              <a:t>/</a:t>
            </a:r>
            <a:r>
              <a:rPr lang="fr-FR" sz="1600" dirty="0" err="1"/>
              <a:t>categorie.model</a:t>
            </a:r>
            <a:r>
              <a:rPr lang="fr-FR" sz="1600" dirty="0"/>
              <a:t>';</a:t>
            </a:r>
          </a:p>
          <a:p>
            <a:r>
              <a:rPr lang="fr-FR" sz="1600" dirty="0"/>
              <a:t/>
            </a:r>
            <a:br>
              <a:rPr lang="fr-FR" sz="1600" dirty="0"/>
            </a:br>
            <a:r>
              <a:rPr lang="fr-FR" sz="1600" dirty="0"/>
              <a:t>@Component({</a:t>
            </a:r>
          </a:p>
          <a:p>
            <a:r>
              <a:rPr lang="fr-FR" sz="1600" dirty="0"/>
              <a:t>  </a:t>
            </a:r>
            <a:r>
              <a:rPr lang="fr-FR" sz="1600" dirty="0" err="1"/>
              <a:t>selector</a:t>
            </a:r>
            <a:r>
              <a:rPr lang="fr-FR" sz="1600" dirty="0"/>
              <a:t>: '</a:t>
            </a:r>
            <a:r>
              <a:rPr lang="fr-FR" sz="1600" dirty="0" err="1"/>
              <a:t>app-add-categorie</a:t>
            </a:r>
            <a:r>
              <a:rPr lang="fr-FR" sz="1600" dirty="0"/>
              <a:t>',</a:t>
            </a:r>
          </a:p>
          <a:p>
            <a:r>
              <a:rPr lang="fr-FR" sz="1600" dirty="0"/>
              <a:t>  </a:t>
            </a:r>
            <a:r>
              <a:rPr lang="fr-FR" sz="1600" dirty="0" err="1"/>
              <a:t>templateUrl</a:t>
            </a:r>
            <a:r>
              <a:rPr lang="fr-FR" sz="1600" dirty="0"/>
              <a:t>: './add-categorie.component.html',</a:t>
            </a:r>
          </a:p>
          <a:p>
            <a:r>
              <a:rPr lang="fr-FR" sz="1600" dirty="0"/>
              <a:t>  </a:t>
            </a:r>
            <a:r>
              <a:rPr lang="fr-FR" sz="1600" dirty="0" err="1"/>
              <a:t>styleUrls</a:t>
            </a:r>
            <a:r>
              <a:rPr lang="fr-FR" sz="1600" dirty="0"/>
              <a:t>: ['./</a:t>
            </a:r>
            <a:r>
              <a:rPr lang="fr-FR" sz="1600" dirty="0" err="1"/>
              <a:t>add-categorie.component.scss</a:t>
            </a:r>
            <a:r>
              <a:rPr lang="fr-FR" sz="1600" dirty="0"/>
              <a:t>']</a:t>
            </a:r>
          </a:p>
          <a:p>
            <a:r>
              <a:rPr lang="fr-FR" sz="1600" dirty="0"/>
              <a:t>})</a:t>
            </a:r>
          </a:p>
          <a:p>
            <a:r>
              <a:rPr lang="fr-FR" sz="1600" dirty="0"/>
              <a:t>export class </a:t>
            </a:r>
            <a:r>
              <a:rPr lang="fr-FR" sz="1600" dirty="0" err="1"/>
              <a:t>AddCategorieComponent</a:t>
            </a:r>
            <a:r>
              <a:rPr lang="fr-FR" sz="1600" dirty="0"/>
              <a:t> </a:t>
            </a:r>
            <a:r>
              <a:rPr lang="fr-FR" sz="1600" dirty="0" err="1"/>
              <a:t>implements</a:t>
            </a:r>
            <a:r>
              <a:rPr lang="fr-FR" sz="1600" dirty="0"/>
              <a:t> </a:t>
            </a:r>
            <a:r>
              <a:rPr lang="fr-FR" sz="1600" dirty="0" err="1"/>
              <a:t>OnInit</a:t>
            </a:r>
            <a:r>
              <a:rPr lang="fr-FR" sz="1600" dirty="0"/>
              <a:t> </a:t>
            </a:r>
            <a:r>
              <a:rPr lang="fr-FR" sz="1600" dirty="0" smtClean="0"/>
              <a:t>{</a:t>
            </a:r>
          </a:p>
          <a:p>
            <a:endParaRPr lang="fr-FR" sz="1600" dirty="0"/>
          </a:p>
          <a:p>
            <a:r>
              <a:rPr lang="fr-FR" sz="1600" dirty="0" smtClean="0"/>
              <a:t>	public </a:t>
            </a:r>
            <a:r>
              <a:rPr lang="fr-FR" sz="1600" dirty="0" err="1"/>
              <a:t>formGroupCategorie:FormGroup</a:t>
            </a:r>
            <a:r>
              <a:rPr lang="fr-FR" sz="1600" dirty="0" smtClean="0"/>
              <a:t>;</a:t>
            </a:r>
          </a:p>
          <a:p>
            <a:endParaRPr lang="fr-FR" sz="1600" dirty="0" smtClean="0"/>
          </a:p>
          <a:p>
            <a:r>
              <a:rPr lang="fr-FR" sz="1600" dirty="0" smtClean="0"/>
              <a:t>            </a:t>
            </a:r>
            <a:r>
              <a:rPr lang="fr-FR" sz="1600" dirty="0" err="1" smtClean="0"/>
              <a:t>constructor</a:t>
            </a:r>
            <a:r>
              <a:rPr lang="fr-FR" sz="1600" dirty="0" smtClean="0"/>
              <a:t>(</a:t>
            </a:r>
            <a:r>
              <a:rPr lang="fr-FR" sz="1600" dirty="0" err="1" smtClean="0"/>
              <a:t>private</a:t>
            </a:r>
            <a:r>
              <a:rPr lang="fr-FR" sz="1600" dirty="0" smtClean="0"/>
              <a:t> </a:t>
            </a:r>
            <a:r>
              <a:rPr lang="fr-FR" sz="1600" dirty="0" err="1"/>
              <a:t>categorieService</a:t>
            </a:r>
            <a:r>
              <a:rPr lang="fr-FR" sz="1600" dirty="0"/>
              <a:t>: </a:t>
            </a:r>
            <a:r>
              <a:rPr lang="fr-FR" sz="1600" dirty="0" err="1"/>
              <a:t>CategorieService</a:t>
            </a:r>
            <a:r>
              <a:rPr lang="fr-FR" sz="1600" dirty="0"/>
              <a:t>,</a:t>
            </a:r>
          </a:p>
          <a:p>
            <a:r>
              <a:rPr lang="fr-FR" sz="1600" dirty="0"/>
              <a:t> </a:t>
            </a:r>
            <a:r>
              <a:rPr lang="fr-FR" sz="1600" dirty="0" smtClean="0"/>
              <a:t>                        </a:t>
            </a:r>
            <a:r>
              <a:rPr lang="fr-FR" sz="1600" dirty="0" err="1" smtClean="0"/>
              <a:t>private</a:t>
            </a:r>
            <a:r>
              <a:rPr lang="fr-FR" sz="1600" dirty="0" smtClean="0"/>
              <a:t> </a:t>
            </a:r>
            <a:r>
              <a:rPr lang="fr-FR" sz="1600" dirty="0" err="1"/>
              <a:t>articleService</a:t>
            </a:r>
            <a:r>
              <a:rPr lang="fr-FR" sz="1600" dirty="0"/>
              <a:t>: </a:t>
            </a:r>
            <a:r>
              <a:rPr lang="fr-FR" sz="1600" dirty="0" err="1"/>
              <a:t>ArticleService</a:t>
            </a:r>
            <a:r>
              <a:rPr lang="fr-FR" sz="1600" dirty="0"/>
              <a:t>,</a:t>
            </a:r>
          </a:p>
          <a:p>
            <a:r>
              <a:rPr lang="fr-FR" sz="1600" dirty="0" smtClean="0"/>
              <a:t>                         </a:t>
            </a:r>
            <a:r>
              <a:rPr lang="fr-FR" sz="1600" dirty="0" err="1" smtClean="0"/>
              <a:t>private</a:t>
            </a:r>
            <a:r>
              <a:rPr lang="fr-FR" sz="1600" dirty="0" smtClean="0"/>
              <a:t> </a:t>
            </a:r>
            <a:r>
              <a:rPr lang="fr-FR" sz="1600" dirty="0" err="1"/>
              <a:t>formBuilder:FormBuilder</a:t>
            </a:r>
            <a:r>
              <a:rPr lang="fr-FR" sz="1600" dirty="0"/>
              <a:t>) { </a:t>
            </a:r>
            <a:r>
              <a:rPr lang="fr-FR" sz="1600" dirty="0" smtClean="0"/>
              <a:t>}</a:t>
            </a:r>
          </a:p>
          <a:p>
            <a:endParaRPr lang="fr-FR" sz="1600" dirty="0" smtClean="0"/>
          </a:p>
          <a:p>
            <a:r>
              <a:rPr lang="fr-FR" sz="1600" dirty="0" err="1"/>
              <a:t>ngOnInit</a:t>
            </a:r>
            <a:r>
              <a:rPr lang="fr-FR" sz="1600" dirty="0"/>
              <a:t>() </a:t>
            </a:r>
            <a:r>
              <a:rPr lang="fr-FR" sz="1600" dirty="0" smtClean="0"/>
              <a:t>{</a:t>
            </a:r>
            <a:r>
              <a:rPr lang="fr-FR" sz="1600" dirty="0"/>
              <a:t/>
            </a:r>
            <a:br>
              <a:rPr lang="fr-FR" sz="1600" dirty="0"/>
            </a:br>
            <a:r>
              <a:rPr lang="fr-FR" sz="1600" dirty="0"/>
              <a:t>    </a:t>
            </a:r>
            <a:r>
              <a:rPr lang="fr-FR" sz="1600" dirty="0" err="1"/>
              <a:t>this.formGroupCategorie</a:t>
            </a:r>
            <a:r>
              <a:rPr lang="fr-FR" sz="1600" dirty="0"/>
              <a:t> = </a:t>
            </a:r>
            <a:r>
              <a:rPr lang="fr-FR" sz="1600" dirty="0" err="1"/>
              <a:t>this.formBuilder.group</a:t>
            </a:r>
            <a:r>
              <a:rPr lang="fr-FR" sz="1600" dirty="0"/>
              <a:t>({</a:t>
            </a:r>
          </a:p>
          <a:p>
            <a:r>
              <a:rPr lang="fr-FR" sz="1600" dirty="0"/>
              <a:t>      "</a:t>
            </a:r>
            <a:r>
              <a:rPr lang="fr-FR" sz="1600" dirty="0" err="1"/>
              <a:t>categorieName</a:t>
            </a:r>
            <a:r>
              <a:rPr lang="fr-FR" sz="1600" dirty="0"/>
              <a:t>":'',</a:t>
            </a:r>
          </a:p>
          <a:p>
            <a:r>
              <a:rPr lang="fr-FR" sz="1600" dirty="0"/>
              <a:t>      "numbreArticle":0</a:t>
            </a:r>
          </a:p>
          <a:p>
            <a:r>
              <a:rPr lang="fr-FR" sz="1600" dirty="0"/>
              <a:t>    </a:t>
            </a:r>
            <a:r>
              <a:rPr lang="fr-FR" sz="1600" dirty="0" smtClean="0"/>
              <a:t>})</a:t>
            </a:r>
            <a:r>
              <a:rPr lang="fr-FR" sz="1600" dirty="0"/>
              <a:t/>
            </a:r>
            <a:br>
              <a:rPr lang="fr-FR" sz="1600" dirty="0"/>
            </a:br>
            <a:r>
              <a:rPr lang="fr-FR" sz="1600" dirty="0"/>
              <a:t>    </a:t>
            </a:r>
            <a:r>
              <a:rPr lang="fr-FR" sz="1600" dirty="0" err="1"/>
              <a:t>this.formGroupCategorie.valueChanges.subscribe</a:t>
            </a:r>
            <a:r>
              <a:rPr lang="fr-FR" sz="1600" dirty="0"/>
              <a:t>(console.log)</a:t>
            </a:r>
          </a:p>
          <a:p>
            <a:r>
              <a:rPr lang="fr-FR" sz="1600" dirty="0"/>
              <a:t>  }</a:t>
            </a:r>
          </a:p>
          <a:p>
            <a:r>
              <a:rPr lang="fr-FR" sz="1600" dirty="0"/>
              <a:t>}</a:t>
            </a:r>
          </a:p>
        </p:txBody>
      </p:sp>
    </p:spTree>
    <p:extLst>
      <p:ext uri="{BB962C8B-B14F-4D97-AF65-F5344CB8AC3E}">
        <p14:creationId xmlns:p14="http://schemas.microsoft.com/office/powerpoint/2010/main" val="4973004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49</a:t>
            </a:fld>
            <a:endParaRPr lang="en-US" dirty="0"/>
          </a:p>
        </p:txBody>
      </p:sp>
      <p:sp>
        <p:nvSpPr>
          <p:cNvPr id="4" name="ZoneTexte 3"/>
          <p:cNvSpPr txBox="1"/>
          <p:nvPr/>
        </p:nvSpPr>
        <p:spPr>
          <a:xfrm>
            <a:off x="862286" y="338480"/>
            <a:ext cx="1915717" cy="584775"/>
          </a:xfrm>
          <a:prstGeom prst="rect">
            <a:avLst/>
          </a:prstGeom>
          <a:noFill/>
        </p:spPr>
        <p:txBody>
          <a:bodyPr wrap="none" rtlCol="0">
            <a:spAutoFit/>
          </a:bodyPr>
          <a:lstStyle/>
          <a:p>
            <a:r>
              <a:rPr lang="fr-FR" b="1" dirty="0" err="1" smtClean="0"/>
              <a:t>Validator</a:t>
            </a:r>
            <a:endParaRPr lang="fr-FR" dirty="0"/>
          </a:p>
        </p:txBody>
      </p:sp>
      <p:sp>
        <p:nvSpPr>
          <p:cNvPr id="6" name="ZoneTexte 5"/>
          <p:cNvSpPr txBox="1"/>
          <p:nvPr/>
        </p:nvSpPr>
        <p:spPr>
          <a:xfrm>
            <a:off x="660639" y="1065956"/>
            <a:ext cx="16507834" cy="5262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a:t>Les constructeurs des "</a:t>
            </a:r>
            <a:r>
              <a:rPr lang="fr-FR" sz="2000" dirty="0" err="1"/>
              <a:t>controls</a:t>
            </a:r>
            <a:r>
              <a:rPr lang="fr-FR" sz="2000" dirty="0"/>
              <a:t>" (</a:t>
            </a:r>
            <a:r>
              <a:rPr lang="fr-FR" sz="2000" dirty="0" err="1"/>
              <a:t>FormControl</a:t>
            </a:r>
            <a:r>
              <a:rPr lang="fr-FR" sz="2000" dirty="0"/>
              <a:t>, </a:t>
            </a:r>
            <a:r>
              <a:rPr lang="fr-FR" sz="2000" dirty="0" err="1"/>
              <a:t>FormGroup</a:t>
            </a:r>
            <a:r>
              <a:rPr lang="fr-FR" sz="2000" dirty="0"/>
              <a:t> et </a:t>
            </a:r>
            <a:r>
              <a:rPr lang="fr-FR" sz="2000" dirty="0" err="1"/>
              <a:t>FormArray</a:t>
            </a:r>
            <a:r>
              <a:rPr lang="fr-FR" sz="2000" dirty="0"/>
              <a:t>) acceptent en second paramètre une liste de fonctions de validation appelées "</a:t>
            </a:r>
            <a:r>
              <a:rPr lang="fr-FR" sz="2000" dirty="0" err="1"/>
              <a:t>validators</a:t>
            </a:r>
            <a:r>
              <a:rPr lang="fr-FR" sz="2000" dirty="0"/>
              <a:t>". </a:t>
            </a:r>
            <a:endParaRPr lang="fr-FR" sz="2000" dirty="0" smtClean="0"/>
          </a:p>
          <a:p>
            <a:pPr marL="457200" indent="-457200" algn="just">
              <a:buFont typeface="Arial" panose="020B0604020202020204" pitchFamily="34" charset="0"/>
              <a:buChar char="•"/>
            </a:pPr>
            <a:r>
              <a:rPr lang="fr-FR" sz="2000" dirty="0" smtClean="0"/>
              <a:t>Les </a:t>
            </a:r>
            <a:r>
              <a:rPr lang="fr-FR" sz="2000" dirty="0"/>
              <a:t>"</a:t>
            </a:r>
            <a:r>
              <a:rPr lang="fr-FR" sz="2000" dirty="0" err="1"/>
              <a:t>validators</a:t>
            </a:r>
            <a:r>
              <a:rPr lang="fr-FR" sz="2000" dirty="0"/>
              <a:t>" natifs d'</a:t>
            </a:r>
            <a:r>
              <a:rPr lang="fr-FR" sz="2000" dirty="0" err="1"/>
              <a:t>Angular</a:t>
            </a:r>
            <a:r>
              <a:rPr lang="fr-FR" sz="2000" dirty="0"/>
              <a:t> sont regroupés sous forme de méthodes statiques </a:t>
            </a:r>
            <a:r>
              <a:rPr lang="fr-FR" sz="2000" dirty="0" err="1"/>
              <a:t>das</a:t>
            </a:r>
            <a:r>
              <a:rPr lang="fr-FR" sz="2000" dirty="0"/>
              <a:t> la classe </a:t>
            </a:r>
            <a:r>
              <a:rPr lang="fr-FR" sz="2000" dirty="0" err="1"/>
              <a:t>Validators</a:t>
            </a:r>
            <a:r>
              <a:rPr lang="fr-FR" sz="2000" dirty="0" smtClean="0"/>
              <a:t>.</a:t>
            </a:r>
          </a:p>
          <a:p>
            <a:pPr marL="457200" indent="-457200" algn="just">
              <a:buFont typeface="Arial" panose="020B0604020202020204" pitchFamily="34" charset="0"/>
              <a:buChar char="•"/>
            </a:pPr>
            <a:endParaRPr lang="fr-FR" sz="2000" dirty="0"/>
          </a:p>
          <a:p>
            <a:pPr marL="457200" indent="-457200" algn="just">
              <a:buFont typeface="Arial" panose="020B0604020202020204" pitchFamily="34" charset="0"/>
              <a:buChar char="•"/>
            </a:pPr>
            <a:r>
              <a:rPr lang="fr-FR" sz="1600" dirty="0"/>
              <a:t>Remarquez que l'ajout du "</a:t>
            </a:r>
            <a:r>
              <a:rPr lang="fr-FR" sz="1600" dirty="0" err="1"/>
              <a:t>validator</a:t>
            </a:r>
            <a:r>
              <a:rPr lang="fr-FR" sz="1600" dirty="0"/>
              <a:t>" ne change pas le comportement du composant : la méthode </a:t>
            </a:r>
            <a:r>
              <a:rPr lang="fr-FR" sz="1600" dirty="0" smtClean="0"/>
              <a:t>du </a:t>
            </a:r>
            <a:r>
              <a:rPr lang="fr-FR" sz="1600" dirty="0" err="1" smtClean="0"/>
              <a:t>submit</a:t>
            </a:r>
            <a:r>
              <a:rPr lang="fr-FR" sz="1600" dirty="0" smtClean="0"/>
              <a:t> </a:t>
            </a:r>
            <a:r>
              <a:rPr lang="fr-FR" sz="1600" dirty="0"/>
              <a:t>continue à être appelée bien que la contrainte de validation ne soit pas respectée. </a:t>
            </a:r>
            <a:endParaRPr lang="fr-FR" sz="1600" dirty="0" smtClean="0"/>
          </a:p>
          <a:p>
            <a:pPr marL="457200" indent="-457200" algn="just">
              <a:buFont typeface="Arial" panose="020B0604020202020204" pitchFamily="34" charset="0"/>
              <a:buChar char="•"/>
            </a:pPr>
            <a:r>
              <a:rPr lang="fr-FR" sz="1600" dirty="0" smtClean="0"/>
              <a:t>C'est </a:t>
            </a:r>
            <a:r>
              <a:rPr lang="fr-FR" sz="1600" dirty="0"/>
              <a:t>au composant de décider de l'action à mener en fonction de l'état des "</a:t>
            </a:r>
            <a:r>
              <a:rPr lang="fr-FR" sz="1600" dirty="0" err="1"/>
              <a:t>controls</a:t>
            </a:r>
            <a:r>
              <a:rPr lang="fr-FR" sz="1600" dirty="0" smtClean="0"/>
              <a:t>".</a:t>
            </a:r>
          </a:p>
          <a:p>
            <a:pPr marL="457200" indent="-457200" algn="just">
              <a:buFont typeface="Arial" panose="020B0604020202020204" pitchFamily="34" charset="0"/>
              <a:buChar char="•"/>
            </a:pPr>
            <a:endParaRPr lang="fr-FR" sz="1600" dirty="0"/>
          </a:p>
          <a:p>
            <a:pPr marL="457200" indent="-457200" algn="just">
              <a:buFont typeface="Arial" panose="020B0604020202020204" pitchFamily="34" charset="0"/>
              <a:buChar char="•"/>
            </a:pPr>
            <a:r>
              <a:rPr lang="fr-FR" sz="1600" dirty="0" smtClean="0"/>
              <a:t>Deux types de validateurs : </a:t>
            </a:r>
          </a:p>
          <a:p>
            <a:pPr marL="1273576" lvl="1" indent="-457200" algn="just">
              <a:buFont typeface="Arial" panose="020B0604020202020204" pitchFamily="34" charset="0"/>
              <a:buChar char="•"/>
            </a:pPr>
            <a:r>
              <a:rPr lang="fr-FR" sz="1600" dirty="0" smtClean="0"/>
              <a:t>Les Validateurs simple de type </a:t>
            </a:r>
            <a:r>
              <a:rPr lang="fr-FR" sz="1600" dirty="0" err="1" smtClean="0"/>
              <a:t>required</a:t>
            </a:r>
            <a:r>
              <a:rPr lang="fr-FR" sz="1600" dirty="0" smtClean="0"/>
              <a:t> par exemple</a:t>
            </a:r>
          </a:p>
          <a:p>
            <a:pPr marL="1273576" lvl="1" indent="-457200" algn="just">
              <a:buFont typeface="Arial" panose="020B0604020202020204" pitchFamily="34" charset="0"/>
              <a:buChar char="•"/>
            </a:pPr>
            <a:r>
              <a:rPr lang="fr-FR" sz="1600" dirty="0" smtClean="0"/>
              <a:t>Les Validateurs Complexe qui est un retour de fonction </a:t>
            </a:r>
            <a:r>
              <a:rPr lang="fr-FR" sz="1600" dirty="0" err="1" smtClean="0"/>
              <a:t>boolean</a:t>
            </a:r>
            <a:r>
              <a:rPr lang="fr-FR" sz="1600" dirty="0" smtClean="0"/>
              <a:t> soit </a:t>
            </a:r>
            <a:r>
              <a:rPr lang="fr-FR" sz="1600" dirty="0" err="1" smtClean="0"/>
              <a:t>true</a:t>
            </a:r>
            <a:r>
              <a:rPr lang="fr-FR" sz="1600" dirty="0" smtClean="0"/>
              <a:t> ou false relatif à la validation des conditions. Exemple qu’une chaine de caractères respecte une expression régulière.</a:t>
            </a:r>
          </a:p>
          <a:p>
            <a:r>
              <a:rPr lang="fr-FR" sz="1600" dirty="0"/>
              <a:t>import {</a:t>
            </a:r>
            <a:r>
              <a:rPr lang="fr-FR" sz="1600" dirty="0" err="1"/>
              <a:t>FormGroup</a:t>
            </a:r>
            <a:r>
              <a:rPr lang="fr-FR" sz="1600" dirty="0"/>
              <a:t>} </a:t>
            </a:r>
            <a:r>
              <a:rPr lang="fr-FR" sz="1600" dirty="0" err="1"/>
              <a:t>from</a:t>
            </a:r>
            <a:r>
              <a:rPr lang="fr-FR" sz="1600" dirty="0"/>
              <a:t> '@</a:t>
            </a:r>
            <a:r>
              <a:rPr lang="fr-FR" sz="1600" dirty="0" err="1"/>
              <a:t>angular</a:t>
            </a:r>
            <a:r>
              <a:rPr lang="fr-FR" sz="1600" dirty="0"/>
              <a:t>/</a:t>
            </a:r>
            <a:r>
              <a:rPr lang="fr-FR" sz="1600" dirty="0" err="1"/>
              <a:t>forms</a:t>
            </a:r>
            <a:r>
              <a:rPr lang="fr-FR" sz="1600" dirty="0"/>
              <a:t>';</a:t>
            </a:r>
          </a:p>
          <a:p>
            <a:r>
              <a:rPr lang="fr-FR" sz="1600" dirty="0"/>
              <a:t/>
            </a:r>
            <a:br>
              <a:rPr lang="fr-FR" sz="1600" dirty="0"/>
            </a:br>
            <a:r>
              <a:rPr lang="fr-FR" sz="1600" dirty="0"/>
              <a:t>export </a:t>
            </a:r>
            <a:r>
              <a:rPr lang="fr-FR" sz="1600" dirty="0" err="1"/>
              <a:t>function</a:t>
            </a:r>
            <a:r>
              <a:rPr lang="fr-FR" sz="1600" dirty="0"/>
              <a:t> </a:t>
            </a:r>
            <a:r>
              <a:rPr lang="fr-FR" sz="1600" dirty="0" err="1"/>
              <a:t>MustMatch</a:t>
            </a:r>
            <a:r>
              <a:rPr lang="fr-FR" sz="1600" dirty="0"/>
              <a:t>(</a:t>
            </a:r>
            <a:r>
              <a:rPr lang="fr-FR" sz="1600" dirty="0" err="1"/>
              <a:t>controlName</a:t>
            </a:r>
            <a:r>
              <a:rPr lang="fr-FR" sz="1600" dirty="0"/>
              <a:t>: </a:t>
            </a:r>
            <a:r>
              <a:rPr lang="fr-FR" sz="1600" dirty="0" smtClean="0"/>
              <a:t>string)</a:t>
            </a:r>
            <a:r>
              <a:rPr lang="fr-FR" sz="1600" dirty="0"/>
              <a:t> {</a:t>
            </a:r>
          </a:p>
          <a:p>
            <a:r>
              <a:rPr lang="fr-FR" sz="1600" dirty="0"/>
              <a:t>    return (</a:t>
            </a:r>
            <a:r>
              <a:rPr lang="fr-FR" sz="1600" dirty="0" err="1"/>
              <a:t>formGroup</a:t>
            </a:r>
            <a:r>
              <a:rPr lang="fr-FR" sz="1600" dirty="0"/>
              <a:t>: </a:t>
            </a:r>
            <a:r>
              <a:rPr lang="fr-FR" sz="1600" dirty="0" err="1"/>
              <a:t>FormGroup</a:t>
            </a:r>
            <a:r>
              <a:rPr lang="fr-FR" sz="1600" dirty="0"/>
              <a:t>) =&gt; {</a:t>
            </a:r>
          </a:p>
          <a:p>
            <a:r>
              <a:rPr lang="fr-FR" sz="1600" dirty="0"/>
              <a:t>        </a:t>
            </a:r>
            <a:r>
              <a:rPr lang="fr-FR" sz="1600" dirty="0" smtClean="0"/>
              <a:t>return </a:t>
            </a:r>
            <a:r>
              <a:rPr lang="fr-FR" sz="1600" dirty="0" err="1" smtClean="0"/>
              <a:t>formGroup.controls</a:t>
            </a:r>
            <a:r>
              <a:rPr lang="fr-FR" sz="1600" dirty="0" smtClean="0"/>
              <a:t>[</a:t>
            </a:r>
            <a:r>
              <a:rPr lang="fr-FR" sz="1600" dirty="0" err="1" smtClean="0"/>
              <a:t>controlName</a:t>
            </a:r>
            <a:r>
              <a:rPr lang="fr-FR" sz="1600" dirty="0" smtClean="0"/>
              <a:t>].</a:t>
            </a:r>
            <a:r>
              <a:rPr lang="fr-FR" sz="1600" dirty="0"/>
              <a:t>match(/^[a-</a:t>
            </a:r>
            <a:r>
              <a:rPr lang="fr-FR" sz="1600" dirty="0" err="1"/>
              <a:t>zA</a:t>
            </a:r>
            <a:r>
              <a:rPr lang="fr-FR" sz="1600" dirty="0"/>
              <a:t>-Z </a:t>
            </a:r>
            <a:r>
              <a:rPr lang="fr-FR" sz="1600" dirty="0" smtClean="0"/>
              <a:t>]+$/);</a:t>
            </a:r>
          </a:p>
          <a:p>
            <a:r>
              <a:rPr lang="fr-FR" sz="1600" dirty="0" smtClean="0"/>
              <a:t> </a:t>
            </a:r>
            <a:r>
              <a:rPr lang="fr-FR" sz="1600" dirty="0"/>
              <a:t>    }</a:t>
            </a:r>
          </a:p>
          <a:p>
            <a:r>
              <a:rPr lang="fr-FR" sz="1600" dirty="0"/>
              <a:t>}</a:t>
            </a:r>
          </a:p>
          <a:p>
            <a:pPr lvl="1" algn="just"/>
            <a:endParaRPr lang="fr-FR" sz="1600" dirty="0" smtClean="0"/>
          </a:p>
        </p:txBody>
      </p:sp>
    </p:spTree>
    <p:extLst>
      <p:ext uri="{BB962C8B-B14F-4D97-AF65-F5344CB8AC3E}">
        <p14:creationId xmlns:p14="http://schemas.microsoft.com/office/powerpoint/2010/main" val="4090588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Angular</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a:t>
            </a:fld>
            <a:endParaRPr lang="en-US" dirty="0"/>
          </a:p>
        </p:txBody>
      </p:sp>
      <p:sp>
        <p:nvSpPr>
          <p:cNvPr id="5" name="タイトル 4"/>
          <p:cNvSpPr>
            <a:spLocks noGrp="1"/>
          </p:cNvSpPr>
          <p:nvPr>
            <p:ph type="title"/>
          </p:nvPr>
        </p:nvSpPr>
        <p:spPr>
          <a:xfrm>
            <a:off x="187211" y="3387725"/>
            <a:ext cx="7920880" cy="2655295"/>
          </a:xfrm>
        </p:spPr>
        <p:txBody>
          <a:bodyPr/>
          <a:lstStyle/>
          <a:p>
            <a:r>
              <a:rPr kumimoji="1" lang="fr-FR" altLang="ja-JP" dirty="0" smtClean="0"/>
              <a:t>Qu’est ce que </a:t>
            </a:r>
            <a:r>
              <a:rPr kumimoji="1" lang="fr-FR" altLang="ja-JP" dirty="0" err="1" smtClean="0"/>
              <a:t>Angular</a:t>
            </a:r>
            <a:r>
              <a:rPr kumimoji="1" lang="fr-FR" altLang="ja-JP" dirty="0" smtClean="0"/>
              <a:t> 2+?</a:t>
            </a:r>
            <a:endParaRPr kumimoji="1" lang="fr-FR" altLang="ja-JP" dirty="0"/>
          </a:p>
        </p:txBody>
      </p:sp>
      <p:sp>
        <p:nvSpPr>
          <p:cNvPr id="7" name="Espace réservé du texte 6">
            <a:extLst>
              <a:ext uri="{FF2B5EF4-FFF2-40B4-BE49-F238E27FC236}">
                <a16:creationId xmlns:a16="http://schemas.microsoft.com/office/drawing/2014/main" id="{16D7EAA9-77A3-4864-A604-98FCBD543C49}"/>
              </a:ext>
            </a:extLst>
          </p:cNvPr>
          <p:cNvSpPr>
            <a:spLocks noGrp="1"/>
          </p:cNvSpPr>
          <p:nvPr>
            <p:ph type="body" sz="quarter" idx="15"/>
          </p:nvPr>
        </p:nvSpPr>
        <p:spPr/>
        <p:txBody>
          <a:bodyPr/>
          <a:lstStyle/>
          <a:p>
            <a:r>
              <a:rPr lang="fr-FR" b="1" dirty="0" err="1"/>
              <a:t>Angular</a:t>
            </a:r>
            <a:r>
              <a:rPr lang="fr-FR" dirty="0"/>
              <a:t> </a:t>
            </a:r>
            <a:r>
              <a:rPr lang="fr-FR" dirty="0" smtClean="0"/>
              <a:t>est une Framework côté client, basé sur le </a:t>
            </a:r>
            <a:r>
              <a:rPr lang="fr-FR" dirty="0" err="1" smtClean="0"/>
              <a:t>TypeScript</a:t>
            </a:r>
            <a:r>
              <a:rPr lang="fr-FR" dirty="0" smtClean="0"/>
              <a:t>.</a:t>
            </a:r>
          </a:p>
          <a:p>
            <a:r>
              <a:rPr lang="fr-FR" dirty="0" smtClean="0"/>
              <a:t>C’est une réécriture complète de </a:t>
            </a:r>
            <a:r>
              <a:rPr lang="fr-FR" dirty="0" err="1" smtClean="0"/>
              <a:t>AngularJS</a:t>
            </a:r>
            <a:r>
              <a:rPr lang="fr-FR" dirty="0" smtClean="0"/>
              <a:t> pour avoir ce qu’on appel des SPA (Single Page Application), communiquant avec le back-end via AJAX (XHR : </a:t>
            </a:r>
            <a:r>
              <a:rPr lang="fr-FR" dirty="0" err="1" smtClean="0"/>
              <a:t>XmlHttpRequest</a:t>
            </a:r>
            <a:r>
              <a:rPr lang="fr-FR" dirty="0" smtClean="0"/>
              <a:t>) pour avoir un retour généralement sous format JSON.</a:t>
            </a:r>
            <a:endParaRPr lang="fr-FR" dirty="0"/>
          </a:p>
        </p:txBody>
      </p:sp>
    </p:spTree>
    <p:extLst>
      <p:ext uri="{BB962C8B-B14F-4D97-AF65-F5344CB8AC3E}">
        <p14:creationId xmlns:p14="http://schemas.microsoft.com/office/powerpoint/2010/main" val="1424248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430">
        <p15:prstTrans prst="peelOff"/>
      </p:transition>
    </mc:Choice>
    <mc:Fallback xmlns="">
      <p:transition spd="slow" advTm="3430">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Back-end call</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50</a:t>
            </a:fld>
            <a:endParaRPr lang="en-US" dirty="0"/>
          </a:p>
        </p:txBody>
      </p:sp>
      <p:sp>
        <p:nvSpPr>
          <p:cNvPr id="9" name="Espace réservé du texte 8"/>
          <p:cNvSpPr>
            <a:spLocks noGrp="1"/>
          </p:cNvSpPr>
          <p:nvPr>
            <p:ph type="body" sz="quarter" idx="16"/>
          </p:nvPr>
        </p:nvSpPr>
        <p:spPr/>
        <p:txBody>
          <a:bodyPr/>
          <a:lstStyle/>
          <a:p>
            <a:r>
              <a:rPr lang="fr-FR" dirty="0" err="1" smtClean="0"/>
              <a:t>CallBack</a:t>
            </a:r>
            <a:r>
              <a:rPr lang="fr-FR" dirty="0" smtClean="0"/>
              <a:t> </a:t>
            </a:r>
            <a:r>
              <a:rPr lang="fr-FR" dirty="0" err="1" smtClean="0"/>
              <a:t>Hell</a:t>
            </a:r>
            <a:endParaRPr lang="fr-FR" dirty="0"/>
          </a:p>
        </p:txBody>
      </p:sp>
      <p:sp>
        <p:nvSpPr>
          <p:cNvPr id="10" name="Espace réservé du texte 9"/>
          <p:cNvSpPr>
            <a:spLocks noGrp="1"/>
          </p:cNvSpPr>
          <p:nvPr>
            <p:ph type="body" sz="quarter" idx="46"/>
          </p:nvPr>
        </p:nvSpPr>
        <p:spPr/>
        <p:txBody>
          <a:bodyPr/>
          <a:lstStyle/>
          <a:p>
            <a:r>
              <a:rPr lang="fr-FR" b="1" dirty="0"/>
              <a:t>Promise</a:t>
            </a:r>
            <a:endParaRPr lang="fr-FR" dirty="0"/>
          </a:p>
        </p:txBody>
      </p:sp>
      <p:sp>
        <p:nvSpPr>
          <p:cNvPr id="11" name="Espace réservé du texte 10"/>
          <p:cNvSpPr>
            <a:spLocks noGrp="1"/>
          </p:cNvSpPr>
          <p:nvPr>
            <p:ph type="body" sz="quarter" idx="47"/>
          </p:nvPr>
        </p:nvSpPr>
        <p:spPr/>
        <p:txBody>
          <a:bodyPr/>
          <a:lstStyle/>
          <a:p>
            <a:r>
              <a:rPr lang="fr-FR" dirty="0" err="1" smtClean="0"/>
              <a:t>Async</a:t>
            </a:r>
            <a:r>
              <a:rPr lang="fr-FR" dirty="0" smtClean="0"/>
              <a:t>/</a:t>
            </a:r>
            <a:r>
              <a:rPr lang="fr-FR" dirty="0" err="1" smtClean="0"/>
              <a:t>Await</a:t>
            </a:r>
            <a:endParaRPr lang="fr-FR" dirty="0"/>
          </a:p>
        </p:txBody>
      </p:sp>
      <p:sp>
        <p:nvSpPr>
          <p:cNvPr id="12" name="Espace réservé du texte 11"/>
          <p:cNvSpPr>
            <a:spLocks noGrp="1"/>
          </p:cNvSpPr>
          <p:nvPr>
            <p:ph type="body" sz="quarter" idx="48"/>
          </p:nvPr>
        </p:nvSpPr>
        <p:spPr/>
        <p:txBody>
          <a:bodyPr/>
          <a:lstStyle/>
          <a:p>
            <a:r>
              <a:rPr lang="fr-FR" dirty="0" smtClean="0"/>
              <a:t>Observable</a:t>
            </a:r>
            <a:endParaRPr lang="fr-FR" dirty="0"/>
          </a:p>
        </p:txBody>
      </p:sp>
      <p:sp>
        <p:nvSpPr>
          <p:cNvPr id="13" name="Espace réservé du texte 12"/>
          <p:cNvSpPr>
            <a:spLocks noGrp="1"/>
          </p:cNvSpPr>
          <p:nvPr>
            <p:ph type="body" sz="quarter" idx="20"/>
          </p:nvPr>
        </p:nvSpPr>
        <p:spPr/>
        <p:txBody>
          <a:bodyPr/>
          <a:lstStyle/>
          <a:p>
            <a:r>
              <a:rPr lang="fr-FR" dirty="0" smtClean="0"/>
              <a:t>Une cascade d’appel asynchrones</a:t>
            </a:r>
            <a:endParaRPr lang="fr-FR" dirty="0"/>
          </a:p>
        </p:txBody>
      </p:sp>
      <p:sp>
        <p:nvSpPr>
          <p:cNvPr id="14" name="Espace réservé du texte 13"/>
          <p:cNvSpPr>
            <a:spLocks noGrp="1"/>
          </p:cNvSpPr>
          <p:nvPr>
            <p:ph type="body" sz="quarter" idx="21"/>
          </p:nvPr>
        </p:nvSpPr>
        <p:spPr/>
        <p:txBody>
          <a:bodyPr/>
          <a:lstStyle/>
          <a:p>
            <a:r>
              <a:rPr lang="fr-FR" dirty="0" smtClean="0"/>
              <a:t>Concept vieux de 50 ans.</a:t>
            </a:r>
          </a:p>
          <a:p>
            <a:r>
              <a:rPr lang="fr-FR" dirty="0" smtClean="0"/>
              <a:t>Promise/Future/</a:t>
            </a:r>
            <a:r>
              <a:rPr lang="fr-FR" dirty="0" err="1" smtClean="0"/>
              <a:t>Deferred</a:t>
            </a:r>
            <a:r>
              <a:rPr lang="fr-FR" dirty="0" smtClean="0"/>
              <a:t>.</a:t>
            </a:r>
          </a:p>
          <a:p>
            <a:endParaRPr lang="fr-FR" dirty="0"/>
          </a:p>
        </p:txBody>
      </p:sp>
      <p:sp>
        <p:nvSpPr>
          <p:cNvPr id="15" name="Espace réservé du texte 14"/>
          <p:cNvSpPr>
            <a:spLocks noGrp="1"/>
          </p:cNvSpPr>
          <p:nvPr>
            <p:ph type="body" sz="quarter" idx="22"/>
          </p:nvPr>
        </p:nvSpPr>
        <p:spPr/>
        <p:txBody>
          <a:bodyPr/>
          <a:lstStyle/>
          <a:p>
            <a:r>
              <a:rPr lang="fr-FR" dirty="0" err="1" smtClean="0"/>
              <a:t>Attent</a:t>
            </a:r>
            <a:r>
              <a:rPr lang="fr-FR" dirty="0" smtClean="0"/>
              <a:t> du </a:t>
            </a:r>
            <a:r>
              <a:rPr lang="fr-FR" dirty="0" err="1" smtClean="0"/>
              <a:t>resultat</a:t>
            </a:r>
            <a:r>
              <a:rPr lang="fr-FR" dirty="0" smtClean="0"/>
              <a:t> du promise</a:t>
            </a:r>
            <a:endParaRPr lang="fr-FR" dirty="0"/>
          </a:p>
        </p:txBody>
      </p:sp>
      <p:sp>
        <p:nvSpPr>
          <p:cNvPr id="16" name="Espace réservé du texte 15"/>
          <p:cNvSpPr>
            <a:spLocks noGrp="1"/>
          </p:cNvSpPr>
          <p:nvPr>
            <p:ph type="body" sz="quarter" idx="23"/>
          </p:nvPr>
        </p:nvSpPr>
        <p:spPr/>
        <p:txBody>
          <a:bodyPr/>
          <a:lstStyle/>
          <a:p>
            <a:r>
              <a:rPr lang="fr-FR" dirty="0" smtClean="0"/>
              <a:t>Promise mais pus cool</a:t>
            </a:r>
            <a:endParaRPr lang="fr-FR" dirty="0"/>
          </a:p>
        </p:txBody>
      </p:sp>
      <p:sp>
        <p:nvSpPr>
          <p:cNvPr id="18" name="ZoneTexte 17"/>
          <p:cNvSpPr txBox="1"/>
          <p:nvPr/>
        </p:nvSpPr>
        <p:spPr>
          <a:xfrm>
            <a:off x="8215147" y="2329654"/>
            <a:ext cx="1869423" cy="584775"/>
          </a:xfrm>
          <a:prstGeom prst="rect">
            <a:avLst/>
          </a:prstGeom>
          <a:noFill/>
        </p:spPr>
        <p:txBody>
          <a:bodyPr wrap="none" rtlCol="0">
            <a:spAutoFit/>
          </a:bodyPr>
          <a:lstStyle/>
          <a:p>
            <a:r>
              <a:rPr lang="fr-FR" dirty="0" smtClean="0">
                <a:solidFill>
                  <a:schemeClr val="bg1"/>
                </a:solidFill>
              </a:rPr>
              <a:t>4 Façons</a:t>
            </a:r>
            <a:endParaRPr lang="fr-FR" dirty="0">
              <a:solidFill>
                <a:schemeClr val="bg1"/>
              </a:solidFill>
            </a:endParaRPr>
          </a:p>
        </p:txBody>
      </p:sp>
      <p:sp>
        <p:nvSpPr>
          <p:cNvPr id="19" name="ZoneTexte 18"/>
          <p:cNvSpPr txBox="1"/>
          <p:nvPr/>
        </p:nvSpPr>
        <p:spPr>
          <a:xfrm>
            <a:off x="2272569" y="5162333"/>
            <a:ext cx="412292" cy="584775"/>
          </a:xfrm>
          <a:prstGeom prst="rect">
            <a:avLst/>
          </a:prstGeom>
          <a:noFill/>
        </p:spPr>
        <p:txBody>
          <a:bodyPr wrap="none" rtlCol="0">
            <a:spAutoFit/>
          </a:bodyPr>
          <a:lstStyle/>
          <a:p>
            <a:r>
              <a:rPr lang="fr-FR" dirty="0" smtClean="0">
                <a:solidFill>
                  <a:schemeClr val="bg1"/>
                </a:solidFill>
              </a:rPr>
              <a:t>1</a:t>
            </a:r>
            <a:endParaRPr lang="fr-FR" dirty="0">
              <a:solidFill>
                <a:schemeClr val="bg1"/>
              </a:solidFill>
            </a:endParaRPr>
          </a:p>
        </p:txBody>
      </p:sp>
      <p:sp>
        <p:nvSpPr>
          <p:cNvPr id="20" name="ZoneTexte 19"/>
          <p:cNvSpPr txBox="1"/>
          <p:nvPr/>
        </p:nvSpPr>
        <p:spPr>
          <a:xfrm>
            <a:off x="6730277" y="5242165"/>
            <a:ext cx="412292" cy="584775"/>
          </a:xfrm>
          <a:prstGeom prst="rect">
            <a:avLst/>
          </a:prstGeom>
          <a:noFill/>
        </p:spPr>
        <p:txBody>
          <a:bodyPr wrap="none" rtlCol="0">
            <a:spAutoFit/>
          </a:bodyPr>
          <a:lstStyle/>
          <a:p>
            <a:r>
              <a:rPr lang="fr-FR" dirty="0">
                <a:solidFill>
                  <a:schemeClr val="bg1"/>
                </a:solidFill>
              </a:rPr>
              <a:t>2</a:t>
            </a:r>
          </a:p>
        </p:txBody>
      </p:sp>
      <p:sp>
        <p:nvSpPr>
          <p:cNvPr id="21" name="ZoneTexte 20"/>
          <p:cNvSpPr txBox="1"/>
          <p:nvPr/>
        </p:nvSpPr>
        <p:spPr>
          <a:xfrm>
            <a:off x="10991588" y="5277259"/>
            <a:ext cx="412292" cy="584775"/>
          </a:xfrm>
          <a:prstGeom prst="rect">
            <a:avLst/>
          </a:prstGeom>
          <a:noFill/>
        </p:spPr>
        <p:txBody>
          <a:bodyPr wrap="none" rtlCol="0">
            <a:spAutoFit/>
          </a:bodyPr>
          <a:lstStyle/>
          <a:p>
            <a:r>
              <a:rPr lang="fr-FR" dirty="0" smtClean="0">
                <a:solidFill>
                  <a:schemeClr val="bg1"/>
                </a:solidFill>
              </a:rPr>
              <a:t>3</a:t>
            </a:r>
            <a:endParaRPr lang="fr-FR" dirty="0">
              <a:solidFill>
                <a:schemeClr val="bg1"/>
              </a:solidFill>
            </a:endParaRPr>
          </a:p>
        </p:txBody>
      </p:sp>
      <p:sp>
        <p:nvSpPr>
          <p:cNvPr id="22" name="ZoneTexte 21"/>
          <p:cNvSpPr txBox="1"/>
          <p:nvPr/>
        </p:nvSpPr>
        <p:spPr>
          <a:xfrm>
            <a:off x="15221208" y="5277258"/>
            <a:ext cx="412292" cy="584775"/>
          </a:xfrm>
          <a:prstGeom prst="rect">
            <a:avLst/>
          </a:prstGeom>
          <a:noFill/>
        </p:spPr>
        <p:txBody>
          <a:bodyPr wrap="none" rtlCol="0">
            <a:spAutoFit/>
          </a:bodyPr>
          <a:lstStyle/>
          <a:p>
            <a:r>
              <a:rPr lang="fr-FR" dirty="0">
                <a:solidFill>
                  <a:schemeClr val="bg1"/>
                </a:solidFill>
              </a:rPr>
              <a:t>4</a:t>
            </a:r>
          </a:p>
        </p:txBody>
      </p:sp>
    </p:spTree>
    <p:extLst>
      <p:ext uri="{BB962C8B-B14F-4D97-AF65-F5344CB8AC3E}">
        <p14:creationId xmlns:p14="http://schemas.microsoft.com/office/powerpoint/2010/main" val="16257375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51</a:t>
            </a:fld>
            <a:endParaRPr lang="en-US" dirty="0"/>
          </a:p>
        </p:txBody>
      </p:sp>
      <p:sp>
        <p:nvSpPr>
          <p:cNvPr id="4" name="ZoneTexte 3"/>
          <p:cNvSpPr txBox="1"/>
          <p:nvPr/>
        </p:nvSpPr>
        <p:spPr>
          <a:xfrm>
            <a:off x="862286" y="338480"/>
            <a:ext cx="2255746" cy="584775"/>
          </a:xfrm>
          <a:prstGeom prst="rect">
            <a:avLst/>
          </a:prstGeom>
          <a:noFill/>
        </p:spPr>
        <p:txBody>
          <a:bodyPr wrap="none" rtlCol="0">
            <a:spAutoFit/>
          </a:bodyPr>
          <a:lstStyle/>
          <a:p>
            <a:r>
              <a:rPr lang="fr-FR" b="1" dirty="0"/>
              <a:t>H</a:t>
            </a:r>
            <a:r>
              <a:rPr lang="fr-FR" b="1" dirty="0" smtClean="0"/>
              <a:t>ttp Client</a:t>
            </a:r>
            <a:endParaRPr lang="fr-FR" dirty="0"/>
          </a:p>
        </p:txBody>
      </p:sp>
      <p:sp>
        <p:nvSpPr>
          <p:cNvPr id="6" name="ZoneTexte 5"/>
          <p:cNvSpPr txBox="1"/>
          <p:nvPr/>
        </p:nvSpPr>
        <p:spPr>
          <a:xfrm>
            <a:off x="592256" y="1459806"/>
            <a:ext cx="8460940" cy="4524315"/>
          </a:xfrm>
          <a:prstGeom prst="rect">
            <a:avLst/>
          </a:prstGeom>
          <a:noFill/>
        </p:spPr>
        <p:txBody>
          <a:bodyPr wrap="square" rtlCol="0">
            <a:spAutoFit/>
          </a:bodyPr>
          <a:lstStyle/>
          <a:p>
            <a:pPr marL="457200" indent="-457200" algn="just">
              <a:buFont typeface="Arial" panose="020B0604020202020204" pitchFamily="34" charset="0"/>
              <a:buChar char="•"/>
            </a:pPr>
            <a:r>
              <a:rPr lang="fr-FR" sz="2400" dirty="0"/>
              <a:t>Le service </a:t>
            </a:r>
            <a:r>
              <a:rPr lang="fr-FR" sz="2400" dirty="0" err="1"/>
              <a:t>HttpClient</a:t>
            </a:r>
            <a:r>
              <a:rPr lang="fr-FR" sz="2400" dirty="0"/>
              <a:t> a pour avantages de : </a:t>
            </a:r>
            <a:endParaRPr lang="fr-FR" sz="2400" dirty="0" smtClean="0"/>
          </a:p>
          <a:p>
            <a:pPr marL="1273576" lvl="1" indent="-457200" algn="just">
              <a:buFont typeface="Arial" panose="020B0604020202020204" pitchFamily="34" charset="0"/>
              <a:buChar char="•"/>
            </a:pPr>
            <a:r>
              <a:rPr lang="fr-FR" sz="2400" dirty="0"/>
              <a:t>S</a:t>
            </a:r>
            <a:r>
              <a:rPr lang="fr-FR" sz="2400" dirty="0" smtClean="0"/>
              <a:t>implifier </a:t>
            </a:r>
            <a:r>
              <a:rPr lang="fr-FR" sz="2400" dirty="0"/>
              <a:t>l'implémentation d'échanges HTTP, </a:t>
            </a:r>
            <a:endParaRPr lang="fr-FR" sz="2400" dirty="0" smtClean="0"/>
          </a:p>
          <a:p>
            <a:pPr marL="1273576" lvl="1" indent="-457200" algn="just">
              <a:buFont typeface="Arial" panose="020B0604020202020204" pitchFamily="34" charset="0"/>
              <a:buChar char="•"/>
            </a:pPr>
            <a:r>
              <a:rPr lang="fr-FR" sz="2400" dirty="0"/>
              <a:t>F</a:t>
            </a:r>
            <a:r>
              <a:rPr lang="fr-FR" sz="2400" dirty="0" smtClean="0"/>
              <a:t>ournir </a:t>
            </a:r>
            <a:r>
              <a:rPr lang="fr-FR" sz="2400" dirty="0"/>
              <a:t>les outils nécessaires pour faciliter l'implémentation des "tests unitaires</a:t>
            </a:r>
            <a:r>
              <a:rPr lang="fr-FR" sz="2400" dirty="0" smtClean="0"/>
              <a:t>",</a:t>
            </a:r>
          </a:p>
          <a:p>
            <a:pPr marL="1273576" lvl="1" indent="-457200" algn="just">
              <a:buFont typeface="Arial" panose="020B0604020202020204" pitchFamily="34" charset="0"/>
              <a:buChar char="•"/>
            </a:pPr>
            <a:r>
              <a:rPr lang="fr-FR" sz="2400" dirty="0"/>
              <a:t>S</a:t>
            </a:r>
            <a:r>
              <a:rPr lang="fr-FR" sz="2400" dirty="0" smtClean="0"/>
              <a:t>e </a:t>
            </a:r>
            <a:r>
              <a:rPr lang="fr-FR" sz="2400" dirty="0"/>
              <a:t>baser sur les Observables permettant ainsi : </a:t>
            </a:r>
            <a:endParaRPr lang="fr-FR" sz="2400" dirty="0" smtClean="0"/>
          </a:p>
          <a:p>
            <a:pPr marL="2089953" lvl="2" indent="-457200" algn="just">
              <a:buFont typeface="Arial" panose="020B0604020202020204" pitchFamily="34" charset="0"/>
              <a:buChar char="•"/>
            </a:pPr>
            <a:r>
              <a:rPr lang="fr-FR" sz="2400" dirty="0" smtClean="0"/>
              <a:t>d'annuler </a:t>
            </a:r>
            <a:r>
              <a:rPr lang="fr-FR" sz="2400" dirty="0"/>
              <a:t>les requêtes si nécessaire</a:t>
            </a:r>
            <a:r>
              <a:rPr lang="fr-FR" sz="2400" dirty="0" smtClean="0"/>
              <a:t>,</a:t>
            </a:r>
          </a:p>
          <a:p>
            <a:pPr marL="2089953" lvl="2" indent="-457200" algn="just">
              <a:buFont typeface="Arial" panose="020B0604020202020204" pitchFamily="34" charset="0"/>
              <a:buChar char="•"/>
            </a:pPr>
            <a:r>
              <a:rPr lang="fr-FR" sz="2400" dirty="0" smtClean="0"/>
              <a:t>de </a:t>
            </a:r>
            <a:r>
              <a:rPr lang="fr-FR" sz="2400" dirty="0"/>
              <a:t>suivre la progression d'"</a:t>
            </a:r>
            <a:r>
              <a:rPr lang="fr-FR" sz="2400" dirty="0" err="1"/>
              <a:t>upload</a:t>
            </a:r>
            <a:r>
              <a:rPr lang="fr-FR" sz="2400" dirty="0"/>
              <a:t>" et de "</a:t>
            </a:r>
            <a:r>
              <a:rPr lang="fr-FR" sz="2400" dirty="0" err="1"/>
              <a:t>download</a:t>
            </a:r>
            <a:r>
              <a:rPr lang="fr-FR" sz="2400" dirty="0" smtClean="0"/>
              <a:t>",</a:t>
            </a:r>
          </a:p>
          <a:p>
            <a:pPr marL="2089953" lvl="2" indent="-457200" algn="just">
              <a:buFont typeface="Arial" panose="020B0604020202020204" pitchFamily="34" charset="0"/>
              <a:buChar char="•"/>
            </a:pPr>
            <a:r>
              <a:rPr lang="fr-FR" sz="2400" dirty="0" smtClean="0"/>
              <a:t>d'implémenter </a:t>
            </a:r>
            <a:r>
              <a:rPr lang="fr-FR" sz="2400" dirty="0"/>
              <a:t>des </a:t>
            </a:r>
            <a:r>
              <a:rPr lang="fr-FR" sz="2400" dirty="0" err="1"/>
              <a:t>wrappers</a:t>
            </a:r>
            <a:r>
              <a:rPr lang="fr-FR" sz="2400" dirty="0"/>
              <a:t> permettant de produire une "</a:t>
            </a:r>
            <a:r>
              <a:rPr lang="fr-FR" sz="2400" dirty="0" err="1"/>
              <a:t>response</a:t>
            </a:r>
            <a:r>
              <a:rPr lang="fr-FR" sz="2400" dirty="0"/>
              <a:t>" à partir d'un résultat temporaire en cache puis le résultat reçu depuis l'API.</a:t>
            </a:r>
            <a:endParaRPr lang="fr-FR" sz="2400" dirty="0" smtClean="0"/>
          </a:p>
        </p:txBody>
      </p:sp>
      <p:sp>
        <p:nvSpPr>
          <p:cNvPr id="7" name="ZoneTexte 6"/>
          <p:cNvSpPr txBox="1"/>
          <p:nvPr/>
        </p:nvSpPr>
        <p:spPr>
          <a:xfrm>
            <a:off x="9772543" y="626789"/>
            <a:ext cx="7103599"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800" dirty="0" err="1"/>
              <a:t>HttpClient</a:t>
            </a:r>
            <a:r>
              <a:rPr lang="fr-FR" sz="1800" dirty="0"/>
              <a:t> est un service </a:t>
            </a:r>
            <a:r>
              <a:rPr lang="fr-FR" sz="1800" dirty="0" err="1"/>
              <a:t>Angular</a:t>
            </a:r>
            <a:r>
              <a:rPr lang="fr-FR" sz="1800" dirty="0"/>
              <a:t> ; on peut donc le récupérer avec la </a:t>
            </a:r>
            <a:r>
              <a:rPr lang="fr-FR" sz="1800" dirty="0" err="1"/>
              <a:t>Dependency</a:t>
            </a:r>
            <a:r>
              <a:rPr lang="fr-FR" sz="1800" dirty="0"/>
              <a:t> Injection</a:t>
            </a:r>
            <a:r>
              <a:rPr lang="fr-FR" sz="1800" dirty="0" smtClean="0"/>
              <a:t>.</a:t>
            </a:r>
          </a:p>
          <a:p>
            <a:endParaRPr lang="fr-FR" sz="1800" dirty="0"/>
          </a:p>
          <a:p>
            <a:r>
              <a:rPr lang="fr-FR" sz="1800" dirty="0"/>
              <a:t>import { Component } </a:t>
            </a:r>
            <a:r>
              <a:rPr lang="fr-FR" sz="1800" dirty="0" err="1"/>
              <a:t>from</a:t>
            </a:r>
            <a:r>
              <a:rPr lang="fr-FR" sz="1800" dirty="0"/>
              <a:t> '@</a:t>
            </a:r>
            <a:r>
              <a:rPr lang="fr-FR" sz="1800" dirty="0" err="1"/>
              <a:t>angular</a:t>
            </a:r>
            <a:r>
              <a:rPr lang="fr-FR" sz="1800" dirty="0"/>
              <a:t>/</a:t>
            </a:r>
            <a:r>
              <a:rPr lang="fr-FR" sz="1800" dirty="0" err="1"/>
              <a:t>core</a:t>
            </a:r>
            <a:r>
              <a:rPr lang="fr-FR" sz="1800" dirty="0"/>
              <a:t>';</a:t>
            </a:r>
          </a:p>
          <a:p>
            <a:r>
              <a:rPr lang="fr-FR" sz="1800" dirty="0"/>
              <a:t>import { </a:t>
            </a:r>
            <a:r>
              <a:rPr lang="fr-FR" sz="1800" dirty="0" err="1"/>
              <a:t>HttpClient</a:t>
            </a:r>
            <a:r>
              <a:rPr lang="fr-FR" sz="1800" dirty="0"/>
              <a:t> } </a:t>
            </a:r>
            <a:r>
              <a:rPr lang="fr-FR" sz="1800" dirty="0" err="1"/>
              <a:t>from</a:t>
            </a:r>
            <a:r>
              <a:rPr lang="fr-FR" sz="1800" dirty="0"/>
              <a:t> '@</a:t>
            </a:r>
            <a:r>
              <a:rPr lang="fr-FR" sz="1800" dirty="0" err="1"/>
              <a:t>angular</a:t>
            </a:r>
            <a:r>
              <a:rPr lang="fr-FR" sz="1800" dirty="0"/>
              <a:t>/</a:t>
            </a:r>
            <a:r>
              <a:rPr lang="fr-FR" sz="1800" dirty="0" err="1"/>
              <a:t>common</a:t>
            </a:r>
            <a:r>
              <a:rPr lang="fr-FR" sz="1800" dirty="0"/>
              <a:t>/http';</a:t>
            </a:r>
          </a:p>
          <a:p>
            <a:endParaRPr lang="fr-FR" sz="1800" dirty="0"/>
          </a:p>
          <a:p>
            <a:r>
              <a:rPr lang="fr-FR" sz="1800" dirty="0"/>
              <a:t>@Component({</a:t>
            </a:r>
          </a:p>
          <a:p>
            <a:r>
              <a:rPr lang="fr-FR" sz="1800" dirty="0"/>
              <a:t>    </a:t>
            </a:r>
            <a:r>
              <a:rPr lang="fr-FR" sz="1800" dirty="0" err="1"/>
              <a:t>selector</a:t>
            </a:r>
            <a:r>
              <a:rPr lang="fr-FR" sz="1800" dirty="0"/>
              <a:t>: </a:t>
            </a:r>
            <a:r>
              <a:rPr lang="fr-FR" sz="1800" dirty="0" smtClean="0"/>
              <a:t>‘</a:t>
            </a:r>
            <a:r>
              <a:rPr lang="fr-FR" sz="1800" dirty="0" err="1" smtClean="0"/>
              <a:t>app</a:t>
            </a:r>
            <a:r>
              <a:rPr lang="fr-FR" sz="1800" dirty="0" smtClean="0"/>
              <a:t>-article-</a:t>
            </a:r>
            <a:r>
              <a:rPr lang="fr-FR" sz="1800" dirty="0" err="1" smtClean="0"/>
              <a:t>search</a:t>
            </a:r>
            <a:r>
              <a:rPr lang="fr-FR" sz="1800" dirty="0"/>
              <a:t>',</a:t>
            </a:r>
          </a:p>
          <a:p>
            <a:r>
              <a:rPr lang="fr-FR" sz="1800" dirty="0"/>
              <a:t>    </a:t>
            </a:r>
            <a:r>
              <a:rPr lang="fr-FR" sz="1800" dirty="0" err="1"/>
              <a:t>templateUrl</a:t>
            </a:r>
            <a:r>
              <a:rPr lang="fr-FR" sz="1800" dirty="0"/>
              <a:t>: </a:t>
            </a:r>
            <a:r>
              <a:rPr lang="fr-FR" sz="1800" dirty="0" smtClean="0"/>
              <a:t>'./app-aricle-search.component.html</a:t>
            </a:r>
            <a:r>
              <a:rPr lang="fr-FR" sz="1800" dirty="0"/>
              <a:t>'</a:t>
            </a:r>
          </a:p>
          <a:p>
            <a:r>
              <a:rPr lang="fr-FR" sz="1800" dirty="0"/>
              <a:t>})</a:t>
            </a:r>
          </a:p>
          <a:p>
            <a:r>
              <a:rPr lang="fr-FR" sz="1800" dirty="0"/>
              <a:t>export class </a:t>
            </a:r>
            <a:r>
              <a:rPr lang="fr-FR" sz="1800" dirty="0" err="1" smtClean="0"/>
              <a:t>ArticleSearchComponent</a:t>
            </a:r>
            <a:r>
              <a:rPr lang="fr-FR" sz="1800" dirty="0" smtClean="0"/>
              <a:t> </a:t>
            </a:r>
            <a:r>
              <a:rPr lang="fr-FR" sz="1800" dirty="0"/>
              <a:t>{</a:t>
            </a:r>
          </a:p>
          <a:p>
            <a:endParaRPr lang="fr-FR" sz="1800" dirty="0"/>
          </a:p>
          <a:p>
            <a:r>
              <a:rPr lang="fr-FR" sz="1800" dirty="0"/>
              <a:t>    </a:t>
            </a:r>
            <a:r>
              <a:rPr lang="fr-FR" sz="1800" dirty="0" err="1"/>
              <a:t>constructor</a:t>
            </a:r>
            <a:r>
              <a:rPr lang="fr-FR" sz="1800" dirty="0"/>
              <a:t>(</a:t>
            </a:r>
            <a:r>
              <a:rPr lang="fr-FR" sz="1800" dirty="0" err="1"/>
              <a:t>private</a:t>
            </a:r>
            <a:r>
              <a:rPr lang="fr-FR" sz="1800" dirty="0"/>
              <a:t> </a:t>
            </a:r>
            <a:r>
              <a:rPr lang="fr-FR" sz="1800" dirty="0" err="1" smtClean="0"/>
              <a:t>httpClient</a:t>
            </a:r>
            <a:r>
              <a:rPr lang="fr-FR" sz="1800" dirty="0"/>
              <a:t>: </a:t>
            </a:r>
            <a:r>
              <a:rPr lang="fr-FR" sz="1800" dirty="0" err="1"/>
              <a:t>HttpClient</a:t>
            </a:r>
            <a:r>
              <a:rPr lang="fr-FR" sz="1800" dirty="0"/>
              <a:t>) {</a:t>
            </a:r>
          </a:p>
          <a:p>
            <a:r>
              <a:rPr lang="fr-FR" sz="1800" dirty="0"/>
              <a:t>    </a:t>
            </a:r>
            <a:r>
              <a:rPr lang="fr-FR" sz="1800" dirty="0" smtClean="0"/>
              <a:t>}</a:t>
            </a:r>
            <a:endParaRPr lang="fr-FR" sz="1800" dirty="0"/>
          </a:p>
          <a:p>
            <a:r>
              <a:rPr lang="fr-FR" sz="1800" dirty="0"/>
              <a:t>}</a:t>
            </a:r>
          </a:p>
        </p:txBody>
      </p:sp>
      <p:sp>
        <p:nvSpPr>
          <p:cNvPr id="5" name="ZoneTexte 4"/>
          <p:cNvSpPr txBox="1"/>
          <p:nvPr/>
        </p:nvSpPr>
        <p:spPr>
          <a:xfrm flipH="1">
            <a:off x="11753496" y="47195"/>
            <a:ext cx="4455495" cy="584775"/>
          </a:xfrm>
          <a:prstGeom prst="rect">
            <a:avLst/>
          </a:prstGeom>
          <a:noFill/>
        </p:spPr>
        <p:txBody>
          <a:bodyPr wrap="square" rtlCol="0">
            <a:spAutoFit/>
          </a:bodyPr>
          <a:lstStyle/>
          <a:p>
            <a:r>
              <a:rPr lang="fr-FR" dirty="0" err="1"/>
              <a:t>s</a:t>
            </a:r>
            <a:r>
              <a:rPr lang="fr-FR" dirty="0" err="1" smtClean="0"/>
              <a:t>rc</a:t>
            </a:r>
            <a:r>
              <a:rPr lang="fr-FR" dirty="0" smtClean="0"/>
              <a:t>/</a:t>
            </a:r>
            <a:r>
              <a:rPr lang="fr-FR" dirty="0" err="1" smtClean="0"/>
              <a:t>app.component.ts</a:t>
            </a:r>
            <a:endParaRPr lang="fr-FR" dirty="0"/>
          </a:p>
        </p:txBody>
      </p:sp>
      <p:sp>
        <p:nvSpPr>
          <p:cNvPr id="13" name="ZoneTexte 12"/>
          <p:cNvSpPr txBox="1"/>
          <p:nvPr/>
        </p:nvSpPr>
        <p:spPr>
          <a:xfrm>
            <a:off x="9419429" y="4918475"/>
            <a:ext cx="8178635" cy="5262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a:t>Etant donné que le service </a:t>
            </a:r>
            <a:r>
              <a:rPr lang="fr-FR" sz="1600" dirty="0" err="1"/>
              <a:t>HttpClient</a:t>
            </a:r>
            <a:r>
              <a:rPr lang="fr-FR" sz="1600" dirty="0"/>
              <a:t> est </a:t>
            </a:r>
            <a:r>
              <a:rPr lang="fr-FR" sz="1600" dirty="0" err="1"/>
              <a:t>stateless</a:t>
            </a:r>
            <a:r>
              <a:rPr lang="fr-FR" sz="1600" dirty="0"/>
              <a:t>, nous pouvons importer le module </a:t>
            </a:r>
            <a:r>
              <a:rPr lang="fr-FR" sz="1600" dirty="0" err="1"/>
              <a:t>HttpClientModule</a:t>
            </a:r>
            <a:r>
              <a:rPr lang="fr-FR" sz="1600" dirty="0"/>
              <a:t> directement dans notre </a:t>
            </a:r>
            <a:r>
              <a:rPr lang="fr-FR" sz="1600" dirty="0" err="1"/>
              <a:t>Feature</a:t>
            </a:r>
            <a:r>
              <a:rPr lang="fr-FR" sz="1600" dirty="0"/>
              <a:t> Module </a:t>
            </a:r>
            <a:r>
              <a:rPr lang="fr-FR" sz="1600" dirty="0" err="1" smtClean="0"/>
              <a:t>ArticleModule</a:t>
            </a:r>
            <a:r>
              <a:rPr lang="fr-FR" sz="1600" dirty="0" smtClean="0"/>
              <a:t>.</a:t>
            </a:r>
          </a:p>
          <a:p>
            <a:endParaRPr lang="fr-FR" sz="1600" dirty="0"/>
          </a:p>
          <a:p>
            <a:r>
              <a:rPr lang="fr-FR" sz="1600" dirty="0"/>
              <a:t>import { </a:t>
            </a:r>
            <a:r>
              <a:rPr lang="fr-FR" sz="1600" dirty="0" err="1"/>
              <a:t>HttpClientModule</a:t>
            </a:r>
            <a:r>
              <a:rPr lang="fr-FR" sz="1600" dirty="0"/>
              <a:t> } </a:t>
            </a:r>
            <a:r>
              <a:rPr lang="fr-FR" sz="1600" dirty="0" err="1"/>
              <a:t>from</a:t>
            </a:r>
            <a:r>
              <a:rPr lang="fr-FR" sz="1600" dirty="0"/>
              <a:t> '@</a:t>
            </a:r>
            <a:r>
              <a:rPr lang="fr-FR" sz="1600" dirty="0" err="1"/>
              <a:t>angular</a:t>
            </a:r>
            <a:r>
              <a:rPr lang="fr-FR" sz="1600" dirty="0"/>
              <a:t>/</a:t>
            </a:r>
            <a:r>
              <a:rPr lang="fr-FR" sz="1600" dirty="0" err="1"/>
              <a:t>common</a:t>
            </a:r>
            <a:r>
              <a:rPr lang="fr-FR" sz="1600" dirty="0"/>
              <a:t>/http';</a:t>
            </a:r>
          </a:p>
          <a:p>
            <a:endParaRPr lang="fr-FR" sz="1600" dirty="0"/>
          </a:p>
          <a:p>
            <a:r>
              <a:rPr lang="fr-FR" sz="1600" dirty="0"/>
              <a:t>@</a:t>
            </a:r>
            <a:r>
              <a:rPr lang="fr-FR" sz="1600" dirty="0" err="1"/>
              <a:t>NgModule</a:t>
            </a:r>
            <a:r>
              <a:rPr lang="fr-FR" sz="1600" dirty="0"/>
              <a:t>({</a:t>
            </a:r>
          </a:p>
          <a:p>
            <a:r>
              <a:rPr lang="fr-FR" sz="1600" dirty="0"/>
              <a:t>    </a:t>
            </a:r>
            <a:r>
              <a:rPr lang="fr-FR" sz="1600" dirty="0" err="1"/>
              <a:t>declarations</a:t>
            </a:r>
            <a:r>
              <a:rPr lang="fr-FR" sz="1600" dirty="0"/>
              <a:t>: [</a:t>
            </a:r>
          </a:p>
          <a:p>
            <a:r>
              <a:rPr lang="fr-FR" sz="1600" dirty="0"/>
              <a:t>        </a:t>
            </a:r>
            <a:r>
              <a:rPr lang="fr-FR" sz="1600" dirty="0" err="1" smtClean="0"/>
              <a:t>ArticlePreviewComponent</a:t>
            </a:r>
            <a:r>
              <a:rPr lang="fr-FR" sz="1600" dirty="0"/>
              <a:t>,</a:t>
            </a:r>
          </a:p>
          <a:p>
            <a:r>
              <a:rPr lang="fr-FR" sz="1600" dirty="0"/>
              <a:t>        </a:t>
            </a:r>
            <a:r>
              <a:rPr lang="fr-FR" sz="1600" dirty="0" err="1"/>
              <a:t>Article</a:t>
            </a:r>
            <a:r>
              <a:rPr lang="fr-FR" sz="1600" dirty="0" err="1" smtClean="0"/>
              <a:t>SearchComponent</a:t>
            </a:r>
            <a:endParaRPr lang="fr-FR" sz="1600" dirty="0"/>
          </a:p>
          <a:p>
            <a:r>
              <a:rPr lang="fr-FR" sz="1600" dirty="0"/>
              <a:t>    ],</a:t>
            </a:r>
          </a:p>
          <a:p>
            <a:r>
              <a:rPr lang="fr-FR" sz="1600" dirty="0"/>
              <a:t>    exports: [</a:t>
            </a:r>
          </a:p>
          <a:p>
            <a:r>
              <a:rPr lang="fr-FR" sz="1600" dirty="0"/>
              <a:t>        </a:t>
            </a:r>
            <a:r>
              <a:rPr lang="fr-FR" sz="1600" dirty="0" err="1"/>
              <a:t>Article</a:t>
            </a:r>
            <a:r>
              <a:rPr lang="fr-FR" sz="1600" dirty="0" err="1" smtClean="0"/>
              <a:t>PreviewComponent</a:t>
            </a:r>
            <a:r>
              <a:rPr lang="fr-FR" sz="1600" dirty="0"/>
              <a:t>,</a:t>
            </a:r>
          </a:p>
          <a:p>
            <a:r>
              <a:rPr lang="fr-FR" sz="1600" dirty="0"/>
              <a:t>        </a:t>
            </a:r>
            <a:r>
              <a:rPr lang="fr-FR" sz="1600" dirty="0" err="1"/>
              <a:t>Article</a:t>
            </a:r>
            <a:r>
              <a:rPr lang="fr-FR" sz="1600" dirty="0" err="1" smtClean="0"/>
              <a:t>SearchComponent</a:t>
            </a:r>
            <a:endParaRPr lang="fr-FR" sz="1600" dirty="0"/>
          </a:p>
          <a:p>
            <a:r>
              <a:rPr lang="fr-FR" sz="1600" dirty="0"/>
              <a:t>    ],</a:t>
            </a:r>
          </a:p>
          <a:p>
            <a:r>
              <a:rPr lang="fr-FR" sz="1600" dirty="0"/>
              <a:t>    imports: [</a:t>
            </a:r>
          </a:p>
          <a:p>
            <a:r>
              <a:rPr lang="fr-FR" sz="1600" dirty="0"/>
              <a:t>        </a:t>
            </a:r>
            <a:r>
              <a:rPr lang="fr-FR" sz="1600" dirty="0" err="1"/>
              <a:t>HttpClientModule</a:t>
            </a:r>
            <a:r>
              <a:rPr lang="fr-FR" sz="1600" dirty="0"/>
              <a:t>,</a:t>
            </a:r>
          </a:p>
          <a:p>
            <a:r>
              <a:rPr lang="fr-FR" sz="1600" dirty="0"/>
              <a:t>        </a:t>
            </a:r>
            <a:r>
              <a:rPr lang="fr-FR" sz="1600" dirty="0" err="1"/>
              <a:t>SharedModule</a:t>
            </a:r>
            <a:endParaRPr lang="fr-FR" sz="1600" dirty="0"/>
          </a:p>
          <a:p>
            <a:r>
              <a:rPr lang="fr-FR" sz="1600" dirty="0"/>
              <a:t>    ]</a:t>
            </a:r>
          </a:p>
          <a:p>
            <a:r>
              <a:rPr lang="fr-FR" sz="1600" dirty="0"/>
              <a:t>})</a:t>
            </a:r>
          </a:p>
          <a:p>
            <a:r>
              <a:rPr lang="fr-FR" sz="1600" dirty="0"/>
              <a:t>export class </a:t>
            </a:r>
            <a:r>
              <a:rPr lang="fr-FR" sz="1600" dirty="0" err="1" smtClean="0"/>
              <a:t>ArticleModule</a:t>
            </a:r>
            <a:r>
              <a:rPr lang="fr-FR" sz="1600" dirty="0" smtClean="0"/>
              <a:t> </a:t>
            </a:r>
            <a:r>
              <a:rPr lang="fr-FR" sz="1600" dirty="0"/>
              <a:t>{</a:t>
            </a:r>
          </a:p>
          <a:p>
            <a:r>
              <a:rPr lang="fr-FR" sz="1600" dirty="0"/>
              <a:t>}</a:t>
            </a:r>
          </a:p>
        </p:txBody>
      </p:sp>
      <p:sp>
        <p:nvSpPr>
          <p:cNvPr id="14" name="ZoneTexte 13"/>
          <p:cNvSpPr txBox="1"/>
          <p:nvPr/>
        </p:nvSpPr>
        <p:spPr>
          <a:xfrm flipH="1">
            <a:off x="13756495" y="7438755"/>
            <a:ext cx="3420380" cy="5850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err="1" smtClean="0"/>
              <a:t>src</a:t>
            </a:r>
            <a:r>
              <a:rPr lang="fr-FR" dirty="0" smtClean="0"/>
              <a:t>/</a:t>
            </a:r>
            <a:r>
              <a:rPr lang="fr-FR" dirty="0" err="1" smtClean="0"/>
              <a:t>app.module.ts</a:t>
            </a:r>
            <a:endParaRPr lang="fr-FR" dirty="0"/>
          </a:p>
        </p:txBody>
      </p:sp>
      <p:sp>
        <p:nvSpPr>
          <p:cNvPr id="11" name="ZoneTexte 10"/>
          <p:cNvSpPr txBox="1"/>
          <p:nvPr/>
        </p:nvSpPr>
        <p:spPr>
          <a:xfrm>
            <a:off x="2257441" y="906678"/>
            <a:ext cx="4054315" cy="584775"/>
          </a:xfrm>
          <a:prstGeom prst="rect">
            <a:avLst/>
          </a:prstGeom>
          <a:noFill/>
        </p:spPr>
        <p:txBody>
          <a:bodyPr wrap="none" rtlCol="0">
            <a:spAutoFit/>
          </a:bodyPr>
          <a:lstStyle/>
          <a:p>
            <a:r>
              <a:rPr lang="fr-FR" b="1" dirty="0" smtClean="0"/>
              <a:t>Pourquoi </a:t>
            </a:r>
            <a:r>
              <a:rPr lang="fr-FR" b="1" dirty="0" err="1" smtClean="0"/>
              <a:t>HttpCleint</a:t>
            </a:r>
            <a:endParaRPr lang="fr-FR" dirty="0"/>
          </a:p>
        </p:txBody>
      </p:sp>
    </p:spTree>
    <p:extLst>
      <p:ext uri="{BB962C8B-B14F-4D97-AF65-F5344CB8AC3E}">
        <p14:creationId xmlns:p14="http://schemas.microsoft.com/office/powerpoint/2010/main" val="26055372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52</a:t>
            </a:fld>
            <a:endParaRPr lang="en-US" dirty="0"/>
          </a:p>
        </p:txBody>
      </p:sp>
      <p:sp>
        <p:nvSpPr>
          <p:cNvPr id="5" name="Titre 4"/>
          <p:cNvSpPr>
            <a:spLocks noGrp="1"/>
          </p:cNvSpPr>
          <p:nvPr>
            <p:ph type="title"/>
          </p:nvPr>
        </p:nvSpPr>
        <p:spPr/>
        <p:txBody>
          <a:bodyPr/>
          <a:lstStyle/>
          <a:p>
            <a:r>
              <a:rPr lang="fr-FR" sz="4800" dirty="0" smtClean="0"/>
              <a:t>Promise</a:t>
            </a:r>
            <a:endParaRPr lang="fr-FR" sz="4800"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096" y="507985"/>
            <a:ext cx="8858794" cy="8889342"/>
          </a:xfrm>
          <a:prstGeom prst="rect">
            <a:avLst/>
          </a:prstGeom>
        </p:spPr>
      </p:pic>
    </p:spTree>
    <p:extLst>
      <p:ext uri="{BB962C8B-B14F-4D97-AF65-F5344CB8AC3E}">
        <p14:creationId xmlns:p14="http://schemas.microsoft.com/office/powerpoint/2010/main" val="20705594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53</a:t>
            </a:fld>
            <a:endParaRPr lang="en-US" dirty="0"/>
          </a:p>
        </p:txBody>
      </p:sp>
      <p:sp>
        <p:nvSpPr>
          <p:cNvPr id="4" name="Espace réservé du texte 3"/>
          <p:cNvSpPr>
            <a:spLocks noGrp="1"/>
          </p:cNvSpPr>
          <p:nvPr>
            <p:ph type="body" sz="quarter" idx="38"/>
          </p:nvPr>
        </p:nvSpPr>
        <p:spPr/>
        <p:txBody>
          <a:bodyPr/>
          <a:lstStyle/>
          <a:p>
            <a:r>
              <a:rPr lang="fr-FR" dirty="0" smtClean="0"/>
              <a:t>Promise VS Observable</a:t>
            </a:r>
            <a:endParaRPr lang="fr-FR" dirty="0"/>
          </a:p>
        </p:txBody>
      </p:sp>
      <p:pic>
        <p:nvPicPr>
          <p:cNvPr id="6" name="Image 5"/>
          <p:cNvPicPr>
            <a:picLocks noChangeAspect="1"/>
          </p:cNvPicPr>
          <p:nvPr/>
        </p:nvPicPr>
        <p:blipFill>
          <a:blip r:embed="rId2"/>
          <a:stretch>
            <a:fillRect/>
          </a:stretch>
        </p:blipFill>
        <p:spPr>
          <a:xfrm>
            <a:off x="757970" y="1453090"/>
            <a:ext cx="16452542" cy="4860540"/>
          </a:xfrm>
          <a:prstGeom prst="rect">
            <a:avLst/>
          </a:prstGeom>
        </p:spPr>
      </p:pic>
    </p:spTree>
    <p:extLst>
      <p:ext uri="{BB962C8B-B14F-4D97-AF65-F5344CB8AC3E}">
        <p14:creationId xmlns:p14="http://schemas.microsoft.com/office/powerpoint/2010/main" val="34014919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Components</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54</a:t>
            </a:fld>
            <a:endParaRPr lang="en-US" dirty="0"/>
          </a:p>
        </p:txBody>
      </p:sp>
      <p:sp>
        <p:nvSpPr>
          <p:cNvPr id="5" name="Espace réservé du texte 4"/>
          <p:cNvSpPr>
            <a:spLocks noGrp="1"/>
          </p:cNvSpPr>
          <p:nvPr>
            <p:ph type="body" sz="quarter" idx="21"/>
          </p:nvPr>
        </p:nvSpPr>
        <p:spPr/>
        <p:txBody>
          <a:bodyPr/>
          <a:lstStyle/>
          <a:p>
            <a:r>
              <a:rPr lang="fr-FR" b="1" dirty="0" smtClean="0"/>
              <a:t>Custom </a:t>
            </a:r>
            <a:r>
              <a:rPr lang="fr-FR" b="1" dirty="0" err="1" smtClean="0"/>
              <a:t>Elements</a:t>
            </a:r>
            <a:endParaRPr lang="fr-FR" b="1" dirty="0"/>
          </a:p>
        </p:txBody>
      </p:sp>
      <p:sp>
        <p:nvSpPr>
          <p:cNvPr id="6" name="Espace réservé du texte 5"/>
          <p:cNvSpPr>
            <a:spLocks noGrp="1"/>
          </p:cNvSpPr>
          <p:nvPr>
            <p:ph type="body" sz="quarter" idx="22"/>
          </p:nvPr>
        </p:nvSpPr>
        <p:spPr/>
        <p:txBody>
          <a:bodyPr/>
          <a:lstStyle/>
          <a:p>
            <a:r>
              <a:rPr lang="fr-FR" dirty="0" smtClean="0"/>
              <a:t>Isolement</a:t>
            </a:r>
            <a:endParaRPr lang="fr-FR" dirty="0"/>
          </a:p>
        </p:txBody>
      </p:sp>
      <p:sp>
        <p:nvSpPr>
          <p:cNvPr id="7" name="Espace réservé du texte 6"/>
          <p:cNvSpPr>
            <a:spLocks noGrp="1"/>
          </p:cNvSpPr>
          <p:nvPr>
            <p:ph type="body" sz="quarter" idx="23"/>
          </p:nvPr>
        </p:nvSpPr>
        <p:spPr>
          <a:xfrm>
            <a:off x="5618704" y="5932611"/>
            <a:ext cx="3402626" cy="1368824"/>
          </a:xfrm>
        </p:spPr>
        <p:txBody>
          <a:bodyPr/>
          <a:lstStyle/>
          <a:p>
            <a:r>
              <a:rPr lang="fr-FR" dirty="0"/>
              <a:t>Séparation des préoccupations</a:t>
            </a:r>
          </a:p>
        </p:txBody>
      </p:sp>
      <p:sp>
        <p:nvSpPr>
          <p:cNvPr id="9" name="Espace réservé du texte 8"/>
          <p:cNvSpPr>
            <a:spLocks noGrp="1"/>
          </p:cNvSpPr>
          <p:nvPr>
            <p:ph type="body" sz="quarter" idx="20"/>
          </p:nvPr>
        </p:nvSpPr>
        <p:spPr>
          <a:xfrm>
            <a:off x="11451247" y="2787920"/>
            <a:ext cx="5206468" cy="1709320"/>
          </a:xfrm>
        </p:spPr>
        <p:txBody>
          <a:bodyPr/>
          <a:lstStyle/>
          <a:p>
            <a:r>
              <a:rPr lang="fr-FR" dirty="0" smtClean="0"/>
              <a:t>C’est la personnalisation des components par rapport au besoin des clients</a:t>
            </a:r>
            <a:endParaRPr lang="fr-FR" dirty="0"/>
          </a:p>
        </p:txBody>
      </p:sp>
      <p:sp>
        <p:nvSpPr>
          <p:cNvPr id="11" name="Espace réservé du texte 10"/>
          <p:cNvSpPr>
            <a:spLocks noGrp="1"/>
          </p:cNvSpPr>
          <p:nvPr>
            <p:ph type="body" sz="quarter" idx="25"/>
          </p:nvPr>
        </p:nvSpPr>
        <p:spPr/>
        <p:txBody>
          <a:bodyPr/>
          <a:lstStyle/>
          <a:p>
            <a:r>
              <a:rPr lang="fr-FR" dirty="0"/>
              <a:t>Chaque composant est isolé des autres composants. Il n'hérite pas implicitement des attributs des composants parents.</a:t>
            </a:r>
          </a:p>
        </p:txBody>
      </p:sp>
      <p:sp>
        <p:nvSpPr>
          <p:cNvPr id="13" name="Espace réservé du texte 12"/>
          <p:cNvSpPr>
            <a:spLocks noGrp="1"/>
          </p:cNvSpPr>
          <p:nvPr>
            <p:ph type="body" sz="quarter" idx="27"/>
          </p:nvPr>
        </p:nvSpPr>
        <p:spPr/>
        <p:txBody>
          <a:bodyPr/>
          <a:lstStyle/>
          <a:p>
            <a:pPr algn="l"/>
            <a:r>
              <a:rPr lang="fr-FR" dirty="0"/>
              <a:t>Les composants permettent une meilleure décomposition de l'application, facilitent le </a:t>
            </a:r>
            <a:r>
              <a:rPr lang="fr-FR" dirty="0" err="1"/>
              <a:t>refactoring</a:t>
            </a:r>
            <a:r>
              <a:rPr lang="fr-FR" dirty="0"/>
              <a:t> et le </a:t>
            </a:r>
            <a:r>
              <a:rPr lang="fr-FR" dirty="0" err="1"/>
              <a:t>testing</a:t>
            </a:r>
            <a:r>
              <a:rPr lang="fr-FR" dirty="0"/>
              <a:t>.</a:t>
            </a:r>
          </a:p>
        </p:txBody>
      </p:sp>
    </p:spTree>
    <p:extLst>
      <p:ext uri="{BB962C8B-B14F-4D97-AF65-F5344CB8AC3E}">
        <p14:creationId xmlns:p14="http://schemas.microsoft.com/office/powerpoint/2010/main" val="13074468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55</a:t>
            </a:fld>
            <a:endParaRPr lang="en-US" dirty="0"/>
          </a:p>
        </p:txBody>
      </p:sp>
      <p:sp>
        <p:nvSpPr>
          <p:cNvPr id="4" name="ZoneTexte 3"/>
          <p:cNvSpPr txBox="1"/>
          <p:nvPr/>
        </p:nvSpPr>
        <p:spPr>
          <a:xfrm>
            <a:off x="862286" y="338480"/>
            <a:ext cx="2255746" cy="584775"/>
          </a:xfrm>
          <a:prstGeom prst="rect">
            <a:avLst/>
          </a:prstGeom>
          <a:noFill/>
        </p:spPr>
        <p:txBody>
          <a:bodyPr wrap="none" rtlCol="0">
            <a:spAutoFit/>
          </a:bodyPr>
          <a:lstStyle/>
          <a:p>
            <a:r>
              <a:rPr lang="fr-FR" b="1" dirty="0"/>
              <a:t>H</a:t>
            </a:r>
            <a:r>
              <a:rPr lang="fr-FR" b="1" dirty="0" smtClean="0"/>
              <a:t>ttp Client</a:t>
            </a:r>
            <a:endParaRPr lang="fr-FR" dirty="0"/>
          </a:p>
        </p:txBody>
      </p:sp>
      <p:sp>
        <p:nvSpPr>
          <p:cNvPr id="6" name="ZoneTexte 5"/>
          <p:cNvSpPr txBox="1"/>
          <p:nvPr/>
        </p:nvSpPr>
        <p:spPr>
          <a:xfrm>
            <a:off x="592256" y="1459806"/>
            <a:ext cx="8460940" cy="76636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a:t>Nous pouvons donc récupérer les données par API dans le "</a:t>
            </a:r>
            <a:r>
              <a:rPr lang="fr-FR" sz="2000" dirty="0" err="1"/>
              <a:t>lifecycle</a:t>
            </a:r>
            <a:r>
              <a:rPr lang="fr-FR" sz="2000" dirty="0"/>
              <a:t> </a:t>
            </a:r>
            <a:r>
              <a:rPr lang="fr-FR" sz="2000" dirty="0" err="1"/>
              <a:t>hook</a:t>
            </a:r>
            <a:r>
              <a:rPr lang="fr-FR" sz="2000" dirty="0"/>
              <a:t>" </a:t>
            </a:r>
            <a:r>
              <a:rPr lang="fr-FR" sz="2000" dirty="0" err="1"/>
              <a:t>ngOnInit</a:t>
            </a:r>
            <a:r>
              <a:rPr lang="fr-FR" sz="2000" dirty="0" smtClean="0"/>
              <a:t>.</a:t>
            </a:r>
          </a:p>
          <a:p>
            <a:pPr marL="457200" indent="-457200" algn="just">
              <a:buFont typeface="Arial" panose="020B0604020202020204" pitchFamily="34" charset="0"/>
              <a:buChar char="•"/>
            </a:pPr>
            <a:endParaRPr lang="fr-FR" sz="1600" dirty="0"/>
          </a:p>
          <a:p>
            <a:r>
              <a:rPr lang="fr-FR" sz="2000" dirty="0"/>
              <a:t>import { </a:t>
            </a:r>
            <a:r>
              <a:rPr lang="fr-FR" sz="2000" dirty="0" err="1"/>
              <a:t>HttpClient</a:t>
            </a:r>
            <a:r>
              <a:rPr lang="fr-FR" sz="2000" dirty="0"/>
              <a:t>, </a:t>
            </a:r>
            <a:r>
              <a:rPr lang="fr-FR" sz="2000" dirty="0" err="1"/>
              <a:t>HttpHeaders</a:t>
            </a:r>
            <a:r>
              <a:rPr lang="fr-FR" sz="2000" dirty="0"/>
              <a:t> } </a:t>
            </a:r>
            <a:r>
              <a:rPr lang="fr-FR" sz="2000" dirty="0" err="1"/>
              <a:t>from</a:t>
            </a:r>
            <a:r>
              <a:rPr lang="fr-FR" sz="2000" dirty="0"/>
              <a:t> '@</a:t>
            </a:r>
            <a:r>
              <a:rPr lang="fr-FR" sz="2000" dirty="0" err="1"/>
              <a:t>angular</a:t>
            </a:r>
            <a:r>
              <a:rPr lang="fr-FR" sz="2000" dirty="0"/>
              <a:t>/</a:t>
            </a:r>
            <a:r>
              <a:rPr lang="fr-FR" sz="2000" dirty="0" err="1"/>
              <a:t>common</a:t>
            </a:r>
            <a:r>
              <a:rPr lang="fr-FR" sz="2000" dirty="0"/>
              <a:t>/http';</a:t>
            </a:r>
          </a:p>
          <a:p>
            <a:r>
              <a:rPr lang="fr-FR" sz="2000" dirty="0"/>
              <a:t>import { Injectable } </a:t>
            </a:r>
            <a:r>
              <a:rPr lang="fr-FR" sz="2000" dirty="0" err="1"/>
              <a:t>from</a:t>
            </a:r>
            <a:r>
              <a:rPr lang="fr-FR" sz="2000" dirty="0"/>
              <a:t> '@</a:t>
            </a:r>
            <a:r>
              <a:rPr lang="fr-FR" sz="2000" dirty="0" err="1"/>
              <a:t>angular</a:t>
            </a:r>
            <a:r>
              <a:rPr lang="fr-FR" sz="2000" dirty="0"/>
              <a:t>/</a:t>
            </a:r>
            <a:r>
              <a:rPr lang="fr-FR" sz="2000" dirty="0" err="1"/>
              <a:t>core</a:t>
            </a:r>
            <a:r>
              <a:rPr lang="fr-FR" sz="2000" dirty="0"/>
              <a:t>';</a:t>
            </a:r>
          </a:p>
          <a:p>
            <a:r>
              <a:rPr lang="fr-FR" sz="2000" dirty="0"/>
              <a:t>import { Observable } </a:t>
            </a:r>
            <a:r>
              <a:rPr lang="fr-FR" sz="2000" dirty="0" err="1"/>
              <a:t>from</a:t>
            </a:r>
            <a:r>
              <a:rPr lang="fr-FR" sz="2000" dirty="0"/>
              <a:t> '</a:t>
            </a:r>
            <a:r>
              <a:rPr lang="fr-FR" sz="2000" dirty="0" err="1"/>
              <a:t>rxjs</a:t>
            </a:r>
            <a:r>
              <a:rPr lang="fr-FR" sz="2000" dirty="0"/>
              <a:t>';</a:t>
            </a:r>
          </a:p>
          <a:p>
            <a:r>
              <a:rPr lang="fr-FR" sz="2000" dirty="0"/>
              <a:t>import { </a:t>
            </a:r>
            <a:r>
              <a:rPr lang="fr-FR" sz="2000" dirty="0" err="1"/>
              <a:t>environment</a:t>
            </a:r>
            <a:r>
              <a:rPr lang="fr-FR" sz="2000" dirty="0"/>
              <a:t> } </a:t>
            </a:r>
            <a:r>
              <a:rPr lang="fr-FR" sz="2000" dirty="0" err="1"/>
              <a:t>from</a:t>
            </a:r>
            <a:r>
              <a:rPr lang="fr-FR" sz="2000" dirty="0"/>
              <a:t> '</a:t>
            </a:r>
            <a:r>
              <a:rPr lang="fr-FR" sz="2000" dirty="0" err="1"/>
              <a:t>src</a:t>
            </a:r>
            <a:r>
              <a:rPr lang="fr-FR" sz="2000" dirty="0"/>
              <a:t>/</a:t>
            </a:r>
            <a:r>
              <a:rPr lang="fr-FR" sz="2000" dirty="0" err="1"/>
              <a:t>environments</a:t>
            </a:r>
            <a:r>
              <a:rPr lang="fr-FR" sz="2000" dirty="0"/>
              <a:t>/</a:t>
            </a:r>
            <a:r>
              <a:rPr lang="fr-FR" sz="2000" dirty="0" err="1"/>
              <a:t>environment</a:t>
            </a:r>
            <a:r>
              <a:rPr lang="fr-FR" sz="2000" dirty="0"/>
              <a:t>';</a:t>
            </a:r>
          </a:p>
          <a:p>
            <a:r>
              <a:rPr lang="fr-FR" sz="2000" dirty="0"/>
              <a:t>import { </a:t>
            </a:r>
            <a:r>
              <a:rPr lang="fr-FR" sz="2000" dirty="0" err="1"/>
              <a:t>CategorieModel</a:t>
            </a:r>
            <a:r>
              <a:rPr lang="fr-FR" sz="2000" dirty="0"/>
              <a:t> } </a:t>
            </a:r>
            <a:r>
              <a:rPr lang="fr-FR" sz="2000" dirty="0" err="1"/>
              <a:t>from</a:t>
            </a:r>
            <a:r>
              <a:rPr lang="fr-FR" sz="2000" dirty="0"/>
              <a:t> './</a:t>
            </a:r>
            <a:r>
              <a:rPr lang="fr-FR" sz="2000" dirty="0" err="1"/>
              <a:t>models</a:t>
            </a:r>
            <a:r>
              <a:rPr lang="fr-FR" sz="2000" dirty="0"/>
              <a:t>/</a:t>
            </a:r>
            <a:r>
              <a:rPr lang="fr-FR" sz="2000" dirty="0" err="1"/>
              <a:t>categorie.model</a:t>
            </a:r>
            <a:r>
              <a:rPr lang="fr-FR" sz="2000" dirty="0"/>
              <a:t>';</a:t>
            </a:r>
          </a:p>
          <a:p>
            <a:r>
              <a:rPr lang="fr-FR" sz="2000" dirty="0"/>
              <a:t/>
            </a:r>
            <a:br>
              <a:rPr lang="fr-FR" sz="2000" dirty="0"/>
            </a:br>
            <a:r>
              <a:rPr lang="fr-FR" sz="2000" dirty="0"/>
              <a:t>@Injectable({</a:t>
            </a:r>
          </a:p>
          <a:p>
            <a:r>
              <a:rPr lang="fr-FR" sz="2000" dirty="0"/>
              <a:t>  </a:t>
            </a:r>
            <a:r>
              <a:rPr lang="fr-FR" sz="2000" dirty="0" err="1"/>
              <a:t>providedIn</a:t>
            </a:r>
            <a:r>
              <a:rPr lang="fr-FR" sz="2000" dirty="0"/>
              <a:t>: '</a:t>
            </a:r>
            <a:r>
              <a:rPr lang="fr-FR" sz="2000" dirty="0" err="1"/>
              <a:t>root</a:t>
            </a:r>
            <a:r>
              <a:rPr lang="fr-FR" sz="2000" dirty="0"/>
              <a:t>'</a:t>
            </a:r>
          </a:p>
          <a:p>
            <a:r>
              <a:rPr lang="fr-FR" sz="2000" dirty="0"/>
              <a:t>})</a:t>
            </a:r>
          </a:p>
          <a:p>
            <a:r>
              <a:rPr lang="fr-FR" sz="2000" dirty="0"/>
              <a:t>export class </a:t>
            </a:r>
            <a:r>
              <a:rPr lang="fr-FR" sz="2000" dirty="0" err="1"/>
              <a:t>CategorieService</a:t>
            </a:r>
            <a:r>
              <a:rPr lang="fr-FR" sz="2000" dirty="0"/>
              <a:t> {</a:t>
            </a:r>
          </a:p>
          <a:p>
            <a:r>
              <a:rPr lang="fr-FR" sz="2000" dirty="0"/>
              <a:t/>
            </a:r>
            <a:br>
              <a:rPr lang="fr-FR" sz="2000" dirty="0"/>
            </a:br>
            <a:r>
              <a:rPr lang="fr-FR" sz="2000" dirty="0"/>
              <a:t>  </a:t>
            </a:r>
            <a:r>
              <a:rPr lang="fr-FR" sz="2000" dirty="0" err="1"/>
              <a:t>private</a:t>
            </a:r>
            <a:r>
              <a:rPr lang="fr-FR" sz="2000" dirty="0"/>
              <a:t> </a:t>
            </a:r>
            <a:r>
              <a:rPr lang="fr-FR" sz="2000" dirty="0" err="1"/>
              <a:t>backUri</a:t>
            </a:r>
            <a:r>
              <a:rPr lang="fr-FR" sz="2000" dirty="0"/>
              <a:t> = </a:t>
            </a:r>
            <a:r>
              <a:rPr lang="fr-FR" sz="2000" dirty="0" err="1"/>
              <a:t>environment.backEndUri</a:t>
            </a:r>
            <a:r>
              <a:rPr lang="fr-FR" sz="2000" dirty="0"/>
              <a:t>;</a:t>
            </a:r>
          </a:p>
          <a:p>
            <a:r>
              <a:rPr lang="fr-FR" sz="2000" dirty="0"/>
              <a:t/>
            </a:r>
            <a:br>
              <a:rPr lang="fr-FR" sz="2000" dirty="0"/>
            </a:br>
            <a:r>
              <a:rPr lang="fr-FR" sz="2000" dirty="0"/>
              <a:t>  </a:t>
            </a:r>
            <a:r>
              <a:rPr lang="fr-FR" sz="2000" dirty="0" err="1"/>
              <a:t>constructor</a:t>
            </a:r>
            <a:r>
              <a:rPr lang="fr-FR" sz="2000" dirty="0"/>
              <a:t>(</a:t>
            </a:r>
            <a:r>
              <a:rPr lang="fr-FR" sz="2000" dirty="0" err="1"/>
              <a:t>private</a:t>
            </a:r>
            <a:r>
              <a:rPr lang="fr-FR" sz="2000" dirty="0"/>
              <a:t> http:HttpClient) { }</a:t>
            </a:r>
          </a:p>
          <a:p>
            <a:r>
              <a:rPr lang="fr-FR" sz="2000" dirty="0"/>
              <a:t/>
            </a:r>
            <a:br>
              <a:rPr lang="fr-FR" sz="2000" dirty="0"/>
            </a:br>
            <a:r>
              <a:rPr lang="fr-FR" sz="2000" dirty="0"/>
              <a:t>  public </a:t>
            </a:r>
            <a:r>
              <a:rPr lang="fr-FR" sz="2000" dirty="0" err="1"/>
              <a:t>addCategorieCallToBack</a:t>
            </a:r>
            <a:r>
              <a:rPr lang="fr-FR" sz="2000" dirty="0"/>
              <a:t>(</a:t>
            </a:r>
            <a:r>
              <a:rPr lang="fr-FR" sz="2000" dirty="0" err="1"/>
              <a:t>id,designation:string</a:t>
            </a:r>
            <a:r>
              <a:rPr lang="fr-FR" sz="2000" dirty="0"/>
              <a:t>):Observable&lt;</a:t>
            </a:r>
            <a:r>
              <a:rPr lang="fr-FR" sz="2000" dirty="0" err="1"/>
              <a:t>any</a:t>
            </a:r>
            <a:r>
              <a:rPr lang="fr-FR" sz="2000" dirty="0"/>
              <a:t>&gt;{</a:t>
            </a:r>
          </a:p>
          <a:p>
            <a:r>
              <a:rPr lang="fr-FR" sz="2000" dirty="0"/>
              <a:t>    return </a:t>
            </a:r>
            <a:r>
              <a:rPr lang="fr-FR" sz="2000" dirty="0" err="1"/>
              <a:t>this.http.post</a:t>
            </a:r>
            <a:r>
              <a:rPr lang="fr-FR" sz="2000" dirty="0"/>
              <a:t>(</a:t>
            </a:r>
            <a:r>
              <a:rPr lang="fr-FR" sz="2000" dirty="0" err="1"/>
              <a:t>this.backUri</a:t>
            </a:r>
            <a:r>
              <a:rPr lang="fr-FR" sz="2000" dirty="0"/>
              <a:t> + '</a:t>
            </a:r>
            <a:r>
              <a:rPr lang="fr-FR" sz="2000" dirty="0" err="1"/>
              <a:t>Categorie</a:t>
            </a:r>
            <a:r>
              <a:rPr lang="fr-FR" sz="2000" dirty="0"/>
              <a:t>/</a:t>
            </a:r>
            <a:r>
              <a:rPr lang="fr-FR" sz="2000" dirty="0" err="1"/>
              <a:t>addCategorie</a:t>
            </a:r>
            <a:r>
              <a:rPr lang="fr-FR" sz="2000" dirty="0"/>
              <a:t>', </a:t>
            </a:r>
          </a:p>
          <a:p>
            <a:r>
              <a:rPr lang="fr-FR" sz="2000" dirty="0"/>
              <a:t>    new </a:t>
            </a:r>
            <a:r>
              <a:rPr lang="fr-FR" sz="2000" dirty="0" err="1"/>
              <a:t>CategorieModel</a:t>
            </a:r>
            <a:r>
              <a:rPr lang="fr-FR" sz="2000" dirty="0"/>
              <a:t>(</a:t>
            </a:r>
            <a:r>
              <a:rPr lang="fr-FR" sz="2000" dirty="0" err="1"/>
              <a:t>id,designation</a:t>
            </a:r>
            <a:r>
              <a:rPr lang="fr-FR" sz="2000" dirty="0"/>
              <a:t>), </a:t>
            </a:r>
          </a:p>
          <a:p>
            <a:r>
              <a:rPr lang="fr-FR" sz="2000" dirty="0"/>
              <a:t>    {headers : new </a:t>
            </a:r>
            <a:r>
              <a:rPr lang="fr-FR" sz="2000" dirty="0" err="1"/>
              <a:t>HttpHeaders</a:t>
            </a:r>
            <a:r>
              <a:rPr lang="fr-FR" sz="2000" dirty="0"/>
              <a:t>({"</a:t>
            </a:r>
            <a:r>
              <a:rPr lang="fr-FR" sz="2000" dirty="0" err="1"/>
              <a:t>Authorization</a:t>
            </a:r>
            <a:r>
              <a:rPr lang="fr-FR" sz="2000" dirty="0"/>
              <a:t>":</a:t>
            </a:r>
            <a:r>
              <a:rPr lang="fr-FR" sz="2000" dirty="0" err="1"/>
              <a:t>localStorage.getItem</a:t>
            </a:r>
            <a:r>
              <a:rPr lang="fr-FR" sz="2000" dirty="0"/>
              <a:t>("</a:t>
            </a:r>
            <a:r>
              <a:rPr lang="fr-FR" sz="2000" dirty="0" err="1"/>
              <a:t>jwt</a:t>
            </a:r>
            <a:r>
              <a:rPr lang="fr-FR" sz="2000" dirty="0"/>
              <a:t>")})});</a:t>
            </a:r>
          </a:p>
          <a:p>
            <a:r>
              <a:rPr lang="fr-FR" sz="2000" dirty="0"/>
              <a:t>  }</a:t>
            </a:r>
          </a:p>
          <a:p>
            <a:r>
              <a:rPr lang="fr-FR" sz="2000" dirty="0"/>
              <a:t>}</a:t>
            </a:r>
          </a:p>
        </p:txBody>
      </p:sp>
      <p:sp>
        <p:nvSpPr>
          <p:cNvPr id="7" name="ZoneTexte 6"/>
          <p:cNvSpPr txBox="1"/>
          <p:nvPr/>
        </p:nvSpPr>
        <p:spPr>
          <a:xfrm>
            <a:off x="9772543" y="626789"/>
            <a:ext cx="7103599"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800" u="sng" dirty="0">
                <a:effectLst>
                  <a:outerShdw blurRad="38100" dist="38100" dir="2700000" algn="tl">
                    <a:srgbClr val="000000">
                      <a:alpha val="43137"/>
                    </a:srgbClr>
                  </a:outerShdw>
                </a:effectLst>
              </a:rPr>
              <a:t>Déclenchement de la requête au </a:t>
            </a:r>
            <a:r>
              <a:rPr lang="fr-FR" sz="1800" u="sng" dirty="0" err="1" smtClean="0">
                <a:effectLst>
                  <a:outerShdw blurRad="38100" dist="38100" dir="2700000" algn="tl">
                    <a:srgbClr val="000000">
                      <a:alpha val="43137"/>
                    </a:srgbClr>
                  </a:outerShdw>
                </a:effectLst>
              </a:rPr>
              <a:t>subscribe</a:t>
            </a:r>
            <a:endParaRPr lang="fr-FR" sz="1800" u="sng" dirty="0" smtClean="0">
              <a:effectLst>
                <a:outerShdw blurRad="38100" dist="38100" dir="2700000" algn="tl">
                  <a:srgbClr val="000000">
                    <a:alpha val="43137"/>
                  </a:srgbClr>
                </a:outerShdw>
              </a:effectLst>
            </a:endParaRPr>
          </a:p>
          <a:p>
            <a:endParaRPr lang="fr-FR" sz="1800" dirty="0"/>
          </a:p>
          <a:p>
            <a:r>
              <a:rPr lang="fr-FR" sz="1800" dirty="0" smtClean="0"/>
              <a:t>En </a:t>
            </a:r>
            <a:r>
              <a:rPr lang="fr-FR" sz="1800" dirty="0"/>
              <a:t>inspectant le comportement du "browser“, on peut remarquer que la requête n'est pas envoyée</a:t>
            </a:r>
            <a:r>
              <a:rPr lang="fr-FR" sz="1800" dirty="0" smtClean="0"/>
              <a:t>.</a:t>
            </a:r>
          </a:p>
          <a:p>
            <a:endParaRPr lang="fr-FR" sz="1800" dirty="0"/>
          </a:p>
          <a:p>
            <a:r>
              <a:rPr lang="fr-FR" sz="1800" dirty="0" smtClean="0"/>
              <a:t>En </a:t>
            </a:r>
            <a:r>
              <a:rPr lang="fr-FR" sz="1800" dirty="0"/>
              <a:t>effet, les méthodes </a:t>
            </a:r>
            <a:r>
              <a:rPr lang="fr-FR" sz="1800" dirty="0" err="1"/>
              <a:t>get</a:t>
            </a:r>
            <a:r>
              <a:rPr lang="fr-FR" sz="1800" dirty="0"/>
              <a:t>, </a:t>
            </a:r>
            <a:r>
              <a:rPr lang="fr-FR" sz="1800" dirty="0" err="1"/>
              <a:t>delete</a:t>
            </a:r>
            <a:r>
              <a:rPr lang="fr-FR" sz="1800" dirty="0"/>
              <a:t>, patch, post, put, </a:t>
            </a:r>
            <a:r>
              <a:rPr lang="fr-FR" sz="1800" dirty="0" err="1"/>
              <a:t>request</a:t>
            </a:r>
            <a:r>
              <a:rPr lang="fr-FR" sz="1800" dirty="0"/>
              <a:t> etc... retournent toujours un Observable. </a:t>
            </a:r>
            <a:endParaRPr lang="fr-FR" sz="1800" dirty="0" smtClean="0"/>
          </a:p>
          <a:p>
            <a:endParaRPr lang="fr-FR" sz="1800" dirty="0"/>
          </a:p>
          <a:p>
            <a:r>
              <a:rPr lang="fr-FR" sz="1800" dirty="0" smtClean="0"/>
              <a:t>Cet </a:t>
            </a:r>
            <a:r>
              <a:rPr lang="fr-FR" sz="1800" dirty="0"/>
              <a:t>Observable est "</a:t>
            </a:r>
            <a:r>
              <a:rPr lang="fr-FR" sz="1800" dirty="0" err="1"/>
              <a:t>lazy</a:t>
            </a:r>
            <a:r>
              <a:rPr lang="fr-FR" sz="1800" dirty="0"/>
              <a:t>" et il faut donc </a:t>
            </a:r>
            <a:r>
              <a:rPr lang="fr-FR" sz="1800" dirty="0" err="1"/>
              <a:t>subscribe</a:t>
            </a:r>
            <a:r>
              <a:rPr lang="fr-FR" sz="1800" dirty="0"/>
              <a:t> pour déclencher le traitement.</a:t>
            </a:r>
          </a:p>
        </p:txBody>
      </p:sp>
      <p:sp>
        <p:nvSpPr>
          <p:cNvPr id="13" name="ZoneTexte 12"/>
          <p:cNvSpPr txBox="1"/>
          <p:nvPr/>
        </p:nvSpPr>
        <p:spPr>
          <a:xfrm>
            <a:off x="9548251" y="3908749"/>
            <a:ext cx="8178635"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a:t>Par défaut, les paramètres observe et </a:t>
            </a:r>
            <a:r>
              <a:rPr lang="fr-FR" sz="1600" dirty="0" err="1"/>
              <a:t>responseType</a:t>
            </a:r>
            <a:r>
              <a:rPr lang="fr-FR" sz="1600" dirty="0"/>
              <a:t> valent respectivement body et </a:t>
            </a:r>
            <a:r>
              <a:rPr lang="fr-FR" sz="1600" dirty="0" err="1"/>
              <a:t>json</a:t>
            </a:r>
            <a:r>
              <a:rPr lang="fr-FR" sz="1600" dirty="0"/>
              <a:t> ; ce qui veut dire que nous allons directement récupérer un objet JavaScript correspondant au contenu JSON "</a:t>
            </a:r>
            <a:r>
              <a:rPr lang="fr-FR" sz="1600" dirty="0" err="1"/>
              <a:t>parsé</a:t>
            </a:r>
            <a:r>
              <a:rPr lang="fr-FR" sz="1600" dirty="0"/>
              <a:t>" depuis la "</a:t>
            </a:r>
            <a:r>
              <a:rPr lang="fr-FR" sz="1600" dirty="0" err="1"/>
              <a:t>response</a:t>
            </a:r>
            <a:r>
              <a:rPr lang="fr-FR" sz="1600" dirty="0"/>
              <a:t>". </a:t>
            </a:r>
            <a:endParaRPr lang="fr-FR" sz="1600" dirty="0" smtClean="0"/>
          </a:p>
          <a:p>
            <a:endParaRPr lang="fr-FR" sz="1600" dirty="0"/>
          </a:p>
          <a:p>
            <a:r>
              <a:rPr lang="fr-FR" sz="1600" dirty="0" smtClean="0"/>
              <a:t>Ces </a:t>
            </a:r>
            <a:r>
              <a:rPr lang="fr-FR" sz="1600" dirty="0"/>
              <a:t>deux paramètres (observe et </a:t>
            </a:r>
            <a:r>
              <a:rPr lang="fr-FR" sz="1600" dirty="0" err="1"/>
              <a:t>responseType</a:t>
            </a:r>
            <a:r>
              <a:rPr lang="fr-FR" sz="1600" dirty="0"/>
              <a:t>) peuvent être manipulés pour récupérer l'objet </a:t>
            </a:r>
            <a:r>
              <a:rPr lang="fr-FR" sz="1600" dirty="0" err="1"/>
              <a:t>HttpResponse</a:t>
            </a:r>
            <a:r>
              <a:rPr lang="fr-FR" sz="1600" dirty="0"/>
              <a:t>, les événements de progression ou le contenu brut d'une "</a:t>
            </a:r>
            <a:r>
              <a:rPr lang="fr-FR" sz="1600" dirty="0" err="1"/>
              <a:t>response</a:t>
            </a:r>
            <a:r>
              <a:rPr lang="fr-FR" sz="1600" dirty="0"/>
              <a:t>".</a:t>
            </a:r>
          </a:p>
        </p:txBody>
      </p:sp>
      <p:sp>
        <p:nvSpPr>
          <p:cNvPr id="11" name="ZoneTexte 10"/>
          <p:cNvSpPr txBox="1"/>
          <p:nvPr/>
        </p:nvSpPr>
        <p:spPr>
          <a:xfrm>
            <a:off x="3711387" y="647676"/>
            <a:ext cx="3122778" cy="584775"/>
          </a:xfrm>
          <a:prstGeom prst="rect">
            <a:avLst/>
          </a:prstGeom>
          <a:noFill/>
        </p:spPr>
        <p:txBody>
          <a:bodyPr wrap="none" rtlCol="0">
            <a:spAutoFit/>
          </a:bodyPr>
          <a:lstStyle/>
          <a:p>
            <a:r>
              <a:rPr lang="fr-FR" dirty="0" smtClean="0"/>
              <a:t>L’envoie d’appel</a:t>
            </a:r>
            <a:endParaRPr lang="fr-FR" dirty="0"/>
          </a:p>
        </p:txBody>
      </p:sp>
      <p:sp>
        <p:nvSpPr>
          <p:cNvPr id="12" name="ZoneTexte 11"/>
          <p:cNvSpPr txBox="1"/>
          <p:nvPr/>
        </p:nvSpPr>
        <p:spPr>
          <a:xfrm>
            <a:off x="9560233" y="5863580"/>
            <a:ext cx="8178635" cy="418576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b="1" dirty="0"/>
              <a:t>Utilisation dans un Service</a:t>
            </a:r>
          </a:p>
          <a:p>
            <a:r>
              <a:rPr lang="fr-FR" dirty="0"/>
              <a:t/>
            </a:r>
            <a:br>
              <a:rPr lang="fr-FR" dirty="0"/>
            </a:br>
            <a:r>
              <a:rPr lang="fr-FR" sz="1600" dirty="0"/>
              <a:t>Le service </a:t>
            </a:r>
            <a:r>
              <a:rPr lang="fr-FR" sz="1600" dirty="0" err="1"/>
              <a:t>HttpClient</a:t>
            </a:r>
            <a:r>
              <a:rPr lang="fr-FR" sz="1600" dirty="0"/>
              <a:t> ne devrait pas être utilisé directement depuis les composants</a:t>
            </a:r>
            <a:r>
              <a:rPr lang="fr-FR" sz="1600" dirty="0" smtClean="0"/>
              <a:t>.</a:t>
            </a:r>
          </a:p>
          <a:p>
            <a:r>
              <a:rPr lang="fr-FR" sz="1600" dirty="0" smtClean="0"/>
              <a:t>Il </a:t>
            </a:r>
            <a:r>
              <a:rPr lang="fr-FR" sz="1600" dirty="0"/>
              <a:t>faut "</a:t>
            </a:r>
            <a:r>
              <a:rPr lang="fr-FR" sz="1600" dirty="0" err="1"/>
              <a:t>wrapper</a:t>
            </a:r>
            <a:r>
              <a:rPr lang="fr-FR" sz="1600" dirty="0"/>
              <a:t>" l'interaction avec les APIs dans des services dédiés et réutilisables</a:t>
            </a:r>
            <a:r>
              <a:rPr lang="fr-FR" sz="1600" dirty="0" smtClean="0"/>
              <a:t>.</a:t>
            </a:r>
          </a:p>
          <a:p>
            <a:endParaRPr lang="fr-FR" sz="1600" dirty="0"/>
          </a:p>
          <a:p>
            <a:r>
              <a:rPr lang="fr-FR" sz="1600" dirty="0"/>
              <a:t>Il nous faudrait donc un service que l'on puisse utiliser ainsi depuis nos composants :</a:t>
            </a:r>
            <a:endParaRPr lang="fr-FR" sz="1600" dirty="0" smtClean="0"/>
          </a:p>
          <a:p>
            <a:endParaRPr lang="fr-FR" sz="1600" dirty="0" smtClean="0"/>
          </a:p>
          <a:p>
            <a:r>
              <a:rPr lang="fr-FR" sz="2400" dirty="0" err="1"/>
              <a:t>this.categorieService.addCategorieCallToBack</a:t>
            </a:r>
            <a:r>
              <a:rPr lang="fr-FR" sz="2400" dirty="0"/>
              <a:t>(</a:t>
            </a:r>
            <a:r>
              <a:rPr lang="fr-FR" sz="2400" dirty="0" err="1"/>
              <a:t>null,categotirName</a:t>
            </a:r>
            <a:r>
              <a:rPr lang="fr-FR" sz="2400" dirty="0"/>
              <a:t>).</a:t>
            </a:r>
            <a:r>
              <a:rPr lang="fr-FR" sz="2400" dirty="0" err="1"/>
              <a:t>subscribe</a:t>
            </a:r>
            <a:r>
              <a:rPr lang="fr-FR" sz="2400" dirty="0"/>
              <a:t>(</a:t>
            </a:r>
            <a:r>
              <a:rPr lang="fr-FR" sz="2400" dirty="0" err="1"/>
              <a:t>response</a:t>
            </a:r>
            <a:r>
              <a:rPr lang="fr-FR" sz="2400" dirty="0"/>
              <a:t> =&gt; {</a:t>
            </a:r>
          </a:p>
          <a:p>
            <a:r>
              <a:rPr lang="fr-FR" sz="2400" dirty="0"/>
              <a:t>      </a:t>
            </a:r>
            <a:r>
              <a:rPr lang="fr-FR" sz="2400" dirty="0" err="1"/>
              <a:t>this.categorieModel</a:t>
            </a:r>
            <a:r>
              <a:rPr lang="fr-FR" sz="2400" dirty="0"/>
              <a:t> = </a:t>
            </a:r>
            <a:r>
              <a:rPr lang="fr-FR" sz="2400" dirty="0" err="1"/>
              <a:t>response</a:t>
            </a:r>
            <a:endParaRPr lang="fr-FR" sz="2400" dirty="0"/>
          </a:p>
          <a:p>
            <a:r>
              <a:rPr lang="fr-FR" sz="2400" dirty="0" smtClean="0"/>
              <a:t>})</a:t>
            </a:r>
            <a:endParaRPr lang="fr-FR" sz="2400" dirty="0"/>
          </a:p>
          <a:p>
            <a:endParaRPr lang="fr-FR" sz="1600" dirty="0"/>
          </a:p>
          <a:p>
            <a:endParaRPr lang="fr-FR" sz="1000" dirty="0"/>
          </a:p>
        </p:txBody>
      </p:sp>
    </p:spTree>
    <p:extLst>
      <p:ext uri="{BB962C8B-B14F-4D97-AF65-F5344CB8AC3E}">
        <p14:creationId xmlns:p14="http://schemas.microsoft.com/office/powerpoint/2010/main" val="38338348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56</a:t>
            </a:fld>
            <a:endParaRPr lang="en-US" dirty="0"/>
          </a:p>
        </p:txBody>
      </p:sp>
      <p:sp>
        <p:nvSpPr>
          <p:cNvPr id="4" name="ZoneTexte 3"/>
          <p:cNvSpPr txBox="1"/>
          <p:nvPr/>
        </p:nvSpPr>
        <p:spPr>
          <a:xfrm>
            <a:off x="862286" y="338480"/>
            <a:ext cx="2916183" cy="584775"/>
          </a:xfrm>
          <a:prstGeom prst="rect">
            <a:avLst/>
          </a:prstGeom>
          <a:noFill/>
        </p:spPr>
        <p:txBody>
          <a:bodyPr wrap="none" rtlCol="0">
            <a:spAutoFit/>
          </a:bodyPr>
          <a:lstStyle/>
          <a:p>
            <a:r>
              <a:rPr lang="fr-FR" b="1" dirty="0" err="1" smtClean="0"/>
              <a:t>Interceptor</a:t>
            </a:r>
            <a:r>
              <a:rPr lang="fr-FR" b="1" dirty="0" smtClean="0"/>
              <a:t> - 1</a:t>
            </a:r>
            <a:endParaRPr lang="fr-FR" dirty="0"/>
          </a:p>
        </p:txBody>
      </p:sp>
      <p:sp>
        <p:nvSpPr>
          <p:cNvPr id="6" name="ZoneTexte 5"/>
          <p:cNvSpPr txBox="1"/>
          <p:nvPr/>
        </p:nvSpPr>
        <p:spPr>
          <a:xfrm>
            <a:off x="660639" y="1065956"/>
            <a:ext cx="16507834"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smtClean="0"/>
              <a:t>Un </a:t>
            </a:r>
            <a:r>
              <a:rPr lang="fr-FR" sz="2000" dirty="0" err="1" smtClean="0"/>
              <a:t>interceptor</a:t>
            </a:r>
            <a:r>
              <a:rPr lang="fr-FR" sz="2000" dirty="0" smtClean="0"/>
              <a:t> est une classe qui intercepte les requêtes avant leurs envoie ou leur réception. </a:t>
            </a:r>
          </a:p>
          <a:p>
            <a:pPr marL="457200" indent="-457200" algn="just">
              <a:buFont typeface="Arial" panose="020B0604020202020204" pitchFamily="34" charset="0"/>
              <a:buChar char="•"/>
            </a:pPr>
            <a:r>
              <a:rPr lang="fr-FR" sz="2000" dirty="0" smtClean="0"/>
              <a:t>Les intercepteurs les plus utilisés sont ceux qui prennent en compte les requêtes http.</a:t>
            </a:r>
          </a:p>
          <a:p>
            <a:pPr marL="457200" indent="-457200" algn="just">
              <a:buFont typeface="Arial" panose="020B0604020202020204" pitchFamily="34" charset="0"/>
              <a:buChar char="•"/>
            </a:pPr>
            <a:r>
              <a:rPr lang="fr-FR" sz="2000" dirty="0" smtClean="0"/>
              <a:t>Un intercepteur http doit implémenter l’interface </a:t>
            </a:r>
            <a:r>
              <a:rPr lang="fr-FR" sz="2000" dirty="0" err="1" smtClean="0"/>
              <a:t>HttpInterceptor</a:t>
            </a:r>
            <a:r>
              <a:rPr lang="fr-FR" sz="2000" dirty="0" smtClean="0"/>
              <a:t>.</a:t>
            </a:r>
          </a:p>
        </p:txBody>
      </p:sp>
      <p:sp>
        <p:nvSpPr>
          <p:cNvPr id="7" name="ZoneTexte 6"/>
          <p:cNvSpPr txBox="1"/>
          <p:nvPr/>
        </p:nvSpPr>
        <p:spPr>
          <a:xfrm>
            <a:off x="6012668" y="2398195"/>
            <a:ext cx="11359262" cy="67403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800" dirty="0"/>
              <a:t>import { </a:t>
            </a:r>
            <a:r>
              <a:rPr lang="fr-FR" sz="1800" dirty="0" err="1"/>
              <a:t>HttpEvent</a:t>
            </a:r>
            <a:r>
              <a:rPr lang="fr-FR" sz="1800" dirty="0"/>
              <a:t>, </a:t>
            </a:r>
            <a:r>
              <a:rPr lang="fr-FR" sz="1800" dirty="0" err="1"/>
              <a:t>HttpHandler</a:t>
            </a:r>
            <a:r>
              <a:rPr lang="fr-FR" sz="1800" dirty="0"/>
              <a:t>, </a:t>
            </a:r>
            <a:r>
              <a:rPr lang="fr-FR" sz="1800" dirty="0" err="1"/>
              <a:t>HttpInterceptor</a:t>
            </a:r>
            <a:r>
              <a:rPr lang="fr-FR" sz="1800" dirty="0"/>
              <a:t>, </a:t>
            </a:r>
            <a:r>
              <a:rPr lang="fr-FR" sz="1800" dirty="0" err="1"/>
              <a:t>HttpRequest</a:t>
            </a:r>
            <a:r>
              <a:rPr lang="fr-FR" sz="1800" dirty="0"/>
              <a:t> } </a:t>
            </a:r>
            <a:r>
              <a:rPr lang="fr-FR" sz="1800" dirty="0" err="1"/>
              <a:t>from</a:t>
            </a:r>
            <a:r>
              <a:rPr lang="fr-FR" sz="1800" dirty="0"/>
              <a:t> "@</a:t>
            </a:r>
            <a:r>
              <a:rPr lang="fr-FR" sz="1800" dirty="0" err="1"/>
              <a:t>angular</a:t>
            </a:r>
            <a:r>
              <a:rPr lang="fr-FR" sz="1800" dirty="0"/>
              <a:t>/</a:t>
            </a:r>
            <a:r>
              <a:rPr lang="fr-FR" sz="1800" dirty="0" err="1"/>
              <a:t>common</a:t>
            </a:r>
            <a:r>
              <a:rPr lang="fr-FR" sz="1800" dirty="0"/>
              <a:t>/http";</a:t>
            </a:r>
          </a:p>
          <a:p>
            <a:r>
              <a:rPr lang="fr-FR" sz="1800" dirty="0"/>
              <a:t>import { Injectable } </a:t>
            </a:r>
            <a:r>
              <a:rPr lang="fr-FR" sz="1800" dirty="0" err="1"/>
              <a:t>from</a:t>
            </a:r>
            <a:r>
              <a:rPr lang="fr-FR" sz="1800" dirty="0"/>
              <a:t> "@</a:t>
            </a:r>
            <a:r>
              <a:rPr lang="fr-FR" sz="1800" dirty="0" err="1"/>
              <a:t>angular</a:t>
            </a:r>
            <a:r>
              <a:rPr lang="fr-FR" sz="1800" dirty="0"/>
              <a:t>/</a:t>
            </a:r>
            <a:r>
              <a:rPr lang="fr-FR" sz="1800" dirty="0" err="1"/>
              <a:t>core</a:t>
            </a:r>
            <a:r>
              <a:rPr lang="fr-FR" sz="1800" dirty="0"/>
              <a:t>";</a:t>
            </a:r>
          </a:p>
          <a:p>
            <a:r>
              <a:rPr lang="fr-FR" sz="1800" dirty="0"/>
              <a:t>import { Observable } </a:t>
            </a:r>
            <a:r>
              <a:rPr lang="fr-FR" sz="1800" dirty="0" err="1"/>
              <a:t>from</a:t>
            </a:r>
            <a:r>
              <a:rPr lang="fr-FR" sz="1800" dirty="0"/>
              <a:t> "</a:t>
            </a:r>
            <a:r>
              <a:rPr lang="fr-FR" sz="1800" dirty="0" err="1"/>
              <a:t>rxjs</a:t>
            </a:r>
            <a:r>
              <a:rPr lang="fr-FR" sz="1800" dirty="0"/>
              <a:t>";</a:t>
            </a:r>
          </a:p>
          <a:p>
            <a:r>
              <a:rPr lang="fr-FR" sz="1800" dirty="0"/>
              <a:t/>
            </a:r>
            <a:br>
              <a:rPr lang="fr-FR" sz="1800" dirty="0"/>
            </a:br>
            <a:r>
              <a:rPr lang="fr-FR" sz="1800" dirty="0"/>
              <a:t>@Injectable()</a:t>
            </a:r>
          </a:p>
          <a:p>
            <a:r>
              <a:rPr lang="fr-FR" sz="1800" dirty="0"/>
              <a:t>export class </a:t>
            </a:r>
            <a:r>
              <a:rPr lang="fr-FR" sz="1800" dirty="0" err="1"/>
              <a:t>JwtInterceptor</a:t>
            </a:r>
            <a:r>
              <a:rPr lang="fr-FR" sz="1800" dirty="0"/>
              <a:t> </a:t>
            </a:r>
            <a:r>
              <a:rPr lang="fr-FR" sz="1800" dirty="0" err="1"/>
              <a:t>implements</a:t>
            </a:r>
            <a:r>
              <a:rPr lang="fr-FR" sz="1800" dirty="0"/>
              <a:t> </a:t>
            </a:r>
            <a:r>
              <a:rPr lang="fr-FR" sz="1800" dirty="0" err="1"/>
              <a:t>HttpInterceptor</a:t>
            </a:r>
            <a:r>
              <a:rPr lang="fr-FR" sz="1800" dirty="0"/>
              <a:t>{</a:t>
            </a:r>
          </a:p>
          <a:p>
            <a:r>
              <a:rPr lang="fr-FR" sz="1800" dirty="0"/>
              <a:t/>
            </a:r>
            <a:br>
              <a:rPr lang="fr-FR" sz="1800" dirty="0"/>
            </a:br>
            <a:r>
              <a:rPr lang="fr-FR" sz="1800" dirty="0"/>
              <a:t>    </a:t>
            </a:r>
            <a:r>
              <a:rPr lang="fr-FR" sz="1800" dirty="0" err="1"/>
              <a:t>uriFragementtoNotCheck</a:t>
            </a:r>
            <a:r>
              <a:rPr lang="fr-FR" sz="1800" dirty="0"/>
              <a:t> = "login"</a:t>
            </a:r>
          </a:p>
          <a:p>
            <a:r>
              <a:rPr lang="fr-FR" sz="1800" dirty="0"/>
              <a:t/>
            </a:r>
            <a:br>
              <a:rPr lang="fr-FR" sz="1800" dirty="0"/>
            </a:br>
            <a:r>
              <a:rPr lang="fr-FR" sz="1800" dirty="0"/>
              <a:t>    public </a:t>
            </a:r>
            <a:r>
              <a:rPr lang="fr-FR" sz="1800" dirty="0" err="1"/>
              <a:t>constructor</a:t>
            </a:r>
            <a:r>
              <a:rPr lang="fr-FR" sz="1800" dirty="0"/>
              <a:t>(){}</a:t>
            </a:r>
          </a:p>
          <a:p>
            <a:r>
              <a:rPr lang="fr-FR" sz="1800" dirty="0"/>
              <a:t/>
            </a:r>
            <a:br>
              <a:rPr lang="fr-FR" sz="1800" dirty="0"/>
            </a:br>
            <a:r>
              <a:rPr lang="fr-FR" sz="1800" dirty="0"/>
              <a:t>    </a:t>
            </a:r>
            <a:r>
              <a:rPr lang="fr-FR" sz="1800" dirty="0" err="1"/>
              <a:t>intercept</a:t>
            </a:r>
            <a:r>
              <a:rPr lang="fr-FR" sz="1800" dirty="0"/>
              <a:t>(</a:t>
            </a:r>
            <a:r>
              <a:rPr lang="fr-FR" sz="1800" dirty="0" err="1"/>
              <a:t>request:HttpRequest</a:t>
            </a:r>
            <a:r>
              <a:rPr lang="fr-FR" sz="1800" dirty="0"/>
              <a:t>&lt;</a:t>
            </a:r>
            <a:r>
              <a:rPr lang="fr-FR" sz="1800" dirty="0" err="1"/>
              <a:t>any</a:t>
            </a:r>
            <a:r>
              <a:rPr lang="fr-FR" sz="1800" dirty="0"/>
              <a:t>&gt;, </a:t>
            </a:r>
            <a:r>
              <a:rPr lang="fr-FR" sz="1800" dirty="0" err="1"/>
              <a:t>next</a:t>
            </a:r>
            <a:r>
              <a:rPr lang="fr-FR" sz="1800" dirty="0"/>
              <a:t>: </a:t>
            </a:r>
            <a:r>
              <a:rPr lang="fr-FR" sz="1800" dirty="0" err="1"/>
              <a:t>HttpHandler</a:t>
            </a:r>
            <a:r>
              <a:rPr lang="fr-FR" sz="1800" dirty="0"/>
              <a:t>):Observable&lt;</a:t>
            </a:r>
            <a:r>
              <a:rPr lang="fr-FR" sz="1800" dirty="0" err="1"/>
              <a:t>HttpEvent</a:t>
            </a:r>
            <a:r>
              <a:rPr lang="fr-FR" sz="1800" dirty="0"/>
              <a:t>&lt;</a:t>
            </a:r>
            <a:r>
              <a:rPr lang="fr-FR" sz="1800" dirty="0" err="1"/>
              <a:t>any</a:t>
            </a:r>
            <a:r>
              <a:rPr lang="fr-FR" sz="1800" dirty="0"/>
              <a:t>&gt;&gt;{</a:t>
            </a:r>
          </a:p>
          <a:p>
            <a:r>
              <a:rPr lang="fr-FR" sz="1800" dirty="0"/>
              <a:t>        if(</a:t>
            </a:r>
            <a:r>
              <a:rPr lang="fr-FR" sz="1800" dirty="0" err="1"/>
              <a:t>request.url.indexOf</a:t>
            </a:r>
            <a:r>
              <a:rPr lang="fr-FR" sz="1800" dirty="0"/>
              <a:t>(</a:t>
            </a:r>
            <a:r>
              <a:rPr lang="fr-FR" sz="1800" dirty="0" err="1"/>
              <a:t>this.uriFragementtoNotCheck</a:t>
            </a:r>
            <a:r>
              <a:rPr lang="fr-FR" sz="1800" dirty="0"/>
              <a:t>) === -1){</a:t>
            </a:r>
          </a:p>
          <a:p>
            <a:r>
              <a:rPr lang="fr-FR" sz="1800" dirty="0"/>
              <a:t>            let </a:t>
            </a:r>
            <a:r>
              <a:rPr lang="fr-FR" sz="1800" dirty="0" err="1"/>
              <a:t>jwtToken</a:t>
            </a:r>
            <a:r>
              <a:rPr lang="fr-FR" sz="1800" dirty="0"/>
              <a:t> = </a:t>
            </a:r>
            <a:r>
              <a:rPr lang="fr-FR" sz="1800" dirty="0" err="1"/>
              <a:t>localStorage.getItem</a:t>
            </a:r>
            <a:r>
              <a:rPr lang="fr-FR" sz="1800" dirty="0"/>
              <a:t>("</a:t>
            </a:r>
            <a:r>
              <a:rPr lang="fr-FR" sz="1800" dirty="0" err="1"/>
              <a:t>jwt</a:t>
            </a:r>
            <a:r>
              <a:rPr lang="fr-FR" sz="1800" dirty="0"/>
              <a:t>");</a:t>
            </a:r>
          </a:p>
          <a:p>
            <a:r>
              <a:rPr lang="fr-FR" sz="1800" dirty="0"/>
              <a:t>            </a:t>
            </a:r>
            <a:r>
              <a:rPr lang="fr-FR" sz="1800" dirty="0" err="1"/>
              <a:t>request</a:t>
            </a:r>
            <a:r>
              <a:rPr lang="fr-FR" sz="1800" dirty="0"/>
              <a:t> = </a:t>
            </a:r>
            <a:r>
              <a:rPr lang="fr-FR" sz="1800" dirty="0" err="1"/>
              <a:t>request.clone</a:t>
            </a:r>
            <a:r>
              <a:rPr lang="fr-FR" sz="1800" dirty="0"/>
              <a:t>({</a:t>
            </a:r>
          </a:p>
          <a:p>
            <a:r>
              <a:rPr lang="fr-FR" sz="1800" dirty="0"/>
              <a:t>                </a:t>
            </a:r>
            <a:r>
              <a:rPr lang="fr-FR" sz="1800" dirty="0" err="1"/>
              <a:t>setHeaders</a:t>
            </a:r>
            <a:r>
              <a:rPr lang="fr-FR" sz="1800" dirty="0"/>
              <a:t>:{</a:t>
            </a:r>
          </a:p>
          <a:p>
            <a:r>
              <a:rPr lang="fr-FR" sz="1800" dirty="0"/>
              <a:t>                    </a:t>
            </a:r>
            <a:r>
              <a:rPr lang="fr-FR" sz="1800" dirty="0" err="1"/>
              <a:t>Authorization</a:t>
            </a:r>
            <a:r>
              <a:rPr lang="fr-FR" sz="1800" dirty="0"/>
              <a:t>: `${</a:t>
            </a:r>
            <a:r>
              <a:rPr lang="fr-FR" sz="1800" dirty="0" err="1"/>
              <a:t>jwtToken</a:t>
            </a:r>
            <a:r>
              <a:rPr lang="fr-FR" sz="1800" dirty="0"/>
              <a:t>}`</a:t>
            </a:r>
          </a:p>
          <a:p>
            <a:r>
              <a:rPr lang="fr-FR" sz="1800" dirty="0"/>
              <a:t>                }</a:t>
            </a:r>
          </a:p>
          <a:p>
            <a:r>
              <a:rPr lang="fr-FR" sz="1800" dirty="0"/>
              <a:t>            });</a:t>
            </a:r>
          </a:p>
          <a:p>
            <a:r>
              <a:rPr lang="fr-FR" sz="1800" dirty="0"/>
              <a:t>        }</a:t>
            </a:r>
          </a:p>
          <a:p>
            <a:r>
              <a:rPr lang="fr-FR" sz="1800" dirty="0"/>
              <a:t>        return </a:t>
            </a:r>
            <a:r>
              <a:rPr lang="fr-FR" sz="1800" dirty="0" err="1"/>
              <a:t>next.handle</a:t>
            </a:r>
            <a:r>
              <a:rPr lang="fr-FR" sz="1800" dirty="0"/>
              <a:t>(</a:t>
            </a:r>
            <a:r>
              <a:rPr lang="fr-FR" sz="1800" dirty="0" err="1"/>
              <a:t>request</a:t>
            </a:r>
            <a:r>
              <a:rPr lang="fr-FR" sz="1800" dirty="0"/>
              <a:t>);</a:t>
            </a:r>
          </a:p>
          <a:p>
            <a:r>
              <a:rPr lang="fr-FR" sz="1800" dirty="0"/>
              <a:t>    }</a:t>
            </a:r>
          </a:p>
          <a:p>
            <a:r>
              <a:rPr lang="fr-FR" sz="1800" dirty="0"/>
              <a:t/>
            </a:r>
            <a:br>
              <a:rPr lang="fr-FR" sz="1800" dirty="0"/>
            </a:br>
            <a:r>
              <a:rPr lang="fr-FR" sz="1800" dirty="0"/>
              <a:t>}</a:t>
            </a:r>
          </a:p>
        </p:txBody>
      </p:sp>
      <p:sp>
        <p:nvSpPr>
          <p:cNvPr id="8" name="ZoneTexte 7"/>
          <p:cNvSpPr txBox="1"/>
          <p:nvPr/>
        </p:nvSpPr>
        <p:spPr>
          <a:xfrm>
            <a:off x="883614" y="3478362"/>
            <a:ext cx="4894289" cy="1077218"/>
          </a:xfrm>
          <a:prstGeom prst="rect">
            <a:avLst/>
          </a:prstGeom>
          <a:noFill/>
        </p:spPr>
        <p:txBody>
          <a:bodyPr wrap="none" rtlCol="0">
            <a:spAutoFit/>
          </a:bodyPr>
          <a:lstStyle/>
          <a:p>
            <a:r>
              <a:rPr lang="fr-FR" b="1" dirty="0" smtClean="0"/>
              <a:t>Modification de requête </a:t>
            </a:r>
          </a:p>
          <a:p>
            <a:r>
              <a:rPr lang="fr-FR" b="1" dirty="0" smtClean="0"/>
              <a:t>sortante</a:t>
            </a:r>
            <a:endParaRPr lang="fr-FR" dirty="0"/>
          </a:p>
        </p:txBody>
      </p:sp>
    </p:spTree>
    <p:extLst>
      <p:ext uri="{BB962C8B-B14F-4D97-AF65-F5344CB8AC3E}">
        <p14:creationId xmlns:p14="http://schemas.microsoft.com/office/powerpoint/2010/main" val="27107049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57</a:t>
            </a:fld>
            <a:endParaRPr lang="en-US" dirty="0"/>
          </a:p>
        </p:txBody>
      </p:sp>
      <p:sp>
        <p:nvSpPr>
          <p:cNvPr id="4" name="ZoneTexte 3"/>
          <p:cNvSpPr txBox="1"/>
          <p:nvPr/>
        </p:nvSpPr>
        <p:spPr>
          <a:xfrm>
            <a:off x="862286" y="338480"/>
            <a:ext cx="2916183" cy="584775"/>
          </a:xfrm>
          <a:prstGeom prst="rect">
            <a:avLst/>
          </a:prstGeom>
          <a:noFill/>
        </p:spPr>
        <p:txBody>
          <a:bodyPr wrap="none" rtlCol="0">
            <a:spAutoFit/>
          </a:bodyPr>
          <a:lstStyle/>
          <a:p>
            <a:r>
              <a:rPr lang="fr-FR" b="1" dirty="0" err="1" smtClean="0"/>
              <a:t>Interceptor</a:t>
            </a:r>
            <a:r>
              <a:rPr lang="fr-FR" b="1" dirty="0" smtClean="0"/>
              <a:t> - 2</a:t>
            </a:r>
            <a:endParaRPr lang="fr-FR" dirty="0"/>
          </a:p>
        </p:txBody>
      </p:sp>
      <p:sp>
        <p:nvSpPr>
          <p:cNvPr id="7" name="ZoneTexte 6"/>
          <p:cNvSpPr txBox="1"/>
          <p:nvPr/>
        </p:nvSpPr>
        <p:spPr>
          <a:xfrm>
            <a:off x="5677821" y="630867"/>
            <a:ext cx="11359262" cy="8402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2000" dirty="0"/>
              <a:t>import { Injectable } </a:t>
            </a:r>
            <a:r>
              <a:rPr lang="fr-FR" sz="2000" dirty="0" err="1"/>
              <a:t>from</a:t>
            </a:r>
            <a:r>
              <a:rPr lang="fr-FR" sz="2000" dirty="0"/>
              <a:t> '@</a:t>
            </a:r>
            <a:r>
              <a:rPr lang="fr-FR" sz="2000" dirty="0" err="1"/>
              <a:t>angular</a:t>
            </a:r>
            <a:r>
              <a:rPr lang="fr-FR" sz="2000" dirty="0"/>
              <a:t>/</a:t>
            </a:r>
            <a:r>
              <a:rPr lang="fr-FR" sz="2000" dirty="0" err="1"/>
              <a:t>core</a:t>
            </a:r>
            <a:r>
              <a:rPr lang="fr-FR" sz="2000" dirty="0"/>
              <a:t>';</a:t>
            </a:r>
          </a:p>
          <a:p>
            <a:r>
              <a:rPr lang="fr-FR" sz="2000" dirty="0"/>
              <a:t>import { </a:t>
            </a:r>
            <a:r>
              <a:rPr lang="fr-FR" sz="2000" dirty="0" err="1"/>
              <a:t>HttpRequest</a:t>
            </a:r>
            <a:r>
              <a:rPr lang="fr-FR" sz="2000" dirty="0"/>
              <a:t>, </a:t>
            </a:r>
            <a:r>
              <a:rPr lang="fr-FR" sz="2000" dirty="0" err="1"/>
              <a:t>HttpHandler</a:t>
            </a:r>
            <a:r>
              <a:rPr lang="fr-FR" sz="2000" dirty="0"/>
              <a:t>, </a:t>
            </a:r>
            <a:r>
              <a:rPr lang="fr-FR" sz="2000" dirty="0" err="1"/>
              <a:t>HttpEvent</a:t>
            </a:r>
            <a:r>
              <a:rPr lang="fr-FR" sz="2000" dirty="0"/>
              <a:t>, </a:t>
            </a:r>
            <a:r>
              <a:rPr lang="fr-FR" sz="2000" dirty="0" err="1"/>
              <a:t>HttpInterceptor</a:t>
            </a:r>
            <a:r>
              <a:rPr lang="fr-FR" sz="2000" dirty="0"/>
              <a:t> } </a:t>
            </a:r>
            <a:r>
              <a:rPr lang="fr-FR" sz="2000" dirty="0" err="1"/>
              <a:t>from</a:t>
            </a:r>
            <a:r>
              <a:rPr lang="fr-FR" sz="2000" dirty="0"/>
              <a:t> '@</a:t>
            </a:r>
            <a:r>
              <a:rPr lang="fr-FR" sz="2000" dirty="0" err="1"/>
              <a:t>angular</a:t>
            </a:r>
            <a:r>
              <a:rPr lang="fr-FR" sz="2000" dirty="0"/>
              <a:t>/</a:t>
            </a:r>
            <a:r>
              <a:rPr lang="fr-FR" sz="2000" dirty="0" err="1"/>
              <a:t>common</a:t>
            </a:r>
            <a:r>
              <a:rPr lang="fr-FR" sz="2000" dirty="0"/>
              <a:t>/http';</a:t>
            </a:r>
          </a:p>
          <a:p>
            <a:r>
              <a:rPr lang="fr-FR" sz="2000" dirty="0"/>
              <a:t>import { Observable, </a:t>
            </a:r>
            <a:r>
              <a:rPr lang="fr-FR" sz="2000" dirty="0" err="1"/>
              <a:t>throwError</a:t>
            </a:r>
            <a:r>
              <a:rPr lang="fr-FR" sz="2000" dirty="0"/>
              <a:t> } </a:t>
            </a:r>
            <a:r>
              <a:rPr lang="fr-FR" sz="2000" dirty="0" err="1"/>
              <a:t>from</a:t>
            </a:r>
            <a:r>
              <a:rPr lang="fr-FR" sz="2000" dirty="0"/>
              <a:t> '</a:t>
            </a:r>
            <a:r>
              <a:rPr lang="fr-FR" sz="2000" dirty="0" err="1"/>
              <a:t>rxjs</a:t>
            </a:r>
            <a:r>
              <a:rPr lang="fr-FR" sz="2000" dirty="0"/>
              <a:t>';</a:t>
            </a:r>
          </a:p>
          <a:p>
            <a:r>
              <a:rPr lang="fr-FR" sz="2000" dirty="0"/>
              <a:t>import { </a:t>
            </a:r>
            <a:r>
              <a:rPr lang="fr-FR" sz="2000" dirty="0" err="1"/>
              <a:t>catchError</a:t>
            </a:r>
            <a:r>
              <a:rPr lang="fr-FR" sz="2000" dirty="0"/>
              <a:t> } </a:t>
            </a:r>
            <a:r>
              <a:rPr lang="fr-FR" sz="2000" dirty="0" err="1"/>
              <a:t>from</a:t>
            </a:r>
            <a:r>
              <a:rPr lang="fr-FR" sz="2000" dirty="0"/>
              <a:t> '</a:t>
            </a:r>
            <a:r>
              <a:rPr lang="fr-FR" sz="2000" dirty="0" err="1"/>
              <a:t>rxjs</a:t>
            </a:r>
            <a:r>
              <a:rPr lang="fr-FR" sz="2000" dirty="0"/>
              <a:t>/</a:t>
            </a:r>
            <a:r>
              <a:rPr lang="fr-FR" sz="2000" dirty="0" err="1"/>
              <a:t>operators</a:t>
            </a:r>
            <a:r>
              <a:rPr lang="fr-FR" sz="2000" dirty="0"/>
              <a:t>';</a:t>
            </a:r>
          </a:p>
          <a:p>
            <a:r>
              <a:rPr lang="fr-FR" sz="2000" dirty="0"/>
              <a:t>import { </a:t>
            </a:r>
            <a:r>
              <a:rPr lang="fr-FR" sz="2000" dirty="0" err="1"/>
              <a:t>AuthenticationService</a:t>
            </a:r>
            <a:r>
              <a:rPr lang="fr-FR" sz="2000" dirty="0"/>
              <a:t> } </a:t>
            </a:r>
            <a:r>
              <a:rPr lang="fr-FR" sz="2000" dirty="0" err="1"/>
              <a:t>from</a:t>
            </a:r>
            <a:r>
              <a:rPr lang="fr-FR" sz="2000" dirty="0"/>
              <a:t> '../../services/</a:t>
            </a:r>
            <a:r>
              <a:rPr lang="fr-FR" sz="2000" dirty="0" err="1"/>
              <a:t>authentication.service</a:t>
            </a:r>
            <a:r>
              <a:rPr lang="fr-FR" sz="2000" dirty="0"/>
              <a:t>';</a:t>
            </a:r>
          </a:p>
          <a:p>
            <a:r>
              <a:rPr lang="fr-FR" sz="2000" dirty="0"/>
              <a:t>import { </a:t>
            </a:r>
            <a:r>
              <a:rPr lang="fr-FR" sz="2000" dirty="0" err="1"/>
              <a:t>HelperService</a:t>
            </a:r>
            <a:r>
              <a:rPr lang="fr-FR" sz="2000" dirty="0"/>
              <a:t> } </a:t>
            </a:r>
            <a:r>
              <a:rPr lang="fr-FR" sz="2000" dirty="0" err="1"/>
              <a:t>from</a:t>
            </a:r>
            <a:r>
              <a:rPr lang="fr-FR" sz="2000" dirty="0"/>
              <a:t> '../</a:t>
            </a:r>
            <a:r>
              <a:rPr lang="fr-FR" sz="2000" dirty="0" err="1"/>
              <a:t>helper.service</a:t>
            </a:r>
            <a:r>
              <a:rPr lang="fr-FR" sz="2000" dirty="0"/>
              <a:t>';</a:t>
            </a:r>
          </a:p>
          <a:p>
            <a:r>
              <a:rPr lang="fr-FR" sz="2000" dirty="0"/>
              <a:t>import { Router } </a:t>
            </a:r>
            <a:r>
              <a:rPr lang="fr-FR" sz="2000" dirty="0" err="1"/>
              <a:t>from</a:t>
            </a:r>
            <a:r>
              <a:rPr lang="fr-FR" sz="2000" dirty="0"/>
              <a:t> '@</a:t>
            </a:r>
            <a:r>
              <a:rPr lang="fr-FR" sz="2000" dirty="0" err="1"/>
              <a:t>angular</a:t>
            </a:r>
            <a:r>
              <a:rPr lang="fr-FR" sz="2000" dirty="0"/>
              <a:t>/router';</a:t>
            </a:r>
          </a:p>
          <a:p>
            <a:r>
              <a:rPr lang="fr-FR" sz="2000" dirty="0"/>
              <a:t/>
            </a:r>
            <a:br>
              <a:rPr lang="fr-FR" sz="2000" dirty="0"/>
            </a:br>
            <a:r>
              <a:rPr lang="fr-FR" sz="2000" dirty="0"/>
              <a:t/>
            </a:r>
            <a:br>
              <a:rPr lang="fr-FR" sz="2000" dirty="0"/>
            </a:br>
            <a:r>
              <a:rPr lang="fr-FR" sz="2000" dirty="0"/>
              <a:t>@Injectable()</a:t>
            </a:r>
          </a:p>
          <a:p>
            <a:r>
              <a:rPr lang="fr-FR" sz="2000" dirty="0"/>
              <a:t>export class </a:t>
            </a:r>
            <a:r>
              <a:rPr lang="fr-FR" sz="2000" dirty="0" err="1"/>
              <a:t>ErrorInterceptor</a:t>
            </a:r>
            <a:r>
              <a:rPr lang="fr-FR" sz="2000" dirty="0"/>
              <a:t> </a:t>
            </a:r>
            <a:r>
              <a:rPr lang="fr-FR" sz="2000" dirty="0" err="1"/>
              <a:t>implements</a:t>
            </a:r>
            <a:r>
              <a:rPr lang="fr-FR" sz="2000" dirty="0"/>
              <a:t> </a:t>
            </a:r>
            <a:r>
              <a:rPr lang="fr-FR" sz="2000" dirty="0" err="1"/>
              <a:t>HttpInterceptor</a:t>
            </a:r>
            <a:r>
              <a:rPr lang="fr-FR" sz="2000" dirty="0"/>
              <a:t> {</a:t>
            </a:r>
          </a:p>
          <a:p>
            <a:r>
              <a:rPr lang="fr-FR" sz="2000" dirty="0"/>
              <a:t>    </a:t>
            </a:r>
            <a:r>
              <a:rPr lang="fr-FR" sz="2000" dirty="0" err="1"/>
              <a:t>constructor</a:t>
            </a:r>
            <a:r>
              <a:rPr lang="fr-FR" sz="2000" dirty="0"/>
              <a:t>(</a:t>
            </a:r>
            <a:r>
              <a:rPr lang="fr-FR" sz="2000" dirty="0" err="1"/>
              <a:t>private</a:t>
            </a:r>
            <a:r>
              <a:rPr lang="fr-FR" sz="2000" dirty="0"/>
              <a:t> </a:t>
            </a:r>
            <a:r>
              <a:rPr lang="fr-FR" sz="2000" dirty="0" err="1"/>
              <a:t>authenticationService</a:t>
            </a:r>
            <a:r>
              <a:rPr lang="fr-FR" sz="2000" dirty="0"/>
              <a:t>: </a:t>
            </a:r>
            <a:r>
              <a:rPr lang="fr-FR" sz="2000" dirty="0" err="1"/>
              <a:t>AuthenticationService</a:t>
            </a:r>
            <a:r>
              <a:rPr lang="fr-FR" sz="2000" dirty="0" smtClean="0"/>
              <a:t>,</a:t>
            </a:r>
          </a:p>
          <a:p>
            <a:r>
              <a:rPr lang="fr-FR" sz="2000" dirty="0" smtClean="0"/>
              <a:t>                </a:t>
            </a:r>
            <a:r>
              <a:rPr lang="fr-FR" sz="2000" dirty="0" err="1" smtClean="0"/>
              <a:t>private</a:t>
            </a:r>
            <a:r>
              <a:rPr lang="fr-FR" sz="2000" dirty="0" smtClean="0"/>
              <a:t> </a:t>
            </a:r>
            <a:r>
              <a:rPr lang="fr-FR" sz="2000" dirty="0" err="1" smtClean="0"/>
              <a:t>router:Router</a:t>
            </a:r>
            <a:r>
              <a:rPr lang="fr-FR" sz="2000" dirty="0" smtClean="0"/>
              <a:t>) { }</a:t>
            </a:r>
          </a:p>
          <a:p>
            <a:r>
              <a:rPr lang="fr-FR" sz="2000" dirty="0"/>
              <a:t/>
            </a:r>
            <a:br>
              <a:rPr lang="fr-FR" sz="2000" dirty="0"/>
            </a:br>
            <a:r>
              <a:rPr lang="fr-FR" sz="2000" dirty="0"/>
              <a:t>    </a:t>
            </a:r>
            <a:r>
              <a:rPr lang="fr-FR" sz="2000" dirty="0" err="1"/>
              <a:t>intercept</a:t>
            </a:r>
            <a:r>
              <a:rPr lang="fr-FR" sz="2000" dirty="0"/>
              <a:t>(</a:t>
            </a:r>
            <a:r>
              <a:rPr lang="fr-FR" sz="2000" dirty="0" err="1"/>
              <a:t>request</a:t>
            </a:r>
            <a:r>
              <a:rPr lang="fr-FR" sz="2000" dirty="0"/>
              <a:t>: </a:t>
            </a:r>
            <a:r>
              <a:rPr lang="fr-FR" sz="2000" dirty="0" err="1"/>
              <a:t>HttpRequest</a:t>
            </a:r>
            <a:r>
              <a:rPr lang="fr-FR" sz="2000" dirty="0"/>
              <a:t>&lt;</a:t>
            </a:r>
            <a:r>
              <a:rPr lang="fr-FR" sz="2000" dirty="0" err="1"/>
              <a:t>any</a:t>
            </a:r>
            <a:r>
              <a:rPr lang="fr-FR" sz="2000" dirty="0"/>
              <a:t>&gt;, </a:t>
            </a:r>
            <a:r>
              <a:rPr lang="fr-FR" sz="2000" dirty="0" err="1"/>
              <a:t>next</a:t>
            </a:r>
            <a:r>
              <a:rPr lang="fr-FR" sz="2000" dirty="0"/>
              <a:t>: </a:t>
            </a:r>
            <a:r>
              <a:rPr lang="fr-FR" sz="2000" dirty="0" err="1"/>
              <a:t>HttpHandler</a:t>
            </a:r>
            <a:r>
              <a:rPr lang="fr-FR" sz="2000" dirty="0"/>
              <a:t>): Observable&lt;</a:t>
            </a:r>
            <a:r>
              <a:rPr lang="fr-FR" sz="2000" dirty="0" err="1"/>
              <a:t>HttpEvent</a:t>
            </a:r>
            <a:r>
              <a:rPr lang="fr-FR" sz="2000" dirty="0"/>
              <a:t>&lt;</a:t>
            </a:r>
            <a:r>
              <a:rPr lang="fr-FR" sz="2000" dirty="0" err="1"/>
              <a:t>any</a:t>
            </a:r>
            <a:r>
              <a:rPr lang="fr-FR" sz="2000" dirty="0"/>
              <a:t>&gt;&gt; {</a:t>
            </a:r>
          </a:p>
          <a:p>
            <a:r>
              <a:rPr lang="fr-FR" sz="2000" dirty="0"/>
              <a:t>        return </a:t>
            </a:r>
            <a:r>
              <a:rPr lang="fr-FR" sz="2000" dirty="0" err="1"/>
              <a:t>next.handle</a:t>
            </a:r>
            <a:r>
              <a:rPr lang="fr-FR" sz="2000" dirty="0"/>
              <a:t>(</a:t>
            </a:r>
            <a:r>
              <a:rPr lang="fr-FR" sz="2000" dirty="0" err="1"/>
              <a:t>request</a:t>
            </a:r>
            <a:r>
              <a:rPr lang="fr-FR" sz="2000" dirty="0"/>
              <a:t>).pipe(</a:t>
            </a:r>
            <a:r>
              <a:rPr lang="fr-FR" sz="2000" dirty="0" err="1"/>
              <a:t>catchError</a:t>
            </a:r>
            <a:r>
              <a:rPr lang="fr-FR" sz="2000" dirty="0"/>
              <a:t>(</a:t>
            </a:r>
            <a:r>
              <a:rPr lang="fr-FR" sz="2000" dirty="0" err="1"/>
              <a:t>err</a:t>
            </a:r>
            <a:r>
              <a:rPr lang="fr-FR" sz="2000" dirty="0"/>
              <a:t> =&gt; {</a:t>
            </a:r>
          </a:p>
          <a:p>
            <a:r>
              <a:rPr lang="fr-FR" sz="2000" dirty="0"/>
              <a:t>            if ([0, 401, 403].</a:t>
            </a:r>
            <a:r>
              <a:rPr lang="fr-FR" sz="2000" dirty="0" err="1"/>
              <a:t>indexOf</a:t>
            </a:r>
            <a:r>
              <a:rPr lang="fr-FR" sz="2000" dirty="0"/>
              <a:t>(</a:t>
            </a:r>
            <a:r>
              <a:rPr lang="fr-FR" sz="2000" dirty="0" err="1"/>
              <a:t>err.status</a:t>
            </a:r>
            <a:r>
              <a:rPr lang="fr-FR" sz="2000" dirty="0"/>
              <a:t>) !== -1) {</a:t>
            </a:r>
          </a:p>
          <a:p>
            <a:r>
              <a:rPr lang="fr-FR" sz="2000" dirty="0"/>
              <a:t>                </a:t>
            </a:r>
            <a:r>
              <a:rPr lang="fr-FR" sz="2000" dirty="0" err="1" smtClean="0"/>
              <a:t>alert</a:t>
            </a:r>
            <a:r>
              <a:rPr lang="fr-FR" sz="2000" dirty="0" smtClean="0"/>
              <a:t>(‘Autorisation refusée !! ’)</a:t>
            </a:r>
          </a:p>
          <a:p>
            <a:r>
              <a:rPr lang="fr-FR" sz="2000" dirty="0" smtClean="0"/>
              <a:t>                </a:t>
            </a:r>
            <a:r>
              <a:rPr lang="fr-FR" sz="2000" dirty="0" err="1" smtClean="0"/>
              <a:t>this.router.navigate</a:t>
            </a:r>
            <a:r>
              <a:rPr lang="fr-FR" sz="2000" dirty="0"/>
              <a:t>(["/"])</a:t>
            </a:r>
          </a:p>
          <a:p>
            <a:r>
              <a:rPr lang="fr-FR" sz="2000" dirty="0"/>
              <a:t> </a:t>
            </a:r>
            <a:r>
              <a:rPr lang="fr-FR" sz="2000" dirty="0" smtClean="0"/>
              <a:t>               </a:t>
            </a:r>
            <a:r>
              <a:rPr lang="fr-FR" sz="2000" dirty="0" err="1"/>
              <a:t>this.authenticationService.clearUpStorageOnly</a:t>
            </a:r>
            <a:r>
              <a:rPr lang="fr-FR" sz="2000" dirty="0" smtClean="0"/>
              <a:t>();</a:t>
            </a:r>
            <a:r>
              <a:rPr lang="fr-FR" sz="2000" dirty="0"/>
              <a:t>                </a:t>
            </a:r>
          </a:p>
          <a:p>
            <a:r>
              <a:rPr lang="fr-FR" sz="2000" dirty="0"/>
              <a:t>            }</a:t>
            </a:r>
          </a:p>
          <a:p>
            <a:r>
              <a:rPr lang="fr-FR" sz="2000" dirty="0"/>
              <a:t/>
            </a:r>
            <a:br>
              <a:rPr lang="fr-FR" sz="2000" dirty="0"/>
            </a:br>
            <a:r>
              <a:rPr lang="fr-FR" sz="2000" dirty="0"/>
              <a:t>            </a:t>
            </a:r>
            <a:r>
              <a:rPr lang="fr-FR" sz="2000" dirty="0" err="1"/>
              <a:t>const</a:t>
            </a:r>
            <a:r>
              <a:rPr lang="fr-FR" sz="2000" dirty="0"/>
              <a:t> </a:t>
            </a:r>
            <a:r>
              <a:rPr lang="fr-FR" sz="2000" dirty="0" err="1"/>
              <a:t>error</a:t>
            </a:r>
            <a:r>
              <a:rPr lang="fr-FR" sz="2000" dirty="0"/>
              <a:t> = </a:t>
            </a:r>
            <a:r>
              <a:rPr lang="fr-FR" sz="2000" dirty="0" err="1"/>
              <a:t>err.error.message</a:t>
            </a:r>
            <a:r>
              <a:rPr lang="fr-FR" sz="2000" dirty="0"/>
              <a:t> || </a:t>
            </a:r>
            <a:r>
              <a:rPr lang="fr-FR" sz="2000" dirty="0" err="1"/>
              <a:t>err.statusText</a:t>
            </a:r>
            <a:r>
              <a:rPr lang="fr-FR" sz="2000" dirty="0"/>
              <a:t>;</a:t>
            </a:r>
          </a:p>
          <a:p>
            <a:r>
              <a:rPr lang="fr-FR" sz="2000" dirty="0"/>
              <a:t>            return </a:t>
            </a:r>
            <a:r>
              <a:rPr lang="fr-FR" sz="2000" dirty="0" err="1"/>
              <a:t>throwError</a:t>
            </a:r>
            <a:r>
              <a:rPr lang="fr-FR" sz="2000" dirty="0"/>
              <a:t>(</a:t>
            </a:r>
            <a:r>
              <a:rPr lang="fr-FR" sz="2000" dirty="0" err="1"/>
              <a:t>error</a:t>
            </a:r>
            <a:r>
              <a:rPr lang="fr-FR" sz="2000" dirty="0"/>
              <a:t>);</a:t>
            </a:r>
          </a:p>
          <a:p>
            <a:r>
              <a:rPr lang="fr-FR" sz="2000" dirty="0"/>
              <a:t>        }))</a:t>
            </a:r>
          </a:p>
          <a:p>
            <a:r>
              <a:rPr lang="fr-FR" sz="2000" dirty="0"/>
              <a:t>    }</a:t>
            </a:r>
          </a:p>
          <a:p>
            <a:r>
              <a:rPr lang="fr-FR" sz="2000" dirty="0"/>
              <a:t>}</a:t>
            </a:r>
          </a:p>
        </p:txBody>
      </p:sp>
      <p:sp>
        <p:nvSpPr>
          <p:cNvPr id="8" name="ZoneTexte 7"/>
          <p:cNvSpPr txBox="1"/>
          <p:nvPr/>
        </p:nvSpPr>
        <p:spPr>
          <a:xfrm>
            <a:off x="883614" y="3478362"/>
            <a:ext cx="4599336" cy="584775"/>
          </a:xfrm>
          <a:prstGeom prst="rect">
            <a:avLst/>
          </a:prstGeom>
          <a:noFill/>
        </p:spPr>
        <p:txBody>
          <a:bodyPr wrap="none" rtlCol="0">
            <a:spAutoFit/>
          </a:bodyPr>
          <a:lstStyle/>
          <a:p>
            <a:r>
              <a:rPr lang="fr-FR" b="1" dirty="0" smtClean="0"/>
              <a:t>Check de réponse http</a:t>
            </a:r>
            <a:endParaRPr lang="fr-FR" dirty="0"/>
          </a:p>
        </p:txBody>
      </p:sp>
    </p:spTree>
    <p:extLst>
      <p:ext uri="{BB962C8B-B14F-4D97-AF65-F5344CB8AC3E}">
        <p14:creationId xmlns:p14="http://schemas.microsoft.com/office/powerpoint/2010/main" val="26222745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58</a:t>
            </a:fld>
            <a:endParaRPr lang="en-US" dirty="0"/>
          </a:p>
        </p:txBody>
      </p:sp>
      <p:sp>
        <p:nvSpPr>
          <p:cNvPr id="4" name="ZoneTexte 3"/>
          <p:cNvSpPr txBox="1"/>
          <p:nvPr/>
        </p:nvSpPr>
        <p:spPr>
          <a:xfrm>
            <a:off x="862286" y="338480"/>
            <a:ext cx="1915909" cy="584775"/>
          </a:xfrm>
          <a:prstGeom prst="rect">
            <a:avLst/>
          </a:prstGeom>
          <a:noFill/>
        </p:spPr>
        <p:txBody>
          <a:bodyPr wrap="none" rtlCol="0">
            <a:spAutoFit/>
          </a:bodyPr>
          <a:lstStyle/>
          <a:p>
            <a:r>
              <a:rPr lang="fr-FR" b="1" dirty="0" smtClean="0"/>
              <a:t>Directive</a:t>
            </a:r>
            <a:endParaRPr lang="fr-FR" dirty="0"/>
          </a:p>
        </p:txBody>
      </p:sp>
      <p:sp>
        <p:nvSpPr>
          <p:cNvPr id="6" name="ZoneTexte 5"/>
          <p:cNvSpPr txBox="1"/>
          <p:nvPr/>
        </p:nvSpPr>
        <p:spPr>
          <a:xfrm>
            <a:off x="660639" y="1065956"/>
            <a:ext cx="1650783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a:t>Les directives sont des classes permettant d'</a:t>
            </a:r>
            <a:r>
              <a:rPr lang="fr-FR" sz="2000" b="1" dirty="0"/>
              <a:t>enrichir et modifier la vue</a:t>
            </a:r>
            <a:r>
              <a:rPr lang="fr-FR" sz="2000" dirty="0"/>
              <a:t> par simple </a:t>
            </a:r>
            <a:r>
              <a:rPr lang="fr-FR" sz="2000" b="1" dirty="0"/>
              <a:t>ajout d'attributs HTML sur le </a:t>
            </a:r>
            <a:r>
              <a:rPr lang="fr-FR" sz="2000" b="1" dirty="0" err="1"/>
              <a:t>template</a:t>
            </a:r>
            <a:r>
              <a:rPr lang="fr-FR" sz="2000" dirty="0" smtClean="0"/>
              <a:t>.</a:t>
            </a:r>
          </a:p>
          <a:p>
            <a:pPr marL="457200" indent="-457200" algn="just">
              <a:buFont typeface="Arial" panose="020B0604020202020204" pitchFamily="34" charset="0"/>
              <a:buChar char="•"/>
            </a:pPr>
            <a:r>
              <a:rPr lang="fr-FR" sz="2000" dirty="0">
                <a:effectLst>
                  <a:outerShdw blurRad="38100" dist="38100" dir="2700000" algn="tl">
                    <a:srgbClr val="000000">
                      <a:alpha val="43137"/>
                    </a:srgbClr>
                  </a:outerShdw>
                </a:effectLst>
              </a:rPr>
              <a:t>Il en existe deux types :</a:t>
            </a:r>
          </a:p>
          <a:p>
            <a:pPr marL="457200" indent="-457200" algn="just">
              <a:buFont typeface="Arial" panose="020B0604020202020204" pitchFamily="34" charset="0"/>
              <a:buChar char="•"/>
            </a:pPr>
            <a:r>
              <a:rPr lang="fr-FR" sz="1600" dirty="0" err="1" smtClean="0"/>
              <a:t>Attribute</a:t>
            </a:r>
            <a:r>
              <a:rPr lang="fr-FR" sz="1600" dirty="0" smtClean="0"/>
              <a:t> Directive.</a:t>
            </a:r>
          </a:p>
          <a:p>
            <a:pPr marL="457200" indent="-457200" algn="just">
              <a:buFont typeface="Arial" panose="020B0604020202020204" pitchFamily="34" charset="0"/>
              <a:buChar char="•"/>
            </a:pPr>
            <a:r>
              <a:rPr lang="fr-FR" sz="1600" dirty="0" smtClean="0"/>
              <a:t>Structural Directive.</a:t>
            </a:r>
          </a:p>
        </p:txBody>
      </p:sp>
      <p:sp>
        <p:nvSpPr>
          <p:cNvPr id="7" name="ZoneTexte 6"/>
          <p:cNvSpPr txBox="1"/>
          <p:nvPr/>
        </p:nvSpPr>
        <p:spPr>
          <a:xfrm>
            <a:off x="5497801" y="3035726"/>
            <a:ext cx="10223911" cy="65556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a:t>Les "</a:t>
            </a:r>
            <a:r>
              <a:rPr lang="fr-FR" sz="2000" dirty="0" err="1"/>
              <a:t>Attribute</a:t>
            </a:r>
            <a:r>
              <a:rPr lang="fr-FR" sz="2000" dirty="0"/>
              <a:t> Directives" permettent de </a:t>
            </a:r>
            <a:r>
              <a:rPr lang="fr-FR" sz="2000" b="1" dirty="0"/>
              <a:t>modifier le comportement</a:t>
            </a:r>
            <a:r>
              <a:rPr lang="fr-FR" sz="2000" dirty="0"/>
              <a:t> d'un élément, un composant ou une autre </a:t>
            </a:r>
            <a:r>
              <a:rPr lang="fr-FR" sz="2000" dirty="0" smtClean="0"/>
              <a:t>directive.</a:t>
            </a:r>
          </a:p>
          <a:p>
            <a:pPr marL="457200" indent="-457200" algn="just">
              <a:buFont typeface="Arial" panose="020B0604020202020204" pitchFamily="34" charset="0"/>
              <a:buChar char="•"/>
            </a:pPr>
            <a:r>
              <a:rPr lang="fr-FR" sz="2000" dirty="0" smtClean="0"/>
              <a:t>La </a:t>
            </a:r>
            <a:r>
              <a:rPr lang="fr-FR" sz="2000" dirty="0" err="1" smtClean="0"/>
              <a:t>déclation</a:t>
            </a:r>
            <a:r>
              <a:rPr lang="fr-FR" sz="2000" dirty="0" smtClean="0"/>
              <a:t> </a:t>
            </a:r>
            <a:r>
              <a:rPr lang="fr-FR" sz="2000" dirty="0"/>
              <a:t>d’une directive quasiment de la même façon qu'un composant sauf qu'</a:t>
            </a:r>
            <a:r>
              <a:rPr lang="fr-FR" sz="2000" b="1" dirty="0"/>
              <a:t>elles n'ont pas de </a:t>
            </a:r>
            <a:r>
              <a:rPr lang="fr-FR" sz="2000" b="1" dirty="0" err="1"/>
              <a:t>template</a:t>
            </a:r>
            <a:r>
              <a:rPr lang="fr-FR" sz="2000" dirty="0" smtClean="0"/>
              <a:t>.</a:t>
            </a:r>
          </a:p>
          <a:p>
            <a:pPr marL="457200" indent="-457200" algn="just">
              <a:buFont typeface="Arial" panose="020B0604020202020204" pitchFamily="34" charset="0"/>
              <a:buChar char="•"/>
            </a:pPr>
            <a:endParaRPr lang="fr-FR" sz="2000" dirty="0"/>
          </a:p>
          <a:p>
            <a:pPr algn="just"/>
            <a:r>
              <a:rPr lang="en-US" sz="2000" dirty="0"/>
              <a:t>@Directive({</a:t>
            </a:r>
          </a:p>
          <a:p>
            <a:pPr algn="just"/>
            <a:r>
              <a:rPr lang="en-US" sz="2000" dirty="0"/>
              <a:t>    selector: </a:t>
            </a:r>
            <a:r>
              <a:rPr lang="en-US" sz="2000" dirty="0" smtClean="0"/>
              <a:t>'[directive-selector]'</a:t>
            </a:r>
            <a:endParaRPr lang="en-US" sz="2000" dirty="0"/>
          </a:p>
          <a:p>
            <a:pPr algn="just"/>
            <a:r>
              <a:rPr lang="en-US" sz="2000" dirty="0"/>
              <a:t>})</a:t>
            </a:r>
          </a:p>
          <a:p>
            <a:pPr algn="just"/>
            <a:r>
              <a:rPr lang="en-US" sz="2000" dirty="0"/>
              <a:t>export class </a:t>
            </a:r>
            <a:r>
              <a:rPr lang="en-US" sz="2000" dirty="0" err="1" smtClean="0"/>
              <a:t>theDirective</a:t>
            </a:r>
            <a:r>
              <a:rPr lang="en-US" sz="2000" dirty="0" smtClean="0"/>
              <a:t> </a:t>
            </a:r>
            <a:r>
              <a:rPr lang="en-US" sz="2000" dirty="0"/>
              <a:t>{</a:t>
            </a:r>
          </a:p>
          <a:p>
            <a:pPr algn="just"/>
            <a:r>
              <a:rPr lang="en-US" sz="2000" dirty="0" smtClean="0"/>
              <a:t>}</a:t>
            </a:r>
          </a:p>
          <a:p>
            <a:pPr algn="just"/>
            <a:endParaRPr lang="en-US" sz="2000" dirty="0"/>
          </a:p>
          <a:p>
            <a:pPr marL="342900" indent="-342900" algn="just">
              <a:buFont typeface="Arial" panose="020B0604020202020204" pitchFamily="34" charset="0"/>
              <a:buChar char="•"/>
            </a:pPr>
            <a:r>
              <a:rPr lang="fr-FR" sz="2000" dirty="0"/>
              <a:t>La directive doit ensuite être ajoutée aux </a:t>
            </a:r>
            <a:r>
              <a:rPr lang="fr-FR" sz="2000" dirty="0" smtClean="0"/>
              <a:t>déclarations </a:t>
            </a:r>
            <a:r>
              <a:rPr lang="fr-FR" sz="2000" dirty="0"/>
              <a:t>(et exports) du module associé (qui doit être importé par les modules contenant les composants qui l'utilisent</a:t>
            </a:r>
            <a:r>
              <a:rPr lang="fr-FR" sz="2000" dirty="0" smtClean="0"/>
              <a:t>).</a:t>
            </a:r>
          </a:p>
          <a:p>
            <a:pPr algn="just"/>
            <a:r>
              <a:rPr lang="en-US" sz="2000" dirty="0"/>
              <a:t>@</a:t>
            </a:r>
            <a:r>
              <a:rPr lang="en-US" sz="2000" dirty="0" err="1"/>
              <a:t>NgModule</a:t>
            </a:r>
            <a:r>
              <a:rPr lang="en-US" sz="2000" dirty="0"/>
              <a:t>({</a:t>
            </a:r>
          </a:p>
          <a:p>
            <a:pPr algn="just"/>
            <a:r>
              <a:rPr lang="en-US" sz="2000" dirty="0"/>
              <a:t>    declarations: [</a:t>
            </a:r>
          </a:p>
          <a:p>
            <a:pPr algn="just"/>
            <a:r>
              <a:rPr lang="en-US" sz="2000" dirty="0"/>
              <a:t>        </a:t>
            </a:r>
            <a:r>
              <a:rPr lang="en-US" sz="2000" dirty="0" err="1"/>
              <a:t>HighlightDirective</a:t>
            </a:r>
            <a:endParaRPr lang="en-US" sz="2000" dirty="0"/>
          </a:p>
          <a:p>
            <a:pPr algn="just"/>
            <a:r>
              <a:rPr lang="en-US" sz="2000" dirty="0"/>
              <a:t>    ],</a:t>
            </a:r>
          </a:p>
          <a:p>
            <a:pPr algn="just"/>
            <a:r>
              <a:rPr lang="en-US" sz="2000" dirty="0"/>
              <a:t>    exports: [</a:t>
            </a:r>
          </a:p>
          <a:p>
            <a:pPr algn="just"/>
            <a:r>
              <a:rPr lang="en-US" sz="2000" dirty="0"/>
              <a:t>        </a:t>
            </a:r>
            <a:r>
              <a:rPr lang="en-US" sz="2000" dirty="0" err="1"/>
              <a:t>HighlightDirective</a:t>
            </a:r>
            <a:endParaRPr lang="en-US" sz="2000" dirty="0"/>
          </a:p>
          <a:p>
            <a:pPr algn="just"/>
            <a:r>
              <a:rPr lang="en-US" sz="2000" dirty="0"/>
              <a:t>    ]</a:t>
            </a:r>
          </a:p>
          <a:p>
            <a:pPr algn="just"/>
            <a:r>
              <a:rPr lang="en-US" sz="2000" dirty="0" smtClean="0"/>
              <a:t>})</a:t>
            </a:r>
            <a:endParaRPr lang="fr-FR" sz="2000" dirty="0" smtClean="0"/>
          </a:p>
        </p:txBody>
      </p:sp>
      <p:sp>
        <p:nvSpPr>
          <p:cNvPr id="8" name="ZoneTexte 7"/>
          <p:cNvSpPr txBox="1"/>
          <p:nvPr/>
        </p:nvSpPr>
        <p:spPr>
          <a:xfrm>
            <a:off x="1177321" y="5833338"/>
            <a:ext cx="3736920" cy="584775"/>
          </a:xfrm>
          <a:prstGeom prst="rect">
            <a:avLst/>
          </a:prstGeom>
          <a:noFill/>
        </p:spPr>
        <p:txBody>
          <a:bodyPr wrap="none" rtlCol="0">
            <a:spAutoFit/>
          </a:bodyPr>
          <a:lstStyle/>
          <a:p>
            <a:r>
              <a:rPr lang="fr-FR" b="1" dirty="0" err="1" smtClean="0"/>
              <a:t>Attribute</a:t>
            </a:r>
            <a:r>
              <a:rPr lang="fr-FR" b="1" dirty="0" smtClean="0"/>
              <a:t> Directive</a:t>
            </a:r>
            <a:endParaRPr lang="fr-FR" dirty="0"/>
          </a:p>
        </p:txBody>
      </p:sp>
    </p:spTree>
    <p:extLst>
      <p:ext uri="{BB962C8B-B14F-4D97-AF65-F5344CB8AC3E}">
        <p14:creationId xmlns:p14="http://schemas.microsoft.com/office/powerpoint/2010/main" val="28376033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Structural Directive</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59</a:t>
            </a:fld>
            <a:endParaRPr lang="en-US" dirty="0"/>
          </a:p>
        </p:txBody>
      </p:sp>
      <p:sp>
        <p:nvSpPr>
          <p:cNvPr id="5" name="Espace réservé du texte 4"/>
          <p:cNvSpPr>
            <a:spLocks noGrp="1"/>
          </p:cNvSpPr>
          <p:nvPr>
            <p:ph type="body" sz="quarter" idx="14"/>
          </p:nvPr>
        </p:nvSpPr>
        <p:spPr>
          <a:xfrm>
            <a:off x="1132316" y="1647033"/>
            <a:ext cx="16057784" cy="1043694"/>
          </a:xfrm>
        </p:spPr>
        <p:txBody>
          <a:bodyPr/>
          <a:lstStyle/>
          <a:p>
            <a:r>
              <a:rPr lang="fr-FR" dirty="0" smtClean="0"/>
              <a:t>Directive intuitive</a:t>
            </a:r>
            <a:endParaRPr lang="fr-FR" dirty="0"/>
          </a:p>
        </p:txBody>
      </p:sp>
      <p:sp>
        <p:nvSpPr>
          <p:cNvPr id="6" name="Espace réservé du texte 5"/>
          <p:cNvSpPr>
            <a:spLocks noGrp="1"/>
          </p:cNvSpPr>
          <p:nvPr>
            <p:ph type="body" sz="quarter" idx="15"/>
          </p:nvPr>
        </p:nvSpPr>
        <p:spPr>
          <a:xfrm>
            <a:off x="1114718" y="3019685"/>
            <a:ext cx="16057784" cy="3240360"/>
          </a:xfrm>
        </p:spPr>
        <p:txBody>
          <a:bodyPr/>
          <a:lstStyle/>
          <a:p>
            <a:pPr marL="457200" indent="-457200" algn="just">
              <a:buFont typeface="Arial" panose="020B0604020202020204" pitchFamily="34" charset="0"/>
              <a:buChar char="•"/>
            </a:pPr>
            <a:r>
              <a:rPr lang="fr-FR" dirty="0"/>
              <a:t>Les "Structural Directives" permettent de manipuler le DOM en ajoutant ou en retirant des éléments. </a:t>
            </a:r>
          </a:p>
          <a:p>
            <a:pPr marL="457200" indent="-457200" algn="just">
              <a:buFont typeface="Arial" panose="020B0604020202020204" pitchFamily="34" charset="0"/>
              <a:buChar char="•"/>
            </a:pPr>
            <a:r>
              <a:rPr lang="fr-FR" dirty="0"/>
              <a:t>Les "Structural Directives" natives les plus utilisées sont </a:t>
            </a:r>
            <a:r>
              <a:rPr lang="fr-FR" dirty="0" err="1"/>
              <a:t>ngIf</a:t>
            </a:r>
            <a:r>
              <a:rPr lang="fr-FR" dirty="0"/>
              <a:t> et </a:t>
            </a:r>
            <a:r>
              <a:rPr lang="fr-FR" dirty="0" err="1"/>
              <a:t>ngFor</a:t>
            </a:r>
            <a:r>
              <a:rPr lang="fr-FR" dirty="0"/>
              <a:t>.</a:t>
            </a:r>
          </a:p>
          <a:p>
            <a:pPr marL="457200" indent="-457200" algn="just">
              <a:buFont typeface="Arial" panose="020B0604020202020204" pitchFamily="34" charset="0"/>
              <a:buChar char="•"/>
            </a:pPr>
            <a:r>
              <a:rPr lang="fr-FR" dirty="0"/>
              <a:t> Les "Structural Directives" sont généralement utilisées en préfixant les directives par un astérisque :</a:t>
            </a:r>
          </a:p>
          <a:p>
            <a:pPr algn="just"/>
            <a:endParaRPr lang="fr-FR" dirty="0"/>
          </a:p>
          <a:p>
            <a:pPr algn="just"/>
            <a:r>
              <a:rPr lang="fr-FR" dirty="0"/>
              <a:t>&lt;h1 *</a:t>
            </a:r>
            <a:r>
              <a:rPr lang="fr-FR" dirty="0" err="1"/>
              <a:t>ngIf</a:t>
            </a:r>
            <a:r>
              <a:rPr lang="fr-FR" dirty="0"/>
              <a:t>="book != </a:t>
            </a:r>
            <a:r>
              <a:rPr lang="fr-FR" dirty="0" err="1"/>
              <a:t>null</a:t>
            </a:r>
            <a:r>
              <a:rPr lang="fr-FR" dirty="0"/>
              <a:t>"&gt;{{ </a:t>
            </a:r>
            <a:r>
              <a:rPr lang="fr-FR" dirty="0" err="1"/>
              <a:t>book.title</a:t>
            </a:r>
            <a:r>
              <a:rPr lang="fr-FR" dirty="0"/>
              <a:t> }}&lt;/h1&gt;</a:t>
            </a:r>
          </a:p>
          <a:p>
            <a:pPr algn="just"/>
            <a:endParaRPr lang="fr-FR" dirty="0"/>
          </a:p>
          <a:p>
            <a:pPr marL="342900" indent="-342900" algn="just">
              <a:buFont typeface="Arial" panose="020B0604020202020204" pitchFamily="34" charset="0"/>
              <a:buChar char="•"/>
            </a:pPr>
            <a:r>
              <a:rPr lang="fr-FR" dirty="0"/>
              <a:t>Il s'agit d'un raccourci pour la syntaxe suivante :</a:t>
            </a:r>
          </a:p>
          <a:p>
            <a:pPr algn="just"/>
            <a:r>
              <a:rPr lang="fr-FR" dirty="0"/>
              <a:t>&lt;</a:t>
            </a:r>
            <a:r>
              <a:rPr lang="fr-FR" dirty="0" err="1"/>
              <a:t>ng-template</a:t>
            </a:r>
            <a:r>
              <a:rPr lang="fr-FR" dirty="0"/>
              <a:t> [</a:t>
            </a:r>
            <a:r>
              <a:rPr lang="fr-FR" dirty="0" err="1"/>
              <a:t>ngIf</a:t>
            </a:r>
            <a:r>
              <a:rPr lang="fr-FR" dirty="0"/>
              <a:t>]=" article != </a:t>
            </a:r>
            <a:r>
              <a:rPr lang="fr-FR" dirty="0" err="1"/>
              <a:t>null</a:t>
            </a:r>
            <a:r>
              <a:rPr lang="fr-FR" dirty="0"/>
              <a:t>"&gt;</a:t>
            </a:r>
          </a:p>
          <a:p>
            <a:pPr algn="just"/>
            <a:r>
              <a:rPr lang="fr-FR" dirty="0"/>
              <a:t>    &lt;h1&gt;{{ </a:t>
            </a:r>
            <a:r>
              <a:rPr lang="fr-FR" dirty="0" err="1"/>
              <a:t>article.title</a:t>
            </a:r>
            <a:r>
              <a:rPr lang="fr-FR" dirty="0"/>
              <a:t> }}&lt;/h1&gt;</a:t>
            </a:r>
          </a:p>
          <a:p>
            <a:pPr algn="just"/>
            <a:r>
              <a:rPr lang="fr-FR" dirty="0"/>
              <a:t>&lt;/</a:t>
            </a:r>
            <a:r>
              <a:rPr lang="fr-FR" dirty="0" err="1"/>
              <a:t>ng-template</a:t>
            </a:r>
            <a:r>
              <a:rPr lang="fr-FR" dirty="0"/>
              <a:t>&gt;</a:t>
            </a:r>
          </a:p>
          <a:p>
            <a:endParaRPr lang="fr-FR" dirty="0"/>
          </a:p>
        </p:txBody>
      </p:sp>
    </p:spTree>
    <p:extLst>
      <p:ext uri="{BB962C8B-B14F-4D97-AF65-F5344CB8AC3E}">
        <p14:creationId xmlns:p14="http://schemas.microsoft.com/office/powerpoint/2010/main" val="990518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Deux grand types d’architecture</a:t>
            </a:r>
            <a:endParaRPr lang="fr-FR" dirty="0"/>
          </a:p>
        </p:txBody>
      </p:sp>
      <p:sp>
        <p:nvSpPr>
          <p:cNvPr id="3" name="Espace réservé du pied de page 2"/>
          <p:cNvSpPr>
            <a:spLocks noGrp="1"/>
          </p:cNvSpPr>
          <p:nvPr>
            <p:ph type="ftr" sz="quarter" idx="10"/>
          </p:nvPr>
        </p:nvSpPr>
        <p:spPr/>
        <p:txBody>
          <a:bodyPr/>
          <a:lstStyle/>
          <a:p>
            <a:r>
              <a:rPr lang="en-US" smtClean="0"/>
              <a:t>Angular</a:t>
            </a:r>
            <a:endParaRPr lang="en-US"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6</a:t>
            </a:fld>
            <a:endParaRPr lang="en-US" dirty="0"/>
          </a:p>
        </p:txBody>
      </p:sp>
      <p:pic>
        <p:nvPicPr>
          <p:cNvPr id="7" name="Image 6"/>
          <p:cNvPicPr>
            <a:picLocks noChangeAspect="1"/>
          </p:cNvPicPr>
          <p:nvPr/>
        </p:nvPicPr>
        <p:blipFill>
          <a:blip r:embed="rId2"/>
          <a:stretch>
            <a:fillRect/>
          </a:stretch>
        </p:blipFill>
        <p:spPr>
          <a:xfrm>
            <a:off x="2122426" y="2353190"/>
            <a:ext cx="14063300" cy="6203861"/>
          </a:xfrm>
          <a:prstGeom prst="rect">
            <a:avLst/>
          </a:prstGeom>
        </p:spPr>
      </p:pic>
    </p:spTree>
    <p:extLst>
      <p:ext uri="{BB962C8B-B14F-4D97-AF65-F5344CB8AC3E}">
        <p14:creationId xmlns:p14="http://schemas.microsoft.com/office/powerpoint/2010/main" val="14247141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60</a:t>
            </a:fld>
            <a:endParaRPr lang="en-US" dirty="0"/>
          </a:p>
        </p:txBody>
      </p:sp>
      <p:sp>
        <p:nvSpPr>
          <p:cNvPr id="4" name="ZoneTexte 3"/>
          <p:cNvSpPr txBox="1"/>
          <p:nvPr/>
        </p:nvSpPr>
        <p:spPr>
          <a:xfrm>
            <a:off x="862286" y="338480"/>
            <a:ext cx="5121915" cy="584775"/>
          </a:xfrm>
          <a:prstGeom prst="rect">
            <a:avLst/>
          </a:prstGeom>
          <a:noFill/>
        </p:spPr>
        <p:txBody>
          <a:bodyPr wrap="none" rtlCol="0">
            <a:spAutoFit/>
          </a:bodyPr>
          <a:lstStyle/>
          <a:p>
            <a:r>
              <a:rPr lang="fr-FR" b="1" dirty="0" smtClean="0"/>
              <a:t>Mise en place du </a:t>
            </a:r>
            <a:r>
              <a:rPr lang="fr-FR" b="1" dirty="0" err="1"/>
              <a:t>R</a:t>
            </a:r>
            <a:r>
              <a:rPr lang="fr-FR" b="1" dirty="0" err="1" smtClean="0"/>
              <a:t>outing</a:t>
            </a:r>
            <a:endParaRPr lang="fr-FR" dirty="0"/>
          </a:p>
        </p:txBody>
      </p:sp>
      <p:sp>
        <p:nvSpPr>
          <p:cNvPr id="6" name="ZoneTexte 5"/>
          <p:cNvSpPr txBox="1"/>
          <p:nvPr/>
        </p:nvSpPr>
        <p:spPr>
          <a:xfrm>
            <a:off x="682266" y="1903140"/>
            <a:ext cx="1650783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a:t>La "route" peut être construite dynamiquement et passée à l'Input </a:t>
            </a:r>
            <a:r>
              <a:rPr lang="fr-FR" sz="2000" dirty="0" err="1"/>
              <a:t>routerLink</a:t>
            </a:r>
            <a:r>
              <a:rPr lang="fr-FR" sz="2000" dirty="0"/>
              <a:t>.</a:t>
            </a:r>
            <a:endParaRPr lang="fr-FR" sz="2000" dirty="0" smtClean="0"/>
          </a:p>
        </p:txBody>
      </p:sp>
      <p:sp>
        <p:nvSpPr>
          <p:cNvPr id="7" name="ZoneTexte 6"/>
          <p:cNvSpPr txBox="1"/>
          <p:nvPr/>
        </p:nvSpPr>
        <p:spPr>
          <a:xfrm>
            <a:off x="1447351" y="1120810"/>
            <a:ext cx="5464958" cy="584775"/>
          </a:xfrm>
          <a:prstGeom prst="rect">
            <a:avLst/>
          </a:prstGeom>
          <a:noFill/>
        </p:spPr>
        <p:txBody>
          <a:bodyPr wrap="none" rtlCol="0">
            <a:spAutoFit/>
          </a:bodyPr>
          <a:lstStyle/>
          <a:p>
            <a:r>
              <a:rPr lang="fr-FR" b="1" dirty="0" smtClean="0"/>
              <a:t>4. Construction dynamique</a:t>
            </a:r>
            <a:endParaRPr lang="fr-FR" dirty="0"/>
          </a:p>
        </p:txBody>
      </p:sp>
      <p:sp>
        <p:nvSpPr>
          <p:cNvPr id="9" name="ZoneTexte 8"/>
          <p:cNvSpPr txBox="1"/>
          <p:nvPr/>
        </p:nvSpPr>
        <p:spPr>
          <a:xfrm>
            <a:off x="699129" y="2551019"/>
            <a:ext cx="5499078"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lgn="just"/>
            <a:r>
              <a:rPr lang="en-US" sz="2000" dirty="0" err="1"/>
              <a:t>this.route</a:t>
            </a:r>
            <a:r>
              <a:rPr lang="en-US" sz="2000" dirty="0"/>
              <a:t> = '/search';</a:t>
            </a:r>
          </a:p>
          <a:p>
            <a:pPr lvl="1" algn="just"/>
            <a:r>
              <a:rPr lang="en-US" sz="2000" dirty="0" err="1"/>
              <a:t>this.routeName</a:t>
            </a:r>
            <a:r>
              <a:rPr lang="en-US" sz="2000" dirty="0"/>
              <a:t> = 'Search';</a:t>
            </a:r>
            <a:endParaRPr lang="fr-FR" sz="2000" dirty="0"/>
          </a:p>
        </p:txBody>
      </p:sp>
      <p:sp>
        <p:nvSpPr>
          <p:cNvPr id="10" name="ZoneTexte 9"/>
          <p:cNvSpPr txBox="1"/>
          <p:nvPr/>
        </p:nvSpPr>
        <p:spPr>
          <a:xfrm>
            <a:off x="1399068" y="3761174"/>
            <a:ext cx="3256020" cy="584775"/>
          </a:xfrm>
          <a:prstGeom prst="rect">
            <a:avLst/>
          </a:prstGeom>
          <a:noFill/>
        </p:spPr>
        <p:txBody>
          <a:bodyPr wrap="none" rtlCol="0">
            <a:spAutoFit/>
          </a:bodyPr>
          <a:lstStyle/>
          <a:p>
            <a:r>
              <a:rPr lang="fr-FR" b="1" dirty="0"/>
              <a:t>5</a:t>
            </a:r>
            <a:r>
              <a:rPr lang="fr-FR" b="1" dirty="0" smtClean="0"/>
              <a:t>. </a:t>
            </a:r>
            <a:r>
              <a:rPr lang="fr-FR" b="1" dirty="0" err="1" smtClean="0"/>
              <a:t>Lazy</a:t>
            </a:r>
            <a:r>
              <a:rPr lang="fr-FR" b="1" dirty="0" smtClean="0"/>
              <a:t> </a:t>
            </a:r>
            <a:r>
              <a:rPr lang="fr-FR" b="1" dirty="0" err="1" smtClean="0"/>
              <a:t>Loading</a:t>
            </a:r>
            <a:endParaRPr lang="fr-FR" dirty="0"/>
          </a:p>
        </p:txBody>
      </p:sp>
      <p:sp>
        <p:nvSpPr>
          <p:cNvPr id="12" name="ZoneTexte 11"/>
          <p:cNvSpPr txBox="1"/>
          <p:nvPr/>
        </p:nvSpPr>
        <p:spPr>
          <a:xfrm>
            <a:off x="704687" y="4446477"/>
            <a:ext cx="16507834"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buFont typeface="Arial" panose="020B0604020202020204" pitchFamily="34" charset="0"/>
              <a:buChar char="•"/>
            </a:pPr>
            <a:r>
              <a:rPr lang="fr-FR" sz="2000" dirty="0"/>
              <a:t>En configurant l'intégralité du </a:t>
            </a:r>
            <a:r>
              <a:rPr lang="fr-FR" sz="2000" dirty="0" err="1"/>
              <a:t>Routing</a:t>
            </a:r>
            <a:r>
              <a:rPr lang="fr-FR" sz="2000" dirty="0"/>
              <a:t> de l'application dans le module </a:t>
            </a:r>
            <a:r>
              <a:rPr lang="fr-FR" sz="2000" dirty="0" err="1"/>
              <a:t>AppRoutingModule</a:t>
            </a:r>
            <a:r>
              <a:rPr lang="fr-FR" sz="2000" dirty="0"/>
              <a:t>, on serait amené à importer tous les modules de l'application avant son démarrage</a:t>
            </a:r>
            <a:r>
              <a:rPr lang="fr-FR" sz="2000" dirty="0" smtClean="0"/>
              <a:t>.</a:t>
            </a:r>
          </a:p>
          <a:p>
            <a:pPr marL="457200" indent="-457200" algn="just">
              <a:buFont typeface="Arial" panose="020B0604020202020204" pitchFamily="34" charset="0"/>
              <a:buChar char="•"/>
            </a:pPr>
            <a:r>
              <a:rPr lang="fr-FR" sz="2000" dirty="0" smtClean="0"/>
              <a:t>A </a:t>
            </a:r>
            <a:r>
              <a:rPr lang="fr-FR" sz="2000" dirty="0"/>
              <a:t>titre d'exemple, plus l'application sera riche, plus la page d'accueil sera lente à charger par effet de bord. Pour éviter ces problèmes de "</a:t>
            </a:r>
            <a:r>
              <a:rPr lang="fr-FR" sz="2000" dirty="0" err="1"/>
              <a:t>scalability</a:t>
            </a:r>
            <a:r>
              <a:rPr lang="fr-FR" sz="2000" dirty="0"/>
              <a:t>", </a:t>
            </a:r>
            <a:r>
              <a:rPr lang="fr-FR" sz="2000" dirty="0" err="1"/>
              <a:t>Angular</a:t>
            </a:r>
            <a:r>
              <a:rPr lang="fr-FR" sz="2000" dirty="0"/>
              <a:t> permet de charger les modules à la demande (i.e. : "</a:t>
            </a:r>
            <a:r>
              <a:rPr lang="fr-FR" sz="2000" dirty="0" err="1"/>
              <a:t>Lazy</a:t>
            </a:r>
            <a:r>
              <a:rPr lang="fr-FR" sz="2000" dirty="0"/>
              <a:t> </a:t>
            </a:r>
            <a:r>
              <a:rPr lang="fr-FR" sz="2000" dirty="0" err="1"/>
              <a:t>Loading</a:t>
            </a:r>
            <a:r>
              <a:rPr lang="fr-FR" sz="2000" dirty="0"/>
              <a:t>") afin de ne pas gêner le chargement initial de l'application.</a:t>
            </a:r>
            <a:endParaRPr lang="fr-FR" sz="2000" dirty="0" smtClean="0"/>
          </a:p>
        </p:txBody>
      </p:sp>
      <p:sp>
        <p:nvSpPr>
          <p:cNvPr id="16" name="ZoneTexte 15"/>
          <p:cNvSpPr txBox="1"/>
          <p:nvPr/>
        </p:nvSpPr>
        <p:spPr>
          <a:xfrm>
            <a:off x="699129" y="6988705"/>
            <a:ext cx="16507834"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159276" lvl="1" indent="-342900" algn="just">
              <a:buFont typeface="Arial" panose="020B0604020202020204" pitchFamily="34" charset="0"/>
              <a:buChar char="•"/>
            </a:pPr>
            <a:r>
              <a:rPr lang="fr-FR" sz="2000" dirty="0" smtClean="0"/>
              <a:t>Le LAZY LOADING est la maniéré la plus approprié pour les grand projet, cela permet de fragmenter le routage par domaine.</a:t>
            </a:r>
          </a:p>
          <a:p>
            <a:pPr marL="1159276" lvl="1" indent="-342900" algn="just">
              <a:buFont typeface="Arial" panose="020B0604020202020204" pitchFamily="34" charset="0"/>
              <a:buChar char="•"/>
            </a:pPr>
            <a:endParaRPr lang="fr-FR" sz="2000" dirty="0"/>
          </a:p>
          <a:p>
            <a:pPr marL="1159276" lvl="1" indent="-342900" algn="just">
              <a:buFont typeface="Arial" panose="020B0604020202020204" pitchFamily="34" charset="0"/>
              <a:buChar char="•"/>
            </a:pPr>
            <a:r>
              <a:rPr lang="fr-FR" sz="2000" dirty="0" smtClean="0"/>
              <a:t>Chaque component a son propre lot de component, par exemple, on peut regrouper les component de paramétrage sous le component de fonction paramétrage pour avoir une vue sur chaque un de ses dernier. </a:t>
            </a:r>
            <a:endParaRPr lang="fr-FR" sz="2000" dirty="0"/>
          </a:p>
        </p:txBody>
      </p:sp>
      <p:sp>
        <p:nvSpPr>
          <p:cNvPr id="14" name="ZoneTexte 13"/>
          <p:cNvSpPr txBox="1"/>
          <p:nvPr/>
        </p:nvSpPr>
        <p:spPr>
          <a:xfrm>
            <a:off x="7523025" y="2523223"/>
            <a:ext cx="634570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lgn="just"/>
            <a:r>
              <a:rPr lang="en-US" sz="2000" dirty="0"/>
              <a:t>&lt;a [</a:t>
            </a:r>
            <a:r>
              <a:rPr lang="en-US" sz="2000" dirty="0" err="1"/>
              <a:t>routerLink</a:t>
            </a:r>
            <a:r>
              <a:rPr lang="en-US" sz="2000" dirty="0"/>
              <a:t>]="route"&gt;{{ </a:t>
            </a:r>
            <a:r>
              <a:rPr lang="en-US" sz="2000" dirty="0" err="1"/>
              <a:t>routeName</a:t>
            </a:r>
            <a:r>
              <a:rPr lang="en-US" sz="2000" dirty="0"/>
              <a:t> }}&lt;/a&gt;</a:t>
            </a:r>
            <a:endParaRPr lang="fr-FR" sz="2000" dirty="0"/>
          </a:p>
        </p:txBody>
      </p:sp>
    </p:spTree>
    <p:extLst>
      <p:ext uri="{BB962C8B-B14F-4D97-AF65-F5344CB8AC3E}">
        <p14:creationId xmlns:p14="http://schemas.microsoft.com/office/powerpoint/2010/main" val="3369798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61</a:t>
            </a:fld>
            <a:endParaRPr lang="en-US" dirty="0"/>
          </a:p>
        </p:txBody>
      </p:sp>
      <p:sp>
        <p:nvSpPr>
          <p:cNvPr id="4" name="ZoneTexte 3"/>
          <p:cNvSpPr txBox="1"/>
          <p:nvPr/>
        </p:nvSpPr>
        <p:spPr>
          <a:xfrm>
            <a:off x="862286" y="338480"/>
            <a:ext cx="5121915" cy="584775"/>
          </a:xfrm>
          <a:prstGeom prst="rect">
            <a:avLst/>
          </a:prstGeom>
          <a:noFill/>
        </p:spPr>
        <p:txBody>
          <a:bodyPr wrap="none" rtlCol="0">
            <a:spAutoFit/>
          </a:bodyPr>
          <a:lstStyle/>
          <a:p>
            <a:r>
              <a:rPr lang="fr-FR" b="1" dirty="0" smtClean="0"/>
              <a:t>Mise en place du </a:t>
            </a:r>
            <a:r>
              <a:rPr lang="fr-FR" b="1" dirty="0" err="1"/>
              <a:t>R</a:t>
            </a:r>
            <a:r>
              <a:rPr lang="fr-FR" b="1" dirty="0" err="1" smtClean="0"/>
              <a:t>outing</a:t>
            </a:r>
            <a:endParaRPr lang="fr-FR" dirty="0"/>
          </a:p>
        </p:txBody>
      </p:sp>
      <p:sp>
        <p:nvSpPr>
          <p:cNvPr id="6" name="ZoneTexte 5"/>
          <p:cNvSpPr txBox="1"/>
          <p:nvPr/>
        </p:nvSpPr>
        <p:spPr>
          <a:xfrm>
            <a:off x="682266" y="1903140"/>
            <a:ext cx="4185465" cy="40934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fr-FR" sz="2000" dirty="0"/>
              <a:t>@</a:t>
            </a:r>
            <a:r>
              <a:rPr lang="fr-FR" sz="2000" dirty="0" err="1"/>
              <a:t>NgModule</a:t>
            </a:r>
            <a:r>
              <a:rPr lang="fr-FR" sz="2000" dirty="0"/>
              <a:t>({</a:t>
            </a:r>
          </a:p>
          <a:p>
            <a:pPr algn="just"/>
            <a:r>
              <a:rPr lang="fr-FR" sz="2000" dirty="0"/>
              <a:t>    </a:t>
            </a:r>
            <a:r>
              <a:rPr lang="fr-FR" sz="2000" dirty="0" err="1"/>
              <a:t>declarations</a:t>
            </a:r>
            <a:r>
              <a:rPr lang="fr-FR" sz="2000" dirty="0"/>
              <a:t>: [</a:t>
            </a:r>
          </a:p>
          <a:p>
            <a:pPr algn="just"/>
            <a:r>
              <a:rPr lang="fr-FR" sz="2000" dirty="0"/>
              <a:t>        </a:t>
            </a:r>
            <a:r>
              <a:rPr lang="fr-FR" sz="2000" dirty="0" err="1"/>
              <a:t>AppComponent</a:t>
            </a:r>
            <a:r>
              <a:rPr lang="fr-FR" sz="2000" dirty="0"/>
              <a:t>,</a:t>
            </a:r>
          </a:p>
          <a:p>
            <a:pPr algn="just"/>
            <a:r>
              <a:rPr lang="fr-FR" sz="2000" dirty="0"/>
              <a:t>        </a:t>
            </a:r>
            <a:r>
              <a:rPr lang="fr-FR" sz="2000" dirty="0" err="1"/>
              <a:t>LandingComponent</a:t>
            </a:r>
            <a:endParaRPr lang="fr-FR" sz="2000" dirty="0"/>
          </a:p>
          <a:p>
            <a:pPr algn="just"/>
            <a:r>
              <a:rPr lang="fr-FR" sz="2000" dirty="0"/>
              <a:t>    ],</a:t>
            </a:r>
          </a:p>
          <a:p>
            <a:pPr algn="just"/>
            <a:r>
              <a:rPr lang="fr-FR" sz="2000" dirty="0"/>
              <a:t>    imports: [</a:t>
            </a:r>
          </a:p>
          <a:p>
            <a:pPr algn="just"/>
            <a:r>
              <a:rPr lang="fr-FR" sz="2000" dirty="0"/>
              <a:t>        </a:t>
            </a:r>
            <a:r>
              <a:rPr lang="fr-FR" sz="2000" dirty="0" err="1"/>
              <a:t>AppRoutingModule</a:t>
            </a:r>
            <a:r>
              <a:rPr lang="fr-FR" sz="2000" dirty="0"/>
              <a:t>,</a:t>
            </a:r>
          </a:p>
          <a:p>
            <a:pPr algn="just"/>
            <a:r>
              <a:rPr lang="fr-FR" sz="2000" dirty="0"/>
              <a:t>        </a:t>
            </a:r>
            <a:r>
              <a:rPr lang="fr-FR" sz="2000" dirty="0" err="1"/>
              <a:t>BrowserModule</a:t>
            </a:r>
            <a:endParaRPr lang="fr-FR" sz="2000" dirty="0"/>
          </a:p>
          <a:p>
            <a:pPr algn="just"/>
            <a:r>
              <a:rPr lang="fr-FR" sz="2000" dirty="0"/>
              <a:t>    ],</a:t>
            </a:r>
          </a:p>
          <a:p>
            <a:pPr algn="just"/>
            <a:r>
              <a:rPr lang="fr-FR" sz="2000" dirty="0"/>
              <a:t>    </a:t>
            </a:r>
            <a:r>
              <a:rPr lang="fr-FR" sz="2000" dirty="0" err="1"/>
              <a:t>bootstrap</a:t>
            </a:r>
            <a:r>
              <a:rPr lang="fr-FR" sz="2000" dirty="0"/>
              <a:t>: [</a:t>
            </a:r>
            <a:r>
              <a:rPr lang="fr-FR" sz="2000" dirty="0" err="1"/>
              <a:t>AppComponent</a:t>
            </a:r>
            <a:r>
              <a:rPr lang="fr-FR" sz="2000" dirty="0"/>
              <a:t>]</a:t>
            </a:r>
          </a:p>
          <a:p>
            <a:pPr algn="just"/>
            <a:r>
              <a:rPr lang="fr-FR" sz="2000" dirty="0"/>
              <a:t>})</a:t>
            </a:r>
          </a:p>
          <a:p>
            <a:pPr algn="just"/>
            <a:r>
              <a:rPr lang="fr-FR" sz="2000" dirty="0"/>
              <a:t>export class </a:t>
            </a:r>
            <a:r>
              <a:rPr lang="fr-FR" sz="2000" dirty="0" err="1"/>
              <a:t>AppModule</a:t>
            </a:r>
            <a:r>
              <a:rPr lang="fr-FR" sz="2000" dirty="0"/>
              <a:t> {</a:t>
            </a:r>
          </a:p>
          <a:p>
            <a:pPr algn="just"/>
            <a:r>
              <a:rPr lang="fr-FR" sz="2000" dirty="0"/>
              <a:t>}</a:t>
            </a:r>
            <a:endParaRPr lang="fr-FR" sz="2000" dirty="0" smtClean="0"/>
          </a:p>
        </p:txBody>
      </p:sp>
      <p:sp>
        <p:nvSpPr>
          <p:cNvPr id="7" name="ZoneTexte 6"/>
          <p:cNvSpPr txBox="1"/>
          <p:nvPr/>
        </p:nvSpPr>
        <p:spPr>
          <a:xfrm>
            <a:off x="1447351" y="1120810"/>
            <a:ext cx="4780476" cy="584775"/>
          </a:xfrm>
          <a:prstGeom prst="rect">
            <a:avLst/>
          </a:prstGeom>
          <a:noFill/>
        </p:spPr>
        <p:txBody>
          <a:bodyPr wrap="none" rtlCol="0">
            <a:spAutoFit/>
          </a:bodyPr>
          <a:lstStyle/>
          <a:p>
            <a:r>
              <a:rPr lang="fr-FR" b="1" dirty="0"/>
              <a:t>5</a:t>
            </a:r>
            <a:r>
              <a:rPr lang="fr-FR" b="1" dirty="0" smtClean="0"/>
              <a:t>. </a:t>
            </a:r>
            <a:r>
              <a:rPr lang="fr-FR" b="1" dirty="0" err="1" smtClean="0"/>
              <a:t>Lazy</a:t>
            </a:r>
            <a:r>
              <a:rPr lang="fr-FR" b="1" dirty="0" smtClean="0"/>
              <a:t> </a:t>
            </a:r>
            <a:r>
              <a:rPr lang="fr-FR" b="1" dirty="0" err="1" smtClean="0"/>
              <a:t>Loading</a:t>
            </a:r>
            <a:r>
              <a:rPr lang="fr-FR" b="1" dirty="0" smtClean="0"/>
              <a:t> – suite.</a:t>
            </a:r>
            <a:endParaRPr lang="fr-FR" dirty="0"/>
          </a:p>
        </p:txBody>
      </p:sp>
      <p:sp>
        <p:nvSpPr>
          <p:cNvPr id="13" name="ZoneTexte 12"/>
          <p:cNvSpPr txBox="1"/>
          <p:nvPr/>
        </p:nvSpPr>
        <p:spPr>
          <a:xfrm>
            <a:off x="5767831" y="1905291"/>
            <a:ext cx="10711190" cy="80945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fr-FR" sz="2000" dirty="0"/>
              <a:t>export </a:t>
            </a:r>
            <a:r>
              <a:rPr lang="fr-FR" sz="2000" dirty="0" err="1"/>
              <a:t>const</a:t>
            </a:r>
            <a:r>
              <a:rPr lang="fr-FR" sz="2000" dirty="0"/>
              <a:t> </a:t>
            </a:r>
            <a:r>
              <a:rPr lang="fr-FR" sz="2000" dirty="0" err="1"/>
              <a:t>appRouteList</a:t>
            </a:r>
            <a:r>
              <a:rPr lang="fr-FR" sz="2000" dirty="0"/>
              <a:t>: Routes = [</a:t>
            </a:r>
          </a:p>
          <a:p>
            <a:pPr algn="just"/>
            <a:r>
              <a:rPr lang="fr-FR" sz="2000" dirty="0"/>
              <a:t>    {</a:t>
            </a:r>
          </a:p>
          <a:p>
            <a:pPr algn="just"/>
            <a:r>
              <a:rPr lang="fr-FR" sz="2000" dirty="0"/>
              <a:t>        </a:t>
            </a:r>
            <a:r>
              <a:rPr lang="fr-FR" sz="2000" dirty="0" err="1"/>
              <a:t>path</a:t>
            </a:r>
            <a:r>
              <a:rPr lang="fr-FR" sz="2000" dirty="0"/>
              <a:t>: 'Login</a:t>
            </a:r>
            <a:r>
              <a:rPr lang="fr-FR" sz="2000" dirty="0" smtClean="0"/>
              <a:t>',</a:t>
            </a:r>
            <a:endParaRPr lang="fr-FR" sz="2000" dirty="0"/>
          </a:p>
          <a:p>
            <a:pPr algn="just"/>
            <a:r>
              <a:rPr lang="fr-FR" sz="2000" dirty="0"/>
              <a:t>        component: </a:t>
            </a:r>
            <a:r>
              <a:rPr lang="fr-FR" sz="2000" dirty="0" err="1" smtClean="0"/>
              <a:t>LoginComponent</a:t>
            </a:r>
            <a:endParaRPr lang="fr-FR" sz="2000" dirty="0"/>
          </a:p>
          <a:p>
            <a:pPr algn="just"/>
            <a:r>
              <a:rPr lang="fr-FR" sz="2000" dirty="0"/>
              <a:t>    },</a:t>
            </a:r>
          </a:p>
          <a:p>
            <a:pPr algn="just"/>
            <a:r>
              <a:rPr lang="fr-FR" sz="2000" dirty="0"/>
              <a:t>    {</a:t>
            </a:r>
          </a:p>
          <a:p>
            <a:pPr algn="just"/>
            <a:r>
              <a:rPr lang="fr-FR" sz="2000" dirty="0"/>
              <a:t>        </a:t>
            </a:r>
            <a:r>
              <a:rPr lang="fr-FR" sz="2000" dirty="0" err="1"/>
              <a:t>path</a:t>
            </a:r>
            <a:r>
              <a:rPr lang="fr-FR" sz="2000" dirty="0"/>
              <a:t>: </a:t>
            </a:r>
            <a:r>
              <a:rPr lang="fr-FR" sz="2000" dirty="0" smtClean="0"/>
              <a:t>‘</a:t>
            </a:r>
            <a:r>
              <a:rPr lang="fr-FR" sz="2000" dirty="0" err="1" smtClean="0"/>
              <a:t>addCategorie</a:t>
            </a:r>
            <a:r>
              <a:rPr lang="fr-FR" sz="2000" dirty="0" smtClean="0"/>
              <a:t>',</a:t>
            </a:r>
            <a:endParaRPr lang="fr-FR" sz="2000" dirty="0"/>
          </a:p>
          <a:p>
            <a:pPr algn="just"/>
            <a:r>
              <a:rPr lang="fr-FR" sz="2000" dirty="0"/>
              <a:t>        </a:t>
            </a:r>
            <a:r>
              <a:rPr lang="fr-FR" sz="2000" dirty="0" err="1"/>
              <a:t>loadChildren</a:t>
            </a:r>
            <a:r>
              <a:rPr lang="fr-FR" sz="2000" dirty="0" smtClean="0"/>
              <a:t>:()=&gt;import</a:t>
            </a:r>
            <a:r>
              <a:rPr lang="fr-FR" sz="2000" dirty="0"/>
              <a:t>('./components/</a:t>
            </a:r>
            <a:r>
              <a:rPr lang="fr-FR" sz="2000" dirty="0" err="1"/>
              <a:t>add-categorie</a:t>
            </a:r>
            <a:r>
              <a:rPr lang="fr-FR" sz="2000" dirty="0"/>
              <a:t>/</a:t>
            </a:r>
            <a:r>
              <a:rPr lang="fr-FR" sz="2000" dirty="0" err="1"/>
              <a:t>add-categorie.module</a:t>
            </a:r>
            <a:r>
              <a:rPr lang="fr-FR" sz="2000" dirty="0"/>
              <a:t>').</a:t>
            </a:r>
            <a:r>
              <a:rPr lang="fr-FR" sz="2000" dirty="0" err="1"/>
              <a:t>then</a:t>
            </a:r>
            <a:r>
              <a:rPr lang="fr-FR" sz="2000" dirty="0"/>
              <a:t>(m =&gt; </a:t>
            </a:r>
            <a:r>
              <a:rPr lang="fr-FR" sz="2000" dirty="0" err="1"/>
              <a:t>m.AddCategorieModule</a:t>
            </a:r>
            <a:r>
              <a:rPr lang="fr-FR" sz="2000" dirty="0" smtClean="0"/>
              <a:t>)</a:t>
            </a:r>
            <a:endParaRPr lang="fr-FR" sz="2000" dirty="0"/>
          </a:p>
          <a:p>
            <a:pPr algn="just"/>
            <a:r>
              <a:rPr lang="fr-FR" sz="2000" dirty="0"/>
              <a:t>    },</a:t>
            </a:r>
          </a:p>
          <a:p>
            <a:pPr algn="just"/>
            <a:r>
              <a:rPr lang="fr-FR" sz="2000" dirty="0"/>
              <a:t>    {</a:t>
            </a:r>
          </a:p>
          <a:p>
            <a:pPr algn="just"/>
            <a:r>
              <a:rPr lang="fr-FR" sz="2000" dirty="0"/>
              <a:t>        </a:t>
            </a:r>
            <a:r>
              <a:rPr lang="fr-FR" sz="2000" dirty="0" err="1"/>
              <a:t>path</a:t>
            </a:r>
            <a:r>
              <a:rPr lang="fr-FR" sz="2000" dirty="0"/>
              <a:t>: '**',</a:t>
            </a:r>
          </a:p>
          <a:p>
            <a:pPr algn="just"/>
            <a:r>
              <a:rPr lang="fr-FR" sz="2000" dirty="0"/>
              <a:t>        </a:t>
            </a:r>
            <a:r>
              <a:rPr lang="fr-FR" sz="2000" dirty="0" err="1"/>
              <a:t>redirectTo</a:t>
            </a:r>
            <a:r>
              <a:rPr lang="fr-FR" sz="2000" dirty="0"/>
              <a:t>: 'landing'</a:t>
            </a:r>
          </a:p>
          <a:p>
            <a:pPr algn="just"/>
            <a:r>
              <a:rPr lang="fr-FR" sz="2000" dirty="0"/>
              <a:t>    }</a:t>
            </a:r>
          </a:p>
          <a:p>
            <a:pPr algn="just"/>
            <a:r>
              <a:rPr lang="fr-FR" sz="2000" dirty="0" smtClean="0"/>
              <a:t>];</a:t>
            </a:r>
            <a:endParaRPr lang="fr-FR" sz="2000" dirty="0"/>
          </a:p>
          <a:p>
            <a:pPr algn="just"/>
            <a:r>
              <a:rPr lang="fr-FR" sz="2000" dirty="0"/>
              <a:t>@</a:t>
            </a:r>
            <a:r>
              <a:rPr lang="fr-FR" sz="2000" dirty="0" err="1"/>
              <a:t>NgModule</a:t>
            </a:r>
            <a:r>
              <a:rPr lang="fr-FR" sz="2000" dirty="0"/>
              <a:t>({</a:t>
            </a:r>
          </a:p>
          <a:p>
            <a:pPr algn="just"/>
            <a:r>
              <a:rPr lang="fr-FR" sz="2000" dirty="0"/>
              <a:t>    exports: [</a:t>
            </a:r>
          </a:p>
          <a:p>
            <a:pPr algn="just"/>
            <a:r>
              <a:rPr lang="fr-FR" sz="2000" dirty="0"/>
              <a:t>        </a:t>
            </a:r>
            <a:r>
              <a:rPr lang="fr-FR" sz="2000" dirty="0" err="1"/>
              <a:t>RouterModule</a:t>
            </a:r>
            <a:endParaRPr lang="fr-FR" sz="2000" dirty="0"/>
          </a:p>
          <a:p>
            <a:pPr algn="just"/>
            <a:r>
              <a:rPr lang="fr-FR" sz="2000" dirty="0"/>
              <a:t>    ],</a:t>
            </a:r>
          </a:p>
          <a:p>
            <a:pPr algn="just"/>
            <a:r>
              <a:rPr lang="fr-FR" sz="2000" dirty="0"/>
              <a:t>    imports: [</a:t>
            </a:r>
          </a:p>
          <a:p>
            <a:pPr algn="just"/>
            <a:r>
              <a:rPr lang="fr-FR" sz="2000" dirty="0"/>
              <a:t>        </a:t>
            </a:r>
            <a:r>
              <a:rPr lang="fr-FR" sz="2000" dirty="0" err="1"/>
              <a:t>HttpClientModule</a:t>
            </a:r>
            <a:r>
              <a:rPr lang="fr-FR" sz="2000" dirty="0"/>
              <a:t>,</a:t>
            </a:r>
          </a:p>
          <a:p>
            <a:pPr algn="just"/>
            <a:r>
              <a:rPr lang="fr-FR" sz="2000" dirty="0"/>
              <a:t>        </a:t>
            </a:r>
            <a:r>
              <a:rPr lang="fr-FR" sz="2000" dirty="0" err="1"/>
              <a:t>RouterModule.forRoot</a:t>
            </a:r>
            <a:r>
              <a:rPr lang="fr-FR" sz="2000" dirty="0"/>
              <a:t>(</a:t>
            </a:r>
            <a:r>
              <a:rPr lang="fr-FR" sz="2000" dirty="0" err="1"/>
              <a:t>appRouteList</a:t>
            </a:r>
            <a:r>
              <a:rPr lang="fr-FR" sz="2000" dirty="0"/>
              <a:t>)</a:t>
            </a:r>
          </a:p>
          <a:p>
            <a:pPr algn="just"/>
            <a:r>
              <a:rPr lang="fr-FR" sz="2000" dirty="0"/>
              <a:t>    ]</a:t>
            </a:r>
          </a:p>
          <a:p>
            <a:pPr algn="just"/>
            <a:r>
              <a:rPr lang="fr-FR" sz="2000" dirty="0"/>
              <a:t>})</a:t>
            </a:r>
          </a:p>
          <a:p>
            <a:pPr algn="just"/>
            <a:r>
              <a:rPr lang="fr-FR" sz="2000" dirty="0"/>
              <a:t>export class </a:t>
            </a:r>
            <a:r>
              <a:rPr lang="fr-FR" sz="2000" dirty="0" err="1"/>
              <a:t>AppRoutingModule</a:t>
            </a:r>
            <a:r>
              <a:rPr lang="fr-FR" sz="2000" dirty="0"/>
              <a:t> {</a:t>
            </a:r>
          </a:p>
          <a:p>
            <a:pPr algn="just"/>
            <a:r>
              <a:rPr lang="fr-FR" sz="2000" dirty="0"/>
              <a:t>}</a:t>
            </a:r>
            <a:endParaRPr lang="fr-FR" sz="2000" dirty="0" smtClean="0"/>
          </a:p>
        </p:txBody>
      </p:sp>
    </p:spTree>
    <p:extLst>
      <p:ext uri="{BB962C8B-B14F-4D97-AF65-F5344CB8AC3E}">
        <p14:creationId xmlns:p14="http://schemas.microsoft.com/office/powerpoint/2010/main" val="2592709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62</a:t>
            </a:fld>
            <a:endParaRPr lang="en-US" dirty="0"/>
          </a:p>
        </p:txBody>
      </p:sp>
      <p:sp>
        <p:nvSpPr>
          <p:cNvPr id="4" name="ZoneTexte 3"/>
          <p:cNvSpPr txBox="1"/>
          <p:nvPr/>
        </p:nvSpPr>
        <p:spPr>
          <a:xfrm>
            <a:off x="862286" y="338480"/>
            <a:ext cx="5121915" cy="584775"/>
          </a:xfrm>
          <a:prstGeom prst="rect">
            <a:avLst/>
          </a:prstGeom>
          <a:noFill/>
        </p:spPr>
        <p:txBody>
          <a:bodyPr wrap="none" rtlCol="0">
            <a:spAutoFit/>
          </a:bodyPr>
          <a:lstStyle/>
          <a:p>
            <a:r>
              <a:rPr lang="fr-FR" b="1" dirty="0" smtClean="0"/>
              <a:t>Mise en place du </a:t>
            </a:r>
            <a:r>
              <a:rPr lang="fr-FR" b="1" dirty="0" err="1"/>
              <a:t>R</a:t>
            </a:r>
            <a:r>
              <a:rPr lang="fr-FR" b="1" dirty="0" err="1" smtClean="0"/>
              <a:t>outing</a:t>
            </a:r>
            <a:endParaRPr lang="fr-FR" dirty="0"/>
          </a:p>
        </p:txBody>
      </p:sp>
      <p:sp>
        <p:nvSpPr>
          <p:cNvPr id="6" name="ZoneTexte 5"/>
          <p:cNvSpPr txBox="1"/>
          <p:nvPr/>
        </p:nvSpPr>
        <p:spPr>
          <a:xfrm>
            <a:off x="97201" y="1993150"/>
            <a:ext cx="5130570" cy="7478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just">
              <a:buFont typeface="Arial" panose="020B0604020202020204" pitchFamily="34" charset="0"/>
              <a:buChar char="•"/>
            </a:pPr>
            <a:r>
              <a:rPr lang="fr-FR" sz="2000" dirty="0" smtClean="0"/>
              <a:t>Les </a:t>
            </a:r>
            <a:r>
              <a:rPr lang="fr-FR" sz="2000" dirty="0"/>
              <a:t>"</a:t>
            </a:r>
            <a:r>
              <a:rPr lang="fr-FR" sz="2000" dirty="0" err="1"/>
              <a:t>Guards</a:t>
            </a:r>
            <a:r>
              <a:rPr lang="fr-FR" sz="2000" dirty="0"/>
              <a:t>" permettent de contrôler </a:t>
            </a:r>
            <a:r>
              <a:rPr lang="fr-FR" sz="2000" b="1" dirty="0"/>
              <a:t>l'accès à une "route"</a:t>
            </a:r>
            <a:r>
              <a:rPr lang="fr-FR" sz="2000" dirty="0"/>
              <a:t> </a:t>
            </a:r>
            <a:r>
              <a:rPr lang="fr-FR" sz="2000" i="1" dirty="0"/>
              <a:t>(</a:t>
            </a:r>
            <a:r>
              <a:rPr lang="fr-FR" sz="2000" i="1" dirty="0" err="1"/>
              <a:t>e.g</a:t>
            </a:r>
            <a:r>
              <a:rPr lang="fr-FR" sz="2000" i="1" dirty="0"/>
              <a:t>. autorisation)</a:t>
            </a:r>
            <a:r>
              <a:rPr lang="fr-FR" sz="2000" dirty="0"/>
              <a:t> ou le </a:t>
            </a:r>
            <a:r>
              <a:rPr lang="fr-FR" sz="2000" b="1" dirty="0"/>
              <a:t>départ depuis une "route"</a:t>
            </a:r>
            <a:r>
              <a:rPr lang="fr-FR" sz="2000" dirty="0"/>
              <a:t> </a:t>
            </a:r>
            <a:r>
              <a:rPr lang="fr-FR" sz="2000" i="1" dirty="0"/>
              <a:t>(</a:t>
            </a:r>
            <a:r>
              <a:rPr lang="fr-FR" sz="2000" i="1" dirty="0" err="1"/>
              <a:t>e.g</a:t>
            </a:r>
            <a:r>
              <a:rPr lang="fr-FR" sz="2000" i="1" dirty="0"/>
              <a:t>. enregistrement ou publication obligatoire avant </a:t>
            </a:r>
            <a:r>
              <a:rPr lang="fr-FR" sz="2000" i="1" dirty="0" smtClean="0"/>
              <a:t>départ).</a:t>
            </a:r>
          </a:p>
          <a:p>
            <a:pPr marL="342900" indent="-342900" algn="just">
              <a:buFont typeface="Arial" panose="020B0604020202020204" pitchFamily="34" charset="0"/>
              <a:buChar char="•"/>
            </a:pPr>
            <a:endParaRPr lang="fr-FR" sz="2000" i="1" dirty="0"/>
          </a:p>
          <a:p>
            <a:pPr marL="342900" indent="-342900" algn="just">
              <a:buFont typeface="Arial" panose="020B0604020202020204" pitchFamily="34" charset="0"/>
              <a:buChar char="•"/>
            </a:pPr>
            <a:r>
              <a:rPr lang="fr-FR" sz="2000" i="1" dirty="0" smtClean="0">
                <a:solidFill>
                  <a:schemeClr val="accent2">
                    <a:lumMod val="75000"/>
                  </a:schemeClr>
                </a:solidFill>
              </a:rPr>
              <a:t>Ce n’est pas un moyen de sécurisé mon application frontale, mais c’est un moyen de contrôle d’</a:t>
            </a:r>
            <a:r>
              <a:rPr lang="fr-FR" sz="2000" i="1" dirty="0" err="1" smtClean="0">
                <a:solidFill>
                  <a:schemeClr val="accent2">
                    <a:lumMod val="75000"/>
                  </a:schemeClr>
                </a:solidFill>
              </a:rPr>
              <a:t>accés</a:t>
            </a:r>
            <a:r>
              <a:rPr lang="fr-FR" sz="2000" i="1" dirty="0" smtClean="0">
                <a:solidFill>
                  <a:schemeClr val="accent2">
                    <a:lumMod val="75000"/>
                  </a:schemeClr>
                </a:solidFill>
              </a:rPr>
              <a:t> vers les components via des rôles, c’est un semblant de sécurité mais il </a:t>
            </a:r>
            <a:r>
              <a:rPr lang="fr-FR" sz="2000" i="1" dirty="0">
                <a:solidFill>
                  <a:schemeClr val="accent2">
                    <a:lumMod val="75000"/>
                  </a:schemeClr>
                </a:solidFill>
              </a:rPr>
              <a:t>servent à améliorer la "User </a:t>
            </a:r>
            <a:r>
              <a:rPr lang="fr-FR" sz="2000" i="1" dirty="0" err="1">
                <a:solidFill>
                  <a:schemeClr val="accent2">
                    <a:lumMod val="75000"/>
                  </a:schemeClr>
                </a:solidFill>
              </a:rPr>
              <a:t>eXperience</a:t>
            </a:r>
            <a:r>
              <a:rPr lang="fr-FR" sz="2000" i="1" dirty="0">
                <a:solidFill>
                  <a:schemeClr val="accent2">
                    <a:lumMod val="75000"/>
                  </a:schemeClr>
                </a:solidFill>
              </a:rPr>
              <a:t>" en évitant par exemple l'accès à des "routes" qui ne fonctionneraient pas car l'accès aux données serait rejeté par </a:t>
            </a:r>
            <a:r>
              <a:rPr lang="fr-FR" sz="2000" i="1" dirty="0" smtClean="0">
                <a:solidFill>
                  <a:schemeClr val="accent2">
                    <a:lumMod val="75000"/>
                  </a:schemeClr>
                </a:solidFill>
              </a:rPr>
              <a:t>l'API.</a:t>
            </a:r>
          </a:p>
          <a:p>
            <a:pPr marL="342900" indent="-342900" algn="just">
              <a:buFont typeface="Arial" panose="020B0604020202020204" pitchFamily="34" charset="0"/>
              <a:buChar char="•"/>
            </a:pPr>
            <a:endParaRPr lang="fr-FR" sz="2000" i="1" dirty="0">
              <a:solidFill>
                <a:schemeClr val="accent2">
                  <a:lumMod val="75000"/>
                </a:schemeClr>
              </a:solidFill>
            </a:endParaRPr>
          </a:p>
          <a:p>
            <a:pPr marL="342900" indent="-342900" algn="just">
              <a:buFont typeface="Arial" panose="020B0604020202020204" pitchFamily="34" charset="0"/>
              <a:buChar char="•"/>
            </a:pPr>
            <a:r>
              <a:rPr lang="fr-FR" sz="2000" i="1" dirty="0"/>
              <a:t>Pour implémentation il suffit d’avoir une </a:t>
            </a:r>
            <a:r>
              <a:rPr lang="fr-FR" sz="2000" i="1" dirty="0" smtClean="0"/>
              <a:t>classe dans un fichier </a:t>
            </a:r>
            <a:r>
              <a:rPr lang="fr-FR" sz="2000" i="1" dirty="0" err="1" smtClean="0"/>
              <a:t>gruard.ts</a:t>
            </a:r>
            <a:r>
              <a:rPr lang="fr-FR" sz="2000" i="1" dirty="0" smtClean="0"/>
              <a:t> </a:t>
            </a:r>
            <a:r>
              <a:rPr lang="fr-FR" sz="2000" i="1" dirty="0"/>
              <a:t>qui implémente l’interface </a:t>
            </a:r>
            <a:r>
              <a:rPr lang="fr-FR" sz="2000" i="1" dirty="0" err="1" smtClean="0"/>
              <a:t>CanActive</a:t>
            </a:r>
            <a:r>
              <a:rPr lang="fr-FR" sz="2000" i="1" dirty="0" smtClean="0"/>
              <a:t>, puis la mise des conditions dans le fichier de routage.</a:t>
            </a:r>
          </a:p>
          <a:p>
            <a:pPr marL="342900" indent="-342900" algn="just">
              <a:buFont typeface="Arial" panose="020B0604020202020204" pitchFamily="34" charset="0"/>
              <a:buChar char="•"/>
            </a:pPr>
            <a:endParaRPr lang="fr-FR" sz="2000" i="1" dirty="0">
              <a:solidFill>
                <a:schemeClr val="accent2">
                  <a:lumMod val="75000"/>
                </a:schemeClr>
              </a:solidFill>
            </a:endParaRPr>
          </a:p>
          <a:p>
            <a:pPr marL="342900" indent="-342900" algn="just">
              <a:buFont typeface="Arial" panose="020B0604020202020204" pitchFamily="34" charset="0"/>
              <a:buChar char="•"/>
            </a:pPr>
            <a:r>
              <a:rPr lang="fr-FR" sz="2000" i="1" dirty="0" smtClean="0"/>
              <a:t>Exemple d’implémentation dans ce qui suit :</a:t>
            </a:r>
            <a:endParaRPr lang="fr-FR" sz="2000" i="1" dirty="0"/>
          </a:p>
        </p:txBody>
      </p:sp>
      <p:sp>
        <p:nvSpPr>
          <p:cNvPr id="7" name="ZoneTexte 6"/>
          <p:cNvSpPr txBox="1"/>
          <p:nvPr/>
        </p:nvSpPr>
        <p:spPr>
          <a:xfrm>
            <a:off x="1447351" y="1120810"/>
            <a:ext cx="2258952" cy="584775"/>
          </a:xfrm>
          <a:prstGeom prst="rect">
            <a:avLst/>
          </a:prstGeom>
          <a:noFill/>
        </p:spPr>
        <p:txBody>
          <a:bodyPr wrap="none" rtlCol="0">
            <a:spAutoFit/>
          </a:bodyPr>
          <a:lstStyle/>
          <a:p>
            <a:r>
              <a:rPr lang="fr-FR" b="1" dirty="0" smtClean="0"/>
              <a:t>6. GUARD.</a:t>
            </a:r>
            <a:endParaRPr lang="fr-FR" dirty="0"/>
          </a:p>
        </p:txBody>
      </p:sp>
      <p:sp>
        <p:nvSpPr>
          <p:cNvPr id="9" name="ZoneTexte 8"/>
          <p:cNvSpPr txBox="1"/>
          <p:nvPr/>
        </p:nvSpPr>
        <p:spPr>
          <a:xfrm>
            <a:off x="5407791" y="1993150"/>
            <a:ext cx="6399365" cy="71096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dirty="0"/>
              <a:t>import { Injectable } </a:t>
            </a:r>
            <a:r>
              <a:rPr lang="fr-FR" sz="1200" dirty="0" err="1"/>
              <a:t>from</a:t>
            </a:r>
            <a:r>
              <a:rPr lang="fr-FR" sz="1200" dirty="0"/>
              <a:t> "@</a:t>
            </a:r>
            <a:r>
              <a:rPr lang="fr-FR" sz="1200" dirty="0" err="1"/>
              <a:t>angular</a:t>
            </a:r>
            <a:r>
              <a:rPr lang="fr-FR" sz="1200" dirty="0"/>
              <a:t>/</a:t>
            </a:r>
            <a:r>
              <a:rPr lang="fr-FR" sz="1200" dirty="0" err="1"/>
              <a:t>core</a:t>
            </a:r>
            <a:r>
              <a:rPr lang="fr-FR" sz="1200" dirty="0"/>
              <a:t>";</a:t>
            </a:r>
          </a:p>
          <a:p>
            <a:r>
              <a:rPr lang="fr-FR" sz="1200" dirty="0"/>
              <a:t>import { </a:t>
            </a:r>
            <a:r>
              <a:rPr lang="fr-FR" sz="1200" dirty="0" err="1"/>
              <a:t>ActivatedRouteSnapshot</a:t>
            </a:r>
            <a:r>
              <a:rPr lang="fr-FR" sz="1200" dirty="0"/>
              <a:t>, </a:t>
            </a:r>
            <a:r>
              <a:rPr lang="fr-FR" sz="1200" dirty="0" err="1"/>
              <a:t>CanActivate</a:t>
            </a:r>
            <a:r>
              <a:rPr lang="fr-FR" sz="1200" dirty="0"/>
              <a:t>, </a:t>
            </a:r>
            <a:r>
              <a:rPr lang="fr-FR" sz="1200" dirty="0" err="1"/>
              <a:t>CanActivateChild</a:t>
            </a:r>
            <a:r>
              <a:rPr lang="fr-FR" sz="1200" dirty="0"/>
              <a:t>, Router, </a:t>
            </a:r>
            <a:r>
              <a:rPr lang="fr-FR" sz="1200" dirty="0" err="1"/>
              <a:t>RouterStateSnapshot</a:t>
            </a:r>
            <a:r>
              <a:rPr lang="fr-FR" sz="1200" dirty="0"/>
              <a:t>, </a:t>
            </a:r>
            <a:r>
              <a:rPr lang="fr-FR" sz="1200" dirty="0" err="1"/>
              <a:t>UrlTree</a:t>
            </a:r>
            <a:r>
              <a:rPr lang="fr-FR" sz="1200" dirty="0"/>
              <a:t> } </a:t>
            </a:r>
            <a:r>
              <a:rPr lang="fr-FR" sz="1200" dirty="0" err="1"/>
              <a:t>from</a:t>
            </a:r>
            <a:r>
              <a:rPr lang="fr-FR" sz="1200" dirty="0"/>
              <a:t> "@</a:t>
            </a:r>
            <a:r>
              <a:rPr lang="fr-FR" sz="1200" dirty="0" err="1"/>
              <a:t>angular</a:t>
            </a:r>
            <a:r>
              <a:rPr lang="fr-FR" sz="1200" dirty="0"/>
              <a:t>/router";</a:t>
            </a:r>
          </a:p>
          <a:p>
            <a:r>
              <a:rPr lang="fr-FR" sz="1200" dirty="0"/>
              <a:t>import { Observable } </a:t>
            </a:r>
            <a:r>
              <a:rPr lang="fr-FR" sz="1200" dirty="0" err="1"/>
              <a:t>from</a:t>
            </a:r>
            <a:r>
              <a:rPr lang="fr-FR" sz="1200" dirty="0"/>
              <a:t> "</a:t>
            </a:r>
            <a:r>
              <a:rPr lang="fr-FR" sz="1200" dirty="0" err="1"/>
              <a:t>rxjs</a:t>
            </a:r>
            <a:r>
              <a:rPr lang="fr-FR" sz="1200" dirty="0"/>
              <a:t>";</a:t>
            </a:r>
          </a:p>
          <a:p>
            <a:r>
              <a:rPr lang="fr-FR" sz="1200" dirty="0"/>
              <a:t/>
            </a:r>
            <a:br>
              <a:rPr lang="fr-FR" sz="1200" dirty="0"/>
            </a:br>
            <a:r>
              <a:rPr lang="fr-FR" sz="1200" dirty="0"/>
              <a:t/>
            </a:r>
            <a:br>
              <a:rPr lang="fr-FR" sz="1200" dirty="0"/>
            </a:br>
            <a:r>
              <a:rPr lang="fr-FR" sz="1200" dirty="0"/>
              <a:t>export interface </a:t>
            </a:r>
            <a:r>
              <a:rPr lang="fr-FR" sz="1200" dirty="0" err="1"/>
              <a:t>roles</a:t>
            </a:r>
            <a:r>
              <a:rPr lang="fr-FR" sz="1200" dirty="0"/>
              <a:t>{</a:t>
            </a:r>
          </a:p>
          <a:p>
            <a:r>
              <a:rPr lang="fr-FR" sz="1200" dirty="0"/>
              <a:t>    </a:t>
            </a:r>
            <a:r>
              <a:rPr lang="fr-FR" sz="1200" dirty="0" err="1"/>
              <a:t>authority:string</a:t>
            </a:r>
            <a:endParaRPr lang="fr-FR" sz="1200" dirty="0"/>
          </a:p>
          <a:p>
            <a:r>
              <a:rPr lang="fr-FR" sz="1200" dirty="0"/>
              <a:t>}</a:t>
            </a:r>
          </a:p>
          <a:p>
            <a:r>
              <a:rPr lang="fr-FR" sz="1200" dirty="0"/>
              <a:t/>
            </a:r>
            <a:br>
              <a:rPr lang="fr-FR" sz="1200" dirty="0"/>
            </a:br>
            <a:r>
              <a:rPr lang="fr-FR" sz="1200" dirty="0"/>
              <a:t>@Injectable({</a:t>
            </a:r>
          </a:p>
          <a:p>
            <a:r>
              <a:rPr lang="fr-FR" sz="1200" dirty="0"/>
              <a:t>    </a:t>
            </a:r>
            <a:r>
              <a:rPr lang="fr-FR" sz="1200" dirty="0" err="1"/>
              <a:t>providedIn</a:t>
            </a:r>
            <a:r>
              <a:rPr lang="fr-FR" sz="1200" dirty="0"/>
              <a:t>: '</a:t>
            </a:r>
            <a:r>
              <a:rPr lang="fr-FR" sz="1200" dirty="0" err="1"/>
              <a:t>root</a:t>
            </a:r>
            <a:r>
              <a:rPr lang="fr-FR" sz="1200" dirty="0"/>
              <a:t>'</a:t>
            </a:r>
          </a:p>
          <a:p>
            <a:r>
              <a:rPr lang="fr-FR" sz="1200" dirty="0"/>
              <a:t>})</a:t>
            </a:r>
          </a:p>
          <a:p>
            <a:r>
              <a:rPr lang="fr-FR" sz="1200" dirty="0"/>
              <a:t>export class </a:t>
            </a:r>
            <a:r>
              <a:rPr lang="fr-FR" sz="1200" dirty="0" err="1"/>
              <a:t>AuthGuard</a:t>
            </a:r>
            <a:r>
              <a:rPr lang="fr-FR" sz="1200" dirty="0"/>
              <a:t> </a:t>
            </a:r>
            <a:r>
              <a:rPr lang="fr-FR" sz="1200" dirty="0" err="1"/>
              <a:t>implements</a:t>
            </a:r>
            <a:r>
              <a:rPr lang="fr-FR" sz="1200" dirty="0"/>
              <a:t> </a:t>
            </a:r>
            <a:r>
              <a:rPr lang="fr-FR" sz="1200" dirty="0" err="1"/>
              <a:t>CanActivate</a:t>
            </a:r>
            <a:r>
              <a:rPr lang="fr-FR" sz="1200" dirty="0"/>
              <a:t>, </a:t>
            </a:r>
            <a:r>
              <a:rPr lang="fr-FR" sz="1200" dirty="0" err="1"/>
              <a:t>CanActivateChild</a:t>
            </a:r>
            <a:r>
              <a:rPr lang="fr-FR" sz="1200" dirty="0"/>
              <a:t> {</a:t>
            </a:r>
          </a:p>
          <a:p>
            <a:r>
              <a:rPr lang="fr-FR" sz="1200" dirty="0"/>
              <a:t/>
            </a:r>
            <a:br>
              <a:rPr lang="fr-FR" sz="1200" dirty="0"/>
            </a:br>
            <a:r>
              <a:rPr lang="fr-FR" sz="1200" dirty="0"/>
              <a:t>    </a:t>
            </a:r>
            <a:r>
              <a:rPr lang="fr-FR" sz="1200" dirty="0" err="1"/>
              <a:t>private</a:t>
            </a:r>
            <a:r>
              <a:rPr lang="fr-FR" sz="1200" dirty="0"/>
              <a:t> </a:t>
            </a:r>
            <a:r>
              <a:rPr lang="fr-FR" sz="1200" dirty="0" err="1"/>
              <a:t>constructor</a:t>
            </a:r>
            <a:r>
              <a:rPr lang="fr-FR" sz="1200" dirty="0"/>
              <a:t>(</a:t>
            </a:r>
            <a:r>
              <a:rPr lang="fr-FR" sz="1200" dirty="0" err="1"/>
              <a:t>private</a:t>
            </a:r>
            <a:r>
              <a:rPr lang="fr-FR" sz="1200" dirty="0"/>
              <a:t> </a:t>
            </a:r>
            <a:r>
              <a:rPr lang="fr-FR" sz="1200" dirty="0" err="1"/>
              <a:t>router:Router</a:t>
            </a:r>
            <a:r>
              <a:rPr lang="fr-FR" sz="1200" dirty="0"/>
              <a:t>){}</a:t>
            </a:r>
          </a:p>
          <a:p>
            <a:r>
              <a:rPr lang="fr-FR" sz="1200" dirty="0"/>
              <a:t/>
            </a:r>
            <a:br>
              <a:rPr lang="fr-FR" sz="1200" dirty="0"/>
            </a:br>
            <a:r>
              <a:rPr lang="fr-FR" sz="1200" dirty="0"/>
              <a:t>    </a:t>
            </a:r>
            <a:r>
              <a:rPr lang="fr-FR" sz="1200" dirty="0" err="1"/>
              <a:t>canActivate</a:t>
            </a:r>
            <a:r>
              <a:rPr lang="fr-FR" sz="1200" dirty="0"/>
              <a:t>(route: </a:t>
            </a:r>
            <a:r>
              <a:rPr lang="fr-FR" sz="1200" dirty="0" err="1"/>
              <a:t>ActivatedRouteSnapshot</a:t>
            </a:r>
            <a:r>
              <a:rPr lang="fr-FR" sz="1200" dirty="0"/>
              <a:t>, state: </a:t>
            </a:r>
            <a:r>
              <a:rPr lang="fr-FR" sz="1200" dirty="0" err="1"/>
              <a:t>RouterStateSnapshot</a:t>
            </a:r>
            <a:r>
              <a:rPr lang="fr-FR" sz="1200" dirty="0"/>
              <a:t>): </a:t>
            </a:r>
            <a:r>
              <a:rPr lang="fr-FR" sz="1200" dirty="0" err="1"/>
              <a:t>boolean</a:t>
            </a:r>
            <a:r>
              <a:rPr lang="fr-FR" sz="1200" dirty="0"/>
              <a:t> | </a:t>
            </a:r>
            <a:r>
              <a:rPr lang="fr-FR" sz="1200" dirty="0" err="1"/>
              <a:t>UrlTree</a:t>
            </a:r>
            <a:r>
              <a:rPr lang="fr-FR" sz="1200" dirty="0"/>
              <a:t> | Observable&lt;</a:t>
            </a:r>
            <a:r>
              <a:rPr lang="fr-FR" sz="1200" dirty="0" err="1"/>
              <a:t>boolean</a:t>
            </a:r>
            <a:r>
              <a:rPr lang="fr-FR" sz="1200" dirty="0"/>
              <a:t> | </a:t>
            </a:r>
            <a:r>
              <a:rPr lang="fr-FR" sz="1200" dirty="0" err="1"/>
              <a:t>UrlTree</a:t>
            </a:r>
            <a:r>
              <a:rPr lang="fr-FR" sz="1200" dirty="0"/>
              <a:t>&gt; | Promise&lt;</a:t>
            </a:r>
            <a:r>
              <a:rPr lang="fr-FR" sz="1200" dirty="0" err="1"/>
              <a:t>boolean</a:t>
            </a:r>
            <a:r>
              <a:rPr lang="fr-FR" sz="1200" dirty="0"/>
              <a:t> | </a:t>
            </a:r>
            <a:r>
              <a:rPr lang="fr-FR" sz="1200" dirty="0" err="1"/>
              <a:t>UrlTree</a:t>
            </a:r>
            <a:r>
              <a:rPr lang="fr-FR" sz="1200" dirty="0"/>
              <a:t>&gt; {</a:t>
            </a:r>
          </a:p>
          <a:p>
            <a:r>
              <a:rPr lang="fr-FR" sz="1200" dirty="0"/>
              <a:t>        let </a:t>
            </a:r>
            <a:r>
              <a:rPr lang="fr-FR" sz="1200" dirty="0" err="1"/>
              <a:t>role</a:t>
            </a:r>
            <a:r>
              <a:rPr lang="fr-FR" sz="1200" dirty="0"/>
              <a:t> = </a:t>
            </a:r>
            <a:r>
              <a:rPr lang="fr-FR" sz="1200" dirty="0" err="1"/>
              <a:t>localStorage.getItem</a:t>
            </a:r>
            <a:r>
              <a:rPr lang="fr-FR" sz="1200" dirty="0"/>
              <a:t>("</a:t>
            </a:r>
            <a:r>
              <a:rPr lang="fr-FR" sz="1200" dirty="0" err="1"/>
              <a:t>roles</a:t>
            </a:r>
            <a:r>
              <a:rPr lang="fr-FR" sz="1200" dirty="0"/>
              <a:t>");</a:t>
            </a:r>
          </a:p>
          <a:p>
            <a:r>
              <a:rPr lang="fr-FR" sz="1200" dirty="0"/>
              <a:t/>
            </a:r>
            <a:br>
              <a:rPr lang="fr-FR" sz="1200" dirty="0"/>
            </a:br>
            <a:r>
              <a:rPr lang="fr-FR" sz="1200" dirty="0"/>
              <a:t>        if(</a:t>
            </a:r>
            <a:r>
              <a:rPr lang="fr-FR" sz="1200" dirty="0" err="1"/>
              <a:t>role</a:t>
            </a:r>
            <a:r>
              <a:rPr lang="fr-FR" sz="1200" dirty="0"/>
              <a:t>){</a:t>
            </a:r>
          </a:p>
          <a:p>
            <a:r>
              <a:rPr lang="fr-FR" sz="1200" dirty="0"/>
              <a:t>            let </a:t>
            </a:r>
            <a:r>
              <a:rPr lang="fr-FR" sz="1200" dirty="0" err="1"/>
              <a:t>firstArray:Array</a:t>
            </a:r>
            <a:r>
              <a:rPr lang="fr-FR" sz="1200" dirty="0"/>
              <a:t>&lt;</a:t>
            </a:r>
            <a:r>
              <a:rPr lang="fr-FR" sz="1200" dirty="0" err="1"/>
              <a:t>roles</a:t>
            </a:r>
            <a:r>
              <a:rPr lang="fr-FR" sz="1200" dirty="0"/>
              <a:t>&gt; = </a:t>
            </a:r>
            <a:r>
              <a:rPr lang="fr-FR" sz="1200" dirty="0" err="1"/>
              <a:t>JSON.parse</a:t>
            </a:r>
            <a:r>
              <a:rPr lang="fr-FR" sz="1200" dirty="0"/>
              <a:t>(</a:t>
            </a:r>
            <a:r>
              <a:rPr lang="fr-FR" sz="1200" dirty="0" err="1"/>
              <a:t>role</a:t>
            </a:r>
            <a:r>
              <a:rPr lang="fr-FR" sz="1200" dirty="0"/>
              <a:t>);</a:t>
            </a:r>
          </a:p>
          <a:p>
            <a:r>
              <a:rPr lang="fr-FR" sz="1200" dirty="0"/>
              <a:t>            let </a:t>
            </a:r>
            <a:r>
              <a:rPr lang="fr-FR" sz="1200" dirty="0" err="1"/>
              <a:t>secondArray</a:t>
            </a:r>
            <a:r>
              <a:rPr lang="fr-FR" sz="1200" dirty="0"/>
              <a:t> = </a:t>
            </a:r>
            <a:r>
              <a:rPr lang="fr-FR" sz="1200" dirty="0" err="1"/>
              <a:t>route.data.roles</a:t>
            </a:r>
            <a:r>
              <a:rPr lang="fr-FR" sz="1200" dirty="0"/>
              <a:t>;</a:t>
            </a:r>
          </a:p>
          <a:p>
            <a:r>
              <a:rPr lang="fr-FR" sz="1200" dirty="0"/>
              <a:t>            return </a:t>
            </a:r>
            <a:r>
              <a:rPr lang="fr-FR" sz="1200" dirty="0" err="1"/>
              <a:t>Object.values</a:t>
            </a:r>
            <a:r>
              <a:rPr lang="fr-FR" sz="1200" dirty="0"/>
              <a:t>(</a:t>
            </a:r>
            <a:r>
              <a:rPr lang="fr-FR" sz="1200" dirty="0" err="1"/>
              <a:t>firstArray</a:t>
            </a:r>
            <a:r>
              <a:rPr lang="fr-FR" sz="1200" dirty="0"/>
              <a:t>).</a:t>
            </a:r>
            <a:r>
              <a:rPr lang="fr-FR" sz="1200" dirty="0" err="1"/>
              <a:t>some</a:t>
            </a:r>
            <a:r>
              <a:rPr lang="fr-FR" sz="1200" dirty="0"/>
              <a:t>(</a:t>
            </a:r>
            <a:r>
              <a:rPr lang="fr-FR" sz="1200" dirty="0" err="1"/>
              <a:t>element</a:t>
            </a:r>
            <a:r>
              <a:rPr lang="fr-FR" sz="1200" dirty="0"/>
              <a:t> =&gt; </a:t>
            </a:r>
            <a:r>
              <a:rPr lang="fr-FR" sz="1200" dirty="0" err="1"/>
              <a:t>secondArray.indexOf</a:t>
            </a:r>
            <a:r>
              <a:rPr lang="fr-FR" sz="1200" dirty="0"/>
              <a:t>(</a:t>
            </a:r>
            <a:r>
              <a:rPr lang="fr-FR" sz="1200" dirty="0" err="1"/>
              <a:t>element.authority</a:t>
            </a:r>
            <a:r>
              <a:rPr lang="fr-FR" sz="1200" dirty="0"/>
              <a:t>) !== -1);</a:t>
            </a:r>
          </a:p>
          <a:p>
            <a:r>
              <a:rPr lang="fr-FR" sz="1200" dirty="0"/>
              <a:t>        }</a:t>
            </a:r>
            <a:r>
              <a:rPr lang="fr-FR" sz="1200" dirty="0" err="1"/>
              <a:t>else</a:t>
            </a:r>
            <a:r>
              <a:rPr lang="fr-FR" sz="1200" dirty="0"/>
              <a:t>{</a:t>
            </a:r>
          </a:p>
          <a:p>
            <a:r>
              <a:rPr lang="fr-FR" sz="1200" dirty="0"/>
              <a:t>            </a:t>
            </a:r>
            <a:r>
              <a:rPr lang="fr-FR" sz="1200" dirty="0" err="1"/>
              <a:t>alert</a:t>
            </a:r>
            <a:r>
              <a:rPr lang="fr-FR" sz="1200" dirty="0"/>
              <a:t>("Vous n'</a:t>
            </a:r>
            <a:r>
              <a:rPr lang="fr-FR" sz="1200" dirty="0" err="1"/>
              <a:t>etes</a:t>
            </a:r>
            <a:r>
              <a:rPr lang="fr-FR" sz="1200" dirty="0"/>
              <a:t> </a:t>
            </a:r>
            <a:r>
              <a:rPr lang="fr-FR" sz="1200" dirty="0" err="1"/>
              <a:t>authoriser</a:t>
            </a:r>
            <a:r>
              <a:rPr lang="fr-FR" sz="1200" dirty="0"/>
              <a:t> !!!")</a:t>
            </a:r>
          </a:p>
          <a:p>
            <a:r>
              <a:rPr lang="fr-FR" sz="1200" dirty="0"/>
              <a:t>            return false;</a:t>
            </a:r>
          </a:p>
          <a:p>
            <a:r>
              <a:rPr lang="fr-FR" sz="1200" dirty="0"/>
              <a:t>        }</a:t>
            </a:r>
          </a:p>
          <a:p>
            <a:r>
              <a:rPr lang="fr-FR" sz="1200" dirty="0"/>
              <a:t>    }</a:t>
            </a:r>
          </a:p>
          <a:p>
            <a:r>
              <a:rPr lang="fr-FR" sz="1200" dirty="0"/>
              <a:t/>
            </a:r>
            <a:br>
              <a:rPr lang="fr-FR" sz="1200" dirty="0"/>
            </a:br>
            <a:r>
              <a:rPr lang="fr-FR" sz="1200" dirty="0"/>
              <a:t>    </a:t>
            </a:r>
            <a:r>
              <a:rPr lang="fr-FR" sz="1200" dirty="0" err="1"/>
              <a:t>canActivateChild</a:t>
            </a:r>
            <a:r>
              <a:rPr lang="fr-FR" sz="1200" dirty="0"/>
              <a:t>(</a:t>
            </a:r>
            <a:r>
              <a:rPr lang="fr-FR" sz="1200" dirty="0" err="1"/>
              <a:t>childRoute</a:t>
            </a:r>
            <a:r>
              <a:rPr lang="fr-FR" sz="1200" dirty="0"/>
              <a:t>: </a:t>
            </a:r>
            <a:r>
              <a:rPr lang="fr-FR" sz="1200" dirty="0" err="1"/>
              <a:t>ActivatedRouteSnapshot</a:t>
            </a:r>
            <a:r>
              <a:rPr lang="fr-FR" sz="1200" dirty="0"/>
              <a:t>, state: </a:t>
            </a:r>
            <a:r>
              <a:rPr lang="fr-FR" sz="1200" dirty="0" err="1"/>
              <a:t>RouterStateSnapshot</a:t>
            </a:r>
            <a:r>
              <a:rPr lang="fr-FR" sz="1200" dirty="0"/>
              <a:t>): </a:t>
            </a:r>
            <a:r>
              <a:rPr lang="fr-FR" sz="1200" dirty="0" err="1"/>
              <a:t>boolean</a:t>
            </a:r>
            <a:r>
              <a:rPr lang="fr-FR" sz="1200" dirty="0"/>
              <a:t> | </a:t>
            </a:r>
            <a:r>
              <a:rPr lang="fr-FR" sz="1200" dirty="0" err="1"/>
              <a:t>UrlTree</a:t>
            </a:r>
            <a:r>
              <a:rPr lang="fr-FR" sz="1200" dirty="0"/>
              <a:t> | Observable&lt;</a:t>
            </a:r>
            <a:r>
              <a:rPr lang="fr-FR" sz="1200" dirty="0" err="1"/>
              <a:t>boolean</a:t>
            </a:r>
            <a:r>
              <a:rPr lang="fr-FR" sz="1200" dirty="0"/>
              <a:t> | </a:t>
            </a:r>
            <a:r>
              <a:rPr lang="fr-FR" sz="1200" dirty="0" err="1"/>
              <a:t>UrlTree</a:t>
            </a:r>
            <a:r>
              <a:rPr lang="fr-FR" sz="1200" dirty="0"/>
              <a:t>&gt; | Promise&lt;</a:t>
            </a:r>
            <a:r>
              <a:rPr lang="fr-FR" sz="1200" dirty="0" err="1"/>
              <a:t>boolean</a:t>
            </a:r>
            <a:r>
              <a:rPr lang="fr-FR" sz="1200" dirty="0"/>
              <a:t> | </a:t>
            </a:r>
            <a:r>
              <a:rPr lang="fr-FR" sz="1200" dirty="0" err="1"/>
              <a:t>UrlTree</a:t>
            </a:r>
            <a:r>
              <a:rPr lang="fr-FR" sz="1200" dirty="0"/>
              <a:t>&gt; {</a:t>
            </a:r>
          </a:p>
          <a:p>
            <a:r>
              <a:rPr lang="fr-FR" sz="1200" dirty="0"/>
              <a:t>        return false;</a:t>
            </a:r>
          </a:p>
          <a:p>
            <a:r>
              <a:rPr lang="fr-FR" sz="1200" dirty="0"/>
              <a:t>    }</a:t>
            </a:r>
          </a:p>
          <a:p>
            <a:r>
              <a:rPr lang="fr-FR" sz="1200" dirty="0"/>
              <a:t/>
            </a:r>
            <a:br>
              <a:rPr lang="fr-FR" sz="1200" dirty="0"/>
            </a:br>
            <a:r>
              <a:rPr lang="fr-FR" sz="1200" dirty="0"/>
              <a:t>}</a:t>
            </a:r>
          </a:p>
        </p:txBody>
      </p:sp>
      <p:sp>
        <p:nvSpPr>
          <p:cNvPr id="10" name="ZoneTexte 9"/>
          <p:cNvSpPr txBox="1"/>
          <p:nvPr/>
        </p:nvSpPr>
        <p:spPr>
          <a:xfrm>
            <a:off x="11987176" y="2007332"/>
            <a:ext cx="6399365" cy="7478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dirty="0"/>
              <a:t>import { </a:t>
            </a:r>
            <a:r>
              <a:rPr lang="fr-FR" sz="1200" dirty="0" err="1"/>
              <a:t>NgModule</a:t>
            </a:r>
            <a:r>
              <a:rPr lang="fr-FR" sz="1200" dirty="0"/>
              <a:t> } </a:t>
            </a:r>
            <a:r>
              <a:rPr lang="fr-FR" sz="1200" dirty="0" err="1"/>
              <a:t>from</a:t>
            </a:r>
            <a:r>
              <a:rPr lang="fr-FR" sz="1200" dirty="0"/>
              <a:t> '@</a:t>
            </a:r>
            <a:r>
              <a:rPr lang="fr-FR" sz="1200" dirty="0" err="1"/>
              <a:t>angular</a:t>
            </a:r>
            <a:r>
              <a:rPr lang="fr-FR" sz="1200" dirty="0"/>
              <a:t>/</a:t>
            </a:r>
            <a:r>
              <a:rPr lang="fr-FR" sz="1200" dirty="0" err="1"/>
              <a:t>core</a:t>
            </a:r>
            <a:r>
              <a:rPr lang="fr-FR" sz="1200" dirty="0"/>
              <a:t>';</a:t>
            </a:r>
          </a:p>
          <a:p>
            <a:r>
              <a:rPr lang="fr-FR" sz="1200" dirty="0"/>
              <a:t>import { Routes, </a:t>
            </a:r>
            <a:r>
              <a:rPr lang="fr-FR" sz="1200" dirty="0" err="1"/>
              <a:t>RouterModule</a:t>
            </a:r>
            <a:r>
              <a:rPr lang="fr-FR" sz="1200" dirty="0"/>
              <a:t> } </a:t>
            </a:r>
            <a:r>
              <a:rPr lang="fr-FR" sz="1200" dirty="0" err="1"/>
              <a:t>from</a:t>
            </a:r>
            <a:r>
              <a:rPr lang="fr-FR" sz="1200" dirty="0"/>
              <a:t> '@</a:t>
            </a:r>
            <a:r>
              <a:rPr lang="fr-FR" sz="1200" dirty="0" err="1"/>
              <a:t>angular</a:t>
            </a:r>
            <a:r>
              <a:rPr lang="fr-FR" sz="1200" dirty="0"/>
              <a:t>/router';</a:t>
            </a:r>
          </a:p>
          <a:p>
            <a:r>
              <a:rPr lang="fr-FR" sz="1200" dirty="0"/>
              <a:t>import { </a:t>
            </a:r>
            <a:r>
              <a:rPr lang="fr-FR" sz="1200" dirty="0" err="1"/>
              <a:t>AddCategorieComponent</a:t>
            </a:r>
            <a:r>
              <a:rPr lang="fr-FR" sz="1200" dirty="0"/>
              <a:t> } </a:t>
            </a:r>
            <a:r>
              <a:rPr lang="fr-FR" sz="1200" dirty="0" err="1"/>
              <a:t>from</a:t>
            </a:r>
            <a:r>
              <a:rPr lang="fr-FR" sz="1200" dirty="0"/>
              <a:t> './components/</a:t>
            </a:r>
            <a:r>
              <a:rPr lang="fr-FR" sz="1200" dirty="0" err="1"/>
              <a:t>add-categorie</a:t>
            </a:r>
            <a:r>
              <a:rPr lang="fr-FR" sz="1200" dirty="0"/>
              <a:t>/</a:t>
            </a:r>
            <a:r>
              <a:rPr lang="fr-FR" sz="1200" dirty="0" err="1"/>
              <a:t>add-categorie.component</a:t>
            </a:r>
            <a:r>
              <a:rPr lang="fr-FR" sz="1200" dirty="0"/>
              <a:t>';</a:t>
            </a:r>
          </a:p>
          <a:p>
            <a:r>
              <a:rPr lang="fr-FR" sz="1200" dirty="0"/>
              <a:t>import { </a:t>
            </a:r>
            <a:r>
              <a:rPr lang="fr-FR" sz="1200" dirty="0" err="1"/>
              <a:t>CategorieComponent</a:t>
            </a:r>
            <a:r>
              <a:rPr lang="fr-FR" sz="1200" dirty="0"/>
              <a:t> } </a:t>
            </a:r>
            <a:r>
              <a:rPr lang="fr-FR" sz="1200" dirty="0" err="1"/>
              <a:t>from</a:t>
            </a:r>
            <a:r>
              <a:rPr lang="fr-FR" sz="1200" dirty="0"/>
              <a:t> './components/</a:t>
            </a:r>
            <a:r>
              <a:rPr lang="fr-FR" sz="1200" dirty="0" err="1"/>
              <a:t>categorie</a:t>
            </a:r>
            <a:r>
              <a:rPr lang="fr-FR" sz="1200" dirty="0"/>
              <a:t>/</a:t>
            </a:r>
            <a:r>
              <a:rPr lang="fr-FR" sz="1200" dirty="0" err="1"/>
              <a:t>categorie.component</a:t>
            </a:r>
            <a:r>
              <a:rPr lang="fr-FR" sz="1200" dirty="0"/>
              <a:t>';</a:t>
            </a:r>
          </a:p>
          <a:p>
            <a:r>
              <a:rPr lang="fr-FR" sz="1200" dirty="0"/>
              <a:t>import { </a:t>
            </a:r>
            <a:r>
              <a:rPr lang="fr-FR" sz="1200" dirty="0" err="1"/>
              <a:t>LoginComponent</a:t>
            </a:r>
            <a:r>
              <a:rPr lang="fr-FR" sz="1200" dirty="0"/>
              <a:t> } </a:t>
            </a:r>
            <a:r>
              <a:rPr lang="fr-FR" sz="1200" dirty="0" err="1"/>
              <a:t>from</a:t>
            </a:r>
            <a:r>
              <a:rPr lang="fr-FR" sz="1200" dirty="0"/>
              <a:t> './components/login/</a:t>
            </a:r>
            <a:r>
              <a:rPr lang="fr-FR" sz="1200" dirty="0" err="1"/>
              <a:t>login.component</a:t>
            </a:r>
            <a:r>
              <a:rPr lang="fr-FR" sz="1200" dirty="0"/>
              <a:t>';</a:t>
            </a:r>
          </a:p>
          <a:p>
            <a:r>
              <a:rPr lang="fr-FR" sz="1200" dirty="0"/>
              <a:t>import { </a:t>
            </a:r>
            <a:r>
              <a:rPr lang="fr-FR" sz="1200" dirty="0" err="1"/>
              <a:t>RegisterComponent</a:t>
            </a:r>
            <a:r>
              <a:rPr lang="fr-FR" sz="1200" dirty="0"/>
              <a:t> } </a:t>
            </a:r>
            <a:r>
              <a:rPr lang="fr-FR" sz="1200" dirty="0" err="1"/>
              <a:t>from</a:t>
            </a:r>
            <a:r>
              <a:rPr lang="fr-FR" sz="1200" dirty="0"/>
              <a:t> './components/</a:t>
            </a:r>
            <a:r>
              <a:rPr lang="fr-FR" sz="1200" dirty="0" err="1"/>
              <a:t>register</a:t>
            </a:r>
            <a:r>
              <a:rPr lang="fr-FR" sz="1200" dirty="0"/>
              <a:t>/</a:t>
            </a:r>
            <a:r>
              <a:rPr lang="fr-FR" sz="1200" dirty="0" err="1"/>
              <a:t>register.component</a:t>
            </a:r>
            <a:r>
              <a:rPr lang="fr-FR" sz="1200" dirty="0"/>
              <a:t>';</a:t>
            </a:r>
          </a:p>
          <a:p>
            <a:r>
              <a:rPr lang="fr-FR" sz="1200" dirty="0"/>
              <a:t>import { </a:t>
            </a:r>
            <a:r>
              <a:rPr lang="fr-FR" sz="1200" dirty="0" err="1"/>
              <a:t>AuthGuard</a:t>
            </a:r>
            <a:r>
              <a:rPr lang="fr-FR" sz="1200" dirty="0"/>
              <a:t> } </a:t>
            </a:r>
            <a:r>
              <a:rPr lang="fr-FR" sz="1200" dirty="0" err="1"/>
              <a:t>from</a:t>
            </a:r>
            <a:r>
              <a:rPr lang="fr-FR" sz="1200" dirty="0"/>
              <a:t> './</a:t>
            </a:r>
            <a:r>
              <a:rPr lang="fr-FR" sz="1200" dirty="0" err="1"/>
              <a:t>shared</a:t>
            </a:r>
            <a:r>
              <a:rPr lang="fr-FR" sz="1200" dirty="0"/>
              <a:t>/</a:t>
            </a:r>
            <a:r>
              <a:rPr lang="fr-FR" sz="1200" dirty="0" err="1"/>
              <a:t>auth.guard</a:t>
            </a:r>
            <a:r>
              <a:rPr lang="fr-FR" sz="1200" dirty="0"/>
              <a:t>';</a:t>
            </a:r>
          </a:p>
          <a:p>
            <a:r>
              <a:rPr lang="fr-FR" sz="1200" dirty="0"/>
              <a:t>import { </a:t>
            </a:r>
            <a:r>
              <a:rPr lang="fr-FR" sz="1200" dirty="0" err="1"/>
              <a:t>Role</a:t>
            </a:r>
            <a:r>
              <a:rPr lang="fr-FR" sz="1200" dirty="0"/>
              <a:t> } </a:t>
            </a:r>
            <a:r>
              <a:rPr lang="fr-FR" sz="1200" dirty="0" err="1"/>
              <a:t>from</a:t>
            </a:r>
            <a:r>
              <a:rPr lang="fr-FR" sz="1200" dirty="0"/>
              <a:t> './</a:t>
            </a:r>
            <a:r>
              <a:rPr lang="fr-FR" sz="1200" dirty="0" err="1"/>
              <a:t>shared</a:t>
            </a:r>
            <a:r>
              <a:rPr lang="fr-FR" sz="1200" dirty="0"/>
              <a:t>/</a:t>
            </a:r>
            <a:r>
              <a:rPr lang="fr-FR" sz="1200" dirty="0" err="1"/>
              <a:t>role</a:t>
            </a:r>
            <a:r>
              <a:rPr lang="fr-FR" sz="1200" dirty="0"/>
              <a:t>';</a:t>
            </a:r>
          </a:p>
          <a:p>
            <a:r>
              <a:rPr lang="fr-FR" sz="1200" dirty="0"/>
              <a:t/>
            </a:r>
            <a:br>
              <a:rPr lang="fr-FR" sz="1200" dirty="0"/>
            </a:br>
            <a:r>
              <a:rPr lang="fr-FR" sz="1200" dirty="0"/>
              <a:t/>
            </a:r>
            <a:br>
              <a:rPr lang="fr-FR" sz="1200" dirty="0"/>
            </a:br>
            <a:r>
              <a:rPr lang="fr-FR" sz="1200" dirty="0" err="1"/>
              <a:t>const</a:t>
            </a:r>
            <a:r>
              <a:rPr lang="fr-FR" sz="1200" dirty="0"/>
              <a:t> routes: Routes = [</a:t>
            </a:r>
          </a:p>
          <a:p>
            <a:r>
              <a:rPr lang="fr-FR" sz="1200" dirty="0"/>
              <a:t>  {</a:t>
            </a:r>
          </a:p>
          <a:p>
            <a:r>
              <a:rPr lang="fr-FR" sz="1200" dirty="0"/>
              <a:t>    "</a:t>
            </a:r>
            <a:r>
              <a:rPr lang="fr-FR" sz="1200" dirty="0" err="1"/>
              <a:t>path</a:t>
            </a:r>
            <a:r>
              <a:rPr lang="fr-FR" sz="1200" dirty="0"/>
              <a:t>":"",</a:t>
            </a:r>
          </a:p>
          <a:p>
            <a:r>
              <a:rPr lang="fr-FR" sz="1200" dirty="0"/>
              <a:t>    </a:t>
            </a:r>
            <a:r>
              <a:rPr lang="fr-FR" sz="1200" dirty="0" err="1"/>
              <a:t>component:CategorieComponent</a:t>
            </a:r>
            <a:endParaRPr lang="fr-FR" sz="1200" dirty="0"/>
          </a:p>
          <a:p>
            <a:r>
              <a:rPr lang="fr-FR" sz="1200" dirty="0"/>
              <a:t>  },{</a:t>
            </a:r>
          </a:p>
          <a:p>
            <a:r>
              <a:rPr lang="fr-FR" sz="1200" dirty="0"/>
              <a:t>    </a:t>
            </a:r>
            <a:r>
              <a:rPr lang="fr-FR" sz="1200" dirty="0" err="1"/>
              <a:t>path</a:t>
            </a:r>
            <a:r>
              <a:rPr lang="fr-FR" sz="1200" dirty="0"/>
              <a:t>:"Login",</a:t>
            </a:r>
          </a:p>
          <a:p>
            <a:r>
              <a:rPr lang="fr-FR" sz="1200" dirty="0"/>
              <a:t>    component: </a:t>
            </a:r>
            <a:r>
              <a:rPr lang="fr-FR" sz="1200" dirty="0" err="1"/>
              <a:t>LoginComponent</a:t>
            </a:r>
            <a:endParaRPr lang="fr-FR" sz="1200" dirty="0"/>
          </a:p>
          <a:p>
            <a:r>
              <a:rPr lang="fr-FR" sz="1200" dirty="0"/>
              <a:t>  },{</a:t>
            </a:r>
          </a:p>
          <a:p>
            <a:r>
              <a:rPr lang="fr-FR" sz="1200" dirty="0"/>
              <a:t>    </a:t>
            </a:r>
            <a:r>
              <a:rPr lang="fr-FR" sz="1200" dirty="0" err="1"/>
              <a:t>path</a:t>
            </a:r>
            <a:r>
              <a:rPr lang="fr-FR" sz="1200" dirty="0"/>
              <a:t>:"</a:t>
            </a:r>
            <a:r>
              <a:rPr lang="fr-FR" sz="1200" dirty="0" err="1"/>
              <a:t>addCategorie</a:t>
            </a:r>
            <a:r>
              <a:rPr lang="fr-FR" sz="1200" dirty="0"/>
              <a:t>",</a:t>
            </a:r>
          </a:p>
          <a:p>
            <a:r>
              <a:rPr lang="fr-FR" sz="1200" dirty="0"/>
              <a:t>    </a:t>
            </a:r>
            <a:r>
              <a:rPr lang="fr-FR" sz="1200" dirty="0" err="1"/>
              <a:t>component:AddCategorieComponent</a:t>
            </a:r>
            <a:r>
              <a:rPr lang="fr-FR" sz="1200" dirty="0"/>
              <a:t>,</a:t>
            </a:r>
          </a:p>
          <a:p>
            <a:r>
              <a:rPr lang="fr-FR" sz="1200" dirty="0"/>
              <a:t>    </a:t>
            </a:r>
            <a:r>
              <a:rPr lang="fr-FR" sz="1200" dirty="0" err="1"/>
              <a:t>canActivate</a:t>
            </a:r>
            <a:r>
              <a:rPr lang="fr-FR" sz="1200" dirty="0"/>
              <a:t>:[</a:t>
            </a:r>
            <a:r>
              <a:rPr lang="fr-FR" sz="1200" dirty="0" err="1"/>
              <a:t>AuthGuard</a:t>
            </a:r>
            <a:r>
              <a:rPr lang="fr-FR" sz="1200" dirty="0"/>
              <a:t>],</a:t>
            </a:r>
          </a:p>
          <a:p>
            <a:r>
              <a:rPr lang="fr-FR" sz="1200" dirty="0"/>
              <a:t>    data : { </a:t>
            </a:r>
            <a:r>
              <a:rPr lang="fr-FR" sz="1200" dirty="0" err="1"/>
              <a:t>roles</a:t>
            </a:r>
            <a:r>
              <a:rPr lang="fr-FR" sz="1200" dirty="0"/>
              <a:t> : [</a:t>
            </a:r>
            <a:r>
              <a:rPr lang="fr-FR" sz="1200" dirty="0" err="1"/>
              <a:t>Role.admin</a:t>
            </a:r>
            <a:r>
              <a:rPr lang="fr-FR" sz="1200" dirty="0"/>
              <a:t>]},</a:t>
            </a:r>
          </a:p>
          <a:p>
            <a:r>
              <a:rPr lang="fr-FR" sz="1200" dirty="0"/>
              <a:t>    </a:t>
            </a:r>
            <a:r>
              <a:rPr lang="fr-FR" sz="1200" dirty="0" err="1"/>
              <a:t>loadChildren</a:t>
            </a:r>
            <a:r>
              <a:rPr lang="fr-FR" sz="1200" dirty="0"/>
              <a:t> : () =&gt; import('./components/</a:t>
            </a:r>
            <a:r>
              <a:rPr lang="fr-FR" sz="1200" dirty="0" err="1"/>
              <a:t>add-categorie</a:t>
            </a:r>
            <a:r>
              <a:rPr lang="fr-FR" sz="1200" dirty="0"/>
              <a:t>/</a:t>
            </a:r>
            <a:r>
              <a:rPr lang="fr-FR" sz="1200" dirty="0" err="1"/>
              <a:t>add-categorie.module</a:t>
            </a:r>
            <a:r>
              <a:rPr lang="fr-FR" sz="1200" dirty="0"/>
              <a:t>').</a:t>
            </a:r>
            <a:r>
              <a:rPr lang="fr-FR" sz="1200" dirty="0" err="1"/>
              <a:t>then</a:t>
            </a:r>
            <a:r>
              <a:rPr lang="fr-FR" sz="1200" dirty="0"/>
              <a:t>(m =&gt; </a:t>
            </a:r>
            <a:r>
              <a:rPr lang="fr-FR" sz="1200" dirty="0" err="1"/>
              <a:t>m.AddCategorieModule</a:t>
            </a:r>
            <a:r>
              <a:rPr lang="fr-FR" sz="1200" dirty="0"/>
              <a:t>)</a:t>
            </a:r>
          </a:p>
          <a:p>
            <a:r>
              <a:rPr lang="fr-FR" sz="1200" dirty="0"/>
              <a:t>  },{</a:t>
            </a:r>
          </a:p>
          <a:p>
            <a:r>
              <a:rPr lang="fr-FR" sz="1200" dirty="0"/>
              <a:t>    </a:t>
            </a:r>
            <a:r>
              <a:rPr lang="fr-FR" sz="1200" dirty="0" err="1"/>
              <a:t>path</a:t>
            </a:r>
            <a:r>
              <a:rPr lang="fr-FR" sz="1200" dirty="0"/>
              <a:t>:"</a:t>
            </a:r>
            <a:r>
              <a:rPr lang="fr-FR" sz="1200" dirty="0" err="1"/>
              <a:t>register</a:t>
            </a:r>
            <a:r>
              <a:rPr lang="fr-FR" sz="1200" dirty="0"/>
              <a:t>",</a:t>
            </a:r>
          </a:p>
          <a:p>
            <a:r>
              <a:rPr lang="fr-FR" sz="1200" dirty="0"/>
              <a:t>    </a:t>
            </a:r>
            <a:r>
              <a:rPr lang="fr-FR" sz="1200" dirty="0" err="1"/>
              <a:t>component:RegisterComponent</a:t>
            </a:r>
            <a:r>
              <a:rPr lang="fr-FR" sz="1200" dirty="0"/>
              <a:t>,</a:t>
            </a:r>
          </a:p>
          <a:p>
            <a:r>
              <a:rPr lang="fr-FR" sz="1200" dirty="0"/>
              <a:t>    </a:t>
            </a:r>
            <a:r>
              <a:rPr lang="fr-FR" sz="1200" dirty="0" err="1"/>
              <a:t>canActivate</a:t>
            </a:r>
            <a:r>
              <a:rPr lang="fr-FR" sz="1200" dirty="0"/>
              <a:t>:[</a:t>
            </a:r>
            <a:r>
              <a:rPr lang="fr-FR" sz="1200" dirty="0" err="1"/>
              <a:t>AuthGuard</a:t>
            </a:r>
            <a:r>
              <a:rPr lang="fr-FR" sz="1200" dirty="0"/>
              <a:t>],</a:t>
            </a:r>
          </a:p>
          <a:p>
            <a:r>
              <a:rPr lang="fr-FR" sz="1200" dirty="0"/>
              <a:t>    data : { </a:t>
            </a:r>
            <a:r>
              <a:rPr lang="fr-FR" sz="1200" dirty="0" err="1"/>
              <a:t>roles</a:t>
            </a:r>
            <a:r>
              <a:rPr lang="fr-FR" sz="1200" dirty="0"/>
              <a:t> : [</a:t>
            </a:r>
            <a:r>
              <a:rPr lang="fr-FR" sz="1200" dirty="0" err="1"/>
              <a:t>Role.admin</a:t>
            </a:r>
            <a:r>
              <a:rPr lang="fr-FR" sz="1200" dirty="0"/>
              <a:t>, </a:t>
            </a:r>
            <a:r>
              <a:rPr lang="fr-FR" sz="1200" dirty="0" err="1"/>
              <a:t>Role.client</a:t>
            </a:r>
            <a:r>
              <a:rPr lang="fr-FR" sz="1200" dirty="0"/>
              <a:t>]}</a:t>
            </a:r>
          </a:p>
          <a:p>
            <a:r>
              <a:rPr lang="fr-FR" sz="1200" dirty="0"/>
              <a:t>  }</a:t>
            </a:r>
          </a:p>
          <a:p>
            <a:r>
              <a:rPr lang="fr-FR" sz="1200" dirty="0"/>
              <a:t>];</a:t>
            </a:r>
          </a:p>
          <a:p>
            <a:r>
              <a:rPr lang="fr-FR" sz="1200" dirty="0"/>
              <a:t/>
            </a:r>
            <a:br>
              <a:rPr lang="fr-FR" sz="1200" dirty="0"/>
            </a:br>
            <a:r>
              <a:rPr lang="fr-FR" sz="1200" dirty="0"/>
              <a:t>@</a:t>
            </a:r>
            <a:r>
              <a:rPr lang="fr-FR" sz="1200" dirty="0" err="1"/>
              <a:t>NgModule</a:t>
            </a:r>
            <a:r>
              <a:rPr lang="fr-FR" sz="1200" dirty="0"/>
              <a:t>({</a:t>
            </a:r>
          </a:p>
          <a:p>
            <a:r>
              <a:rPr lang="fr-FR" sz="1200" dirty="0"/>
              <a:t>  imports: [</a:t>
            </a:r>
            <a:r>
              <a:rPr lang="fr-FR" sz="1200" dirty="0" err="1"/>
              <a:t>RouterModule.forRoot</a:t>
            </a:r>
            <a:r>
              <a:rPr lang="fr-FR" sz="1200" dirty="0"/>
              <a:t>(routes)],</a:t>
            </a:r>
          </a:p>
          <a:p>
            <a:r>
              <a:rPr lang="fr-FR" sz="1200" dirty="0"/>
              <a:t>  exports: [</a:t>
            </a:r>
            <a:r>
              <a:rPr lang="fr-FR" sz="1200" dirty="0" err="1"/>
              <a:t>RouterModule</a:t>
            </a:r>
            <a:r>
              <a:rPr lang="fr-FR" sz="1200" dirty="0"/>
              <a:t>]</a:t>
            </a:r>
          </a:p>
          <a:p>
            <a:r>
              <a:rPr lang="fr-FR" sz="1200" dirty="0"/>
              <a:t>})</a:t>
            </a:r>
          </a:p>
          <a:p>
            <a:r>
              <a:rPr lang="fr-FR" sz="1200" dirty="0"/>
              <a:t>export class </a:t>
            </a:r>
            <a:r>
              <a:rPr lang="fr-FR" sz="1200" dirty="0" err="1"/>
              <a:t>AppRoutingModule</a:t>
            </a:r>
            <a:r>
              <a:rPr lang="fr-FR" sz="1200" dirty="0"/>
              <a:t> { }</a:t>
            </a:r>
          </a:p>
          <a:p>
            <a:r>
              <a:rPr lang="fr-FR" sz="1200" dirty="0"/>
              <a:t/>
            </a:r>
            <a:br>
              <a:rPr lang="fr-FR" sz="1200" dirty="0"/>
            </a:br>
            <a:endParaRPr lang="fr-FR" sz="1200" dirty="0"/>
          </a:p>
        </p:txBody>
      </p:sp>
    </p:spTree>
    <p:extLst>
      <p:ext uri="{BB962C8B-B14F-4D97-AF65-F5344CB8AC3E}">
        <p14:creationId xmlns:p14="http://schemas.microsoft.com/office/powerpoint/2010/main" val="326350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63</a:t>
            </a:fld>
            <a:endParaRPr lang="en-US" dirty="0"/>
          </a:p>
        </p:txBody>
      </p:sp>
      <p:sp>
        <p:nvSpPr>
          <p:cNvPr id="4" name="ZoneTexte 3"/>
          <p:cNvSpPr txBox="1"/>
          <p:nvPr/>
        </p:nvSpPr>
        <p:spPr>
          <a:xfrm>
            <a:off x="862286" y="338480"/>
            <a:ext cx="1050288" cy="584775"/>
          </a:xfrm>
          <a:prstGeom prst="rect">
            <a:avLst/>
          </a:prstGeom>
          <a:noFill/>
        </p:spPr>
        <p:txBody>
          <a:bodyPr wrap="none" rtlCol="0">
            <a:spAutoFit/>
          </a:bodyPr>
          <a:lstStyle/>
          <a:p>
            <a:r>
              <a:rPr lang="fr-FR" b="1" dirty="0" smtClean="0"/>
              <a:t>Pipe</a:t>
            </a:r>
            <a:endParaRPr lang="fr-FR" dirty="0"/>
          </a:p>
        </p:txBody>
      </p:sp>
      <p:sp>
        <p:nvSpPr>
          <p:cNvPr id="6" name="ZoneTexte 5"/>
          <p:cNvSpPr txBox="1"/>
          <p:nvPr/>
        </p:nvSpPr>
        <p:spPr>
          <a:xfrm>
            <a:off x="660639" y="1065956"/>
            <a:ext cx="16507834"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102126" lvl="1" indent="-285750">
              <a:buFont typeface="Arial" panose="020B0604020202020204" pitchFamily="34" charset="0"/>
              <a:buChar char="•"/>
            </a:pPr>
            <a:r>
              <a:rPr lang="fr-FR" sz="1600" dirty="0"/>
              <a:t>Les Pipes sont des filtres utilisables directement depuis la vue afin de transformer les valeurs lors du "binding</a:t>
            </a:r>
            <a:r>
              <a:rPr lang="fr-FR" sz="1600" dirty="0" smtClean="0"/>
              <a:t>".</a:t>
            </a:r>
          </a:p>
          <a:p>
            <a:pPr marL="1102126" lvl="1" indent="-285750">
              <a:buFont typeface="Arial" panose="020B0604020202020204" pitchFamily="34" charset="0"/>
              <a:buChar char="•"/>
            </a:pPr>
            <a:r>
              <a:rPr lang="fr-FR" sz="1600" dirty="0"/>
              <a:t>La syntaxe des Pipes est simplement inspirée des Pipes des </a:t>
            </a:r>
            <a:r>
              <a:rPr lang="fr-FR" sz="1600" dirty="0" err="1"/>
              <a:t>shell</a:t>
            </a:r>
            <a:r>
              <a:rPr lang="fr-FR" sz="1600" dirty="0"/>
              <a:t> UNIX que l'on retrouve dans de nombreux systèmes de </a:t>
            </a:r>
            <a:r>
              <a:rPr lang="fr-FR" sz="1600" dirty="0" err="1"/>
              <a:t>templating</a:t>
            </a:r>
            <a:r>
              <a:rPr lang="fr-FR" sz="1600" dirty="0" smtClean="0"/>
              <a:t>.</a:t>
            </a:r>
          </a:p>
          <a:p>
            <a:pPr marL="1918503" lvl="2" indent="-285750">
              <a:buFont typeface="Arial" panose="020B0604020202020204" pitchFamily="34" charset="0"/>
              <a:buChar char="•"/>
            </a:pPr>
            <a:r>
              <a:rPr lang="fr-FR" sz="1600" dirty="0"/>
              <a:t>&lt;div&gt;{{ </a:t>
            </a:r>
            <a:r>
              <a:rPr lang="fr-FR" sz="1600" dirty="0" err="1"/>
              <a:t>user.firstName</a:t>
            </a:r>
            <a:r>
              <a:rPr lang="fr-FR" sz="1600" dirty="0"/>
              <a:t> | </a:t>
            </a:r>
            <a:r>
              <a:rPr lang="fr-FR" sz="1600" dirty="0" err="1"/>
              <a:t>lowercase</a:t>
            </a:r>
            <a:r>
              <a:rPr lang="fr-FR" sz="1600" dirty="0"/>
              <a:t> }}&lt;/div</a:t>
            </a:r>
            <a:r>
              <a:rPr lang="fr-FR" sz="1600" dirty="0" smtClean="0"/>
              <a:t>&gt;</a:t>
            </a:r>
          </a:p>
          <a:p>
            <a:pPr marL="1102126" lvl="1" indent="-285750">
              <a:buFont typeface="Arial" panose="020B0604020202020204" pitchFamily="34" charset="0"/>
              <a:buChar char="•"/>
            </a:pPr>
            <a:r>
              <a:rPr lang="fr-FR" sz="1600" dirty="0"/>
              <a:t>Les Pipes peuvent prendre des paramètres qu'il faut mettre après le Pipe et séparés avec le symbole </a:t>
            </a:r>
            <a:r>
              <a:rPr lang="fr-FR" sz="1600" dirty="0" smtClean="0"/>
              <a:t>":".</a:t>
            </a:r>
          </a:p>
          <a:p>
            <a:pPr marL="1918503" lvl="2" indent="-285750">
              <a:buFont typeface="Arial" panose="020B0604020202020204" pitchFamily="34" charset="0"/>
              <a:buChar char="•"/>
            </a:pPr>
            <a:r>
              <a:rPr lang="fr-FR" sz="1600" dirty="0"/>
              <a:t>&lt;div&gt;{{ </a:t>
            </a:r>
            <a:r>
              <a:rPr lang="fr-FR" sz="1600" dirty="0" err="1"/>
              <a:t>user.firstName</a:t>
            </a:r>
            <a:r>
              <a:rPr lang="fr-FR" sz="1600" dirty="0"/>
              <a:t> | slice:0:10 }}&lt;/div&gt;</a:t>
            </a:r>
            <a:endParaRPr lang="fr-FR" sz="1600" dirty="0" smtClean="0"/>
          </a:p>
          <a:p>
            <a:pPr marL="1102126" lvl="1" indent="-285750">
              <a:buFont typeface="Arial" panose="020B0604020202020204" pitchFamily="34" charset="0"/>
              <a:buChar char="•"/>
            </a:pPr>
            <a:r>
              <a:rPr lang="fr-FR" sz="1600" dirty="0"/>
              <a:t>Les "pipes" peuvent être chaînés</a:t>
            </a:r>
            <a:r>
              <a:rPr lang="fr-FR" sz="1600" dirty="0" smtClean="0"/>
              <a:t>.</a:t>
            </a:r>
          </a:p>
          <a:p>
            <a:pPr marL="1918503" lvl="2" indent="-285750">
              <a:buFont typeface="Arial" panose="020B0604020202020204" pitchFamily="34" charset="0"/>
              <a:buChar char="•"/>
            </a:pPr>
            <a:r>
              <a:rPr lang="fr-FR" sz="1600" dirty="0"/>
              <a:t>&lt;div&gt;{{ </a:t>
            </a:r>
            <a:r>
              <a:rPr lang="fr-FR" sz="1600" dirty="0" err="1"/>
              <a:t>user.firstName</a:t>
            </a:r>
            <a:r>
              <a:rPr lang="fr-FR" sz="1600" dirty="0"/>
              <a:t> | slice:0:10 | </a:t>
            </a:r>
            <a:r>
              <a:rPr lang="fr-FR" sz="1600" dirty="0" err="1"/>
              <a:t>lowercase</a:t>
            </a:r>
            <a:r>
              <a:rPr lang="fr-FR" sz="1600" dirty="0"/>
              <a:t> }}&lt;/div&gt;</a:t>
            </a:r>
            <a:endParaRPr lang="fr-FR" sz="1600" dirty="0" smtClean="0"/>
          </a:p>
          <a:p>
            <a:pPr marL="1102126" lvl="1" indent="-285750">
              <a:buFont typeface="Arial" panose="020B0604020202020204" pitchFamily="34" charset="0"/>
              <a:buChar char="•"/>
            </a:pPr>
            <a:r>
              <a:rPr lang="fr-FR" sz="1600" dirty="0" err="1"/>
              <a:t>Angular</a:t>
            </a:r>
            <a:r>
              <a:rPr lang="fr-FR" sz="1600" dirty="0"/>
              <a:t> dispose de plusieurs "pipes" natifs : </a:t>
            </a:r>
            <a:r>
              <a:rPr lang="fr-FR" sz="1600" dirty="0">
                <a:hlinkClick r:id="rId2"/>
              </a:rPr>
              <a:t>https://angular.io/api?type=pipe</a:t>
            </a:r>
            <a:r>
              <a:rPr lang="fr-FR" sz="1600" dirty="0"/>
              <a:t>.</a:t>
            </a:r>
            <a:endParaRPr lang="fr-FR" sz="1600" dirty="0" smtClean="0"/>
          </a:p>
        </p:txBody>
      </p:sp>
      <p:sp>
        <p:nvSpPr>
          <p:cNvPr id="8" name="ZoneTexte 7"/>
          <p:cNvSpPr txBox="1"/>
          <p:nvPr/>
        </p:nvSpPr>
        <p:spPr>
          <a:xfrm>
            <a:off x="660639" y="3793350"/>
            <a:ext cx="16507834"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102126" lvl="1" indent="-285750">
              <a:buFont typeface="Arial" panose="020B0604020202020204" pitchFamily="34" charset="0"/>
              <a:buChar char="•"/>
            </a:pPr>
            <a:r>
              <a:rPr lang="fr-FR" sz="1600" dirty="0"/>
              <a:t>Pour créer un Pipe personnalisé, il faut : </a:t>
            </a:r>
            <a:endParaRPr lang="fr-FR" sz="1600" dirty="0" smtClean="0"/>
          </a:p>
          <a:p>
            <a:pPr marL="1159276" lvl="1" indent="-342900">
              <a:buFont typeface="+mj-lt"/>
              <a:buAutoNum type="arabicPeriod"/>
            </a:pPr>
            <a:r>
              <a:rPr lang="fr-FR" sz="1600" dirty="0" smtClean="0"/>
              <a:t>implémenter </a:t>
            </a:r>
            <a:r>
              <a:rPr lang="fr-FR" sz="1600" dirty="0"/>
              <a:t>une classe suivant l'interface </a:t>
            </a:r>
            <a:r>
              <a:rPr lang="fr-FR" sz="1600" dirty="0" err="1"/>
              <a:t>PipeTransform</a:t>
            </a:r>
            <a:r>
              <a:rPr lang="fr-FR" sz="1600" dirty="0"/>
              <a:t>, </a:t>
            </a:r>
            <a:endParaRPr lang="fr-FR" sz="1600" dirty="0" smtClean="0"/>
          </a:p>
          <a:p>
            <a:pPr marL="1159276" lvl="1" indent="-342900">
              <a:buFont typeface="+mj-lt"/>
              <a:buAutoNum type="arabicPeriod"/>
            </a:pPr>
            <a:r>
              <a:rPr lang="fr-FR" sz="1600" dirty="0" smtClean="0"/>
              <a:t>décorer </a:t>
            </a:r>
            <a:r>
              <a:rPr lang="fr-FR" sz="1600" dirty="0"/>
              <a:t>cette classe avec le décorateur @Pipe() en indiquant le nom du Pipe</a:t>
            </a:r>
            <a:r>
              <a:rPr lang="fr-FR" sz="1600" dirty="0" smtClean="0"/>
              <a:t>.</a:t>
            </a:r>
          </a:p>
          <a:p>
            <a:pPr marL="1159276" lvl="1" indent="-342900">
              <a:buFont typeface="+mj-lt"/>
              <a:buAutoNum type="arabicPeriod"/>
            </a:pPr>
            <a:r>
              <a:rPr lang="fr-FR" sz="1600" dirty="0" smtClean="0"/>
              <a:t> </a:t>
            </a:r>
            <a:r>
              <a:rPr lang="fr-FR" sz="1600" dirty="0"/>
              <a:t>ajouter la classe aux </a:t>
            </a:r>
            <a:r>
              <a:rPr lang="fr-FR" sz="1600" dirty="0" err="1"/>
              <a:t>declarations</a:t>
            </a:r>
            <a:r>
              <a:rPr lang="fr-FR" sz="1600" dirty="0"/>
              <a:t> (et exports) du module associé.</a:t>
            </a:r>
            <a:endParaRPr lang="fr-FR" sz="1600" dirty="0" smtClean="0"/>
          </a:p>
        </p:txBody>
      </p:sp>
      <p:sp>
        <p:nvSpPr>
          <p:cNvPr id="9" name="ZoneTexte 8"/>
          <p:cNvSpPr txBox="1"/>
          <p:nvPr/>
        </p:nvSpPr>
        <p:spPr>
          <a:xfrm>
            <a:off x="885902" y="3128059"/>
            <a:ext cx="4145687" cy="584775"/>
          </a:xfrm>
          <a:prstGeom prst="rect">
            <a:avLst/>
          </a:prstGeom>
          <a:noFill/>
        </p:spPr>
        <p:txBody>
          <a:bodyPr wrap="none" rtlCol="0">
            <a:spAutoFit/>
          </a:bodyPr>
          <a:lstStyle/>
          <a:p>
            <a:r>
              <a:rPr lang="fr-FR" b="1" dirty="0" smtClean="0"/>
              <a:t>Pipes </a:t>
            </a:r>
            <a:r>
              <a:rPr lang="fr-FR" b="1" dirty="0" err="1" smtClean="0"/>
              <a:t>pérsonnalisés</a:t>
            </a:r>
            <a:endParaRPr lang="fr-FR" dirty="0"/>
          </a:p>
        </p:txBody>
      </p:sp>
    </p:spTree>
    <p:extLst>
      <p:ext uri="{BB962C8B-B14F-4D97-AF65-F5344CB8AC3E}">
        <p14:creationId xmlns:p14="http://schemas.microsoft.com/office/powerpoint/2010/main" val="42782603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p:txBody>
          <a:bodyPr/>
          <a:lstStyle/>
          <a:p>
            <a:endParaRPr lang="fr-FR"/>
          </a:p>
        </p:txBody>
      </p:sp>
      <p:sp>
        <p:nvSpPr>
          <p:cNvPr id="5" name="Titre 4"/>
          <p:cNvSpPr>
            <a:spLocks noGrp="1"/>
          </p:cNvSpPr>
          <p:nvPr>
            <p:ph type="ctrTitle"/>
          </p:nvPr>
        </p:nvSpPr>
        <p:spPr>
          <a:xfrm>
            <a:off x="11753496" y="6078791"/>
            <a:ext cx="5580620" cy="1189757"/>
          </a:xfrm>
        </p:spPr>
        <p:txBody>
          <a:bodyPr/>
          <a:lstStyle/>
          <a:p>
            <a:r>
              <a:rPr lang="fr-FR" sz="8000" dirty="0" smtClean="0"/>
              <a:t>Index</a:t>
            </a:r>
            <a:endParaRPr lang="fr-FR" sz="8000" dirty="0"/>
          </a:p>
        </p:txBody>
      </p:sp>
    </p:spTree>
    <p:extLst>
      <p:ext uri="{BB962C8B-B14F-4D97-AF65-F5344CB8AC3E}">
        <p14:creationId xmlns:p14="http://schemas.microsoft.com/office/powerpoint/2010/main" val="37008317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65</a:t>
            </a:fld>
            <a:endParaRPr lang="en-US" dirty="0"/>
          </a:p>
        </p:txBody>
      </p:sp>
      <p:sp>
        <p:nvSpPr>
          <p:cNvPr id="5" name="Titre 4"/>
          <p:cNvSpPr>
            <a:spLocks noGrp="1"/>
          </p:cNvSpPr>
          <p:nvPr>
            <p:ph type="title"/>
          </p:nvPr>
        </p:nvSpPr>
        <p:spPr/>
        <p:txBody>
          <a:bodyPr/>
          <a:lstStyle/>
          <a:p>
            <a:r>
              <a:rPr lang="fr-FR" sz="4800" dirty="0" smtClean="0"/>
              <a:t>Security</a:t>
            </a:r>
            <a:endParaRPr lang="fr-FR" sz="4800" dirty="0"/>
          </a:p>
        </p:txBody>
      </p:sp>
      <p:sp>
        <p:nvSpPr>
          <p:cNvPr id="4" name="ZoneTexte 3"/>
          <p:cNvSpPr txBox="1"/>
          <p:nvPr/>
        </p:nvSpPr>
        <p:spPr>
          <a:xfrm>
            <a:off x="6815714" y="86452"/>
            <a:ext cx="10465301" cy="1006429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sz="1800" dirty="0" smtClean="0"/>
              <a:t>@</a:t>
            </a:r>
            <a:r>
              <a:rPr lang="fr-FR" sz="1800" dirty="0"/>
              <a:t>Configuration</a:t>
            </a:r>
          </a:p>
          <a:p>
            <a:r>
              <a:rPr lang="fr-FR" sz="1800" dirty="0"/>
              <a:t>@</a:t>
            </a:r>
            <a:r>
              <a:rPr lang="fr-FR" sz="1800" dirty="0" err="1"/>
              <a:t>EnableWebSecurity</a:t>
            </a:r>
            <a:endParaRPr lang="fr-FR" sz="1800" dirty="0"/>
          </a:p>
          <a:p>
            <a:r>
              <a:rPr lang="fr-FR" sz="1800" dirty="0"/>
              <a:t>public class </a:t>
            </a:r>
            <a:r>
              <a:rPr lang="fr-FR" sz="1800" dirty="0" err="1"/>
              <a:t>SecurityConfig</a:t>
            </a:r>
            <a:r>
              <a:rPr lang="fr-FR" sz="1800" dirty="0"/>
              <a:t> </a:t>
            </a:r>
            <a:r>
              <a:rPr lang="fr-FR" sz="1800" dirty="0" err="1"/>
              <a:t>extends</a:t>
            </a:r>
            <a:r>
              <a:rPr lang="fr-FR" sz="1800" dirty="0"/>
              <a:t> </a:t>
            </a:r>
            <a:r>
              <a:rPr lang="fr-FR" sz="1800" dirty="0" err="1"/>
              <a:t>WebSecurityConfigurerAdapter</a:t>
            </a:r>
            <a:r>
              <a:rPr lang="fr-FR" sz="1800" dirty="0"/>
              <a:t> {</a:t>
            </a:r>
          </a:p>
          <a:p>
            <a:endParaRPr lang="fr-FR" sz="1800" dirty="0"/>
          </a:p>
          <a:p>
            <a:r>
              <a:rPr lang="fr-FR" sz="1800" dirty="0"/>
              <a:t>    @</a:t>
            </a:r>
            <a:r>
              <a:rPr lang="fr-FR" sz="1800" dirty="0" err="1"/>
              <a:t>Autowired</a:t>
            </a:r>
            <a:endParaRPr lang="fr-FR" sz="1800" dirty="0"/>
          </a:p>
          <a:p>
            <a:r>
              <a:rPr lang="fr-FR" sz="1800" dirty="0"/>
              <a:t>    </a:t>
            </a:r>
            <a:r>
              <a:rPr lang="fr-FR" sz="1800" dirty="0" err="1"/>
              <a:t>private</a:t>
            </a:r>
            <a:r>
              <a:rPr lang="fr-FR" sz="1800" dirty="0"/>
              <a:t> </a:t>
            </a:r>
            <a:r>
              <a:rPr lang="fr-FR" sz="1800" dirty="0" err="1"/>
              <a:t>UserDetailsService</a:t>
            </a:r>
            <a:r>
              <a:rPr lang="fr-FR" sz="1800" dirty="0"/>
              <a:t> </a:t>
            </a:r>
            <a:r>
              <a:rPr lang="fr-FR" sz="1800" dirty="0" err="1"/>
              <a:t>userDetailsService</a:t>
            </a:r>
            <a:r>
              <a:rPr lang="fr-FR" sz="1800" dirty="0"/>
              <a:t>;</a:t>
            </a:r>
          </a:p>
          <a:p>
            <a:endParaRPr lang="fr-FR" sz="1800" dirty="0"/>
          </a:p>
          <a:p>
            <a:r>
              <a:rPr lang="fr-FR" sz="1800" dirty="0"/>
              <a:t>    @</a:t>
            </a:r>
            <a:r>
              <a:rPr lang="fr-FR" sz="1800" dirty="0" err="1"/>
              <a:t>Autowired</a:t>
            </a:r>
            <a:endParaRPr lang="fr-FR" sz="1800" dirty="0"/>
          </a:p>
          <a:p>
            <a:r>
              <a:rPr lang="fr-FR" sz="1800" dirty="0"/>
              <a:t>    </a:t>
            </a:r>
            <a:r>
              <a:rPr lang="fr-FR" sz="1800" dirty="0" err="1"/>
              <a:t>private</a:t>
            </a:r>
            <a:r>
              <a:rPr lang="fr-FR" sz="1800" dirty="0"/>
              <a:t> </a:t>
            </a:r>
            <a:r>
              <a:rPr lang="fr-FR" sz="1800" dirty="0" err="1"/>
              <a:t>UtilisateurRepository</a:t>
            </a:r>
            <a:r>
              <a:rPr lang="fr-FR" sz="1800" dirty="0"/>
              <a:t> </a:t>
            </a:r>
            <a:r>
              <a:rPr lang="fr-FR" sz="1800" dirty="0" err="1"/>
              <a:t>utilisateurRepository</a:t>
            </a:r>
            <a:r>
              <a:rPr lang="fr-FR" sz="1800" dirty="0"/>
              <a:t>;</a:t>
            </a:r>
          </a:p>
          <a:p>
            <a:endParaRPr lang="fr-FR" sz="1800" dirty="0"/>
          </a:p>
          <a:p>
            <a:r>
              <a:rPr lang="fr-FR" sz="1800" dirty="0"/>
              <a:t>    @</a:t>
            </a:r>
            <a:r>
              <a:rPr lang="fr-FR" sz="1800" dirty="0" err="1"/>
              <a:t>Autowired</a:t>
            </a:r>
            <a:endParaRPr lang="fr-FR" sz="1800" dirty="0"/>
          </a:p>
          <a:p>
            <a:r>
              <a:rPr lang="fr-FR" sz="1800" dirty="0"/>
              <a:t>    </a:t>
            </a:r>
            <a:r>
              <a:rPr lang="fr-FR" sz="1800" dirty="0" err="1"/>
              <a:t>private</a:t>
            </a:r>
            <a:r>
              <a:rPr lang="fr-FR" sz="1800" dirty="0"/>
              <a:t> </a:t>
            </a:r>
            <a:r>
              <a:rPr lang="fr-FR" sz="1800" dirty="0" err="1"/>
              <a:t>BCryptPasswordEncoder</a:t>
            </a:r>
            <a:r>
              <a:rPr lang="fr-FR" sz="1800" dirty="0"/>
              <a:t> </a:t>
            </a:r>
            <a:r>
              <a:rPr lang="fr-FR" sz="1800" dirty="0" err="1"/>
              <a:t>bCryptPasswordEncoder</a:t>
            </a:r>
            <a:r>
              <a:rPr lang="fr-FR" sz="1800" dirty="0"/>
              <a:t>;</a:t>
            </a:r>
          </a:p>
          <a:p>
            <a:endParaRPr lang="fr-FR" sz="1800" dirty="0"/>
          </a:p>
          <a:p>
            <a:r>
              <a:rPr lang="fr-FR" sz="1800" dirty="0"/>
              <a:t>    @</a:t>
            </a:r>
            <a:r>
              <a:rPr lang="fr-FR" sz="1800" dirty="0" err="1"/>
              <a:t>Override</a:t>
            </a:r>
            <a:endParaRPr lang="fr-FR" sz="1800" dirty="0"/>
          </a:p>
          <a:p>
            <a:r>
              <a:rPr lang="fr-FR" sz="1800" dirty="0"/>
              <a:t>    </a:t>
            </a:r>
            <a:r>
              <a:rPr lang="fr-FR" sz="1800" dirty="0" err="1"/>
              <a:t>protected</a:t>
            </a:r>
            <a:r>
              <a:rPr lang="fr-FR" sz="1800" dirty="0"/>
              <a:t> </a:t>
            </a:r>
            <a:r>
              <a:rPr lang="fr-FR" sz="1800" dirty="0" err="1"/>
              <a:t>void</a:t>
            </a:r>
            <a:r>
              <a:rPr lang="fr-FR" sz="1800" dirty="0"/>
              <a:t> configure(</a:t>
            </a:r>
            <a:r>
              <a:rPr lang="fr-FR" sz="1800" dirty="0" err="1"/>
              <a:t>AuthenticationManagerBuilder</a:t>
            </a:r>
            <a:r>
              <a:rPr lang="fr-FR" sz="1800" dirty="0"/>
              <a:t> </a:t>
            </a:r>
            <a:r>
              <a:rPr lang="fr-FR" sz="1800" dirty="0" err="1"/>
              <a:t>auth</a:t>
            </a:r>
            <a:r>
              <a:rPr lang="fr-FR" sz="1800" dirty="0"/>
              <a:t>) </a:t>
            </a:r>
            <a:r>
              <a:rPr lang="fr-FR" sz="1800" dirty="0" err="1"/>
              <a:t>throws</a:t>
            </a:r>
            <a:r>
              <a:rPr lang="fr-FR" sz="1800" dirty="0"/>
              <a:t> Exception {</a:t>
            </a:r>
          </a:p>
          <a:p>
            <a:r>
              <a:rPr lang="fr-FR" sz="1800" dirty="0"/>
              <a:t>        </a:t>
            </a:r>
            <a:r>
              <a:rPr lang="fr-FR" sz="1800" dirty="0" err="1"/>
              <a:t>auth.userDetailsService</a:t>
            </a:r>
            <a:r>
              <a:rPr lang="fr-FR" sz="1800" dirty="0"/>
              <a:t>(</a:t>
            </a:r>
            <a:r>
              <a:rPr lang="fr-FR" sz="1800" dirty="0" err="1"/>
              <a:t>userDetailsService</a:t>
            </a:r>
            <a:r>
              <a:rPr lang="fr-FR" sz="1800" dirty="0"/>
              <a:t>).</a:t>
            </a:r>
            <a:r>
              <a:rPr lang="fr-FR" sz="1800" dirty="0" err="1"/>
              <a:t>passwordEncoder</a:t>
            </a:r>
            <a:r>
              <a:rPr lang="fr-FR" sz="1800" dirty="0"/>
              <a:t>(</a:t>
            </a:r>
            <a:r>
              <a:rPr lang="fr-FR" sz="1800" dirty="0" err="1"/>
              <a:t>bCryptPasswordEncoder</a:t>
            </a:r>
            <a:r>
              <a:rPr lang="fr-FR" sz="1800" dirty="0"/>
              <a:t>);</a:t>
            </a:r>
          </a:p>
          <a:p>
            <a:r>
              <a:rPr lang="fr-FR" sz="1800" dirty="0"/>
              <a:t>    }</a:t>
            </a:r>
          </a:p>
          <a:p>
            <a:endParaRPr lang="fr-FR" sz="1800" dirty="0"/>
          </a:p>
          <a:p>
            <a:r>
              <a:rPr lang="fr-FR" sz="1800" dirty="0"/>
              <a:t>    @</a:t>
            </a:r>
            <a:r>
              <a:rPr lang="fr-FR" sz="1800" dirty="0" err="1"/>
              <a:t>Override</a:t>
            </a:r>
            <a:endParaRPr lang="fr-FR" sz="1800" dirty="0"/>
          </a:p>
          <a:p>
            <a:r>
              <a:rPr lang="fr-FR" sz="1800" dirty="0"/>
              <a:t>    </a:t>
            </a:r>
            <a:r>
              <a:rPr lang="fr-FR" sz="1800" dirty="0" err="1"/>
              <a:t>protected</a:t>
            </a:r>
            <a:r>
              <a:rPr lang="fr-FR" sz="1800" dirty="0"/>
              <a:t> </a:t>
            </a:r>
            <a:r>
              <a:rPr lang="fr-FR" sz="1800" dirty="0" err="1"/>
              <a:t>void</a:t>
            </a:r>
            <a:r>
              <a:rPr lang="fr-FR" sz="1800" dirty="0"/>
              <a:t> configure(</a:t>
            </a:r>
            <a:r>
              <a:rPr lang="fr-FR" sz="1800" dirty="0" err="1"/>
              <a:t>HttpSecurity</a:t>
            </a:r>
            <a:r>
              <a:rPr lang="fr-FR" sz="1800" dirty="0"/>
              <a:t> http) </a:t>
            </a:r>
            <a:r>
              <a:rPr lang="fr-FR" sz="1800" dirty="0" err="1"/>
              <a:t>throws</a:t>
            </a:r>
            <a:r>
              <a:rPr lang="fr-FR" sz="1800" dirty="0"/>
              <a:t> Exception {</a:t>
            </a:r>
          </a:p>
          <a:p>
            <a:r>
              <a:rPr lang="fr-FR" sz="1800" dirty="0"/>
              <a:t>        http</a:t>
            </a:r>
          </a:p>
          <a:p>
            <a:r>
              <a:rPr lang="fr-FR" sz="1800" dirty="0"/>
              <a:t>                .</a:t>
            </a:r>
            <a:r>
              <a:rPr lang="fr-FR" sz="1800" dirty="0" err="1"/>
              <a:t>csrf</a:t>
            </a:r>
            <a:r>
              <a:rPr lang="fr-FR" sz="1800" dirty="0"/>
              <a:t>()</a:t>
            </a:r>
          </a:p>
          <a:p>
            <a:r>
              <a:rPr lang="fr-FR" sz="1800" dirty="0"/>
              <a:t>                .</a:t>
            </a:r>
            <a:r>
              <a:rPr lang="fr-FR" sz="1800" dirty="0" err="1"/>
              <a:t>disable</a:t>
            </a:r>
            <a:r>
              <a:rPr lang="fr-FR" sz="1800" dirty="0"/>
              <a:t>();</a:t>
            </a:r>
          </a:p>
          <a:p>
            <a:r>
              <a:rPr lang="fr-FR" sz="1800" dirty="0"/>
              <a:t>        </a:t>
            </a:r>
            <a:r>
              <a:rPr lang="fr-FR" sz="1800" dirty="0" err="1"/>
              <a:t>http.sessionManagement</a:t>
            </a:r>
            <a:r>
              <a:rPr lang="fr-FR" sz="1800" dirty="0"/>
              <a:t>()</a:t>
            </a:r>
          </a:p>
          <a:p>
            <a:r>
              <a:rPr lang="fr-FR" sz="1800" dirty="0"/>
              <a:t>                .</a:t>
            </a:r>
            <a:r>
              <a:rPr lang="fr-FR" sz="1800" dirty="0" err="1"/>
              <a:t>sessionCreationPolicy</a:t>
            </a:r>
            <a:r>
              <a:rPr lang="fr-FR" sz="1800" dirty="0"/>
              <a:t>(</a:t>
            </a:r>
            <a:r>
              <a:rPr lang="fr-FR" sz="1800" dirty="0" err="1"/>
              <a:t>SessionCreationPolicy.STATELESS</a:t>
            </a:r>
            <a:r>
              <a:rPr lang="fr-FR" sz="1800" dirty="0"/>
              <a:t>)</a:t>
            </a:r>
          </a:p>
          <a:p>
            <a:r>
              <a:rPr lang="fr-FR" sz="1800" dirty="0"/>
              <a:t>                .and()</a:t>
            </a:r>
          </a:p>
          <a:p>
            <a:r>
              <a:rPr lang="fr-FR" sz="1800" dirty="0"/>
              <a:t>                .</a:t>
            </a:r>
            <a:r>
              <a:rPr lang="fr-FR" sz="1800" dirty="0" err="1"/>
              <a:t>authorizeRequests</a:t>
            </a:r>
            <a:r>
              <a:rPr lang="fr-FR" sz="1800" dirty="0"/>
              <a:t>()</a:t>
            </a:r>
          </a:p>
          <a:p>
            <a:r>
              <a:rPr lang="fr-FR" sz="1800" dirty="0"/>
              <a:t>                .</a:t>
            </a:r>
            <a:r>
              <a:rPr lang="fr-FR" sz="1800" dirty="0" err="1"/>
              <a:t>antMatchers</a:t>
            </a:r>
            <a:r>
              <a:rPr lang="fr-FR" sz="1800" dirty="0"/>
              <a:t>("/login/**")</a:t>
            </a:r>
          </a:p>
          <a:p>
            <a:r>
              <a:rPr lang="fr-FR" sz="1800" dirty="0"/>
              <a:t>                .</a:t>
            </a:r>
            <a:r>
              <a:rPr lang="fr-FR" sz="1800" dirty="0" err="1"/>
              <a:t>permitAll</a:t>
            </a:r>
            <a:r>
              <a:rPr lang="fr-FR" sz="1800" dirty="0"/>
              <a:t>();</a:t>
            </a:r>
          </a:p>
          <a:p>
            <a:r>
              <a:rPr lang="fr-FR" sz="1800" dirty="0"/>
              <a:t>        </a:t>
            </a:r>
            <a:r>
              <a:rPr lang="fr-FR" sz="1800" dirty="0" err="1"/>
              <a:t>http.authorizeRequests</a:t>
            </a:r>
            <a:r>
              <a:rPr lang="fr-FR" sz="1800" dirty="0"/>
              <a:t>().</a:t>
            </a:r>
            <a:r>
              <a:rPr lang="fr-FR" sz="1800" dirty="0" err="1"/>
              <a:t>anyRequest</a:t>
            </a:r>
            <a:r>
              <a:rPr lang="fr-FR" sz="1800" dirty="0"/>
              <a:t>()</a:t>
            </a:r>
          </a:p>
          <a:p>
            <a:r>
              <a:rPr lang="fr-FR" sz="1800" dirty="0"/>
              <a:t>                .</a:t>
            </a:r>
            <a:r>
              <a:rPr lang="fr-FR" sz="1800" dirty="0" err="1"/>
              <a:t>authenticated</a:t>
            </a:r>
            <a:r>
              <a:rPr lang="fr-FR" sz="1800" dirty="0"/>
              <a:t>();</a:t>
            </a:r>
          </a:p>
          <a:p>
            <a:r>
              <a:rPr lang="fr-FR" sz="1800" dirty="0"/>
              <a:t>        </a:t>
            </a:r>
            <a:r>
              <a:rPr lang="fr-FR" sz="1800" dirty="0" err="1"/>
              <a:t>http.addFilter</a:t>
            </a:r>
            <a:r>
              <a:rPr lang="fr-FR" sz="1800" dirty="0"/>
              <a:t>(new </a:t>
            </a:r>
            <a:r>
              <a:rPr lang="fr-FR" sz="1800" dirty="0" err="1"/>
              <a:t>JWTAuthenticationFilter</a:t>
            </a:r>
            <a:r>
              <a:rPr lang="fr-FR" sz="1800" dirty="0"/>
              <a:t>(</a:t>
            </a:r>
            <a:r>
              <a:rPr lang="fr-FR" sz="1800" dirty="0" err="1"/>
              <a:t>authenticationManager</a:t>
            </a:r>
            <a:r>
              <a:rPr lang="fr-FR" sz="1800" dirty="0"/>
              <a:t>(),</a:t>
            </a:r>
            <a:r>
              <a:rPr lang="fr-FR" sz="1800" dirty="0" err="1"/>
              <a:t>utilisateurRepository</a:t>
            </a:r>
            <a:r>
              <a:rPr lang="fr-FR" sz="1800" dirty="0"/>
              <a:t>));</a:t>
            </a:r>
          </a:p>
          <a:p>
            <a:r>
              <a:rPr lang="fr-FR" sz="1800" dirty="0"/>
              <a:t>        </a:t>
            </a:r>
            <a:r>
              <a:rPr lang="fr-FR" sz="1800" dirty="0" err="1"/>
              <a:t>http.addFilterBefore</a:t>
            </a:r>
            <a:r>
              <a:rPr lang="fr-FR" sz="1800" dirty="0"/>
              <a:t>(new </a:t>
            </a:r>
            <a:r>
              <a:rPr lang="fr-FR" sz="1800" dirty="0" err="1"/>
              <a:t>JWTAutorizationFilter</a:t>
            </a:r>
            <a:r>
              <a:rPr lang="fr-FR" sz="1800" dirty="0"/>
              <a:t>(),</a:t>
            </a:r>
            <a:r>
              <a:rPr lang="fr-FR" sz="1800" dirty="0" err="1"/>
              <a:t>UsernamePasswordAuthenticationFilter.class</a:t>
            </a:r>
            <a:r>
              <a:rPr lang="fr-FR" sz="1800" dirty="0"/>
              <a:t>);</a:t>
            </a:r>
          </a:p>
          <a:p>
            <a:r>
              <a:rPr lang="fr-FR" sz="1800" dirty="0"/>
              <a:t>    }</a:t>
            </a:r>
          </a:p>
          <a:p>
            <a:r>
              <a:rPr lang="fr-FR" sz="1800" dirty="0"/>
              <a:t>}</a:t>
            </a:r>
          </a:p>
        </p:txBody>
      </p:sp>
    </p:spTree>
    <p:extLst>
      <p:ext uri="{BB962C8B-B14F-4D97-AF65-F5344CB8AC3E}">
        <p14:creationId xmlns:p14="http://schemas.microsoft.com/office/powerpoint/2010/main" val="31706829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66</a:t>
            </a:fld>
            <a:endParaRPr lang="en-US" dirty="0"/>
          </a:p>
        </p:txBody>
      </p:sp>
      <p:sp>
        <p:nvSpPr>
          <p:cNvPr id="5" name="Titre 4"/>
          <p:cNvSpPr>
            <a:spLocks noGrp="1"/>
          </p:cNvSpPr>
          <p:nvPr>
            <p:ph type="title"/>
          </p:nvPr>
        </p:nvSpPr>
        <p:spPr/>
        <p:txBody>
          <a:bodyPr/>
          <a:lstStyle/>
          <a:p>
            <a:r>
              <a:rPr lang="fr-FR" sz="4800" dirty="0" smtClean="0"/>
              <a:t>Security</a:t>
            </a:r>
            <a:endParaRPr lang="fr-FR" sz="4800" dirty="0"/>
          </a:p>
        </p:txBody>
      </p:sp>
      <p:sp>
        <p:nvSpPr>
          <p:cNvPr id="4" name="ZoneTexte 3"/>
          <p:cNvSpPr txBox="1"/>
          <p:nvPr/>
        </p:nvSpPr>
        <p:spPr>
          <a:xfrm>
            <a:off x="6815715" y="86452"/>
            <a:ext cx="13893776" cy="103412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800" dirty="0"/>
              <a:t>public class </a:t>
            </a:r>
            <a:r>
              <a:rPr lang="fr-FR" sz="1800" dirty="0" err="1"/>
              <a:t>JWTAuthenticationFilter</a:t>
            </a:r>
            <a:r>
              <a:rPr lang="fr-FR" sz="1800" dirty="0"/>
              <a:t> </a:t>
            </a:r>
            <a:r>
              <a:rPr lang="fr-FR" sz="1800" dirty="0" err="1"/>
              <a:t>extends</a:t>
            </a:r>
            <a:r>
              <a:rPr lang="fr-FR" sz="1800" dirty="0"/>
              <a:t> </a:t>
            </a:r>
            <a:r>
              <a:rPr lang="fr-FR" sz="1800" dirty="0" err="1"/>
              <a:t>UsernamePasswordAuthenticationFilter</a:t>
            </a:r>
            <a:r>
              <a:rPr lang="fr-FR" sz="1800" dirty="0"/>
              <a:t> </a:t>
            </a:r>
            <a:r>
              <a:rPr lang="fr-FR" sz="1800" dirty="0" smtClean="0"/>
              <a:t>{</a:t>
            </a:r>
            <a:endParaRPr lang="fr-FR" sz="1800" dirty="0"/>
          </a:p>
          <a:p>
            <a:r>
              <a:rPr lang="fr-FR" sz="1800" dirty="0"/>
              <a:t>    </a:t>
            </a:r>
            <a:r>
              <a:rPr lang="fr-FR" sz="1800" dirty="0" err="1"/>
              <a:t>private</a:t>
            </a:r>
            <a:r>
              <a:rPr lang="fr-FR" sz="1800" dirty="0"/>
              <a:t> </a:t>
            </a:r>
            <a:r>
              <a:rPr lang="fr-FR" sz="1800" dirty="0" err="1"/>
              <a:t>AuthenticationManager</a:t>
            </a:r>
            <a:r>
              <a:rPr lang="fr-FR" sz="1800" dirty="0"/>
              <a:t> </a:t>
            </a:r>
            <a:r>
              <a:rPr lang="fr-FR" sz="1800" dirty="0" err="1"/>
              <a:t>authenticationManager</a:t>
            </a:r>
            <a:r>
              <a:rPr lang="fr-FR" sz="1800" dirty="0"/>
              <a:t>;</a:t>
            </a:r>
          </a:p>
          <a:p>
            <a:r>
              <a:rPr lang="fr-FR" sz="1800" dirty="0"/>
              <a:t>    </a:t>
            </a:r>
            <a:r>
              <a:rPr lang="fr-FR" sz="1800" dirty="0" err="1"/>
              <a:t>private</a:t>
            </a:r>
            <a:r>
              <a:rPr lang="fr-FR" sz="1800" dirty="0"/>
              <a:t> </a:t>
            </a:r>
            <a:r>
              <a:rPr lang="fr-FR" sz="1800" dirty="0" err="1"/>
              <a:t>UtilisateurRepository</a:t>
            </a:r>
            <a:r>
              <a:rPr lang="fr-FR" sz="1800" dirty="0"/>
              <a:t> </a:t>
            </a:r>
            <a:r>
              <a:rPr lang="fr-FR" sz="1800" dirty="0" err="1"/>
              <a:t>utilisateurRepository</a:t>
            </a:r>
            <a:r>
              <a:rPr lang="fr-FR" sz="1800" dirty="0" smtClean="0"/>
              <a:t>;</a:t>
            </a:r>
            <a:endParaRPr lang="fr-FR" sz="1800" dirty="0"/>
          </a:p>
          <a:p>
            <a:r>
              <a:rPr lang="fr-FR" sz="1800" dirty="0"/>
              <a:t>    public </a:t>
            </a:r>
            <a:r>
              <a:rPr lang="fr-FR" sz="1800" dirty="0" err="1"/>
              <a:t>JWTAuthenticationFilter</a:t>
            </a:r>
            <a:r>
              <a:rPr lang="fr-FR" sz="1800" dirty="0"/>
              <a:t>(</a:t>
            </a:r>
            <a:r>
              <a:rPr lang="fr-FR" sz="1800" dirty="0" err="1"/>
              <a:t>AuthenticationManager</a:t>
            </a:r>
            <a:r>
              <a:rPr lang="fr-FR" sz="1800" dirty="0"/>
              <a:t> </a:t>
            </a:r>
            <a:r>
              <a:rPr lang="fr-FR" sz="1800" dirty="0" err="1"/>
              <a:t>authenticationManager,UtilisateurRepository</a:t>
            </a:r>
            <a:r>
              <a:rPr lang="fr-FR" sz="1800" dirty="0"/>
              <a:t> </a:t>
            </a:r>
            <a:r>
              <a:rPr lang="fr-FR" sz="1800" dirty="0" err="1"/>
              <a:t>utilisateurRepository</a:t>
            </a:r>
            <a:endParaRPr lang="fr-FR" sz="1800" dirty="0"/>
          </a:p>
          <a:p>
            <a:r>
              <a:rPr lang="fr-FR" sz="1800" dirty="0"/>
              <a:t>    ){</a:t>
            </a:r>
          </a:p>
          <a:p>
            <a:r>
              <a:rPr lang="fr-FR" sz="1800" dirty="0"/>
              <a:t>        super();</a:t>
            </a:r>
          </a:p>
          <a:p>
            <a:r>
              <a:rPr lang="fr-FR" sz="1800" dirty="0"/>
              <a:t>        </a:t>
            </a:r>
            <a:r>
              <a:rPr lang="fr-FR" sz="1800" dirty="0" err="1"/>
              <a:t>this.authenticationManager</a:t>
            </a:r>
            <a:r>
              <a:rPr lang="fr-FR" sz="1800" dirty="0"/>
              <a:t> = </a:t>
            </a:r>
            <a:r>
              <a:rPr lang="fr-FR" sz="1800" dirty="0" err="1"/>
              <a:t>authenticationManager</a:t>
            </a:r>
            <a:r>
              <a:rPr lang="fr-FR" sz="1800" dirty="0"/>
              <a:t>;</a:t>
            </a:r>
          </a:p>
          <a:p>
            <a:r>
              <a:rPr lang="fr-FR" sz="1800" dirty="0"/>
              <a:t>        </a:t>
            </a:r>
            <a:r>
              <a:rPr lang="fr-FR" sz="1800" dirty="0" err="1"/>
              <a:t>this.utilisateurRepository</a:t>
            </a:r>
            <a:r>
              <a:rPr lang="fr-FR" sz="1800" dirty="0"/>
              <a:t> = </a:t>
            </a:r>
            <a:r>
              <a:rPr lang="fr-FR" sz="1800" dirty="0" err="1"/>
              <a:t>utilisateurRepository</a:t>
            </a:r>
            <a:r>
              <a:rPr lang="fr-FR" sz="1800" dirty="0"/>
              <a:t>;</a:t>
            </a:r>
          </a:p>
          <a:p>
            <a:r>
              <a:rPr lang="fr-FR" sz="1800" dirty="0"/>
              <a:t>    </a:t>
            </a:r>
            <a:r>
              <a:rPr lang="fr-FR" sz="1800" dirty="0" smtClean="0"/>
              <a:t>}</a:t>
            </a:r>
            <a:endParaRPr lang="fr-FR" sz="1800" dirty="0"/>
          </a:p>
          <a:p>
            <a:r>
              <a:rPr lang="fr-FR" sz="1800" dirty="0"/>
              <a:t>    @</a:t>
            </a:r>
            <a:r>
              <a:rPr lang="fr-FR" sz="1800" dirty="0" err="1"/>
              <a:t>Override</a:t>
            </a:r>
            <a:endParaRPr lang="fr-FR" sz="1800" dirty="0"/>
          </a:p>
          <a:p>
            <a:r>
              <a:rPr lang="fr-FR" sz="1800" dirty="0"/>
              <a:t>    public </a:t>
            </a:r>
            <a:r>
              <a:rPr lang="fr-FR" sz="1800" dirty="0" err="1"/>
              <a:t>Authentication</a:t>
            </a:r>
            <a:r>
              <a:rPr lang="fr-FR" sz="1800" dirty="0"/>
              <a:t> </a:t>
            </a:r>
            <a:r>
              <a:rPr lang="fr-FR" sz="1800" dirty="0" err="1"/>
              <a:t>attemptAuthentication</a:t>
            </a:r>
            <a:r>
              <a:rPr lang="fr-FR" sz="1800" dirty="0"/>
              <a:t>(</a:t>
            </a:r>
            <a:r>
              <a:rPr lang="fr-FR" sz="1800" dirty="0" err="1"/>
              <a:t>HttpServletRequest</a:t>
            </a:r>
            <a:r>
              <a:rPr lang="fr-FR" sz="1800" dirty="0"/>
              <a:t> </a:t>
            </a:r>
            <a:r>
              <a:rPr lang="fr-FR" sz="1800" dirty="0" err="1"/>
              <a:t>request</a:t>
            </a:r>
            <a:r>
              <a:rPr lang="fr-FR" sz="1800" dirty="0"/>
              <a:t>, </a:t>
            </a:r>
            <a:r>
              <a:rPr lang="fr-FR" sz="1800" dirty="0" err="1"/>
              <a:t>HttpServletResponse</a:t>
            </a:r>
            <a:r>
              <a:rPr lang="fr-FR" sz="1800" dirty="0"/>
              <a:t> </a:t>
            </a:r>
            <a:r>
              <a:rPr lang="fr-FR" sz="1800" dirty="0" err="1"/>
              <a:t>response</a:t>
            </a:r>
            <a:r>
              <a:rPr lang="fr-FR" sz="1800" dirty="0"/>
              <a:t>)</a:t>
            </a:r>
          </a:p>
          <a:p>
            <a:r>
              <a:rPr lang="fr-FR" sz="1800" dirty="0"/>
              <a:t>            </a:t>
            </a:r>
            <a:r>
              <a:rPr lang="fr-FR" sz="1800" dirty="0" err="1"/>
              <a:t>throws</a:t>
            </a:r>
            <a:r>
              <a:rPr lang="fr-FR" sz="1800" dirty="0"/>
              <a:t> </a:t>
            </a:r>
            <a:r>
              <a:rPr lang="fr-FR" sz="1800" dirty="0" err="1"/>
              <a:t>AuthenticationException</a:t>
            </a:r>
            <a:r>
              <a:rPr lang="fr-FR" sz="1800" dirty="0"/>
              <a:t> {</a:t>
            </a:r>
          </a:p>
          <a:p>
            <a:r>
              <a:rPr lang="fr-FR" sz="1800" dirty="0"/>
              <a:t>        Utilisateur user = </a:t>
            </a:r>
            <a:r>
              <a:rPr lang="fr-FR" sz="1800" dirty="0" err="1"/>
              <a:t>null</a:t>
            </a:r>
            <a:r>
              <a:rPr lang="fr-FR" sz="1800" dirty="0"/>
              <a:t>;</a:t>
            </a:r>
          </a:p>
          <a:p>
            <a:r>
              <a:rPr lang="fr-FR" sz="1800" dirty="0"/>
              <a:t>        </a:t>
            </a:r>
            <a:r>
              <a:rPr lang="fr-FR" sz="1800" dirty="0" err="1"/>
              <a:t>try</a:t>
            </a:r>
            <a:r>
              <a:rPr lang="fr-FR" sz="1800" dirty="0"/>
              <a:t>{</a:t>
            </a:r>
          </a:p>
          <a:p>
            <a:r>
              <a:rPr lang="fr-FR" sz="1800" dirty="0"/>
              <a:t>            user = new </a:t>
            </a:r>
            <a:r>
              <a:rPr lang="fr-FR" sz="1800" dirty="0" err="1"/>
              <a:t>ObjectMapper</a:t>
            </a:r>
            <a:r>
              <a:rPr lang="fr-FR" sz="1800" dirty="0"/>
              <a:t>().</a:t>
            </a:r>
            <a:r>
              <a:rPr lang="fr-FR" sz="1800" dirty="0" err="1"/>
              <a:t>readValue</a:t>
            </a:r>
            <a:r>
              <a:rPr lang="fr-FR" sz="1800" dirty="0"/>
              <a:t>(</a:t>
            </a:r>
            <a:r>
              <a:rPr lang="fr-FR" sz="1800" dirty="0" err="1"/>
              <a:t>request.getInputStream</a:t>
            </a:r>
            <a:r>
              <a:rPr lang="fr-FR" sz="1800" dirty="0"/>
              <a:t>(), </a:t>
            </a:r>
            <a:r>
              <a:rPr lang="fr-FR" sz="1800" dirty="0" err="1"/>
              <a:t>Utilisateur.class</a:t>
            </a:r>
            <a:r>
              <a:rPr lang="fr-FR" sz="1800" dirty="0"/>
              <a:t>);</a:t>
            </a:r>
          </a:p>
          <a:p>
            <a:r>
              <a:rPr lang="fr-FR" sz="1800" dirty="0" smtClean="0"/>
              <a:t>}</a:t>
            </a:r>
            <a:r>
              <a:rPr lang="fr-FR" sz="1800" dirty="0"/>
              <a:t>catch(Exception e){</a:t>
            </a:r>
          </a:p>
          <a:p>
            <a:r>
              <a:rPr lang="fr-FR" sz="1800" dirty="0"/>
              <a:t>            </a:t>
            </a:r>
            <a:r>
              <a:rPr lang="fr-FR" sz="1800" dirty="0" err="1"/>
              <a:t>e.printStackTrace</a:t>
            </a:r>
            <a:r>
              <a:rPr lang="fr-FR" sz="1800" dirty="0"/>
              <a:t>();</a:t>
            </a:r>
          </a:p>
          <a:p>
            <a:r>
              <a:rPr lang="fr-FR" sz="1800" dirty="0"/>
              <a:t>            </a:t>
            </a:r>
            <a:r>
              <a:rPr lang="fr-FR" sz="1800" dirty="0" err="1"/>
              <a:t>throw</a:t>
            </a:r>
            <a:r>
              <a:rPr lang="fr-FR" sz="1800" dirty="0"/>
              <a:t> new </a:t>
            </a:r>
            <a:r>
              <a:rPr lang="fr-FR" sz="1800" dirty="0" err="1"/>
              <a:t>RuntimeException</a:t>
            </a:r>
            <a:r>
              <a:rPr lang="fr-FR" sz="1800" dirty="0"/>
              <a:t>("</a:t>
            </a:r>
            <a:r>
              <a:rPr lang="fr-FR" sz="1800" dirty="0" err="1"/>
              <a:t>Probléme</a:t>
            </a:r>
            <a:r>
              <a:rPr lang="fr-FR" sz="1800" dirty="0"/>
              <a:t> </a:t>
            </a:r>
            <a:r>
              <a:rPr lang="fr-FR" sz="1800" dirty="0" err="1"/>
              <a:t>attemptAuthentication</a:t>
            </a:r>
            <a:r>
              <a:rPr lang="fr-FR" sz="1800" dirty="0"/>
              <a:t> Exception lever lors de la </a:t>
            </a:r>
            <a:r>
              <a:rPr lang="fr-FR" sz="1800" dirty="0" err="1"/>
              <a:t>recuperation</a:t>
            </a:r>
            <a:r>
              <a:rPr lang="fr-FR" sz="1800" dirty="0"/>
              <a:t> du user pour la config JWT");</a:t>
            </a:r>
          </a:p>
          <a:p>
            <a:r>
              <a:rPr lang="fr-FR" sz="1800" dirty="0"/>
              <a:t>        }</a:t>
            </a:r>
          </a:p>
          <a:p>
            <a:r>
              <a:rPr lang="fr-FR" sz="1800" dirty="0"/>
              <a:t>        return </a:t>
            </a:r>
            <a:r>
              <a:rPr lang="fr-FR" sz="1800" dirty="0" err="1"/>
              <a:t>this.authenticationManager.authenticate</a:t>
            </a:r>
            <a:r>
              <a:rPr lang="fr-FR" sz="1800" dirty="0"/>
              <a:t>(new </a:t>
            </a:r>
            <a:r>
              <a:rPr lang="fr-FR" sz="1800" dirty="0" err="1"/>
              <a:t>UsernamePasswordAuthenticationToken</a:t>
            </a:r>
            <a:r>
              <a:rPr lang="fr-FR" sz="1800" dirty="0"/>
              <a:t>(</a:t>
            </a:r>
            <a:r>
              <a:rPr lang="fr-FR" sz="1800" dirty="0" err="1"/>
              <a:t>user.getUsername</a:t>
            </a:r>
            <a:r>
              <a:rPr lang="fr-FR" sz="1800" dirty="0"/>
              <a:t>(), </a:t>
            </a:r>
            <a:r>
              <a:rPr lang="fr-FR" sz="1800" dirty="0" err="1"/>
              <a:t>user.getPassword</a:t>
            </a:r>
            <a:r>
              <a:rPr lang="fr-FR" sz="1800" dirty="0"/>
              <a:t>()));</a:t>
            </a:r>
          </a:p>
          <a:p>
            <a:r>
              <a:rPr lang="fr-FR" sz="1800" dirty="0"/>
              <a:t>    </a:t>
            </a:r>
            <a:r>
              <a:rPr lang="fr-FR" sz="1800" dirty="0" smtClean="0"/>
              <a:t>}</a:t>
            </a:r>
            <a:endParaRPr lang="fr-FR" sz="1800" dirty="0"/>
          </a:p>
          <a:p>
            <a:r>
              <a:rPr lang="fr-FR" sz="1800" dirty="0"/>
              <a:t>    @</a:t>
            </a:r>
            <a:r>
              <a:rPr lang="fr-FR" sz="1800" dirty="0" err="1"/>
              <a:t>Override</a:t>
            </a:r>
            <a:endParaRPr lang="fr-FR" sz="1800" dirty="0"/>
          </a:p>
          <a:p>
            <a:r>
              <a:rPr lang="fr-FR" sz="1800" dirty="0"/>
              <a:t>    </a:t>
            </a:r>
            <a:r>
              <a:rPr lang="fr-FR" sz="1800" dirty="0" err="1"/>
              <a:t>protected</a:t>
            </a:r>
            <a:r>
              <a:rPr lang="fr-FR" sz="1800" dirty="0"/>
              <a:t> </a:t>
            </a:r>
            <a:r>
              <a:rPr lang="fr-FR" sz="1800" dirty="0" err="1"/>
              <a:t>void</a:t>
            </a:r>
            <a:r>
              <a:rPr lang="fr-FR" sz="1800" dirty="0"/>
              <a:t> </a:t>
            </a:r>
            <a:r>
              <a:rPr lang="fr-FR" sz="1800" dirty="0" err="1"/>
              <a:t>successfulAuthentication</a:t>
            </a:r>
            <a:r>
              <a:rPr lang="fr-FR" sz="1800" dirty="0"/>
              <a:t>(</a:t>
            </a:r>
            <a:r>
              <a:rPr lang="fr-FR" sz="1800" dirty="0" err="1"/>
              <a:t>HttpServletRequest</a:t>
            </a:r>
            <a:r>
              <a:rPr lang="fr-FR" sz="1800" dirty="0"/>
              <a:t> </a:t>
            </a:r>
            <a:r>
              <a:rPr lang="fr-FR" sz="1800" dirty="0" err="1"/>
              <a:t>request</a:t>
            </a:r>
            <a:r>
              <a:rPr lang="fr-FR" sz="1800" dirty="0"/>
              <a:t>, </a:t>
            </a:r>
            <a:r>
              <a:rPr lang="fr-FR" sz="1800" dirty="0" err="1"/>
              <a:t>HttpServletResponse</a:t>
            </a:r>
            <a:r>
              <a:rPr lang="fr-FR" sz="1800" dirty="0"/>
              <a:t> </a:t>
            </a:r>
            <a:r>
              <a:rPr lang="fr-FR" sz="1800" dirty="0" err="1"/>
              <a:t>response</a:t>
            </a:r>
            <a:r>
              <a:rPr lang="fr-FR" sz="1800" dirty="0"/>
              <a:t>, </a:t>
            </a:r>
            <a:r>
              <a:rPr lang="fr-FR" sz="1800" dirty="0" err="1"/>
              <a:t>FilterChain</a:t>
            </a:r>
            <a:r>
              <a:rPr lang="fr-FR" sz="1800" dirty="0"/>
              <a:t> </a:t>
            </a:r>
            <a:r>
              <a:rPr lang="fr-FR" sz="1800" dirty="0" err="1"/>
              <a:t>chain</a:t>
            </a:r>
            <a:r>
              <a:rPr lang="fr-FR" sz="1800" dirty="0"/>
              <a:t>,</a:t>
            </a:r>
          </a:p>
          <a:p>
            <a:r>
              <a:rPr lang="fr-FR" sz="1800" dirty="0"/>
              <a:t>                                            </a:t>
            </a:r>
            <a:r>
              <a:rPr lang="fr-FR" sz="1800" dirty="0" err="1"/>
              <a:t>Authentication</a:t>
            </a:r>
            <a:r>
              <a:rPr lang="fr-FR" sz="1800" dirty="0"/>
              <a:t> </a:t>
            </a:r>
            <a:r>
              <a:rPr lang="fr-FR" sz="1800" dirty="0" err="1"/>
              <a:t>authResult</a:t>
            </a:r>
            <a:r>
              <a:rPr lang="fr-FR" sz="1800" dirty="0"/>
              <a:t>) </a:t>
            </a:r>
            <a:r>
              <a:rPr lang="fr-FR" sz="1800" dirty="0" err="1"/>
              <a:t>throws</a:t>
            </a:r>
            <a:r>
              <a:rPr lang="fr-FR" sz="1800" dirty="0"/>
              <a:t> </a:t>
            </a:r>
            <a:r>
              <a:rPr lang="fr-FR" sz="1800" dirty="0" err="1"/>
              <a:t>IOException</a:t>
            </a:r>
            <a:r>
              <a:rPr lang="fr-FR" sz="1800" dirty="0"/>
              <a:t>, </a:t>
            </a:r>
            <a:r>
              <a:rPr lang="fr-FR" sz="1800" dirty="0" err="1"/>
              <a:t>ServletException</a:t>
            </a:r>
            <a:r>
              <a:rPr lang="fr-FR" sz="1800" dirty="0"/>
              <a:t> {</a:t>
            </a:r>
          </a:p>
          <a:p>
            <a:r>
              <a:rPr lang="fr-FR" sz="1800" dirty="0"/>
              <a:t>        User </a:t>
            </a:r>
            <a:r>
              <a:rPr lang="fr-FR" sz="1800" dirty="0" err="1"/>
              <a:t>springUser</a:t>
            </a:r>
            <a:r>
              <a:rPr lang="fr-FR" sz="1800" dirty="0"/>
              <a:t> = (User)</a:t>
            </a:r>
            <a:r>
              <a:rPr lang="fr-FR" sz="1800" dirty="0" err="1"/>
              <a:t>authResult.getPrincipal</a:t>
            </a:r>
            <a:r>
              <a:rPr lang="fr-FR" sz="1800" dirty="0"/>
              <a:t>();</a:t>
            </a:r>
          </a:p>
          <a:p>
            <a:r>
              <a:rPr lang="fr-FR" sz="1800" dirty="0"/>
              <a:t>        String </a:t>
            </a:r>
            <a:r>
              <a:rPr lang="fr-FR" sz="1800" dirty="0" err="1"/>
              <a:t>jwtToken</a:t>
            </a:r>
            <a:r>
              <a:rPr lang="fr-FR" sz="1800" dirty="0"/>
              <a:t> = </a:t>
            </a:r>
            <a:r>
              <a:rPr lang="fr-FR" sz="1800" dirty="0" err="1"/>
              <a:t>Jwts.builder</a:t>
            </a:r>
            <a:r>
              <a:rPr lang="fr-FR" sz="1800" dirty="0"/>
              <a:t>()</a:t>
            </a:r>
          </a:p>
          <a:p>
            <a:r>
              <a:rPr lang="fr-FR" sz="1800" dirty="0"/>
              <a:t>                .</a:t>
            </a:r>
            <a:r>
              <a:rPr lang="fr-FR" sz="1800" dirty="0" err="1"/>
              <a:t>setSubject</a:t>
            </a:r>
            <a:r>
              <a:rPr lang="fr-FR" sz="1800" dirty="0"/>
              <a:t>(</a:t>
            </a:r>
            <a:r>
              <a:rPr lang="fr-FR" sz="1800" dirty="0" err="1"/>
              <a:t>springUser.getUsername</a:t>
            </a:r>
            <a:r>
              <a:rPr lang="fr-FR" sz="1800" dirty="0"/>
              <a:t>())</a:t>
            </a:r>
          </a:p>
          <a:p>
            <a:r>
              <a:rPr lang="fr-FR" sz="1800" dirty="0"/>
              <a:t>                .</a:t>
            </a:r>
            <a:r>
              <a:rPr lang="fr-FR" sz="1800" dirty="0" err="1"/>
              <a:t>setExpiration</a:t>
            </a:r>
            <a:r>
              <a:rPr lang="fr-FR" sz="1800" dirty="0"/>
              <a:t>(new Date(</a:t>
            </a:r>
            <a:r>
              <a:rPr lang="fr-FR" sz="1800" dirty="0" err="1"/>
              <a:t>System.currentTimeMillis</a:t>
            </a:r>
            <a:r>
              <a:rPr lang="fr-FR" sz="1800" dirty="0"/>
              <a:t>() + </a:t>
            </a:r>
            <a:r>
              <a:rPr lang="fr-FR" sz="1800" dirty="0" err="1"/>
              <a:t>SecurityConstants.EXPIRATION_TIME</a:t>
            </a:r>
            <a:r>
              <a:rPr lang="fr-FR" sz="1800" dirty="0"/>
              <a:t>))</a:t>
            </a:r>
          </a:p>
          <a:p>
            <a:r>
              <a:rPr lang="fr-FR" sz="1800" dirty="0"/>
              <a:t>                .</a:t>
            </a:r>
            <a:r>
              <a:rPr lang="fr-FR" sz="1800" dirty="0" err="1"/>
              <a:t>signWith</a:t>
            </a:r>
            <a:r>
              <a:rPr lang="fr-FR" sz="1800" dirty="0"/>
              <a:t>(SignatureAlgorithm.HS512, </a:t>
            </a:r>
            <a:r>
              <a:rPr lang="fr-FR" sz="1800" dirty="0" err="1"/>
              <a:t>SecurityConstants.SECRET</a:t>
            </a:r>
            <a:r>
              <a:rPr lang="fr-FR" sz="1800" dirty="0"/>
              <a:t>)</a:t>
            </a:r>
          </a:p>
          <a:p>
            <a:r>
              <a:rPr lang="fr-FR" sz="1800" dirty="0"/>
              <a:t>                .claim("</a:t>
            </a:r>
            <a:r>
              <a:rPr lang="fr-FR" sz="1800" dirty="0" err="1"/>
              <a:t>roles</a:t>
            </a:r>
            <a:r>
              <a:rPr lang="fr-FR" sz="1800" dirty="0"/>
              <a:t>",</a:t>
            </a:r>
            <a:r>
              <a:rPr lang="fr-FR" sz="1800" dirty="0" err="1"/>
              <a:t>springUser.getAuthorities</a:t>
            </a:r>
            <a:r>
              <a:rPr lang="fr-FR" sz="1800" dirty="0"/>
              <a:t>())</a:t>
            </a:r>
          </a:p>
          <a:p>
            <a:r>
              <a:rPr lang="fr-FR" sz="1800" dirty="0"/>
              <a:t>                .claim("</a:t>
            </a:r>
            <a:r>
              <a:rPr lang="fr-FR" sz="1800" dirty="0" err="1"/>
              <a:t>userId</a:t>
            </a:r>
            <a:r>
              <a:rPr lang="fr-FR" sz="1800" dirty="0"/>
              <a:t>", </a:t>
            </a:r>
            <a:r>
              <a:rPr lang="fr-FR" sz="1800" dirty="0" err="1"/>
              <a:t>this.utilisateurRepository.findByUsername</a:t>
            </a:r>
            <a:r>
              <a:rPr lang="fr-FR" sz="1800" dirty="0"/>
              <a:t>(</a:t>
            </a:r>
            <a:r>
              <a:rPr lang="fr-FR" sz="1800" dirty="0" err="1"/>
              <a:t>springUser.getUsername</a:t>
            </a:r>
            <a:r>
              <a:rPr lang="fr-FR" sz="1800" dirty="0"/>
              <a:t>()).</a:t>
            </a:r>
            <a:r>
              <a:rPr lang="fr-FR" sz="1800" dirty="0" err="1"/>
              <a:t>getId</a:t>
            </a:r>
            <a:r>
              <a:rPr lang="fr-FR" sz="1800" dirty="0"/>
              <a:t>())</a:t>
            </a:r>
          </a:p>
          <a:p>
            <a:r>
              <a:rPr lang="fr-FR" sz="1800" dirty="0"/>
              <a:t>                .compact();</a:t>
            </a:r>
          </a:p>
          <a:p>
            <a:r>
              <a:rPr lang="fr-FR" sz="1800" dirty="0"/>
              <a:t>        </a:t>
            </a:r>
            <a:r>
              <a:rPr lang="fr-FR" sz="1800" dirty="0" err="1"/>
              <a:t>response.getWriter</a:t>
            </a:r>
            <a:r>
              <a:rPr lang="fr-FR" sz="1800" dirty="0"/>
              <a:t>().append(</a:t>
            </a:r>
            <a:r>
              <a:rPr lang="fr-FR" sz="1800" dirty="0" err="1"/>
              <a:t>SecurityConstants.TOKEN_PREFIX+jwtToken</a:t>
            </a:r>
            <a:r>
              <a:rPr lang="fr-FR" sz="1800" dirty="0"/>
              <a:t>);</a:t>
            </a:r>
          </a:p>
          <a:p>
            <a:r>
              <a:rPr lang="fr-FR" sz="1800" dirty="0"/>
              <a:t>    </a:t>
            </a:r>
            <a:r>
              <a:rPr lang="fr-FR" sz="1800" dirty="0" smtClean="0"/>
              <a:t>}</a:t>
            </a:r>
            <a:endParaRPr lang="fr-FR" sz="1800" dirty="0"/>
          </a:p>
          <a:p>
            <a:r>
              <a:rPr lang="fr-FR" sz="1800" dirty="0"/>
              <a:t>}</a:t>
            </a:r>
          </a:p>
        </p:txBody>
      </p:sp>
    </p:spTree>
    <p:extLst>
      <p:ext uri="{BB962C8B-B14F-4D97-AF65-F5344CB8AC3E}">
        <p14:creationId xmlns:p14="http://schemas.microsoft.com/office/powerpoint/2010/main" val="21058497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67</a:t>
            </a:fld>
            <a:endParaRPr lang="en-US" dirty="0"/>
          </a:p>
        </p:txBody>
      </p:sp>
      <p:sp>
        <p:nvSpPr>
          <p:cNvPr id="5" name="Titre 4"/>
          <p:cNvSpPr>
            <a:spLocks noGrp="1"/>
          </p:cNvSpPr>
          <p:nvPr>
            <p:ph type="title"/>
          </p:nvPr>
        </p:nvSpPr>
        <p:spPr/>
        <p:txBody>
          <a:bodyPr/>
          <a:lstStyle/>
          <a:p>
            <a:r>
              <a:rPr lang="fr-FR" sz="4800" dirty="0" smtClean="0"/>
              <a:t>Security</a:t>
            </a:r>
            <a:endParaRPr lang="fr-FR" sz="4800" dirty="0"/>
          </a:p>
        </p:txBody>
      </p:sp>
      <p:sp>
        <p:nvSpPr>
          <p:cNvPr id="4" name="ZoneTexte 3"/>
          <p:cNvSpPr txBox="1"/>
          <p:nvPr/>
        </p:nvSpPr>
        <p:spPr>
          <a:xfrm>
            <a:off x="6815715" y="86452"/>
            <a:ext cx="13893776" cy="100642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800" dirty="0" smtClean="0"/>
              <a:t>public </a:t>
            </a:r>
            <a:r>
              <a:rPr lang="fr-FR" sz="1800" dirty="0"/>
              <a:t>class </a:t>
            </a:r>
            <a:r>
              <a:rPr lang="fr-FR" sz="1800" dirty="0" err="1"/>
              <a:t>JWTAutorizationFilter</a:t>
            </a:r>
            <a:r>
              <a:rPr lang="fr-FR" sz="1800" dirty="0"/>
              <a:t> </a:t>
            </a:r>
            <a:r>
              <a:rPr lang="fr-FR" sz="1800" dirty="0" err="1"/>
              <a:t>extends</a:t>
            </a:r>
            <a:r>
              <a:rPr lang="fr-FR" sz="1800" dirty="0"/>
              <a:t> </a:t>
            </a:r>
            <a:r>
              <a:rPr lang="fr-FR" sz="1800" dirty="0" err="1"/>
              <a:t>OncePerRequestFilter</a:t>
            </a:r>
            <a:r>
              <a:rPr lang="fr-FR" sz="1800" dirty="0"/>
              <a:t> </a:t>
            </a:r>
            <a:r>
              <a:rPr lang="fr-FR" sz="1800" dirty="0" smtClean="0"/>
              <a:t>{</a:t>
            </a:r>
            <a:endParaRPr lang="fr-FR" sz="1800" dirty="0"/>
          </a:p>
          <a:p>
            <a:r>
              <a:rPr lang="fr-FR" sz="1800" dirty="0"/>
              <a:t>    @</a:t>
            </a:r>
            <a:r>
              <a:rPr lang="fr-FR" sz="1800" dirty="0" err="1"/>
              <a:t>Override</a:t>
            </a:r>
            <a:endParaRPr lang="fr-FR" sz="1800" dirty="0"/>
          </a:p>
          <a:p>
            <a:r>
              <a:rPr lang="fr-FR" sz="1800" dirty="0"/>
              <a:t>    </a:t>
            </a:r>
            <a:r>
              <a:rPr lang="fr-FR" sz="1800" dirty="0" err="1"/>
              <a:t>protected</a:t>
            </a:r>
            <a:r>
              <a:rPr lang="fr-FR" sz="1800" dirty="0"/>
              <a:t> </a:t>
            </a:r>
            <a:r>
              <a:rPr lang="fr-FR" sz="1800" dirty="0" err="1"/>
              <a:t>void</a:t>
            </a:r>
            <a:r>
              <a:rPr lang="fr-FR" sz="1800" dirty="0"/>
              <a:t> </a:t>
            </a:r>
            <a:r>
              <a:rPr lang="fr-FR" sz="1800" dirty="0" err="1"/>
              <a:t>doFilterInternal</a:t>
            </a:r>
            <a:r>
              <a:rPr lang="fr-FR" sz="1800" dirty="0"/>
              <a:t>(</a:t>
            </a:r>
            <a:r>
              <a:rPr lang="fr-FR" sz="1800" dirty="0" err="1"/>
              <a:t>HttpServletRequest</a:t>
            </a:r>
            <a:r>
              <a:rPr lang="fr-FR" sz="1800" dirty="0"/>
              <a:t> </a:t>
            </a:r>
            <a:r>
              <a:rPr lang="fr-FR" sz="1800" dirty="0" err="1"/>
              <a:t>request</a:t>
            </a:r>
            <a:r>
              <a:rPr lang="fr-FR" sz="1800" dirty="0"/>
              <a:t>, </a:t>
            </a:r>
            <a:r>
              <a:rPr lang="fr-FR" sz="1800" dirty="0" err="1"/>
              <a:t>HttpServletResponse</a:t>
            </a:r>
            <a:r>
              <a:rPr lang="fr-FR" sz="1800" dirty="0"/>
              <a:t> </a:t>
            </a:r>
            <a:r>
              <a:rPr lang="fr-FR" sz="1800" dirty="0" err="1"/>
              <a:t>response</a:t>
            </a:r>
            <a:r>
              <a:rPr lang="fr-FR" sz="1800" dirty="0"/>
              <a:t>, </a:t>
            </a:r>
            <a:r>
              <a:rPr lang="fr-FR" sz="1800" dirty="0" err="1"/>
              <a:t>FilterChain</a:t>
            </a:r>
            <a:r>
              <a:rPr lang="fr-FR" sz="1800" dirty="0"/>
              <a:t> </a:t>
            </a:r>
            <a:r>
              <a:rPr lang="fr-FR" sz="1800" dirty="0" err="1"/>
              <a:t>filterChaine</a:t>
            </a:r>
            <a:r>
              <a:rPr lang="fr-FR" sz="1800" dirty="0"/>
              <a:t>)</a:t>
            </a:r>
          </a:p>
          <a:p>
            <a:r>
              <a:rPr lang="fr-FR" sz="1800" dirty="0"/>
              <a:t>            </a:t>
            </a:r>
            <a:r>
              <a:rPr lang="fr-FR" sz="1800" dirty="0" err="1"/>
              <a:t>throws</a:t>
            </a:r>
            <a:r>
              <a:rPr lang="fr-FR" sz="1800" dirty="0"/>
              <a:t> </a:t>
            </a:r>
            <a:r>
              <a:rPr lang="fr-FR" sz="1800" dirty="0" err="1"/>
              <a:t>ServletException</a:t>
            </a:r>
            <a:r>
              <a:rPr lang="fr-FR" sz="1800" dirty="0"/>
              <a:t>, </a:t>
            </a:r>
            <a:r>
              <a:rPr lang="fr-FR" sz="1800" dirty="0" err="1"/>
              <a:t>IOException</a:t>
            </a:r>
            <a:r>
              <a:rPr lang="fr-FR" sz="1800" dirty="0"/>
              <a:t> {</a:t>
            </a:r>
          </a:p>
          <a:p>
            <a:r>
              <a:rPr lang="fr-FR" sz="1800" dirty="0"/>
              <a:t>        </a:t>
            </a:r>
            <a:r>
              <a:rPr lang="fr-FR" sz="1800" dirty="0" err="1"/>
              <a:t>response.addHeader</a:t>
            </a:r>
            <a:r>
              <a:rPr lang="fr-FR" sz="1800" dirty="0"/>
              <a:t>("Access-Control-</a:t>
            </a:r>
            <a:r>
              <a:rPr lang="fr-FR" sz="1800" dirty="0" err="1"/>
              <a:t>Allow</a:t>
            </a:r>
            <a:r>
              <a:rPr lang="fr-FR" sz="1800" dirty="0"/>
              <a:t>-</a:t>
            </a:r>
            <a:r>
              <a:rPr lang="fr-FR" sz="1800" dirty="0" err="1"/>
              <a:t>Origin</a:t>
            </a:r>
            <a:r>
              <a:rPr lang="fr-FR" sz="1800" dirty="0"/>
              <a:t>", "*");</a:t>
            </a:r>
          </a:p>
          <a:p>
            <a:r>
              <a:rPr lang="fr-FR" sz="1800" dirty="0"/>
              <a:t>        </a:t>
            </a:r>
            <a:r>
              <a:rPr lang="fr-FR" sz="1800" dirty="0" err="1"/>
              <a:t>response.addHeader</a:t>
            </a:r>
            <a:r>
              <a:rPr lang="fr-FR" sz="1800" dirty="0"/>
              <a:t>("Access-Control-</a:t>
            </a:r>
            <a:r>
              <a:rPr lang="fr-FR" sz="1800" dirty="0" err="1"/>
              <a:t>Allow</a:t>
            </a:r>
            <a:r>
              <a:rPr lang="fr-FR" sz="1800" dirty="0"/>
              <a:t>-Headers", "</a:t>
            </a:r>
            <a:r>
              <a:rPr lang="fr-FR" sz="1800" dirty="0" err="1"/>
              <a:t>Origin</a:t>
            </a:r>
            <a:r>
              <a:rPr lang="fr-FR" sz="1800" dirty="0"/>
              <a:t>, </a:t>
            </a:r>
            <a:r>
              <a:rPr lang="fr-FR" sz="1800" dirty="0" err="1"/>
              <a:t>Accept</a:t>
            </a:r>
            <a:r>
              <a:rPr lang="fr-FR" sz="1800" dirty="0"/>
              <a:t>, X-</a:t>
            </a:r>
            <a:r>
              <a:rPr lang="fr-FR" sz="1800" dirty="0" err="1"/>
              <a:t>Requested</a:t>
            </a:r>
            <a:r>
              <a:rPr lang="fr-FR" sz="1800" dirty="0"/>
              <a:t>-</a:t>
            </a:r>
            <a:r>
              <a:rPr lang="fr-FR" sz="1800" dirty="0" err="1"/>
              <a:t>With</a:t>
            </a:r>
            <a:r>
              <a:rPr lang="fr-FR" sz="1800" dirty="0"/>
              <a:t>, Content-Type, "</a:t>
            </a:r>
          </a:p>
          <a:p>
            <a:r>
              <a:rPr lang="fr-FR" sz="1800" dirty="0"/>
              <a:t>                + "Access-Control-</a:t>
            </a:r>
            <a:r>
              <a:rPr lang="fr-FR" sz="1800" dirty="0" err="1"/>
              <a:t>Request</a:t>
            </a:r>
            <a:r>
              <a:rPr lang="fr-FR" sz="1800" dirty="0"/>
              <a:t>-Method, Access-Control-</a:t>
            </a:r>
            <a:r>
              <a:rPr lang="fr-FR" sz="1800" dirty="0" err="1"/>
              <a:t>Request</a:t>
            </a:r>
            <a:r>
              <a:rPr lang="fr-FR" sz="1800" dirty="0"/>
              <a:t>-Headers, </a:t>
            </a:r>
            <a:r>
              <a:rPr lang="fr-FR" sz="1800" dirty="0" err="1"/>
              <a:t>Authorization</a:t>
            </a:r>
            <a:r>
              <a:rPr lang="fr-FR" sz="1800" dirty="0"/>
              <a:t>" );</a:t>
            </a:r>
          </a:p>
          <a:p>
            <a:r>
              <a:rPr lang="fr-FR" sz="1800" dirty="0"/>
              <a:t>        </a:t>
            </a:r>
            <a:r>
              <a:rPr lang="fr-FR" sz="1800" dirty="0" err="1"/>
              <a:t>response.addHeader</a:t>
            </a:r>
            <a:r>
              <a:rPr lang="fr-FR" sz="1800" dirty="0"/>
              <a:t>("Access-Control-</a:t>
            </a:r>
            <a:r>
              <a:rPr lang="fr-FR" sz="1800" dirty="0" err="1"/>
              <a:t>Allow</a:t>
            </a:r>
            <a:r>
              <a:rPr lang="fr-FR" sz="1800" dirty="0"/>
              <a:t>-</a:t>
            </a:r>
            <a:r>
              <a:rPr lang="fr-FR" sz="1800" dirty="0" err="1"/>
              <a:t>Methods</a:t>
            </a:r>
            <a:r>
              <a:rPr lang="fr-FR" sz="1800" dirty="0"/>
              <a:t>", "GET, POST, PUT, DELETE, PATCH");</a:t>
            </a:r>
          </a:p>
          <a:p>
            <a:r>
              <a:rPr lang="fr-FR" sz="1800" dirty="0"/>
              <a:t>        </a:t>
            </a:r>
            <a:r>
              <a:rPr lang="fr-FR" sz="1800" dirty="0" err="1"/>
              <a:t>response.addHeader</a:t>
            </a:r>
            <a:r>
              <a:rPr lang="fr-FR" sz="1800" dirty="0"/>
              <a:t>("Access-Control-Expose-Headers", "Access-Control-</a:t>
            </a:r>
            <a:r>
              <a:rPr lang="fr-FR" sz="1800" dirty="0" err="1"/>
              <a:t>Allow</a:t>
            </a:r>
            <a:r>
              <a:rPr lang="fr-FR" sz="1800" dirty="0"/>
              <a:t>-</a:t>
            </a:r>
            <a:r>
              <a:rPr lang="fr-FR" sz="1800" dirty="0" err="1"/>
              <a:t>Origin</a:t>
            </a:r>
            <a:r>
              <a:rPr lang="fr-FR" sz="1800" dirty="0"/>
              <a:t>, "</a:t>
            </a:r>
          </a:p>
          <a:p>
            <a:r>
              <a:rPr lang="fr-FR" sz="1800" dirty="0"/>
              <a:t>                + "Access-Control-</a:t>
            </a:r>
            <a:r>
              <a:rPr lang="fr-FR" sz="1800" dirty="0" err="1"/>
              <a:t>Allow</a:t>
            </a:r>
            <a:r>
              <a:rPr lang="fr-FR" sz="1800" dirty="0"/>
              <a:t>-</a:t>
            </a:r>
            <a:r>
              <a:rPr lang="fr-FR" sz="1800" dirty="0" err="1"/>
              <a:t>Credentials</a:t>
            </a:r>
            <a:r>
              <a:rPr lang="fr-FR" sz="1800" dirty="0"/>
              <a:t>, </a:t>
            </a:r>
            <a:r>
              <a:rPr lang="fr-FR" sz="1800" dirty="0" err="1"/>
              <a:t>Authorization</a:t>
            </a:r>
            <a:r>
              <a:rPr lang="fr-FR" sz="1800" dirty="0"/>
              <a:t>");</a:t>
            </a:r>
          </a:p>
          <a:p>
            <a:r>
              <a:rPr lang="fr-FR" sz="1800" dirty="0"/>
              <a:t>        if(</a:t>
            </a:r>
            <a:r>
              <a:rPr lang="fr-FR" sz="1800" dirty="0" err="1"/>
              <a:t>request.getMethod</a:t>
            </a:r>
            <a:r>
              <a:rPr lang="fr-FR" sz="1800" dirty="0"/>
              <a:t>().</a:t>
            </a:r>
            <a:r>
              <a:rPr lang="fr-FR" sz="1800" dirty="0" err="1"/>
              <a:t>equals</a:t>
            </a:r>
            <a:r>
              <a:rPr lang="fr-FR" sz="1800" dirty="0"/>
              <a:t>("OPTIONS")){</a:t>
            </a:r>
          </a:p>
          <a:p>
            <a:r>
              <a:rPr lang="fr-FR" sz="1800" dirty="0"/>
              <a:t>            </a:t>
            </a:r>
            <a:r>
              <a:rPr lang="fr-FR" sz="1800" dirty="0" err="1"/>
              <a:t>response.setStatus</a:t>
            </a:r>
            <a:r>
              <a:rPr lang="fr-FR" sz="1800" dirty="0"/>
              <a:t>(</a:t>
            </a:r>
            <a:r>
              <a:rPr lang="fr-FR" sz="1800" dirty="0" err="1"/>
              <a:t>HttpServletResponse.SC_OK</a:t>
            </a:r>
            <a:r>
              <a:rPr lang="fr-FR" sz="1800" dirty="0"/>
              <a:t>);</a:t>
            </a:r>
          </a:p>
          <a:p>
            <a:r>
              <a:rPr lang="fr-FR" sz="1800" dirty="0"/>
              <a:t>        }</a:t>
            </a:r>
            <a:r>
              <a:rPr lang="fr-FR" sz="1800" dirty="0" err="1"/>
              <a:t>else</a:t>
            </a:r>
            <a:r>
              <a:rPr lang="fr-FR" sz="1800" dirty="0"/>
              <a:t>{</a:t>
            </a:r>
          </a:p>
          <a:p>
            <a:r>
              <a:rPr lang="fr-FR" sz="1800" dirty="0"/>
              <a:t>            String </a:t>
            </a:r>
            <a:r>
              <a:rPr lang="fr-FR" sz="1800" dirty="0" err="1"/>
              <a:t>jwtToken</a:t>
            </a:r>
            <a:r>
              <a:rPr lang="fr-FR" sz="1800" dirty="0"/>
              <a:t> = </a:t>
            </a:r>
            <a:r>
              <a:rPr lang="fr-FR" sz="1800" dirty="0" err="1"/>
              <a:t>request.getHeader</a:t>
            </a:r>
            <a:r>
              <a:rPr lang="fr-FR" sz="1800" dirty="0"/>
              <a:t>(</a:t>
            </a:r>
            <a:r>
              <a:rPr lang="fr-FR" sz="1800" dirty="0" err="1"/>
              <a:t>SecurityConstants.HEADER_STRING</a:t>
            </a:r>
            <a:r>
              <a:rPr lang="fr-FR" sz="1800" dirty="0"/>
              <a:t>);</a:t>
            </a:r>
          </a:p>
          <a:p>
            <a:r>
              <a:rPr lang="fr-FR" sz="1800" dirty="0"/>
              <a:t>            if(</a:t>
            </a:r>
            <a:r>
              <a:rPr lang="fr-FR" sz="1800" dirty="0" err="1"/>
              <a:t>jwtToken</a:t>
            </a:r>
            <a:r>
              <a:rPr lang="fr-FR" sz="1800" dirty="0"/>
              <a:t> == </a:t>
            </a:r>
            <a:r>
              <a:rPr lang="fr-FR" sz="1800" dirty="0" err="1"/>
              <a:t>null</a:t>
            </a:r>
            <a:r>
              <a:rPr lang="fr-FR" sz="1800" dirty="0"/>
              <a:t> || !</a:t>
            </a:r>
            <a:r>
              <a:rPr lang="fr-FR" sz="1800" dirty="0" err="1"/>
              <a:t>jwtToken.startsWith</a:t>
            </a:r>
            <a:r>
              <a:rPr lang="fr-FR" sz="1800" dirty="0"/>
              <a:t>(</a:t>
            </a:r>
            <a:r>
              <a:rPr lang="fr-FR" sz="1800" dirty="0" err="1"/>
              <a:t>SecurityConstants.TOKEN_PREFIX</a:t>
            </a:r>
            <a:r>
              <a:rPr lang="fr-FR" sz="1800" dirty="0"/>
              <a:t>)){</a:t>
            </a:r>
          </a:p>
          <a:p>
            <a:r>
              <a:rPr lang="fr-FR" sz="1800" dirty="0"/>
              <a:t>                </a:t>
            </a:r>
            <a:r>
              <a:rPr lang="fr-FR" sz="1800" dirty="0" err="1"/>
              <a:t>System.out.println</a:t>
            </a:r>
            <a:r>
              <a:rPr lang="fr-FR" sz="1800" dirty="0"/>
              <a:t>("User </a:t>
            </a:r>
            <a:r>
              <a:rPr lang="fr-FR" sz="1800" dirty="0" err="1"/>
              <a:t>Steel</a:t>
            </a:r>
            <a:r>
              <a:rPr lang="fr-FR" sz="1800" dirty="0"/>
              <a:t> have no </a:t>
            </a:r>
            <a:r>
              <a:rPr lang="fr-FR" sz="1800" dirty="0" err="1"/>
              <a:t>Token</a:t>
            </a:r>
            <a:r>
              <a:rPr lang="fr-FR" sz="1800" dirty="0"/>
              <a:t> -&gt; </a:t>
            </a:r>
            <a:r>
              <a:rPr lang="fr-FR" sz="1800" dirty="0" err="1"/>
              <a:t>redirect</a:t>
            </a:r>
            <a:r>
              <a:rPr lang="fr-FR" sz="1800" dirty="0"/>
              <a:t> to </a:t>
            </a:r>
            <a:r>
              <a:rPr lang="fr-FR" sz="1800" dirty="0" err="1"/>
              <a:t>generete</a:t>
            </a:r>
            <a:r>
              <a:rPr lang="fr-FR" sz="1800" dirty="0"/>
              <a:t> new one");</a:t>
            </a:r>
          </a:p>
          <a:p>
            <a:r>
              <a:rPr lang="fr-FR" sz="1800" dirty="0"/>
              <a:t>                </a:t>
            </a:r>
            <a:r>
              <a:rPr lang="fr-FR" sz="1800" dirty="0" err="1"/>
              <a:t>filterChaine.doFilter</a:t>
            </a:r>
            <a:r>
              <a:rPr lang="fr-FR" sz="1800" dirty="0"/>
              <a:t>(</a:t>
            </a:r>
            <a:r>
              <a:rPr lang="fr-FR" sz="1800" dirty="0" err="1"/>
              <a:t>request</a:t>
            </a:r>
            <a:r>
              <a:rPr lang="fr-FR" sz="1800" dirty="0"/>
              <a:t>, </a:t>
            </a:r>
            <a:r>
              <a:rPr lang="fr-FR" sz="1800" dirty="0" err="1"/>
              <a:t>response</a:t>
            </a:r>
            <a:r>
              <a:rPr lang="fr-FR" sz="1800" dirty="0"/>
              <a:t>); return ;</a:t>
            </a:r>
          </a:p>
          <a:p>
            <a:r>
              <a:rPr lang="fr-FR" sz="1800" dirty="0"/>
              <a:t>            }</a:t>
            </a:r>
          </a:p>
          <a:p>
            <a:r>
              <a:rPr lang="fr-FR" sz="1800" dirty="0"/>
              <a:t>            Claims </a:t>
            </a:r>
            <a:r>
              <a:rPr lang="fr-FR" sz="1800" dirty="0" err="1"/>
              <a:t>claims</a:t>
            </a:r>
            <a:r>
              <a:rPr lang="fr-FR" sz="1800" dirty="0"/>
              <a:t> = </a:t>
            </a:r>
            <a:r>
              <a:rPr lang="fr-FR" sz="1800" dirty="0" err="1"/>
              <a:t>Jwts.parser</a:t>
            </a:r>
            <a:r>
              <a:rPr lang="fr-FR" sz="1800" dirty="0"/>
              <a:t>()</a:t>
            </a:r>
          </a:p>
          <a:p>
            <a:r>
              <a:rPr lang="fr-FR" sz="1800" dirty="0"/>
              <a:t>                    .</a:t>
            </a:r>
            <a:r>
              <a:rPr lang="fr-FR" sz="1800" dirty="0" err="1"/>
              <a:t>setSigningKey</a:t>
            </a:r>
            <a:r>
              <a:rPr lang="fr-FR" sz="1800" dirty="0"/>
              <a:t>(</a:t>
            </a:r>
            <a:r>
              <a:rPr lang="fr-FR" sz="1800" dirty="0" err="1"/>
              <a:t>SecurityConstants.SECRET</a:t>
            </a:r>
            <a:r>
              <a:rPr lang="fr-FR" sz="1800" dirty="0"/>
              <a:t>)</a:t>
            </a:r>
          </a:p>
          <a:p>
            <a:r>
              <a:rPr lang="fr-FR" sz="1800" dirty="0"/>
              <a:t>                    .</a:t>
            </a:r>
            <a:r>
              <a:rPr lang="fr-FR" sz="1800" dirty="0" err="1"/>
              <a:t>parseClaimsJws</a:t>
            </a:r>
            <a:r>
              <a:rPr lang="fr-FR" sz="1800" dirty="0"/>
              <a:t>(</a:t>
            </a:r>
            <a:r>
              <a:rPr lang="fr-FR" sz="1800" dirty="0" err="1"/>
              <a:t>jwtToken.replace</a:t>
            </a:r>
            <a:r>
              <a:rPr lang="fr-FR" sz="1800" dirty="0"/>
              <a:t>(</a:t>
            </a:r>
            <a:r>
              <a:rPr lang="fr-FR" sz="1800" dirty="0" err="1"/>
              <a:t>SecurityConstants.TOKEN_PREFIX</a:t>
            </a:r>
            <a:r>
              <a:rPr lang="fr-FR" sz="1800" dirty="0"/>
              <a:t>, ""))</a:t>
            </a:r>
          </a:p>
          <a:p>
            <a:r>
              <a:rPr lang="fr-FR" sz="1800" dirty="0"/>
              <a:t>                    .</a:t>
            </a:r>
            <a:r>
              <a:rPr lang="fr-FR" sz="1800" dirty="0" err="1"/>
              <a:t>getBody</a:t>
            </a:r>
            <a:r>
              <a:rPr lang="fr-FR" sz="1800" dirty="0"/>
              <a:t>();</a:t>
            </a:r>
          </a:p>
          <a:p>
            <a:r>
              <a:rPr lang="fr-FR" sz="1800" dirty="0"/>
              <a:t>            String </a:t>
            </a:r>
            <a:r>
              <a:rPr lang="fr-FR" sz="1800" dirty="0" err="1"/>
              <a:t>username</a:t>
            </a:r>
            <a:r>
              <a:rPr lang="fr-FR" sz="1800" dirty="0"/>
              <a:t> = </a:t>
            </a:r>
            <a:r>
              <a:rPr lang="fr-FR" sz="1800" dirty="0" err="1"/>
              <a:t>claims.getSubject</a:t>
            </a:r>
            <a:r>
              <a:rPr lang="fr-FR" sz="1800" dirty="0"/>
              <a:t>();</a:t>
            </a:r>
          </a:p>
          <a:p>
            <a:r>
              <a:rPr lang="fr-FR" sz="1800" dirty="0"/>
              <a:t>            @</a:t>
            </a:r>
            <a:r>
              <a:rPr lang="fr-FR" sz="1800" dirty="0" err="1"/>
              <a:t>SuppressWarnings</a:t>
            </a:r>
            <a:r>
              <a:rPr lang="fr-FR" sz="1800" dirty="0"/>
              <a:t>("</a:t>
            </a:r>
            <a:r>
              <a:rPr lang="fr-FR" sz="1800" dirty="0" err="1"/>
              <a:t>unchecked</a:t>
            </a:r>
            <a:r>
              <a:rPr lang="fr-FR" sz="1800" dirty="0"/>
              <a:t>")</a:t>
            </a:r>
          </a:p>
          <a:p>
            <a:r>
              <a:rPr lang="fr-FR" sz="1800" dirty="0"/>
              <a:t>            </a:t>
            </a:r>
            <a:r>
              <a:rPr lang="fr-FR" sz="1800" dirty="0" err="1"/>
              <a:t>ArrayList</a:t>
            </a:r>
            <a:r>
              <a:rPr lang="fr-FR" sz="1800" dirty="0"/>
              <a:t>&lt;</a:t>
            </a:r>
            <a:r>
              <a:rPr lang="fr-FR" sz="1800" dirty="0" err="1"/>
              <a:t>Map</a:t>
            </a:r>
            <a:r>
              <a:rPr lang="fr-FR" sz="1800" dirty="0"/>
              <a:t>&lt;String, String&gt;&gt; </a:t>
            </a:r>
            <a:r>
              <a:rPr lang="fr-FR" sz="1800" dirty="0" err="1"/>
              <a:t>roles</a:t>
            </a:r>
            <a:r>
              <a:rPr lang="fr-FR" sz="1800" dirty="0"/>
              <a:t> = (</a:t>
            </a:r>
            <a:r>
              <a:rPr lang="fr-FR" sz="1800" dirty="0" err="1"/>
              <a:t>ArrayList</a:t>
            </a:r>
            <a:r>
              <a:rPr lang="fr-FR" sz="1800" dirty="0"/>
              <a:t>&lt;</a:t>
            </a:r>
            <a:r>
              <a:rPr lang="fr-FR" sz="1800" dirty="0" err="1"/>
              <a:t>Map</a:t>
            </a:r>
            <a:r>
              <a:rPr lang="fr-FR" sz="1800" dirty="0"/>
              <a:t>&lt;String, String&gt;&gt;)</a:t>
            </a:r>
            <a:r>
              <a:rPr lang="fr-FR" sz="1800" dirty="0" err="1"/>
              <a:t>claims.get</a:t>
            </a:r>
            <a:r>
              <a:rPr lang="fr-FR" sz="1800" dirty="0"/>
              <a:t>("</a:t>
            </a:r>
            <a:r>
              <a:rPr lang="fr-FR" sz="1800" dirty="0" err="1"/>
              <a:t>roles</a:t>
            </a:r>
            <a:r>
              <a:rPr lang="fr-FR" sz="1800" dirty="0"/>
              <a:t>");</a:t>
            </a:r>
          </a:p>
          <a:p>
            <a:r>
              <a:rPr lang="fr-FR" sz="1800" dirty="0"/>
              <a:t>            Collection&lt;</a:t>
            </a:r>
            <a:r>
              <a:rPr lang="fr-FR" sz="1800" dirty="0" err="1"/>
              <a:t>GrantedAuthority</a:t>
            </a:r>
            <a:r>
              <a:rPr lang="fr-FR" sz="1800" dirty="0"/>
              <a:t>&gt; </a:t>
            </a:r>
            <a:r>
              <a:rPr lang="fr-FR" sz="1800" dirty="0" err="1"/>
              <a:t>authorities</a:t>
            </a:r>
            <a:r>
              <a:rPr lang="fr-FR" sz="1800" dirty="0"/>
              <a:t> = new </a:t>
            </a:r>
            <a:r>
              <a:rPr lang="fr-FR" sz="1800" dirty="0" err="1"/>
              <a:t>ArrayList</a:t>
            </a:r>
            <a:r>
              <a:rPr lang="fr-FR" sz="1800" dirty="0"/>
              <a:t>&lt;&gt;();</a:t>
            </a:r>
          </a:p>
          <a:p>
            <a:r>
              <a:rPr lang="fr-FR" sz="1800" dirty="0"/>
              <a:t>            </a:t>
            </a:r>
            <a:r>
              <a:rPr lang="fr-FR" sz="1800" dirty="0" err="1"/>
              <a:t>roles.forEach</a:t>
            </a:r>
            <a:r>
              <a:rPr lang="fr-FR" sz="1800" dirty="0"/>
              <a:t>(</a:t>
            </a:r>
            <a:r>
              <a:rPr lang="fr-FR" sz="1800" dirty="0" err="1"/>
              <a:t>element</a:t>
            </a:r>
            <a:r>
              <a:rPr lang="fr-FR" sz="1800" dirty="0"/>
              <a:t> -&gt; {</a:t>
            </a:r>
          </a:p>
          <a:p>
            <a:r>
              <a:rPr lang="fr-FR" sz="1800" dirty="0"/>
              <a:t>                </a:t>
            </a:r>
            <a:r>
              <a:rPr lang="fr-FR" sz="1800" dirty="0" err="1"/>
              <a:t>authorities.add</a:t>
            </a:r>
            <a:r>
              <a:rPr lang="fr-FR" sz="1800" dirty="0"/>
              <a:t>(new </a:t>
            </a:r>
            <a:r>
              <a:rPr lang="fr-FR" sz="1800" dirty="0" err="1"/>
              <a:t>SimpleGrantedAuthority</a:t>
            </a:r>
            <a:r>
              <a:rPr lang="fr-FR" sz="1800" dirty="0"/>
              <a:t>(</a:t>
            </a:r>
            <a:r>
              <a:rPr lang="fr-FR" sz="1800" dirty="0" err="1"/>
              <a:t>element.get</a:t>
            </a:r>
            <a:r>
              <a:rPr lang="fr-FR" sz="1800" dirty="0"/>
              <a:t>("</a:t>
            </a:r>
            <a:r>
              <a:rPr lang="fr-FR" sz="1800" dirty="0" err="1"/>
              <a:t>authority</a:t>
            </a:r>
            <a:r>
              <a:rPr lang="fr-FR" sz="1800" dirty="0"/>
              <a:t>")));</a:t>
            </a:r>
          </a:p>
          <a:p>
            <a:r>
              <a:rPr lang="fr-FR" sz="1800" dirty="0"/>
              <a:t>            });</a:t>
            </a:r>
          </a:p>
          <a:p>
            <a:r>
              <a:rPr lang="fr-FR" sz="1800" dirty="0"/>
              <a:t>            </a:t>
            </a:r>
            <a:r>
              <a:rPr lang="fr-FR" sz="1800" dirty="0" err="1"/>
              <a:t>UsernamePasswordAuthenticationToken</a:t>
            </a:r>
            <a:r>
              <a:rPr lang="fr-FR" sz="1800" dirty="0"/>
              <a:t> </a:t>
            </a:r>
            <a:r>
              <a:rPr lang="fr-FR" sz="1800" dirty="0" err="1"/>
              <a:t>authenticationToken</a:t>
            </a:r>
            <a:r>
              <a:rPr lang="fr-FR" sz="1800" dirty="0"/>
              <a:t> = new </a:t>
            </a:r>
            <a:r>
              <a:rPr lang="fr-FR" sz="1800" dirty="0" err="1"/>
              <a:t>UsernamePasswordAuthenticationToken</a:t>
            </a:r>
            <a:r>
              <a:rPr lang="fr-FR" sz="1800" dirty="0"/>
              <a:t>(</a:t>
            </a:r>
            <a:r>
              <a:rPr lang="fr-FR" sz="1800" dirty="0" err="1"/>
              <a:t>username,null</a:t>
            </a:r>
            <a:r>
              <a:rPr lang="fr-FR" sz="1800" dirty="0"/>
              <a:t>, </a:t>
            </a:r>
            <a:r>
              <a:rPr lang="fr-FR" sz="1800" dirty="0" err="1"/>
              <a:t>authorities</a:t>
            </a:r>
            <a:r>
              <a:rPr lang="fr-FR" sz="1800" dirty="0"/>
              <a:t>);</a:t>
            </a:r>
          </a:p>
          <a:p>
            <a:r>
              <a:rPr lang="fr-FR" sz="1800" dirty="0"/>
              <a:t>            </a:t>
            </a:r>
            <a:r>
              <a:rPr lang="fr-FR" sz="1800" dirty="0" err="1"/>
              <a:t>SecurityContextHolder.getContext</a:t>
            </a:r>
            <a:r>
              <a:rPr lang="fr-FR" sz="1800" dirty="0"/>
              <a:t>().</a:t>
            </a:r>
            <a:r>
              <a:rPr lang="fr-FR" sz="1800" dirty="0" err="1"/>
              <a:t>setAuthentication</a:t>
            </a:r>
            <a:r>
              <a:rPr lang="fr-FR" sz="1800" dirty="0"/>
              <a:t>(</a:t>
            </a:r>
            <a:r>
              <a:rPr lang="fr-FR" sz="1800" dirty="0" err="1"/>
              <a:t>authenticationToken</a:t>
            </a:r>
            <a:r>
              <a:rPr lang="fr-FR" sz="1800" dirty="0"/>
              <a:t>);</a:t>
            </a:r>
          </a:p>
          <a:p>
            <a:r>
              <a:rPr lang="fr-FR" sz="1800" dirty="0"/>
              <a:t>            </a:t>
            </a:r>
            <a:r>
              <a:rPr lang="fr-FR" sz="1800" dirty="0" err="1"/>
              <a:t>filterChaine.doFilter</a:t>
            </a:r>
            <a:r>
              <a:rPr lang="fr-FR" sz="1800" dirty="0"/>
              <a:t>(</a:t>
            </a:r>
            <a:r>
              <a:rPr lang="fr-FR" sz="1800" dirty="0" err="1"/>
              <a:t>request</a:t>
            </a:r>
            <a:r>
              <a:rPr lang="fr-FR" sz="1800" dirty="0"/>
              <a:t>, </a:t>
            </a:r>
            <a:r>
              <a:rPr lang="fr-FR" sz="1800" dirty="0" err="1"/>
              <a:t>response</a:t>
            </a:r>
            <a:r>
              <a:rPr lang="fr-FR" sz="1800" dirty="0"/>
              <a:t>);</a:t>
            </a:r>
          </a:p>
          <a:p>
            <a:r>
              <a:rPr lang="fr-FR" sz="1800" dirty="0"/>
              <a:t>        }</a:t>
            </a:r>
          </a:p>
          <a:p>
            <a:r>
              <a:rPr lang="fr-FR" sz="1800" dirty="0"/>
              <a:t>    </a:t>
            </a:r>
            <a:r>
              <a:rPr lang="fr-FR" sz="1800" dirty="0" smtClean="0"/>
              <a:t>}</a:t>
            </a:r>
            <a:endParaRPr lang="fr-FR" sz="1800" dirty="0"/>
          </a:p>
          <a:p>
            <a:r>
              <a:rPr lang="fr-FR" sz="1800" dirty="0" smtClean="0"/>
              <a:t>}</a:t>
            </a:r>
            <a:endParaRPr lang="fr-FR" sz="1800" dirty="0"/>
          </a:p>
        </p:txBody>
      </p:sp>
    </p:spTree>
    <p:extLst>
      <p:ext uri="{BB962C8B-B14F-4D97-AF65-F5344CB8AC3E}">
        <p14:creationId xmlns:p14="http://schemas.microsoft.com/office/powerpoint/2010/main" val="32281994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68</a:t>
            </a:fld>
            <a:endParaRPr lang="en-US" dirty="0"/>
          </a:p>
        </p:txBody>
      </p:sp>
      <p:sp>
        <p:nvSpPr>
          <p:cNvPr id="5" name="Titre 4"/>
          <p:cNvSpPr>
            <a:spLocks noGrp="1"/>
          </p:cNvSpPr>
          <p:nvPr>
            <p:ph type="title"/>
          </p:nvPr>
        </p:nvSpPr>
        <p:spPr/>
        <p:txBody>
          <a:bodyPr/>
          <a:lstStyle/>
          <a:p>
            <a:r>
              <a:rPr lang="fr-FR" sz="4800" dirty="0" smtClean="0"/>
              <a:t>Security</a:t>
            </a:r>
            <a:endParaRPr lang="fr-FR" sz="4800" dirty="0"/>
          </a:p>
        </p:txBody>
      </p:sp>
      <p:sp>
        <p:nvSpPr>
          <p:cNvPr id="4" name="ZoneTexte 3"/>
          <p:cNvSpPr txBox="1"/>
          <p:nvPr/>
        </p:nvSpPr>
        <p:spPr>
          <a:xfrm>
            <a:off x="7973076" y="2857678"/>
            <a:ext cx="894322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fr-FR" sz="1800" dirty="0"/>
          </a:p>
          <a:p>
            <a:r>
              <a:rPr lang="fr-FR" sz="1800" dirty="0"/>
              <a:t>public class </a:t>
            </a:r>
            <a:r>
              <a:rPr lang="fr-FR" sz="1800" dirty="0" err="1"/>
              <a:t>SecurityConstants</a:t>
            </a:r>
            <a:r>
              <a:rPr lang="fr-FR" sz="1800" dirty="0"/>
              <a:t> {</a:t>
            </a:r>
          </a:p>
          <a:p>
            <a:endParaRPr lang="fr-FR" sz="1800" dirty="0"/>
          </a:p>
          <a:p>
            <a:r>
              <a:rPr lang="fr-FR" sz="1800" dirty="0"/>
              <a:t>    public </a:t>
            </a:r>
            <a:r>
              <a:rPr lang="fr-FR" sz="1800" dirty="0" err="1"/>
              <a:t>static</a:t>
            </a:r>
            <a:r>
              <a:rPr lang="fr-FR" sz="1800" dirty="0"/>
              <a:t> final String SECRET = "DBA-FORMATION-ANGULAR";</a:t>
            </a:r>
          </a:p>
          <a:p>
            <a:r>
              <a:rPr lang="fr-FR" sz="1800" dirty="0"/>
              <a:t>    public </a:t>
            </a:r>
            <a:r>
              <a:rPr lang="fr-FR" sz="1800" dirty="0" err="1"/>
              <a:t>static</a:t>
            </a:r>
            <a:r>
              <a:rPr lang="fr-FR" sz="1800" dirty="0"/>
              <a:t> final long EXPIRATION_TIME = </a:t>
            </a:r>
            <a:r>
              <a:rPr lang="fr-FR" sz="1800"/>
              <a:t>864_000_000</a:t>
            </a:r>
            <a:r>
              <a:rPr lang="fr-FR" sz="1800" smtClean="0"/>
              <a:t>;</a:t>
            </a:r>
            <a:endParaRPr lang="fr-FR" sz="1800" dirty="0"/>
          </a:p>
          <a:p>
            <a:r>
              <a:rPr lang="fr-FR" sz="1800" dirty="0"/>
              <a:t>    public </a:t>
            </a:r>
            <a:r>
              <a:rPr lang="fr-FR" sz="1800" dirty="0" err="1"/>
              <a:t>static</a:t>
            </a:r>
            <a:r>
              <a:rPr lang="fr-FR" sz="1800" dirty="0"/>
              <a:t> final String TOKEN_PREFIX = "</a:t>
            </a:r>
            <a:r>
              <a:rPr lang="fr-FR" sz="1800" dirty="0" err="1"/>
              <a:t>Bearer</a:t>
            </a:r>
            <a:r>
              <a:rPr lang="fr-FR" sz="1800" dirty="0"/>
              <a:t> ";</a:t>
            </a:r>
          </a:p>
          <a:p>
            <a:r>
              <a:rPr lang="fr-FR" sz="1800" dirty="0"/>
              <a:t>    public </a:t>
            </a:r>
            <a:r>
              <a:rPr lang="fr-FR" sz="1800" dirty="0" err="1"/>
              <a:t>static</a:t>
            </a:r>
            <a:r>
              <a:rPr lang="fr-FR" sz="1800" dirty="0"/>
              <a:t> final String HEADER_STRING =  "</a:t>
            </a:r>
            <a:r>
              <a:rPr lang="fr-FR" sz="1800" dirty="0" err="1"/>
              <a:t>Authorization</a:t>
            </a:r>
            <a:r>
              <a:rPr lang="fr-FR" sz="1800" dirty="0"/>
              <a:t>";</a:t>
            </a:r>
          </a:p>
          <a:p>
            <a:r>
              <a:rPr lang="fr-FR" sz="1800" dirty="0"/>
              <a:t>}</a:t>
            </a:r>
          </a:p>
        </p:txBody>
      </p:sp>
    </p:spTree>
    <p:extLst>
      <p:ext uri="{BB962C8B-B14F-4D97-AF65-F5344CB8AC3E}">
        <p14:creationId xmlns:p14="http://schemas.microsoft.com/office/powerpoint/2010/main" val="39335664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69</a:t>
            </a:fld>
            <a:endParaRPr lang="en-US" dirty="0"/>
          </a:p>
        </p:txBody>
      </p:sp>
      <p:sp>
        <p:nvSpPr>
          <p:cNvPr id="5" name="Titre 4"/>
          <p:cNvSpPr>
            <a:spLocks noGrp="1"/>
          </p:cNvSpPr>
          <p:nvPr>
            <p:ph type="title"/>
          </p:nvPr>
        </p:nvSpPr>
        <p:spPr/>
        <p:txBody>
          <a:bodyPr/>
          <a:lstStyle/>
          <a:p>
            <a:r>
              <a:rPr lang="fr-FR" sz="4800" dirty="0" smtClean="0"/>
              <a:t>Security</a:t>
            </a:r>
            <a:br>
              <a:rPr lang="fr-FR" sz="4800" dirty="0" smtClean="0"/>
            </a:br>
            <a:r>
              <a:rPr lang="fr-FR" sz="4800" dirty="0" err="1" smtClean="0"/>
              <a:t>UserDetailsImpl</a:t>
            </a:r>
            <a:endParaRPr lang="fr-FR" sz="4800" dirty="0"/>
          </a:p>
        </p:txBody>
      </p:sp>
      <p:sp>
        <p:nvSpPr>
          <p:cNvPr id="4" name="ZoneTexte 3"/>
          <p:cNvSpPr txBox="1"/>
          <p:nvPr/>
        </p:nvSpPr>
        <p:spPr>
          <a:xfrm>
            <a:off x="7928071" y="1408085"/>
            <a:ext cx="8943226" cy="646330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800" dirty="0"/>
              <a:t>@Service</a:t>
            </a:r>
          </a:p>
          <a:p>
            <a:r>
              <a:rPr lang="fr-FR" sz="1800" dirty="0"/>
              <a:t>public class </a:t>
            </a:r>
            <a:r>
              <a:rPr lang="fr-FR" sz="1800" dirty="0" err="1"/>
              <a:t>UserDetailsServiceImpl</a:t>
            </a:r>
            <a:r>
              <a:rPr lang="fr-FR" sz="1800" dirty="0"/>
              <a:t> </a:t>
            </a:r>
            <a:r>
              <a:rPr lang="fr-FR" sz="1800" dirty="0" err="1"/>
              <a:t>implements</a:t>
            </a:r>
            <a:r>
              <a:rPr lang="fr-FR" sz="1800" dirty="0"/>
              <a:t> </a:t>
            </a:r>
            <a:r>
              <a:rPr lang="fr-FR" sz="1800" dirty="0" err="1"/>
              <a:t>UserDetailsService</a:t>
            </a:r>
            <a:r>
              <a:rPr lang="fr-FR" sz="1800" dirty="0"/>
              <a:t> {</a:t>
            </a:r>
          </a:p>
          <a:p>
            <a:endParaRPr lang="fr-FR" sz="1800" dirty="0"/>
          </a:p>
          <a:p>
            <a:r>
              <a:rPr lang="fr-FR" sz="1800" dirty="0"/>
              <a:t>    </a:t>
            </a:r>
            <a:r>
              <a:rPr lang="fr-FR" sz="1800" dirty="0" err="1"/>
              <a:t>private</a:t>
            </a:r>
            <a:r>
              <a:rPr lang="fr-FR" sz="1800" dirty="0"/>
              <a:t> </a:t>
            </a:r>
            <a:r>
              <a:rPr lang="fr-FR" sz="1800" dirty="0" err="1"/>
              <a:t>AccountService</a:t>
            </a:r>
            <a:r>
              <a:rPr lang="fr-FR" sz="1800" dirty="0"/>
              <a:t> </a:t>
            </a:r>
            <a:r>
              <a:rPr lang="fr-FR" sz="1800" dirty="0" err="1"/>
              <a:t>accountService</a:t>
            </a:r>
            <a:r>
              <a:rPr lang="fr-FR" sz="1800" dirty="0"/>
              <a:t>;</a:t>
            </a:r>
          </a:p>
          <a:p>
            <a:endParaRPr lang="fr-FR" sz="1800" dirty="0"/>
          </a:p>
          <a:p>
            <a:r>
              <a:rPr lang="fr-FR" sz="1800" dirty="0"/>
              <a:t>    public </a:t>
            </a:r>
            <a:r>
              <a:rPr lang="fr-FR" sz="1800" dirty="0" err="1"/>
              <a:t>UserDetailsServiceImpl</a:t>
            </a:r>
            <a:r>
              <a:rPr lang="fr-FR" sz="1800" dirty="0"/>
              <a:t>(</a:t>
            </a:r>
            <a:r>
              <a:rPr lang="fr-FR" sz="1800" dirty="0" err="1"/>
              <a:t>AccountService</a:t>
            </a:r>
            <a:r>
              <a:rPr lang="fr-FR" sz="1800" dirty="0"/>
              <a:t> </a:t>
            </a:r>
            <a:r>
              <a:rPr lang="fr-FR" sz="1800" dirty="0" err="1"/>
              <a:t>accountService</a:t>
            </a:r>
            <a:r>
              <a:rPr lang="fr-FR" sz="1800" dirty="0"/>
              <a:t>){</a:t>
            </a:r>
          </a:p>
          <a:p>
            <a:r>
              <a:rPr lang="fr-FR" sz="1800" dirty="0"/>
              <a:t>        </a:t>
            </a:r>
            <a:r>
              <a:rPr lang="fr-FR" sz="1800" dirty="0" err="1"/>
              <a:t>this.accountService</a:t>
            </a:r>
            <a:r>
              <a:rPr lang="fr-FR" sz="1800" dirty="0"/>
              <a:t> = </a:t>
            </a:r>
            <a:r>
              <a:rPr lang="fr-FR" sz="1800" dirty="0" err="1"/>
              <a:t>accountService</a:t>
            </a:r>
            <a:r>
              <a:rPr lang="fr-FR" sz="1800" dirty="0"/>
              <a:t>;</a:t>
            </a:r>
          </a:p>
          <a:p>
            <a:r>
              <a:rPr lang="fr-FR" sz="1800" dirty="0"/>
              <a:t>    }</a:t>
            </a:r>
          </a:p>
          <a:p>
            <a:endParaRPr lang="fr-FR" sz="1800" dirty="0"/>
          </a:p>
          <a:p>
            <a:r>
              <a:rPr lang="fr-FR" sz="1800" dirty="0"/>
              <a:t>    @</a:t>
            </a:r>
            <a:r>
              <a:rPr lang="fr-FR" sz="1800" dirty="0" err="1"/>
              <a:t>Override</a:t>
            </a:r>
            <a:endParaRPr lang="fr-FR" sz="1800" dirty="0"/>
          </a:p>
          <a:p>
            <a:r>
              <a:rPr lang="fr-FR" sz="1800" dirty="0"/>
              <a:t>    public </a:t>
            </a:r>
            <a:r>
              <a:rPr lang="fr-FR" sz="1800" dirty="0" err="1"/>
              <a:t>UserDetails</a:t>
            </a:r>
            <a:r>
              <a:rPr lang="fr-FR" sz="1800" dirty="0"/>
              <a:t> </a:t>
            </a:r>
            <a:r>
              <a:rPr lang="fr-FR" sz="1800" dirty="0" err="1"/>
              <a:t>loadUserByUsername</a:t>
            </a:r>
            <a:r>
              <a:rPr lang="fr-FR" sz="1800" dirty="0"/>
              <a:t>(String </a:t>
            </a:r>
            <a:r>
              <a:rPr lang="fr-FR" sz="1800" dirty="0" err="1"/>
              <a:t>username</a:t>
            </a:r>
            <a:r>
              <a:rPr lang="fr-FR" sz="1800" dirty="0"/>
              <a:t>) </a:t>
            </a:r>
            <a:r>
              <a:rPr lang="fr-FR" sz="1800" dirty="0" err="1"/>
              <a:t>throws</a:t>
            </a:r>
            <a:r>
              <a:rPr lang="fr-FR" sz="1800" dirty="0"/>
              <a:t> </a:t>
            </a:r>
            <a:r>
              <a:rPr lang="fr-FR" sz="1800" dirty="0" err="1"/>
              <a:t>UsernameNotFoundException</a:t>
            </a:r>
            <a:r>
              <a:rPr lang="fr-FR" sz="1800" dirty="0"/>
              <a:t> {</a:t>
            </a:r>
          </a:p>
          <a:p>
            <a:r>
              <a:rPr lang="fr-FR" sz="1800" dirty="0"/>
              <a:t>        Utilisateur user = </a:t>
            </a:r>
            <a:r>
              <a:rPr lang="fr-FR" sz="1800" dirty="0" err="1"/>
              <a:t>this.accountService.findUserByUsername</a:t>
            </a:r>
            <a:r>
              <a:rPr lang="fr-FR" sz="1800" dirty="0"/>
              <a:t>(</a:t>
            </a:r>
            <a:r>
              <a:rPr lang="fr-FR" sz="1800" dirty="0" err="1"/>
              <a:t>username</a:t>
            </a:r>
            <a:r>
              <a:rPr lang="fr-FR" sz="1800" dirty="0"/>
              <a:t>);</a:t>
            </a:r>
          </a:p>
          <a:p>
            <a:r>
              <a:rPr lang="fr-FR" sz="1800" dirty="0"/>
              <a:t>        if(user == </a:t>
            </a:r>
            <a:r>
              <a:rPr lang="fr-FR" sz="1800" dirty="0" err="1"/>
              <a:t>null</a:t>
            </a:r>
            <a:r>
              <a:rPr lang="fr-FR" sz="1800" dirty="0"/>
              <a:t>) </a:t>
            </a:r>
            <a:r>
              <a:rPr lang="fr-FR" sz="1800" dirty="0" err="1"/>
              <a:t>throw</a:t>
            </a:r>
            <a:r>
              <a:rPr lang="fr-FR" sz="1800" dirty="0"/>
              <a:t> new </a:t>
            </a:r>
            <a:r>
              <a:rPr lang="fr-FR" sz="1800" dirty="0" err="1"/>
              <a:t>UsernameNotFoundException</a:t>
            </a:r>
            <a:r>
              <a:rPr lang="fr-FR" sz="1800" dirty="0"/>
              <a:t>("le login que vous avez saisie n'existe pas dans la base");</a:t>
            </a:r>
          </a:p>
          <a:p>
            <a:r>
              <a:rPr lang="fr-FR" sz="1800" dirty="0"/>
              <a:t>        Collection&lt;</a:t>
            </a:r>
            <a:r>
              <a:rPr lang="fr-FR" sz="1800" dirty="0" err="1"/>
              <a:t>GrantedAuthority</a:t>
            </a:r>
            <a:r>
              <a:rPr lang="fr-FR" sz="1800" dirty="0"/>
              <a:t>&gt; </a:t>
            </a:r>
            <a:r>
              <a:rPr lang="fr-FR" sz="1800" dirty="0" err="1"/>
              <a:t>autorities</a:t>
            </a:r>
            <a:r>
              <a:rPr lang="fr-FR" sz="1800" dirty="0"/>
              <a:t> = new </a:t>
            </a:r>
            <a:r>
              <a:rPr lang="fr-FR" sz="1800" dirty="0" err="1"/>
              <a:t>ArrayList</a:t>
            </a:r>
            <a:r>
              <a:rPr lang="fr-FR" sz="1800" dirty="0"/>
              <a:t>&lt;</a:t>
            </a:r>
            <a:r>
              <a:rPr lang="fr-FR" sz="1800" dirty="0" err="1"/>
              <a:t>GrantedAuthority</a:t>
            </a:r>
            <a:r>
              <a:rPr lang="fr-FR" sz="1800" dirty="0"/>
              <a:t>&gt;();</a:t>
            </a:r>
          </a:p>
          <a:p>
            <a:r>
              <a:rPr lang="fr-FR" sz="1800" dirty="0"/>
              <a:t>        </a:t>
            </a:r>
            <a:r>
              <a:rPr lang="fr-FR" sz="1800" dirty="0" err="1"/>
              <a:t>user.getRole</a:t>
            </a:r>
            <a:r>
              <a:rPr lang="fr-FR" sz="1800" dirty="0"/>
              <a:t>().</a:t>
            </a:r>
            <a:r>
              <a:rPr lang="fr-FR" sz="1800" dirty="0" err="1"/>
              <a:t>forEach</a:t>
            </a:r>
            <a:r>
              <a:rPr lang="fr-FR" sz="1800" dirty="0"/>
              <a:t>(</a:t>
            </a:r>
            <a:r>
              <a:rPr lang="fr-FR" sz="1800" dirty="0" err="1"/>
              <a:t>element</a:t>
            </a:r>
            <a:r>
              <a:rPr lang="fr-FR" sz="1800" dirty="0"/>
              <a:t> -&gt; {</a:t>
            </a:r>
          </a:p>
          <a:p>
            <a:r>
              <a:rPr lang="fr-FR" sz="1800" dirty="0"/>
              <a:t>            </a:t>
            </a:r>
            <a:r>
              <a:rPr lang="fr-FR" sz="1800" dirty="0" err="1"/>
              <a:t>autorities.add</a:t>
            </a:r>
            <a:r>
              <a:rPr lang="fr-FR" sz="1800" dirty="0"/>
              <a:t>(new </a:t>
            </a:r>
            <a:r>
              <a:rPr lang="fr-FR" sz="1800" dirty="0" err="1"/>
              <a:t>SimpleGrantedAuthority</a:t>
            </a:r>
            <a:r>
              <a:rPr lang="fr-FR" sz="1800" dirty="0"/>
              <a:t>(</a:t>
            </a:r>
            <a:r>
              <a:rPr lang="fr-FR" sz="1800" dirty="0" err="1"/>
              <a:t>element.getRole</a:t>
            </a:r>
            <a:r>
              <a:rPr lang="fr-FR" sz="1800" dirty="0"/>
              <a:t>()));</a:t>
            </a:r>
          </a:p>
          <a:p>
            <a:r>
              <a:rPr lang="fr-FR" sz="1800" dirty="0"/>
              <a:t>        });</a:t>
            </a:r>
          </a:p>
          <a:p>
            <a:r>
              <a:rPr lang="fr-FR" sz="1800" dirty="0"/>
              <a:t>        return new User(</a:t>
            </a:r>
            <a:r>
              <a:rPr lang="fr-FR" sz="1800" dirty="0" err="1"/>
              <a:t>user.getUsername</a:t>
            </a:r>
            <a:r>
              <a:rPr lang="fr-FR" sz="1800" dirty="0"/>
              <a:t>(), </a:t>
            </a:r>
            <a:r>
              <a:rPr lang="fr-FR" sz="1800" dirty="0" err="1"/>
              <a:t>user.getPassword</a:t>
            </a:r>
            <a:r>
              <a:rPr lang="fr-FR" sz="1800" dirty="0"/>
              <a:t>(),</a:t>
            </a:r>
            <a:r>
              <a:rPr lang="fr-FR" sz="1800" dirty="0" err="1"/>
              <a:t>autorities</a:t>
            </a:r>
            <a:r>
              <a:rPr lang="fr-FR" sz="1800" dirty="0"/>
              <a:t>);</a:t>
            </a:r>
          </a:p>
          <a:p>
            <a:r>
              <a:rPr lang="fr-FR" sz="1800" dirty="0"/>
              <a:t>    }</a:t>
            </a:r>
          </a:p>
          <a:p>
            <a:endParaRPr lang="fr-FR" sz="1800" dirty="0"/>
          </a:p>
          <a:p>
            <a:r>
              <a:rPr lang="fr-FR" sz="1800" dirty="0"/>
              <a:t>}</a:t>
            </a:r>
          </a:p>
        </p:txBody>
      </p:sp>
    </p:spTree>
    <p:extLst>
      <p:ext uri="{BB962C8B-B14F-4D97-AF65-F5344CB8AC3E}">
        <p14:creationId xmlns:p14="http://schemas.microsoft.com/office/powerpoint/2010/main" val="3298198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Angular</a:t>
            </a:r>
            <a:endParaRPr lang="en-US" dirty="0"/>
          </a:p>
        </p:txBody>
      </p:sp>
      <p:sp>
        <p:nvSpPr>
          <p:cNvPr id="3" name="Slide Number Placeholder 2"/>
          <p:cNvSpPr>
            <a:spLocks noGrp="1"/>
          </p:cNvSpPr>
          <p:nvPr>
            <p:ph type="sldNum" sz="quarter" idx="11"/>
          </p:nvPr>
        </p:nvSpPr>
        <p:spPr/>
        <p:txBody>
          <a:bodyPr/>
          <a:lstStyle/>
          <a:p>
            <a:fld id="{387164BF-D67A-46C0-81D2-5BAF67C00C80}" type="slidenum">
              <a:rPr lang="en-US" smtClean="0"/>
              <a:pPr/>
              <a:t>7</a:t>
            </a:fld>
            <a:endParaRPr lang="en-US" dirty="0"/>
          </a:p>
        </p:txBody>
      </p:sp>
      <p:sp>
        <p:nvSpPr>
          <p:cNvPr id="5" name="Title 4"/>
          <p:cNvSpPr>
            <a:spLocks noGrp="1"/>
          </p:cNvSpPr>
          <p:nvPr>
            <p:ph type="title"/>
          </p:nvPr>
        </p:nvSpPr>
        <p:spPr/>
        <p:txBody>
          <a:bodyPr/>
          <a:lstStyle/>
          <a:p>
            <a:r>
              <a:rPr kumimoji="1" lang="fr-FR" altLang="ja-JP" sz="3200" dirty="0" smtClean="0"/>
              <a:t>Evolution d’</a:t>
            </a:r>
            <a:r>
              <a:rPr kumimoji="1" lang="fr-FR" altLang="ja-JP" sz="3200" dirty="0" err="1" smtClean="0"/>
              <a:t>Angular</a:t>
            </a:r>
            <a:endParaRPr lang="fr-FR" sz="3200" dirty="0"/>
          </a:p>
        </p:txBody>
      </p:sp>
      <p:sp>
        <p:nvSpPr>
          <p:cNvPr id="6" name="Text Placeholder 5"/>
          <p:cNvSpPr>
            <a:spLocks noGrp="1"/>
          </p:cNvSpPr>
          <p:nvPr>
            <p:ph type="body" sz="quarter" idx="16"/>
          </p:nvPr>
        </p:nvSpPr>
        <p:spPr>
          <a:xfrm>
            <a:off x="367231" y="1602231"/>
            <a:ext cx="16201800" cy="7375418"/>
          </a:xfrm>
        </p:spPr>
        <p:txBody>
          <a:bodyPr/>
          <a:lstStyle/>
          <a:p>
            <a:pPr marL="342900" indent="-342900" algn="l">
              <a:buFont typeface="Wingdings" panose="05000000000000000000" pitchFamily="2" charset="2"/>
              <a:buChar char="Ø"/>
            </a:pPr>
            <a:r>
              <a:rPr lang="fr-FR" sz="3200" dirty="0" smtClean="0"/>
              <a:t>Deux Grandes évolutions </a:t>
            </a:r>
            <a:r>
              <a:rPr lang="fr-FR" dirty="0" smtClean="0"/>
              <a:t>:</a:t>
            </a:r>
          </a:p>
          <a:p>
            <a:pPr marL="342900" indent="-342900" algn="l">
              <a:buFont typeface="Wingdings" panose="05000000000000000000" pitchFamily="2" charset="2"/>
              <a:buChar char="Ø"/>
            </a:pPr>
            <a:endParaRPr lang="fr-FR" dirty="0" smtClean="0"/>
          </a:p>
          <a:p>
            <a:pPr marL="1669512" lvl="1" indent="-342900">
              <a:buFont typeface="Wingdings" panose="05000000000000000000" pitchFamily="2" charset="2"/>
              <a:buChar char="Ø"/>
            </a:pPr>
            <a:r>
              <a:rPr lang="fr-FR" dirty="0" err="1" smtClean="0"/>
              <a:t>AngularJS</a:t>
            </a:r>
            <a:r>
              <a:rPr lang="fr-FR" dirty="0" smtClean="0"/>
              <a:t> : ou bien </a:t>
            </a:r>
            <a:r>
              <a:rPr lang="fr-FR" dirty="0" err="1" smtClean="0"/>
              <a:t>Angular</a:t>
            </a:r>
            <a:r>
              <a:rPr lang="fr-FR" dirty="0" smtClean="0"/>
              <a:t> 1, basé sur l’architecture MVC côté client, principale </a:t>
            </a:r>
            <a:r>
              <a:rPr lang="fr-FR" dirty="0" err="1" smtClean="0"/>
              <a:t>language</a:t>
            </a:r>
            <a:r>
              <a:rPr lang="fr-FR" dirty="0" smtClean="0"/>
              <a:t> </a:t>
            </a:r>
            <a:r>
              <a:rPr lang="fr-FR" dirty="0" err="1" smtClean="0"/>
              <a:t>JavaSccript</a:t>
            </a:r>
            <a:r>
              <a:rPr lang="fr-FR" dirty="0" smtClean="0"/>
              <a:t>.</a:t>
            </a:r>
          </a:p>
          <a:p>
            <a:pPr marL="1669512" lvl="1" indent="-342900">
              <a:buFont typeface="Wingdings" panose="05000000000000000000" pitchFamily="2" charset="2"/>
              <a:buChar char="Ø"/>
            </a:pPr>
            <a:endParaRPr lang="fr-FR" dirty="0"/>
          </a:p>
          <a:p>
            <a:pPr marL="1669512" lvl="1" indent="-342900">
              <a:buFont typeface="Wingdings" panose="05000000000000000000" pitchFamily="2" charset="2"/>
              <a:buChar char="Ø"/>
            </a:pPr>
            <a:r>
              <a:rPr lang="fr-FR" dirty="0" err="1" smtClean="0"/>
              <a:t>Angular</a:t>
            </a:r>
            <a:r>
              <a:rPr lang="fr-FR" dirty="0" smtClean="0"/>
              <a:t> 2 et plus : restructuration et réécriture d’</a:t>
            </a:r>
            <a:r>
              <a:rPr lang="fr-FR" dirty="0" err="1" smtClean="0"/>
              <a:t>Angular</a:t>
            </a:r>
            <a:r>
              <a:rPr lang="fr-FR" dirty="0" smtClean="0"/>
              <a:t> JS, principale </a:t>
            </a:r>
            <a:r>
              <a:rPr lang="fr-FR" dirty="0" err="1" smtClean="0"/>
              <a:t>language</a:t>
            </a:r>
            <a:r>
              <a:rPr lang="fr-FR" dirty="0" smtClean="0"/>
              <a:t> </a:t>
            </a:r>
            <a:r>
              <a:rPr lang="fr-FR" dirty="0" err="1" smtClean="0"/>
              <a:t>TypeScript</a:t>
            </a:r>
            <a:r>
              <a:rPr lang="fr-FR" dirty="0"/>
              <a:t> </a:t>
            </a:r>
            <a:r>
              <a:rPr lang="fr-FR" dirty="0" smtClean="0"/>
              <a:t>compilé en JavaScript.</a:t>
            </a:r>
          </a:p>
          <a:p>
            <a:pPr marL="1669512" lvl="1" indent="-342900">
              <a:buFont typeface="Wingdings" panose="05000000000000000000" pitchFamily="2" charset="2"/>
              <a:buChar char="Ø"/>
            </a:pPr>
            <a:endParaRPr lang="fr-FR" dirty="0"/>
          </a:p>
          <a:p>
            <a:pPr marL="1669512" lvl="1" indent="-342900">
              <a:buFont typeface="Wingdings" panose="05000000000000000000" pitchFamily="2" charset="2"/>
              <a:buChar char="Ø"/>
            </a:pPr>
            <a:r>
              <a:rPr lang="fr-FR" dirty="0" smtClean="0"/>
              <a:t>Depuis </a:t>
            </a:r>
            <a:r>
              <a:rPr lang="fr-FR" dirty="0" err="1" smtClean="0"/>
              <a:t>Angular</a:t>
            </a:r>
            <a:r>
              <a:rPr lang="fr-FR" dirty="0" smtClean="0"/>
              <a:t> 2 toutes les versions qui suivent sont  amélioration de </a:t>
            </a:r>
            <a:r>
              <a:rPr lang="fr-FR" dirty="0" err="1" smtClean="0"/>
              <a:t>cete</a:t>
            </a:r>
            <a:r>
              <a:rPr lang="fr-FR" dirty="0" smtClean="0"/>
              <a:t> </a:t>
            </a:r>
            <a:r>
              <a:rPr lang="fr-FR" dirty="0" err="1" smtClean="0"/>
              <a:t>dérniére</a:t>
            </a:r>
            <a:r>
              <a:rPr lang="fr-FR" dirty="0" smtClean="0"/>
              <a:t>.</a:t>
            </a:r>
          </a:p>
        </p:txBody>
      </p:sp>
      <p:sp>
        <p:nvSpPr>
          <p:cNvPr id="12" name="Oval 11"/>
          <p:cNvSpPr/>
          <p:nvPr/>
        </p:nvSpPr>
        <p:spPr>
          <a:xfrm>
            <a:off x="2617481" y="6448645"/>
            <a:ext cx="2880320" cy="1530170"/>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3" name="TextBox 12"/>
          <p:cNvSpPr txBox="1"/>
          <p:nvPr/>
        </p:nvSpPr>
        <p:spPr>
          <a:xfrm>
            <a:off x="3022526" y="6921342"/>
            <a:ext cx="2475275" cy="584775"/>
          </a:xfrm>
          <a:prstGeom prst="rect">
            <a:avLst/>
          </a:prstGeom>
          <a:noFill/>
        </p:spPr>
        <p:txBody>
          <a:bodyPr wrap="square" rtlCol="0">
            <a:spAutoFit/>
          </a:bodyPr>
          <a:lstStyle/>
          <a:p>
            <a:r>
              <a:rPr lang="fr-FR" dirty="0" err="1" smtClean="0">
                <a:solidFill>
                  <a:schemeClr val="bg1"/>
                </a:solidFill>
              </a:rPr>
              <a:t>TypeScript</a:t>
            </a:r>
            <a:endParaRPr lang="fr-FR" dirty="0">
              <a:solidFill>
                <a:schemeClr val="bg1"/>
              </a:solidFill>
            </a:endParaRPr>
          </a:p>
        </p:txBody>
      </p:sp>
      <p:sp>
        <p:nvSpPr>
          <p:cNvPr id="14" name="Oval 13"/>
          <p:cNvSpPr/>
          <p:nvPr/>
        </p:nvSpPr>
        <p:spPr>
          <a:xfrm>
            <a:off x="10403644" y="6454286"/>
            <a:ext cx="2880320" cy="1530170"/>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5" name="TextBox 14"/>
          <p:cNvSpPr txBox="1"/>
          <p:nvPr/>
        </p:nvSpPr>
        <p:spPr>
          <a:xfrm>
            <a:off x="10807286" y="6921341"/>
            <a:ext cx="2475275" cy="584775"/>
          </a:xfrm>
          <a:prstGeom prst="rect">
            <a:avLst/>
          </a:prstGeom>
          <a:noFill/>
        </p:spPr>
        <p:txBody>
          <a:bodyPr wrap="square" rtlCol="0">
            <a:spAutoFit/>
          </a:bodyPr>
          <a:lstStyle/>
          <a:p>
            <a:r>
              <a:rPr lang="fr-FR" dirty="0" smtClean="0">
                <a:solidFill>
                  <a:schemeClr val="bg1"/>
                </a:solidFill>
              </a:rPr>
              <a:t>JavaScript</a:t>
            </a:r>
            <a:endParaRPr lang="fr-FR" dirty="0">
              <a:solidFill>
                <a:schemeClr val="bg1"/>
              </a:solidFill>
            </a:endParaRPr>
          </a:p>
        </p:txBody>
      </p:sp>
      <p:sp>
        <p:nvSpPr>
          <p:cNvPr id="16" name="Right Arrow 15"/>
          <p:cNvSpPr/>
          <p:nvPr/>
        </p:nvSpPr>
        <p:spPr>
          <a:xfrm>
            <a:off x="5677821" y="6921341"/>
            <a:ext cx="4725823" cy="584775"/>
          </a:xfrm>
          <a:prstGeom prst="rightArrow">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7" name="TextBox 16"/>
          <p:cNvSpPr txBox="1"/>
          <p:nvPr/>
        </p:nvSpPr>
        <p:spPr>
          <a:xfrm>
            <a:off x="4788577" y="7779156"/>
            <a:ext cx="6525725" cy="584775"/>
          </a:xfrm>
          <a:prstGeom prst="rect">
            <a:avLst/>
          </a:prstGeom>
          <a:noFill/>
        </p:spPr>
        <p:txBody>
          <a:bodyPr wrap="square" rtlCol="0">
            <a:spAutoFit/>
          </a:bodyPr>
          <a:lstStyle/>
          <a:p>
            <a:r>
              <a:rPr lang="fr-FR" dirty="0" smtClean="0"/>
              <a:t>Compilation basé sur </a:t>
            </a:r>
            <a:r>
              <a:rPr lang="fr-FR" dirty="0" err="1" smtClean="0"/>
              <a:t>tsconfig.json</a:t>
            </a:r>
            <a:endParaRPr lang="fr-FR" dirty="0" smtClean="0"/>
          </a:p>
        </p:txBody>
      </p:sp>
      <p:sp>
        <p:nvSpPr>
          <p:cNvPr id="18" name="TextBox 17"/>
          <p:cNvSpPr txBox="1"/>
          <p:nvPr/>
        </p:nvSpPr>
        <p:spPr>
          <a:xfrm>
            <a:off x="2706169" y="9261805"/>
            <a:ext cx="11523924" cy="584775"/>
          </a:xfrm>
          <a:prstGeom prst="rect">
            <a:avLst/>
          </a:prstGeom>
          <a:noFill/>
        </p:spPr>
        <p:txBody>
          <a:bodyPr wrap="none" rtlCol="0">
            <a:spAutoFit/>
          </a:bodyPr>
          <a:lstStyle/>
          <a:p>
            <a:r>
              <a:rPr lang="fr-FR" dirty="0"/>
              <a:t>Voir en plus : </a:t>
            </a:r>
            <a:r>
              <a:rPr lang="fr-FR" dirty="0">
                <a:hlinkClick r:id="rId3"/>
              </a:rPr>
              <a:t>https://</a:t>
            </a:r>
            <a:r>
              <a:rPr lang="fr-FR" dirty="0" smtClean="0">
                <a:hlinkClick r:id="rId3"/>
              </a:rPr>
              <a:t>angular.io/guide/angular-compiler-options</a:t>
            </a:r>
            <a:r>
              <a:rPr lang="fr-FR" dirty="0" smtClean="0"/>
              <a:t> </a:t>
            </a:r>
            <a:endParaRPr lang="fr-FR" dirty="0"/>
          </a:p>
        </p:txBody>
      </p:sp>
    </p:spTree>
    <p:extLst>
      <p:ext uri="{BB962C8B-B14F-4D97-AF65-F5344CB8AC3E}">
        <p14:creationId xmlns:p14="http://schemas.microsoft.com/office/powerpoint/2010/main" val="42720852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70</a:t>
            </a:fld>
            <a:endParaRPr lang="en-US" dirty="0"/>
          </a:p>
        </p:txBody>
      </p:sp>
      <p:sp>
        <p:nvSpPr>
          <p:cNvPr id="5" name="Titre 4"/>
          <p:cNvSpPr>
            <a:spLocks noGrp="1"/>
          </p:cNvSpPr>
          <p:nvPr>
            <p:ph type="title"/>
          </p:nvPr>
        </p:nvSpPr>
        <p:spPr/>
        <p:txBody>
          <a:bodyPr/>
          <a:lstStyle/>
          <a:p>
            <a:r>
              <a:rPr lang="fr-FR" sz="4800" dirty="0" smtClean="0"/>
              <a:t>Security </a:t>
            </a:r>
            <a:r>
              <a:rPr lang="fr-FR" sz="4800" dirty="0" err="1" smtClean="0"/>
              <a:t>Account</a:t>
            </a:r>
            <a:r>
              <a:rPr lang="fr-FR" sz="4800" dirty="0" smtClean="0"/>
              <a:t> Service</a:t>
            </a:r>
            <a:endParaRPr lang="fr-FR" sz="4800" dirty="0"/>
          </a:p>
        </p:txBody>
      </p:sp>
      <p:sp>
        <p:nvSpPr>
          <p:cNvPr id="4" name="ZoneTexte 3"/>
          <p:cNvSpPr txBox="1"/>
          <p:nvPr/>
        </p:nvSpPr>
        <p:spPr>
          <a:xfrm>
            <a:off x="7973076" y="2857678"/>
            <a:ext cx="894322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800" dirty="0" smtClean="0"/>
              <a:t>    public </a:t>
            </a:r>
            <a:r>
              <a:rPr lang="fr-FR" sz="1800" dirty="0"/>
              <a:t>Utilisateur </a:t>
            </a:r>
            <a:r>
              <a:rPr lang="fr-FR" sz="1800" dirty="0" err="1"/>
              <a:t>saveUser</a:t>
            </a:r>
            <a:r>
              <a:rPr lang="fr-FR" sz="1800" dirty="0"/>
              <a:t>(Utilisateur user);</a:t>
            </a:r>
          </a:p>
          <a:p>
            <a:r>
              <a:rPr lang="fr-FR" sz="1800" dirty="0"/>
              <a:t>    public </a:t>
            </a:r>
            <a:r>
              <a:rPr lang="fr-FR" sz="1800" dirty="0" err="1"/>
              <a:t>Role</a:t>
            </a:r>
            <a:r>
              <a:rPr lang="fr-FR" sz="1800" dirty="0"/>
              <a:t> </a:t>
            </a:r>
            <a:r>
              <a:rPr lang="fr-FR" sz="1800" dirty="0" err="1"/>
              <a:t>saveRole</a:t>
            </a:r>
            <a:r>
              <a:rPr lang="fr-FR" sz="1800" dirty="0"/>
              <a:t>(</a:t>
            </a:r>
            <a:r>
              <a:rPr lang="fr-FR" sz="1800" dirty="0" err="1"/>
              <a:t>Role</a:t>
            </a:r>
            <a:r>
              <a:rPr lang="fr-FR" sz="1800" dirty="0"/>
              <a:t> </a:t>
            </a:r>
            <a:r>
              <a:rPr lang="fr-FR" sz="1800" dirty="0" err="1"/>
              <a:t>role</a:t>
            </a:r>
            <a:r>
              <a:rPr lang="fr-FR" sz="1800" dirty="0"/>
              <a:t>);</a:t>
            </a:r>
          </a:p>
          <a:p>
            <a:r>
              <a:rPr lang="fr-FR" sz="1800" dirty="0"/>
              <a:t>    public </a:t>
            </a:r>
            <a:r>
              <a:rPr lang="fr-FR" sz="1800" dirty="0" err="1"/>
              <a:t>void</a:t>
            </a:r>
            <a:r>
              <a:rPr lang="fr-FR" sz="1800" dirty="0"/>
              <a:t> </a:t>
            </a:r>
            <a:r>
              <a:rPr lang="fr-FR" sz="1800" dirty="0" err="1"/>
              <a:t>addRoleToUser</a:t>
            </a:r>
            <a:r>
              <a:rPr lang="fr-FR" sz="1800" dirty="0"/>
              <a:t>(String </a:t>
            </a:r>
            <a:r>
              <a:rPr lang="fr-FR" sz="1800" dirty="0" err="1"/>
              <a:t>userName,String</a:t>
            </a:r>
            <a:r>
              <a:rPr lang="fr-FR" sz="1800" dirty="0"/>
              <a:t> </a:t>
            </a:r>
            <a:r>
              <a:rPr lang="fr-FR" sz="1800" dirty="0" err="1"/>
              <a:t>roleName</a:t>
            </a:r>
            <a:r>
              <a:rPr lang="fr-FR" sz="1800" dirty="0"/>
              <a:t>);</a:t>
            </a:r>
          </a:p>
          <a:p>
            <a:r>
              <a:rPr lang="fr-FR" sz="1800" dirty="0"/>
              <a:t>    public Utilisateur </a:t>
            </a:r>
            <a:r>
              <a:rPr lang="fr-FR" sz="1800" dirty="0" err="1"/>
              <a:t>findUserByUsername</a:t>
            </a:r>
            <a:r>
              <a:rPr lang="fr-FR" sz="1800" dirty="0"/>
              <a:t>(String </a:t>
            </a:r>
            <a:r>
              <a:rPr lang="fr-FR" sz="1800" dirty="0" err="1"/>
              <a:t>username</a:t>
            </a:r>
            <a:r>
              <a:rPr lang="fr-FR" sz="1800" dirty="0"/>
              <a:t>);</a:t>
            </a:r>
          </a:p>
          <a:p>
            <a:r>
              <a:rPr lang="fr-FR" sz="1800" dirty="0"/>
              <a:t>    public Utilisateur </a:t>
            </a:r>
            <a:r>
              <a:rPr lang="fr-FR" sz="1800" dirty="0" err="1"/>
              <a:t>findUserById</a:t>
            </a:r>
            <a:r>
              <a:rPr lang="fr-FR" sz="1800" dirty="0"/>
              <a:t>(Long id);</a:t>
            </a:r>
          </a:p>
          <a:p>
            <a:r>
              <a:rPr lang="fr-FR" sz="1800" dirty="0"/>
              <a:t>    public List&lt;Utilisateur&gt; </a:t>
            </a:r>
            <a:r>
              <a:rPr lang="fr-FR" sz="1800" dirty="0" err="1"/>
              <a:t>getAllUserAppDesc</a:t>
            </a:r>
            <a:r>
              <a:rPr lang="fr-FR" sz="1800" dirty="0"/>
              <a:t>();</a:t>
            </a:r>
          </a:p>
          <a:p>
            <a:r>
              <a:rPr lang="fr-FR" sz="1800" dirty="0"/>
              <a:t>    public Long </a:t>
            </a:r>
            <a:r>
              <a:rPr lang="fr-FR" sz="1800" dirty="0" err="1"/>
              <a:t>countUsersInDB</a:t>
            </a:r>
            <a:r>
              <a:rPr lang="fr-FR" sz="1800" dirty="0"/>
              <a:t>();</a:t>
            </a:r>
          </a:p>
          <a:p>
            <a:r>
              <a:rPr lang="fr-FR" sz="1800" dirty="0"/>
              <a:t>    public Utilisateur </a:t>
            </a:r>
            <a:r>
              <a:rPr lang="fr-FR" sz="1800" dirty="0" err="1"/>
              <a:t>updateUser</a:t>
            </a:r>
            <a:r>
              <a:rPr lang="fr-FR" sz="1800" dirty="0"/>
              <a:t>(String </a:t>
            </a:r>
            <a:r>
              <a:rPr lang="fr-FR" sz="1800" dirty="0" err="1"/>
              <a:t>nickName</a:t>
            </a:r>
            <a:r>
              <a:rPr lang="fr-FR" sz="1800" dirty="0"/>
              <a:t>, byte[] photo, Long </a:t>
            </a:r>
            <a:r>
              <a:rPr lang="fr-FR" sz="1800" dirty="0" err="1"/>
              <a:t>userId</a:t>
            </a:r>
            <a:r>
              <a:rPr lang="fr-FR" sz="1800" dirty="0"/>
              <a:t>);</a:t>
            </a:r>
          </a:p>
        </p:txBody>
      </p:sp>
    </p:spTree>
    <p:extLst>
      <p:ext uri="{BB962C8B-B14F-4D97-AF65-F5344CB8AC3E}">
        <p14:creationId xmlns:p14="http://schemas.microsoft.com/office/powerpoint/2010/main" val="25952047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71</a:t>
            </a:fld>
            <a:endParaRPr lang="en-US" dirty="0"/>
          </a:p>
        </p:txBody>
      </p:sp>
      <p:sp>
        <p:nvSpPr>
          <p:cNvPr id="5" name="Titre 4"/>
          <p:cNvSpPr>
            <a:spLocks noGrp="1"/>
          </p:cNvSpPr>
          <p:nvPr>
            <p:ph type="title"/>
          </p:nvPr>
        </p:nvSpPr>
        <p:spPr/>
        <p:txBody>
          <a:bodyPr/>
          <a:lstStyle/>
          <a:p>
            <a:r>
              <a:rPr lang="fr-FR" sz="4800" dirty="0" smtClean="0"/>
              <a:t>Security </a:t>
            </a:r>
            <a:r>
              <a:rPr lang="fr-FR" sz="4800" dirty="0" err="1" smtClean="0"/>
              <a:t>Account</a:t>
            </a:r>
            <a:r>
              <a:rPr lang="fr-FR" sz="4800" dirty="0" smtClean="0"/>
              <a:t> Service</a:t>
            </a:r>
            <a:endParaRPr lang="fr-FR" sz="4800" dirty="0"/>
          </a:p>
        </p:txBody>
      </p:sp>
      <p:sp>
        <p:nvSpPr>
          <p:cNvPr id="4" name="ZoneTexte 3"/>
          <p:cNvSpPr txBox="1"/>
          <p:nvPr/>
        </p:nvSpPr>
        <p:spPr>
          <a:xfrm>
            <a:off x="7794866" y="192950"/>
            <a:ext cx="8943226" cy="161582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800" dirty="0"/>
              <a:t> @Service</a:t>
            </a:r>
          </a:p>
          <a:p>
            <a:r>
              <a:rPr lang="fr-FR" sz="1800" dirty="0"/>
              <a:t>@</a:t>
            </a:r>
            <a:r>
              <a:rPr lang="fr-FR" sz="1800" dirty="0" err="1"/>
              <a:t>Transactional</a:t>
            </a:r>
            <a:endParaRPr lang="fr-FR" sz="1800" dirty="0"/>
          </a:p>
          <a:p>
            <a:r>
              <a:rPr lang="fr-FR" sz="1800" dirty="0"/>
              <a:t>public class </a:t>
            </a:r>
            <a:r>
              <a:rPr lang="fr-FR" sz="1800" dirty="0" err="1"/>
              <a:t>AccountServiceImpl</a:t>
            </a:r>
            <a:r>
              <a:rPr lang="fr-FR" sz="1800" dirty="0"/>
              <a:t> </a:t>
            </a:r>
            <a:r>
              <a:rPr lang="fr-FR" sz="1800" dirty="0" err="1"/>
              <a:t>implements</a:t>
            </a:r>
            <a:r>
              <a:rPr lang="fr-FR" sz="1800" dirty="0"/>
              <a:t> </a:t>
            </a:r>
            <a:r>
              <a:rPr lang="fr-FR" sz="1800" dirty="0" err="1"/>
              <a:t>AccountService</a:t>
            </a:r>
            <a:r>
              <a:rPr lang="fr-FR" sz="1800" dirty="0"/>
              <a:t> {</a:t>
            </a:r>
          </a:p>
          <a:p>
            <a:endParaRPr lang="fr-FR" sz="1800" dirty="0"/>
          </a:p>
          <a:p>
            <a:r>
              <a:rPr lang="fr-FR" sz="1800" dirty="0"/>
              <a:t>    @</a:t>
            </a:r>
            <a:r>
              <a:rPr lang="fr-FR" sz="1800" dirty="0" err="1"/>
              <a:t>Autowired</a:t>
            </a:r>
            <a:endParaRPr lang="fr-FR" sz="1800" dirty="0"/>
          </a:p>
          <a:p>
            <a:r>
              <a:rPr lang="fr-FR" sz="1800" dirty="0"/>
              <a:t>    </a:t>
            </a:r>
            <a:r>
              <a:rPr lang="fr-FR" sz="1800" dirty="0" err="1"/>
              <a:t>private</a:t>
            </a:r>
            <a:r>
              <a:rPr lang="fr-FR" sz="1800" dirty="0"/>
              <a:t> </a:t>
            </a:r>
            <a:r>
              <a:rPr lang="fr-FR" sz="1800" dirty="0" err="1"/>
              <a:t>BCryptPasswordEncoder</a:t>
            </a:r>
            <a:r>
              <a:rPr lang="fr-FR" sz="1800" dirty="0"/>
              <a:t> </a:t>
            </a:r>
            <a:r>
              <a:rPr lang="fr-FR" sz="1800" dirty="0" err="1"/>
              <a:t>bCryptPasswordEncoder</a:t>
            </a:r>
            <a:r>
              <a:rPr lang="fr-FR" sz="1800" dirty="0"/>
              <a:t>;</a:t>
            </a:r>
          </a:p>
          <a:p>
            <a:endParaRPr lang="fr-FR" sz="1800" dirty="0"/>
          </a:p>
          <a:p>
            <a:r>
              <a:rPr lang="fr-FR" sz="1800" dirty="0"/>
              <a:t>    </a:t>
            </a:r>
            <a:r>
              <a:rPr lang="fr-FR" sz="1800" dirty="0" err="1"/>
              <a:t>private</a:t>
            </a:r>
            <a:r>
              <a:rPr lang="fr-FR" sz="1800" dirty="0"/>
              <a:t> </a:t>
            </a:r>
            <a:r>
              <a:rPr lang="fr-FR" sz="1800" dirty="0" err="1"/>
              <a:t>UtilisateurRepository</a:t>
            </a:r>
            <a:r>
              <a:rPr lang="fr-FR" sz="1800" dirty="0"/>
              <a:t> </a:t>
            </a:r>
            <a:r>
              <a:rPr lang="fr-FR" sz="1800" dirty="0" err="1"/>
              <a:t>utilisateurRepository</a:t>
            </a:r>
            <a:r>
              <a:rPr lang="fr-FR" sz="1800" dirty="0"/>
              <a:t>;</a:t>
            </a:r>
          </a:p>
          <a:p>
            <a:r>
              <a:rPr lang="fr-FR" sz="1800" dirty="0"/>
              <a:t>    </a:t>
            </a:r>
            <a:r>
              <a:rPr lang="fr-FR" sz="1800" dirty="0" err="1"/>
              <a:t>private</a:t>
            </a:r>
            <a:r>
              <a:rPr lang="fr-FR" sz="1800" dirty="0"/>
              <a:t> </a:t>
            </a:r>
            <a:r>
              <a:rPr lang="fr-FR" sz="1800" dirty="0" err="1"/>
              <a:t>RoleRepository</a:t>
            </a:r>
            <a:r>
              <a:rPr lang="fr-FR" sz="1800" dirty="0"/>
              <a:t> </a:t>
            </a:r>
            <a:r>
              <a:rPr lang="fr-FR" sz="1800" dirty="0" err="1"/>
              <a:t>roleRepository</a:t>
            </a:r>
            <a:r>
              <a:rPr lang="fr-FR" sz="1800" dirty="0"/>
              <a:t>;</a:t>
            </a:r>
          </a:p>
          <a:p>
            <a:endParaRPr lang="fr-FR" sz="1800" dirty="0"/>
          </a:p>
          <a:p>
            <a:r>
              <a:rPr lang="fr-FR" sz="1800" dirty="0"/>
              <a:t>    public </a:t>
            </a:r>
            <a:r>
              <a:rPr lang="fr-FR" sz="1800" dirty="0" err="1"/>
              <a:t>AccountServiceImpl</a:t>
            </a:r>
            <a:r>
              <a:rPr lang="fr-FR" sz="1800" dirty="0"/>
              <a:t>(</a:t>
            </a:r>
            <a:r>
              <a:rPr lang="fr-FR" sz="1800" dirty="0" err="1"/>
              <a:t>UtilisateurRepository</a:t>
            </a:r>
            <a:r>
              <a:rPr lang="fr-FR" sz="1800" dirty="0"/>
              <a:t> </a:t>
            </a:r>
            <a:r>
              <a:rPr lang="fr-FR" sz="1800" dirty="0" err="1"/>
              <a:t>utilisateurRepository</a:t>
            </a:r>
            <a:r>
              <a:rPr lang="fr-FR" sz="1800" dirty="0"/>
              <a:t>, </a:t>
            </a:r>
            <a:r>
              <a:rPr lang="fr-FR" sz="1800" dirty="0" err="1"/>
              <a:t>RoleRepository</a:t>
            </a:r>
            <a:r>
              <a:rPr lang="fr-FR" sz="1800" dirty="0"/>
              <a:t> </a:t>
            </a:r>
            <a:r>
              <a:rPr lang="fr-FR" sz="1800" dirty="0" err="1"/>
              <a:t>roleRepository</a:t>
            </a:r>
            <a:r>
              <a:rPr lang="fr-FR" sz="1800" dirty="0"/>
              <a:t>){</a:t>
            </a:r>
          </a:p>
          <a:p>
            <a:r>
              <a:rPr lang="fr-FR" sz="1800" dirty="0"/>
              <a:t>        </a:t>
            </a:r>
            <a:r>
              <a:rPr lang="fr-FR" sz="1800" dirty="0" err="1"/>
              <a:t>this.utilisateurRepository</a:t>
            </a:r>
            <a:r>
              <a:rPr lang="fr-FR" sz="1800" dirty="0"/>
              <a:t> = </a:t>
            </a:r>
            <a:r>
              <a:rPr lang="fr-FR" sz="1800" dirty="0" err="1"/>
              <a:t>utilisateurRepository</a:t>
            </a:r>
            <a:r>
              <a:rPr lang="fr-FR" sz="1800" dirty="0"/>
              <a:t>;</a:t>
            </a:r>
          </a:p>
          <a:p>
            <a:r>
              <a:rPr lang="fr-FR" sz="1800" dirty="0"/>
              <a:t>        </a:t>
            </a:r>
            <a:r>
              <a:rPr lang="fr-FR" sz="1800" dirty="0" err="1"/>
              <a:t>this.roleRepository</a:t>
            </a:r>
            <a:r>
              <a:rPr lang="fr-FR" sz="1800" dirty="0"/>
              <a:t> = </a:t>
            </a:r>
            <a:r>
              <a:rPr lang="fr-FR" sz="1800" dirty="0" err="1"/>
              <a:t>roleRepository</a:t>
            </a:r>
            <a:r>
              <a:rPr lang="fr-FR" sz="1800" dirty="0"/>
              <a:t>;</a:t>
            </a:r>
          </a:p>
          <a:p>
            <a:r>
              <a:rPr lang="fr-FR" sz="1800" dirty="0"/>
              <a:t>    }</a:t>
            </a:r>
          </a:p>
          <a:p>
            <a:endParaRPr lang="fr-FR" sz="1800" dirty="0"/>
          </a:p>
          <a:p>
            <a:r>
              <a:rPr lang="fr-FR" sz="1800" dirty="0"/>
              <a:t>    @</a:t>
            </a:r>
            <a:r>
              <a:rPr lang="fr-FR" sz="1800" dirty="0" err="1"/>
              <a:t>Override</a:t>
            </a:r>
            <a:endParaRPr lang="fr-FR" sz="1800" dirty="0"/>
          </a:p>
          <a:p>
            <a:r>
              <a:rPr lang="fr-FR" sz="1800" dirty="0"/>
              <a:t>    public Utilisateur </a:t>
            </a:r>
            <a:r>
              <a:rPr lang="fr-FR" sz="1800" dirty="0" err="1"/>
              <a:t>saveUser</a:t>
            </a:r>
            <a:r>
              <a:rPr lang="fr-FR" sz="1800" dirty="0"/>
              <a:t>(Utilisateur user) {</a:t>
            </a:r>
          </a:p>
          <a:p>
            <a:r>
              <a:rPr lang="fr-FR" sz="1800" dirty="0"/>
              <a:t>        </a:t>
            </a:r>
            <a:r>
              <a:rPr lang="fr-FR" sz="1800" dirty="0" err="1"/>
              <a:t>user.setPassword</a:t>
            </a:r>
            <a:r>
              <a:rPr lang="fr-FR" sz="1800" dirty="0"/>
              <a:t>(</a:t>
            </a:r>
            <a:r>
              <a:rPr lang="fr-FR" sz="1800" dirty="0" err="1"/>
              <a:t>bCryptPasswordEncoder.encode</a:t>
            </a:r>
            <a:r>
              <a:rPr lang="fr-FR" sz="1800" dirty="0"/>
              <a:t>(</a:t>
            </a:r>
            <a:r>
              <a:rPr lang="fr-FR" sz="1800" dirty="0" err="1"/>
              <a:t>user.getPassword</a:t>
            </a:r>
            <a:r>
              <a:rPr lang="fr-FR" sz="1800" dirty="0"/>
              <a:t>()));</a:t>
            </a:r>
          </a:p>
          <a:p>
            <a:r>
              <a:rPr lang="fr-FR" sz="1800" dirty="0"/>
              <a:t>        return </a:t>
            </a:r>
            <a:r>
              <a:rPr lang="fr-FR" sz="1800" dirty="0" err="1"/>
              <a:t>this.utilisateurRepository.save</a:t>
            </a:r>
            <a:r>
              <a:rPr lang="fr-FR" sz="1800" dirty="0"/>
              <a:t>(user);</a:t>
            </a:r>
          </a:p>
          <a:p>
            <a:r>
              <a:rPr lang="fr-FR" sz="1800" dirty="0"/>
              <a:t>    }</a:t>
            </a:r>
          </a:p>
          <a:p>
            <a:endParaRPr lang="fr-FR" sz="1800" dirty="0"/>
          </a:p>
          <a:p>
            <a:r>
              <a:rPr lang="fr-FR" sz="1800" dirty="0"/>
              <a:t>    @</a:t>
            </a:r>
            <a:r>
              <a:rPr lang="fr-FR" sz="1800" dirty="0" err="1"/>
              <a:t>Override</a:t>
            </a:r>
            <a:endParaRPr lang="fr-FR" sz="1800" dirty="0"/>
          </a:p>
          <a:p>
            <a:r>
              <a:rPr lang="fr-FR" sz="1800" dirty="0"/>
              <a:t>    public </a:t>
            </a:r>
            <a:r>
              <a:rPr lang="fr-FR" sz="1800" dirty="0" err="1"/>
              <a:t>Role</a:t>
            </a:r>
            <a:r>
              <a:rPr lang="fr-FR" sz="1800" dirty="0"/>
              <a:t> </a:t>
            </a:r>
            <a:r>
              <a:rPr lang="fr-FR" sz="1800" dirty="0" err="1"/>
              <a:t>saveRole</a:t>
            </a:r>
            <a:r>
              <a:rPr lang="fr-FR" sz="1800" dirty="0"/>
              <a:t>(</a:t>
            </a:r>
            <a:r>
              <a:rPr lang="fr-FR" sz="1800" dirty="0" err="1"/>
              <a:t>Role</a:t>
            </a:r>
            <a:r>
              <a:rPr lang="fr-FR" sz="1800" dirty="0"/>
              <a:t> </a:t>
            </a:r>
            <a:r>
              <a:rPr lang="fr-FR" sz="1800" dirty="0" err="1"/>
              <a:t>role</a:t>
            </a:r>
            <a:r>
              <a:rPr lang="fr-FR" sz="1800" dirty="0"/>
              <a:t>) {</a:t>
            </a:r>
          </a:p>
          <a:p>
            <a:r>
              <a:rPr lang="fr-FR" sz="1800" dirty="0"/>
              <a:t>        return </a:t>
            </a:r>
            <a:r>
              <a:rPr lang="fr-FR" sz="1800" dirty="0" err="1"/>
              <a:t>this.roleRepository.save</a:t>
            </a:r>
            <a:r>
              <a:rPr lang="fr-FR" sz="1800" dirty="0"/>
              <a:t>(</a:t>
            </a:r>
            <a:r>
              <a:rPr lang="fr-FR" sz="1800" dirty="0" err="1"/>
              <a:t>role</a:t>
            </a:r>
            <a:r>
              <a:rPr lang="fr-FR" sz="1800" dirty="0"/>
              <a:t>);</a:t>
            </a:r>
          </a:p>
          <a:p>
            <a:r>
              <a:rPr lang="fr-FR" sz="1800" dirty="0"/>
              <a:t>    }</a:t>
            </a:r>
          </a:p>
          <a:p>
            <a:endParaRPr lang="fr-FR" sz="1800" dirty="0"/>
          </a:p>
          <a:p>
            <a:r>
              <a:rPr lang="fr-FR" sz="1800" dirty="0"/>
              <a:t>    @</a:t>
            </a:r>
            <a:r>
              <a:rPr lang="fr-FR" sz="1800" dirty="0" err="1"/>
              <a:t>Override</a:t>
            </a:r>
            <a:endParaRPr lang="fr-FR" sz="1800" dirty="0"/>
          </a:p>
          <a:p>
            <a:r>
              <a:rPr lang="fr-FR" sz="1800" dirty="0"/>
              <a:t>    public </a:t>
            </a:r>
            <a:r>
              <a:rPr lang="fr-FR" sz="1800" dirty="0" err="1"/>
              <a:t>void</a:t>
            </a:r>
            <a:r>
              <a:rPr lang="fr-FR" sz="1800" dirty="0"/>
              <a:t> </a:t>
            </a:r>
            <a:r>
              <a:rPr lang="fr-FR" sz="1800" dirty="0" err="1"/>
              <a:t>addRoleToUser</a:t>
            </a:r>
            <a:r>
              <a:rPr lang="fr-FR" sz="1800" dirty="0"/>
              <a:t>(String </a:t>
            </a:r>
            <a:r>
              <a:rPr lang="fr-FR" sz="1800" dirty="0" err="1"/>
              <a:t>userName</a:t>
            </a:r>
            <a:r>
              <a:rPr lang="fr-FR" sz="1800" dirty="0"/>
              <a:t>, String </a:t>
            </a:r>
            <a:r>
              <a:rPr lang="fr-FR" sz="1800" dirty="0" err="1"/>
              <a:t>roleName</a:t>
            </a:r>
            <a:r>
              <a:rPr lang="fr-FR" sz="1800" dirty="0"/>
              <a:t>) {</a:t>
            </a:r>
          </a:p>
          <a:p>
            <a:r>
              <a:rPr lang="fr-FR" sz="1800" dirty="0"/>
              <a:t>        </a:t>
            </a:r>
            <a:r>
              <a:rPr lang="fr-FR" sz="1800" dirty="0" err="1"/>
              <a:t>Role</a:t>
            </a:r>
            <a:r>
              <a:rPr lang="fr-FR" sz="1800" dirty="0"/>
              <a:t> </a:t>
            </a:r>
            <a:r>
              <a:rPr lang="fr-FR" sz="1800" dirty="0" err="1"/>
              <a:t>role</a:t>
            </a:r>
            <a:r>
              <a:rPr lang="fr-FR" sz="1800" dirty="0"/>
              <a:t> = </a:t>
            </a:r>
            <a:r>
              <a:rPr lang="fr-FR" sz="1800" dirty="0" err="1"/>
              <a:t>this.roleRepository.findByRole</a:t>
            </a:r>
            <a:r>
              <a:rPr lang="fr-FR" sz="1800" dirty="0"/>
              <a:t>(</a:t>
            </a:r>
            <a:r>
              <a:rPr lang="fr-FR" sz="1800" dirty="0" err="1"/>
              <a:t>roleName</a:t>
            </a:r>
            <a:r>
              <a:rPr lang="fr-FR" sz="1800" dirty="0"/>
              <a:t>);</a:t>
            </a:r>
          </a:p>
          <a:p>
            <a:r>
              <a:rPr lang="fr-FR" sz="1800" dirty="0"/>
              <a:t>        Utilisateur user = </a:t>
            </a:r>
            <a:r>
              <a:rPr lang="fr-FR" sz="1800" dirty="0" err="1"/>
              <a:t>this.utilisateurRepository.findByUsername</a:t>
            </a:r>
            <a:r>
              <a:rPr lang="fr-FR" sz="1800" dirty="0"/>
              <a:t>(</a:t>
            </a:r>
            <a:r>
              <a:rPr lang="fr-FR" sz="1800" dirty="0" err="1"/>
              <a:t>userName</a:t>
            </a:r>
            <a:r>
              <a:rPr lang="fr-FR" sz="1800" dirty="0"/>
              <a:t>);</a:t>
            </a:r>
          </a:p>
          <a:p>
            <a:r>
              <a:rPr lang="fr-FR" sz="1800" dirty="0"/>
              <a:t>        </a:t>
            </a:r>
            <a:r>
              <a:rPr lang="fr-FR" sz="1800" dirty="0" err="1"/>
              <a:t>user.getRole</a:t>
            </a:r>
            <a:r>
              <a:rPr lang="fr-FR" sz="1800" dirty="0"/>
              <a:t>().</a:t>
            </a:r>
            <a:r>
              <a:rPr lang="fr-FR" sz="1800" dirty="0" err="1"/>
              <a:t>add</a:t>
            </a:r>
            <a:r>
              <a:rPr lang="fr-FR" sz="1800" dirty="0"/>
              <a:t>(</a:t>
            </a:r>
            <a:r>
              <a:rPr lang="fr-FR" sz="1800" dirty="0" err="1"/>
              <a:t>role</a:t>
            </a:r>
            <a:r>
              <a:rPr lang="fr-FR" sz="1800" dirty="0"/>
              <a:t>);</a:t>
            </a:r>
          </a:p>
          <a:p>
            <a:r>
              <a:rPr lang="fr-FR" sz="1800" dirty="0"/>
              <a:t>    }</a:t>
            </a:r>
          </a:p>
          <a:p>
            <a:endParaRPr lang="fr-FR" sz="1800" dirty="0"/>
          </a:p>
          <a:p>
            <a:r>
              <a:rPr lang="fr-FR" sz="1800" dirty="0"/>
              <a:t>    @</a:t>
            </a:r>
            <a:r>
              <a:rPr lang="fr-FR" sz="1800" dirty="0" err="1"/>
              <a:t>Override</a:t>
            </a:r>
            <a:endParaRPr lang="fr-FR" sz="1800" dirty="0"/>
          </a:p>
          <a:p>
            <a:r>
              <a:rPr lang="fr-FR" sz="1800" dirty="0"/>
              <a:t>    public Utilisateur </a:t>
            </a:r>
            <a:r>
              <a:rPr lang="fr-FR" sz="1800" dirty="0" err="1"/>
              <a:t>findUserByUsername</a:t>
            </a:r>
            <a:r>
              <a:rPr lang="fr-FR" sz="1800" dirty="0"/>
              <a:t>(String </a:t>
            </a:r>
            <a:r>
              <a:rPr lang="fr-FR" sz="1800" dirty="0" err="1"/>
              <a:t>username</a:t>
            </a:r>
            <a:r>
              <a:rPr lang="fr-FR" sz="1800" dirty="0"/>
              <a:t>) {</a:t>
            </a:r>
          </a:p>
          <a:p>
            <a:r>
              <a:rPr lang="fr-FR" sz="1800" dirty="0"/>
              <a:t>        return </a:t>
            </a:r>
            <a:r>
              <a:rPr lang="fr-FR" sz="1800" dirty="0" err="1"/>
              <a:t>this.utilisateurRepository.findByUsername</a:t>
            </a:r>
            <a:r>
              <a:rPr lang="fr-FR" sz="1800" dirty="0"/>
              <a:t>(</a:t>
            </a:r>
            <a:r>
              <a:rPr lang="fr-FR" sz="1800" dirty="0" err="1"/>
              <a:t>username</a:t>
            </a:r>
            <a:r>
              <a:rPr lang="fr-FR" sz="1800" dirty="0"/>
              <a:t>);</a:t>
            </a:r>
          </a:p>
          <a:p>
            <a:r>
              <a:rPr lang="fr-FR" sz="1800" dirty="0"/>
              <a:t>    }</a:t>
            </a:r>
          </a:p>
          <a:p>
            <a:endParaRPr lang="fr-FR" sz="1800" dirty="0"/>
          </a:p>
          <a:p>
            <a:r>
              <a:rPr lang="fr-FR" sz="1800" dirty="0"/>
              <a:t>    @</a:t>
            </a:r>
            <a:r>
              <a:rPr lang="fr-FR" sz="1800" dirty="0" err="1"/>
              <a:t>Override</a:t>
            </a:r>
            <a:endParaRPr lang="fr-FR" sz="1800" dirty="0"/>
          </a:p>
          <a:p>
            <a:r>
              <a:rPr lang="fr-FR" sz="1800" dirty="0"/>
              <a:t>    public Utilisateur </a:t>
            </a:r>
            <a:r>
              <a:rPr lang="fr-FR" sz="1800" dirty="0" err="1"/>
              <a:t>findUserById</a:t>
            </a:r>
            <a:r>
              <a:rPr lang="fr-FR" sz="1800" dirty="0"/>
              <a:t>(Long id) {</a:t>
            </a:r>
          </a:p>
          <a:p>
            <a:r>
              <a:rPr lang="fr-FR" sz="1800" dirty="0"/>
              <a:t>        return </a:t>
            </a:r>
            <a:r>
              <a:rPr lang="fr-FR" sz="1800" dirty="0" err="1"/>
              <a:t>this.utilisateurRepository.findById</a:t>
            </a:r>
            <a:r>
              <a:rPr lang="fr-FR" sz="1800" dirty="0"/>
              <a:t>(id).</a:t>
            </a:r>
            <a:r>
              <a:rPr lang="fr-FR" sz="1800" dirty="0" err="1"/>
              <a:t>get</a:t>
            </a:r>
            <a:r>
              <a:rPr lang="fr-FR" sz="1800" dirty="0"/>
              <a:t>();</a:t>
            </a:r>
          </a:p>
          <a:p>
            <a:r>
              <a:rPr lang="fr-FR" sz="1800" dirty="0"/>
              <a:t>    }</a:t>
            </a:r>
          </a:p>
          <a:p>
            <a:endParaRPr lang="fr-FR" sz="1800" dirty="0"/>
          </a:p>
          <a:p>
            <a:r>
              <a:rPr lang="fr-FR" sz="1800" dirty="0"/>
              <a:t>    @</a:t>
            </a:r>
            <a:r>
              <a:rPr lang="fr-FR" sz="1800" dirty="0" err="1"/>
              <a:t>Override</a:t>
            </a:r>
            <a:endParaRPr lang="fr-FR" sz="1800" dirty="0"/>
          </a:p>
          <a:p>
            <a:r>
              <a:rPr lang="fr-FR" sz="1800" dirty="0"/>
              <a:t>    public List&lt;Utilisateur&gt; </a:t>
            </a:r>
            <a:r>
              <a:rPr lang="fr-FR" sz="1800" dirty="0" err="1"/>
              <a:t>getAllUserAppDesc</a:t>
            </a:r>
            <a:r>
              <a:rPr lang="fr-FR" sz="1800" dirty="0"/>
              <a:t>() {</a:t>
            </a:r>
          </a:p>
          <a:p>
            <a:r>
              <a:rPr lang="fr-FR" sz="1800" dirty="0"/>
              <a:t>        return </a:t>
            </a:r>
            <a:r>
              <a:rPr lang="fr-FR" sz="1800" dirty="0" err="1"/>
              <a:t>null</a:t>
            </a:r>
            <a:r>
              <a:rPr lang="fr-FR" sz="1800" dirty="0"/>
              <a:t>;</a:t>
            </a:r>
          </a:p>
          <a:p>
            <a:r>
              <a:rPr lang="fr-FR" sz="1800" dirty="0"/>
              <a:t>    }</a:t>
            </a:r>
          </a:p>
          <a:p>
            <a:endParaRPr lang="fr-FR" sz="1800" dirty="0"/>
          </a:p>
          <a:p>
            <a:r>
              <a:rPr lang="fr-FR" sz="1800" dirty="0"/>
              <a:t>    @</a:t>
            </a:r>
            <a:r>
              <a:rPr lang="fr-FR" sz="1800" dirty="0" err="1"/>
              <a:t>Override</a:t>
            </a:r>
            <a:endParaRPr lang="fr-FR" sz="1800" dirty="0"/>
          </a:p>
          <a:p>
            <a:r>
              <a:rPr lang="fr-FR" sz="1800" dirty="0"/>
              <a:t>    public Long </a:t>
            </a:r>
            <a:r>
              <a:rPr lang="fr-FR" sz="1800" dirty="0" err="1"/>
              <a:t>countUsersInDB</a:t>
            </a:r>
            <a:r>
              <a:rPr lang="fr-FR" sz="1800" dirty="0"/>
              <a:t>() {</a:t>
            </a:r>
          </a:p>
          <a:p>
            <a:r>
              <a:rPr lang="fr-FR" sz="1800" dirty="0"/>
              <a:t>        return </a:t>
            </a:r>
            <a:r>
              <a:rPr lang="fr-FR" sz="1800" dirty="0" err="1"/>
              <a:t>null</a:t>
            </a:r>
            <a:r>
              <a:rPr lang="fr-FR" sz="1800" dirty="0"/>
              <a:t>;</a:t>
            </a:r>
          </a:p>
          <a:p>
            <a:r>
              <a:rPr lang="fr-FR" sz="1800" dirty="0"/>
              <a:t>    }</a:t>
            </a:r>
          </a:p>
          <a:p>
            <a:endParaRPr lang="fr-FR" sz="1800" dirty="0"/>
          </a:p>
          <a:p>
            <a:r>
              <a:rPr lang="fr-FR" sz="1800" dirty="0"/>
              <a:t>    @</a:t>
            </a:r>
            <a:r>
              <a:rPr lang="fr-FR" sz="1800" dirty="0" err="1"/>
              <a:t>Override</a:t>
            </a:r>
            <a:endParaRPr lang="fr-FR" sz="1800" dirty="0"/>
          </a:p>
          <a:p>
            <a:r>
              <a:rPr lang="fr-FR" sz="1800" dirty="0"/>
              <a:t>    public Utilisateur </a:t>
            </a:r>
            <a:r>
              <a:rPr lang="fr-FR" sz="1800" dirty="0" err="1"/>
              <a:t>updateUser</a:t>
            </a:r>
            <a:r>
              <a:rPr lang="fr-FR" sz="1800" dirty="0"/>
              <a:t>(String </a:t>
            </a:r>
            <a:r>
              <a:rPr lang="fr-FR" sz="1800" dirty="0" err="1"/>
              <a:t>nickName</a:t>
            </a:r>
            <a:r>
              <a:rPr lang="fr-FR" sz="1800" dirty="0"/>
              <a:t>, byte[] photo, Long </a:t>
            </a:r>
            <a:r>
              <a:rPr lang="fr-FR" sz="1800" dirty="0" err="1"/>
              <a:t>userId</a:t>
            </a:r>
            <a:r>
              <a:rPr lang="fr-FR" sz="1800" dirty="0"/>
              <a:t>) {</a:t>
            </a:r>
          </a:p>
          <a:p>
            <a:r>
              <a:rPr lang="fr-FR" sz="1800" dirty="0"/>
              <a:t>        return </a:t>
            </a:r>
            <a:r>
              <a:rPr lang="fr-FR" sz="1800" dirty="0" err="1"/>
              <a:t>null</a:t>
            </a:r>
            <a:r>
              <a:rPr lang="fr-FR" sz="1800" dirty="0"/>
              <a:t>;</a:t>
            </a:r>
          </a:p>
          <a:p>
            <a:r>
              <a:rPr lang="fr-FR" sz="1800" dirty="0"/>
              <a:t>    }</a:t>
            </a:r>
          </a:p>
        </p:txBody>
      </p:sp>
    </p:spTree>
    <p:extLst>
      <p:ext uri="{BB962C8B-B14F-4D97-AF65-F5344CB8AC3E}">
        <p14:creationId xmlns:p14="http://schemas.microsoft.com/office/powerpoint/2010/main" val="12128097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72</a:t>
            </a:fld>
            <a:endParaRPr lang="en-US" dirty="0"/>
          </a:p>
        </p:txBody>
      </p:sp>
      <p:sp>
        <p:nvSpPr>
          <p:cNvPr id="5" name="Titre 4"/>
          <p:cNvSpPr>
            <a:spLocks noGrp="1"/>
          </p:cNvSpPr>
          <p:nvPr>
            <p:ph type="title"/>
          </p:nvPr>
        </p:nvSpPr>
        <p:spPr/>
        <p:txBody>
          <a:bodyPr/>
          <a:lstStyle/>
          <a:p>
            <a:r>
              <a:rPr lang="fr-FR" sz="4800" dirty="0" smtClean="0"/>
              <a:t>Ajout </a:t>
            </a:r>
            <a:r>
              <a:rPr lang="fr-FR" sz="4800" dirty="0" err="1" smtClean="0"/>
              <a:t>Bootstrap</a:t>
            </a:r>
            <a:endParaRPr lang="fr-FR" sz="4800" dirty="0"/>
          </a:p>
        </p:txBody>
      </p:sp>
      <p:sp>
        <p:nvSpPr>
          <p:cNvPr id="4" name="ZoneTexte 3"/>
          <p:cNvSpPr txBox="1"/>
          <p:nvPr/>
        </p:nvSpPr>
        <p:spPr>
          <a:xfrm>
            <a:off x="8063086" y="272355"/>
            <a:ext cx="8943226"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smtClean="0"/>
              <a:t>Ajout via </a:t>
            </a:r>
            <a:r>
              <a:rPr lang="fr-FR" dirty="0" err="1" smtClean="0"/>
              <a:t>link</a:t>
            </a:r>
            <a:r>
              <a:rPr lang="fr-FR" dirty="0" smtClean="0"/>
              <a:t> : </a:t>
            </a:r>
          </a:p>
          <a:p>
            <a:endParaRPr lang="fr-FR" sz="2000" dirty="0"/>
          </a:p>
          <a:p>
            <a:r>
              <a:rPr lang="fr-FR" sz="2000" dirty="0"/>
              <a:t>&lt;!-- CSS </a:t>
            </a:r>
            <a:r>
              <a:rPr lang="fr-FR" sz="2000" dirty="0" err="1"/>
              <a:t>only</a:t>
            </a:r>
            <a:r>
              <a:rPr lang="fr-FR" sz="2000" dirty="0"/>
              <a:t> --&gt;</a:t>
            </a:r>
          </a:p>
          <a:p>
            <a:r>
              <a:rPr lang="fr-FR" sz="2000" dirty="0"/>
              <a:t>&lt;</a:t>
            </a:r>
            <a:r>
              <a:rPr lang="fr-FR" sz="2000" dirty="0" err="1"/>
              <a:t>link</a:t>
            </a:r>
            <a:r>
              <a:rPr lang="fr-FR" sz="2000" dirty="0"/>
              <a:t> </a:t>
            </a:r>
            <a:r>
              <a:rPr lang="fr-FR" sz="2000" dirty="0" err="1"/>
              <a:t>href</a:t>
            </a:r>
            <a:r>
              <a:rPr lang="fr-FR" sz="2000" dirty="0"/>
              <a:t>="https://cdn.jsdelivr.net/</a:t>
            </a:r>
            <a:r>
              <a:rPr lang="fr-FR" sz="2000" dirty="0" err="1"/>
              <a:t>npm</a:t>
            </a:r>
            <a:r>
              <a:rPr lang="fr-FR" sz="2000" dirty="0"/>
              <a:t>/bootstrap@5.0.1/</a:t>
            </a:r>
            <a:r>
              <a:rPr lang="fr-FR" sz="2000" dirty="0" err="1"/>
              <a:t>dist</a:t>
            </a:r>
            <a:r>
              <a:rPr lang="fr-FR" sz="2000" dirty="0"/>
              <a:t>/</a:t>
            </a:r>
            <a:r>
              <a:rPr lang="fr-FR" sz="2000" dirty="0" err="1"/>
              <a:t>css</a:t>
            </a:r>
            <a:r>
              <a:rPr lang="fr-FR" sz="2000" dirty="0"/>
              <a:t>/bootstrap.min.css" </a:t>
            </a:r>
            <a:r>
              <a:rPr lang="fr-FR" sz="2000" dirty="0" err="1"/>
              <a:t>rel</a:t>
            </a:r>
            <a:r>
              <a:rPr lang="fr-FR" sz="2000" dirty="0"/>
              <a:t>="</a:t>
            </a:r>
            <a:r>
              <a:rPr lang="fr-FR" sz="2000" dirty="0" err="1"/>
              <a:t>stylesheet</a:t>
            </a:r>
            <a:r>
              <a:rPr lang="fr-FR" sz="2000" dirty="0"/>
              <a:t>" </a:t>
            </a:r>
            <a:r>
              <a:rPr lang="fr-FR" sz="2000" dirty="0" err="1"/>
              <a:t>integrity</a:t>
            </a:r>
            <a:r>
              <a:rPr lang="fr-FR" sz="2000" dirty="0"/>
              <a:t>="sha384-+0n0xVW2eSR5OomGNYDnhzAbDsOXxcvSN1TPprVMTNDbiYZCxYbOOl7+AMvyTG2x" </a:t>
            </a:r>
            <a:r>
              <a:rPr lang="fr-FR" sz="2000" dirty="0" err="1"/>
              <a:t>crossorigin</a:t>
            </a:r>
            <a:r>
              <a:rPr lang="fr-FR" sz="2000" dirty="0"/>
              <a:t>="</a:t>
            </a:r>
            <a:r>
              <a:rPr lang="fr-FR" sz="2000" dirty="0" err="1"/>
              <a:t>anonymous</a:t>
            </a:r>
            <a:r>
              <a:rPr lang="fr-FR" sz="2000" dirty="0"/>
              <a:t>"&gt;</a:t>
            </a:r>
          </a:p>
          <a:p>
            <a:endParaRPr lang="fr-FR" sz="2000" dirty="0"/>
          </a:p>
          <a:p>
            <a:r>
              <a:rPr lang="fr-FR" sz="2000" dirty="0"/>
              <a:t>&lt;!-- JavaScript Bundle </a:t>
            </a:r>
            <a:r>
              <a:rPr lang="fr-FR" sz="2000" dirty="0" err="1"/>
              <a:t>with</a:t>
            </a:r>
            <a:r>
              <a:rPr lang="fr-FR" sz="2000" dirty="0"/>
              <a:t> Popper --&gt;</a:t>
            </a:r>
          </a:p>
          <a:p>
            <a:r>
              <a:rPr lang="fr-FR" sz="2000" dirty="0"/>
              <a:t>&lt;script </a:t>
            </a:r>
            <a:r>
              <a:rPr lang="fr-FR" sz="2000" dirty="0" err="1"/>
              <a:t>src</a:t>
            </a:r>
            <a:r>
              <a:rPr lang="fr-FR" sz="2000" dirty="0"/>
              <a:t>="https://cdn.jsdelivr.net/</a:t>
            </a:r>
            <a:r>
              <a:rPr lang="fr-FR" sz="2000" dirty="0" err="1"/>
              <a:t>npm</a:t>
            </a:r>
            <a:r>
              <a:rPr lang="fr-FR" sz="2000" dirty="0"/>
              <a:t>/bootstrap@5.0.1/</a:t>
            </a:r>
            <a:r>
              <a:rPr lang="fr-FR" sz="2000" dirty="0" err="1"/>
              <a:t>dist</a:t>
            </a:r>
            <a:r>
              <a:rPr lang="fr-FR" sz="2000" dirty="0"/>
              <a:t>/</a:t>
            </a:r>
            <a:r>
              <a:rPr lang="fr-FR" sz="2000" dirty="0" err="1"/>
              <a:t>js</a:t>
            </a:r>
            <a:r>
              <a:rPr lang="fr-FR" sz="2000" dirty="0"/>
              <a:t>/bootstrap.bundle.min.js" </a:t>
            </a:r>
            <a:r>
              <a:rPr lang="fr-FR" sz="2000" dirty="0" err="1"/>
              <a:t>integrity</a:t>
            </a:r>
            <a:r>
              <a:rPr lang="fr-FR" sz="2000" dirty="0"/>
              <a:t>="sha384-gtEjrD/SeCtmISkJkNUaaKMoLD0//ElJ19smozuHV6z3Iehds+3Ulb9Bn9Plx0x4" </a:t>
            </a:r>
            <a:r>
              <a:rPr lang="fr-FR" sz="2000" dirty="0" err="1"/>
              <a:t>crossorigin</a:t>
            </a:r>
            <a:r>
              <a:rPr lang="fr-FR" sz="2000" dirty="0"/>
              <a:t>="</a:t>
            </a:r>
            <a:r>
              <a:rPr lang="fr-FR" sz="2000" dirty="0" err="1"/>
              <a:t>anonymous</a:t>
            </a:r>
            <a:r>
              <a:rPr lang="fr-FR" sz="2000" dirty="0"/>
              <a:t>"&gt;&lt;/script&gt;</a:t>
            </a:r>
          </a:p>
        </p:txBody>
      </p:sp>
      <p:sp>
        <p:nvSpPr>
          <p:cNvPr id="8" name="ZoneTexte 7"/>
          <p:cNvSpPr txBox="1"/>
          <p:nvPr/>
        </p:nvSpPr>
        <p:spPr>
          <a:xfrm>
            <a:off x="8063086" y="5593550"/>
            <a:ext cx="8943226" cy="21236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smtClean="0"/>
              <a:t>Ajout via package: </a:t>
            </a:r>
          </a:p>
          <a:p>
            <a:endParaRPr lang="fr-FR" sz="2000" dirty="0" smtClean="0"/>
          </a:p>
          <a:p>
            <a:pPr marL="514350" indent="-514350">
              <a:buFont typeface="+mj-lt"/>
              <a:buAutoNum type="arabicPeriod"/>
            </a:pPr>
            <a:r>
              <a:rPr lang="fr-FR" sz="2000" dirty="0" err="1"/>
              <a:t>npm</a:t>
            </a:r>
            <a:r>
              <a:rPr lang="fr-FR" sz="2000" dirty="0"/>
              <a:t> </a:t>
            </a:r>
            <a:r>
              <a:rPr lang="fr-FR" sz="2000" dirty="0" err="1"/>
              <a:t>install</a:t>
            </a:r>
            <a:r>
              <a:rPr lang="fr-FR" sz="2000" dirty="0"/>
              <a:t> </a:t>
            </a:r>
            <a:r>
              <a:rPr lang="fr-FR" sz="2000" dirty="0" err="1" smtClean="0"/>
              <a:t>bootstrap</a:t>
            </a:r>
            <a:endParaRPr lang="fr-FR" sz="2000" dirty="0" smtClean="0"/>
          </a:p>
          <a:p>
            <a:pPr marL="514350" indent="-514350">
              <a:buFont typeface="+mj-lt"/>
              <a:buAutoNum type="arabicPeriod"/>
            </a:pPr>
            <a:r>
              <a:rPr lang="fr-FR" sz="2000" dirty="0" err="1"/>
              <a:t>Angular.json</a:t>
            </a:r>
            <a:r>
              <a:rPr lang="fr-FR" sz="2000" dirty="0"/>
              <a:t> ajouter le lien vers </a:t>
            </a:r>
            <a:r>
              <a:rPr lang="fr-FR" sz="2000" dirty="0" smtClean="0"/>
              <a:t>bootstrap.min.css</a:t>
            </a:r>
          </a:p>
          <a:p>
            <a:pPr marL="514350" indent="-514350">
              <a:buFont typeface="+mj-lt"/>
              <a:buAutoNum type="arabicPeriod"/>
            </a:pPr>
            <a:r>
              <a:rPr lang="fr-FR" sz="2000" dirty="0" err="1"/>
              <a:t>Angular.json</a:t>
            </a:r>
            <a:r>
              <a:rPr lang="fr-FR" sz="2000" dirty="0"/>
              <a:t> ajouter le lien vers </a:t>
            </a:r>
            <a:r>
              <a:rPr lang="fr-FR" sz="2000" dirty="0" smtClean="0"/>
              <a:t>bootstrap.min.js</a:t>
            </a:r>
          </a:p>
          <a:p>
            <a:pPr marL="514350" indent="-514350">
              <a:buFont typeface="+mj-lt"/>
              <a:buAutoNum type="arabicPeriod"/>
            </a:pPr>
            <a:endParaRPr lang="fr-FR" sz="2000" dirty="0"/>
          </a:p>
        </p:txBody>
      </p:sp>
    </p:spTree>
    <p:extLst>
      <p:ext uri="{BB962C8B-B14F-4D97-AF65-F5344CB8AC3E}">
        <p14:creationId xmlns:p14="http://schemas.microsoft.com/office/powerpoint/2010/main" val="2716422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en-US" smtClean="0"/>
              <a:t>Angular</a:t>
            </a:r>
            <a:endParaRPr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73</a:t>
            </a:fld>
            <a:endParaRPr lang="en-US" dirty="0"/>
          </a:p>
        </p:txBody>
      </p:sp>
      <p:sp>
        <p:nvSpPr>
          <p:cNvPr id="5" name="Titre 4"/>
          <p:cNvSpPr>
            <a:spLocks noGrp="1"/>
          </p:cNvSpPr>
          <p:nvPr>
            <p:ph type="title"/>
          </p:nvPr>
        </p:nvSpPr>
        <p:spPr/>
        <p:txBody>
          <a:bodyPr/>
          <a:lstStyle/>
          <a:p>
            <a:r>
              <a:rPr lang="fr-FR" sz="4800" dirty="0" err="1" smtClean="0"/>
              <a:t>Jwt-decode</a:t>
            </a:r>
            <a:endParaRPr lang="fr-FR" sz="4800" dirty="0"/>
          </a:p>
        </p:txBody>
      </p:sp>
      <p:sp>
        <p:nvSpPr>
          <p:cNvPr id="8" name="ZoneTexte 7"/>
          <p:cNvSpPr txBox="1"/>
          <p:nvPr/>
        </p:nvSpPr>
        <p:spPr>
          <a:xfrm>
            <a:off x="8409128" y="868025"/>
            <a:ext cx="8943226" cy="83407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smtClean="0"/>
              <a:t>Ajout via package: </a:t>
            </a:r>
          </a:p>
          <a:p>
            <a:endParaRPr lang="fr-FR" sz="2000" dirty="0" smtClean="0"/>
          </a:p>
          <a:p>
            <a:pPr marL="514350" indent="-514350">
              <a:buFont typeface="+mj-lt"/>
              <a:buAutoNum type="arabicPeriod"/>
            </a:pPr>
            <a:r>
              <a:rPr lang="fr-FR" sz="2000" dirty="0" err="1" smtClean="0"/>
              <a:t>npm</a:t>
            </a:r>
            <a:r>
              <a:rPr lang="fr-FR" sz="2000" dirty="0" smtClean="0"/>
              <a:t> </a:t>
            </a:r>
            <a:r>
              <a:rPr lang="fr-FR" sz="2000" dirty="0" err="1" smtClean="0"/>
              <a:t>install</a:t>
            </a:r>
            <a:r>
              <a:rPr lang="fr-FR" sz="2000" dirty="0" smtClean="0"/>
              <a:t> --</a:t>
            </a:r>
            <a:r>
              <a:rPr lang="fr-FR" sz="2000" dirty="0" err="1" smtClean="0"/>
              <a:t>save</a:t>
            </a:r>
            <a:r>
              <a:rPr lang="fr-FR" sz="2000" dirty="0" smtClean="0"/>
              <a:t> jwt-decode@2.2.0</a:t>
            </a:r>
          </a:p>
          <a:p>
            <a:pPr marL="514350" indent="-514350">
              <a:buFont typeface="+mj-lt"/>
              <a:buAutoNum type="arabicPeriod"/>
            </a:pPr>
            <a:r>
              <a:rPr lang="fr-FR" sz="2000" dirty="0" smtClean="0"/>
              <a:t>Importation </a:t>
            </a:r>
            <a:r>
              <a:rPr lang="fr-FR" sz="2000" dirty="0" smtClean="0"/>
              <a:t>de </a:t>
            </a:r>
            <a:r>
              <a:rPr lang="fr-FR" sz="2000" dirty="0" err="1" smtClean="0"/>
              <a:t>l’object</a:t>
            </a:r>
            <a:r>
              <a:rPr lang="fr-FR" sz="2000" dirty="0" smtClean="0"/>
              <a:t> JWT via </a:t>
            </a:r>
            <a:endParaRPr lang="fr-FR" sz="2000" dirty="0" smtClean="0"/>
          </a:p>
          <a:p>
            <a:pPr marL="514350" indent="-514350">
              <a:buFont typeface="+mj-lt"/>
              <a:buAutoNum type="arabicPeriod"/>
            </a:pPr>
            <a:r>
              <a:rPr lang="en-US" sz="2000" dirty="0" smtClean="0"/>
              <a:t>import * as JWT from '</a:t>
            </a:r>
            <a:r>
              <a:rPr lang="en-US" sz="2000" dirty="0" err="1" smtClean="0"/>
              <a:t>jwt</a:t>
            </a:r>
            <a:r>
              <a:rPr lang="en-US" sz="2000" dirty="0" smtClean="0"/>
              <a:t>-decode';</a:t>
            </a:r>
          </a:p>
          <a:p>
            <a:pPr marL="514350" indent="-514350">
              <a:buFont typeface="+mj-lt"/>
              <a:buAutoNum type="arabicPeriod"/>
            </a:pPr>
            <a:endParaRPr lang="en-US" sz="2000" dirty="0"/>
          </a:p>
          <a:p>
            <a:pPr marL="514350" indent="-514350">
              <a:buFont typeface="+mj-lt"/>
              <a:buAutoNum type="arabicPeriod"/>
            </a:pPr>
            <a:r>
              <a:rPr lang="en-US" sz="2000" dirty="0" smtClean="0"/>
              <a:t>Simple </a:t>
            </a:r>
            <a:r>
              <a:rPr lang="en-US" sz="2000" dirty="0" err="1" smtClean="0"/>
              <a:t>Utilisation</a:t>
            </a:r>
            <a:r>
              <a:rPr lang="en-US" sz="2000" dirty="0" smtClean="0"/>
              <a:t> : </a:t>
            </a:r>
          </a:p>
          <a:p>
            <a:pPr marL="514350" indent="-514350">
              <a:buFont typeface="+mj-lt"/>
              <a:buAutoNum type="arabicPeriod"/>
            </a:pPr>
            <a:r>
              <a:rPr lang="en-US" sz="2000" dirty="0" smtClean="0"/>
              <a:t>Import * as </a:t>
            </a:r>
            <a:r>
              <a:rPr lang="en-US" sz="2000" dirty="0" err="1" smtClean="0"/>
              <a:t>jwt_decoder</a:t>
            </a:r>
            <a:r>
              <a:rPr lang="en-US" sz="2000" dirty="0" smtClean="0"/>
              <a:t> from “</a:t>
            </a:r>
            <a:r>
              <a:rPr lang="en-US" sz="2000" dirty="0" err="1" smtClean="0"/>
              <a:t>jwt_decoder</a:t>
            </a:r>
            <a:r>
              <a:rPr lang="en-US" sz="2000" dirty="0" smtClean="0"/>
              <a:t>”</a:t>
            </a:r>
          </a:p>
          <a:p>
            <a:pPr marL="514350" indent="-514350">
              <a:buFont typeface="+mj-lt"/>
              <a:buAutoNum type="arabicPeriod"/>
            </a:pPr>
            <a:endParaRPr lang="en-US" sz="2000" dirty="0"/>
          </a:p>
          <a:p>
            <a:r>
              <a:rPr lang="fr-FR" sz="1600" dirty="0"/>
              <a:t>login(){</a:t>
            </a:r>
          </a:p>
          <a:p>
            <a:r>
              <a:rPr lang="fr-FR" sz="1600" dirty="0"/>
              <a:t>    let utilisateur: </a:t>
            </a:r>
            <a:r>
              <a:rPr lang="fr-FR" sz="1600" dirty="0" err="1"/>
              <a:t>UtilisateurModel</a:t>
            </a:r>
            <a:r>
              <a:rPr lang="fr-FR" sz="1600" dirty="0"/>
              <a:t> </a:t>
            </a:r>
          </a:p>
          <a:p>
            <a:r>
              <a:rPr lang="fr-FR" sz="1600" dirty="0"/>
              <a:t>      = new </a:t>
            </a:r>
            <a:r>
              <a:rPr lang="fr-FR" sz="1600" dirty="0" err="1"/>
              <a:t>UtilisateurModel</a:t>
            </a:r>
            <a:r>
              <a:rPr lang="fr-FR" sz="1600" dirty="0"/>
              <a:t>(</a:t>
            </a:r>
            <a:r>
              <a:rPr lang="fr-FR" sz="1600" dirty="0" err="1"/>
              <a:t>this.username,this.password</a:t>
            </a:r>
            <a:r>
              <a:rPr lang="fr-FR" sz="1600" dirty="0"/>
              <a:t>)</a:t>
            </a:r>
          </a:p>
          <a:p>
            <a:r>
              <a:rPr lang="fr-FR" sz="1600" dirty="0"/>
              <a:t/>
            </a:r>
            <a:br>
              <a:rPr lang="fr-FR" sz="1600" dirty="0"/>
            </a:br>
            <a:r>
              <a:rPr lang="fr-FR" sz="1600" dirty="0"/>
              <a:t>    </a:t>
            </a:r>
            <a:r>
              <a:rPr lang="fr-FR" sz="1600" dirty="0" err="1"/>
              <a:t>this.authenticationService.login</a:t>
            </a:r>
            <a:r>
              <a:rPr lang="fr-FR" sz="1600" dirty="0"/>
              <a:t>(utilisateur).</a:t>
            </a:r>
            <a:r>
              <a:rPr lang="fr-FR" sz="1600" dirty="0" err="1"/>
              <a:t>subscribe</a:t>
            </a:r>
            <a:r>
              <a:rPr lang="fr-FR" sz="1600" dirty="0"/>
              <a:t>(</a:t>
            </a:r>
            <a:r>
              <a:rPr lang="fr-FR" sz="1600" dirty="0" err="1"/>
              <a:t>response</a:t>
            </a:r>
            <a:r>
              <a:rPr lang="fr-FR" sz="1600" dirty="0"/>
              <a:t> =&gt; {</a:t>
            </a:r>
          </a:p>
          <a:p>
            <a:r>
              <a:rPr lang="fr-FR" sz="1600" dirty="0"/>
              <a:t>      let </a:t>
            </a:r>
            <a:r>
              <a:rPr lang="fr-FR" sz="1600" dirty="0" err="1"/>
              <a:t>jwt</a:t>
            </a:r>
            <a:r>
              <a:rPr lang="fr-FR" sz="1600" dirty="0"/>
              <a:t> = </a:t>
            </a:r>
            <a:r>
              <a:rPr lang="fr-FR" sz="1600" dirty="0" err="1"/>
              <a:t>jwt_decode</a:t>
            </a:r>
            <a:r>
              <a:rPr lang="fr-FR" sz="1600" dirty="0"/>
              <a:t>(</a:t>
            </a:r>
            <a:r>
              <a:rPr lang="fr-FR" sz="1600" dirty="0" err="1"/>
              <a:t>response</a:t>
            </a:r>
            <a:r>
              <a:rPr lang="fr-FR" sz="1600" dirty="0"/>
              <a:t>);</a:t>
            </a:r>
          </a:p>
          <a:p>
            <a:r>
              <a:rPr lang="fr-FR" sz="1600" dirty="0"/>
              <a:t>      </a:t>
            </a:r>
            <a:r>
              <a:rPr lang="fr-FR" sz="1600" dirty="0" err="1"/>
              <a:t>localStorage.setItem</a:t>
            </a:r>
            <a:r>
              <a:rPr lang="fr-FR" sz="1600" dirty="0"/>
              <a:t>('</a:t>
            </a:r>
            <a:r>
              <a:rPr lang="fr-FR" sz="1600" dirty="0" err="1"/>
              <a:t>jwt</a:t>
            </a:r>
            <a:r>
              <a:rPr lang="fr-FR" sz="1600" dirty="0"/>
              <a:t>', </a:t>
            </a:r>
            <a:r>
              <a:rPr lang="fr-FR" sz="1600" dirty="0" err="1"/>
              <a:t>response</a:t>
            </a:r>
            <a:r>
              <a:rPr lang="fr-FR" sz="1600" dirty="0"/>
              <a:t>);</a:t>
            </a:r>
          </a:p>
          <a:p>
            <a:r>
              <a:rPr lang="fr-FR" sz="1600" dirty="0"/>
              <a:t>      </a:t>
            </a:r>
            <a:r>
              <a:rPr lang="fr-FR" sz="1600" dirty="0" err="1"/>
              <a:t>localStorage.setItem</a:t>
            </a:r>
            <a:r>
              <a:rPr lang="fr-FR" sz="1600" dirty="0"/>
              <a:t>('</a:t>
            </a:r>
            <a:r>
              <a:rPr lang="fr-FR" sz="1600" dirty="0" err="1"/>
              <a:t>roles</a:t>
            </a:r>
            <a:r>
              <a:rPr lang="fr-FR" sz="1600" dirty="0"/>
              <a:t>', </a:t>
            </a:r>
            <a:r>
              <a:rPr lang="fr-FR" sz="1600" dirty="0" err="1"/>
              <a:t>JSON.stringify</a:t>
            </a:r>
            <a:r>
              <a:rPr lang="fr-FR" sz="1600" dirty="0"/>
              <a:t>(</a:t>
            </a:r>
            <a:r>
              <a:rPr lang="fr-FR" sz="1600" dirty="0" err="1"/>
              <a:t>jwt.roles</a:t>
            </a:r>
            <a:r>
              <a:rPr lang="fr-FR" sz="1600" dirty="0"/>
              <a:t>));</a:t>
            </a:r>
          </a:p>
          <a:p>
            <a:r>
              <a:rPr lang="fr-FR" sz="1600" dirty="0"/>
              <a:t>      console.log(</a:t>
            </a:r>
            <a:r>
              <a:rPr lang="fr-FR" sz="1600" dirty="0" err="1"/>
              <a:t>jwt.roles</a:t>
            </a:r>
            <a:r>
              <a:rPr lang="fr-FR" sz="1600" dirty="0"/>
              <a:t>)</a:t>
            </a:r>
          </a:p>
          <a:p>
            <a:r>
              <a:rPr lang="fr-FR" sz="1600" dirty="0"/>
              <a:t>      </a:t>
            </a:r>
            <a:r>
              <a:rPr lang="fr-FR" sz="1600" dirty="0" err="1"/>
              <a:t>jwt.roles.forEach</a:t>
            </a:r>
            <a:r>
              <a:rPr lang="fr-FR" sz="1600" dirty="0"/>
              <a:t>(</a:t>
            </a:r>
            <a:r>
              <a:rPr lang="fr-FR" sz="1600" dirty="0" err="1"/>
              <a:t>element</a:t>
            </a:r>
            <a:r>
              <a:rPr lang="fr-FR" sz="1600" dirty="0"/>
              <a:t> =&gt; {</a:t>
            </a:r>
          </a:p>
          <a:p>
            <a:r>
              <a:rPr lang="fr-FR" sz="1600" dirty="0"/>
              <a:t>        console.log(</a:t>
            </a:r>
            <a:r>
              <a:rPr lang="fr-FR" sz="1600" dirty="0" err="1"/>
              <a:t>element.authority</a:t>
            </a:r>
            <a:r>
              <a:rPr lang="fr-FR" sz="1600" dirty="0"/>
              <a:t> === 'Admin')</a:t>
            </a:r>
          </a:p>
          <a:p>
            <a:r>
              <a:rPr lang="fr-FR" sz="1600" dirty="0"/>
              <a:t>        if(</a:t>
            </a:r>
            <a:r>
              <a:rPr lang="fr-FR" sz="1600" dirty="0" err="1"/>
              <a:t>element.authority</a:t>
            </a:r>
            <a:r>
              <a:rPr lang="fr-FR" sz="1600" dirty="0"/>
              <a:t> === 'Admin'){</a:t>
            </a:r>
          </a:p>
          <a:p>
            <a:r>
              <a:rPr lang="fr-FR" sz="1600" dirty="0"/>
              <a:t>          </a:t>
            </a:r>
            <a:r>
              <a:rPr lang="fr-FR" sz="1600" dirty="0" err="1"/>
              <a:t>this.router.navigate</a:t>
            </a:r>
            <a:r>
              <a:rPr lang="fr-FR" sz="1600" dirty="0"/>
              <a:t>(["/</a:t>
            </a:r>
            <a:r>
              <a:rPr lang="fr-FR" sz="1600" dirty="0" err="1"/>
              <a:t>addCategorie</a:t>
            </a:r>
            <a:r>
              <a:rPr lang="fr-FR" sz="1600" dirty="0"/>
              <a:t>"])</a:t>
            </a:r>
          </a:p>
          <a:p>
            <a:r>
              <a:rPr lang="fr-FR" sz="1600" dirty="0"/>
              <a:t>        }</a:t>
            </a:r>
            <a:r>
              <a:rPr lang="fr-FR" sz="1600" dirty="0" err="1"/>
              <a:t>else</a:t>
            </a:r>
            <a:r>
              <a:rPr lang="fr-FR" sz="1600" dirty="0"/>
              <a:t>{</a:t>
            </a:r>
          </a:p>
          <a:p>
            <a:r>
              <a:rPr lang="fr-FR" sz="1600" dirty="0"/>
              <a:t>          </a:t>
            </a:r>
            <a:r>
              <a:rPr lang="fr-FR" sz="1600" dirty="0" err="1"/>
              <a:t>this.router.navigate</a:t>
            </a:r>
            <a:r>
              <a:rPr lang="fr-FR" sz="1600" dirty="0"/>
              <a:t>(["/"])</a:t>
            </a:r>
          </a:p>
          <a:p>
            <a:r>
              <a:rPr lang="fr-FR" sz="1600" dirty="0"/>
              <a:t>        }</a:t>
            </a:r>
          </a:p>
          <a:p>
            <a:r>
              <a:rPr lang="fr-FR" sz="1600" dirty="0"/>
              <a:t>      });</a:t>
            </a:r>
          </a:p>
          <a:p>
            <a:r>
              <a:rPr lang="fr-FR" sz="1600" dirty="0"/>
              <a:t>      </a:t>
            </a:r>
          </a:p>
          <a:p>
            <a:r>
              <a:rPr lang="fr-FR" sz="1600" dirty="0"/>
              <a:t>      </a:t>
            </a:r>
          </a:p>
          <a:p>
            <a:r>
              <a:rPr lang="fr-FR" sz="1600" dirty="0"/>
              <a:t>    });</a:t>
            </a:r>
          </a:p>
          <a:p>
            <a:pPr marL="514350" indent="-514350">
              <a:buFont typeface="+mj-lt"/>
              <a:buAutoNum type="arabicPeriod"/>
            </a:pPr>
            <a:endParaRPr lang="en-US" sz="1100" dirty="0" smtClean="0"/>
          </a:p>
          <a:p>
            <a:pPr marL="514350" indent="-514350">
              <a:buFont typeface="+mj-lt"/>
              <a:buAutoNum type="arabicPeriod"/>
            </a:pPr>
            <a:endParaRPr lang="fr-FR" sz="1100" dirty="0" smtClean="0"/>
          </a:p>
        </p:txBody>
      </p:sp>
    </p:spTree>
    <p:extLst>
      <p:ext uri="{BB962C8B-B14F-4D97-AF65-F5344CB8AC3E}">
        <p14:creationId xmlns:p14="http://schemas.microsoft.com/office/powerpoint/2010/main" val="1124102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Rappel</a:t>
            </a:r>
            <a:endParaRPr lang="fr-FR" dirty="0"/>
          </a:p>
        </p:txBody>
      </p:sp>
      <p:sp>
        <p:nvSpPr>
          <p:cNvPr id="3" name="Footer Placeholder 2"/>
          <p:cNvSpPr>
            <a:spLocks noGrp="1"/>
          </p:cNvSpPr>
          <p:nvPr>
            <p:ph type="ftr" sz="quarter" idx="10"/>
          </p:nvPr>
        </p:nvSpPr>
        <p:spPr/>
        <p:txBody>
          <a:bodyPr/>
          <a:lstStyle/>
          <a:p>
            <a:r>
              <a:rPr lang="en-US" smtClean="0"/>
              <a:t>Angular</a:t>
            </a:r>
            <a:endParaRPr lang="en-US" dirty="0"/>
          </a:p>
        </p:txBody>
      </p:sp>
      <p:sp>
        <p:nvSpPr>
          <p:cNvPr id="4" name="Slide Number Placeholder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5" name="Text Placeholder 4"/>
          <p:cNvSpPr>
            <a:spLocks noGrp="1"/>
          </p:cNvSpPr>
          <p:nvPr>
            <p:ph type="body" sz="quarter" idx="14"/>
          </p:nvPr>
        </p:nvSpPr>
        <p:spPr/>
        <p:txBody>
          <a:bodyPr/>
          <a:lstStyle/>
          <a:p>
            <a:r>
              <a:rPr lang="fr-FR" dirty="0" smtClean="0"/>
              <a:t>DOM</a:t>
            </a:r>
            <a:endParaRPr lang="fr-FR" dirty="0"/>
          </a:p>
        </p:txBody>
      </p:sp>
      <p:sp>
        <p:nvSpPr>
          <p:cNvPr id="6" name="Text Placeholder 5"/>
          <p:cNvSpPr>
            <a:spLocks noGrp="1"/>
          </p:cNvSpPr>
          <p:nvPr>
            <p:ph type="body" sz="quarter" idx="15"/>
          </p:nvPr>
        </p:nvSpPr>
        <p:spPr/>
        <p:txBody>
          <a:bodyPr/>
          <a:lstStyle/>
          <a:p>
            <a:r>
              <a:rPr lang="fr-FR" dirty="0"/>
              <a:t>Le </a:t>
            </a:r>
            <a:r>
              <a:rPr lang="fr-FR" b="1" dirty="0"/>
              <a:t>Document Object </a:t>
            </a:r>
            <a:r>
              <a:rPr lang="fr-FR" b="1" dirty="0" smtClean="0"/>
              <a:t>Model</a:t>
            </a:r>
            <a:r>
              <a:rPr lang="fr-FR" dirty="0" smtClean="0"/>
              <a:t> </a:t>
            </a:r>
            <a:r>
              <a:rPr lang="fr-FR" dirty="0"/>
              <a:t>est une interface de programmation normalisée par le </a:t>
            </a:r>
            <a:r>
              <a:rPr lang="fr-FR" dirty="0" smtClean="0"/>
              <a:t>W3C.</a:t>
            </a:r>
          </a:p>
          <a:p>
            <a:r>
              <a:rPr lang="fr-FR" dirty="0" smtClean="0"/>
              <a:t>C’est acteur permettant d’interagir sur la forme, le contenu et le style du document que ce soit HTML ou XML ou autre.</a:t>
            </a:r>
          </a:p>
          <a:p>
            <a:r>
              <a:rPr lang="fr-FR" dirty="0" smtClean="0"/>
              <a:t>Par </a:t>
            </a:r>
            <a:r>
              <a:rPr lang="fr-FR" dirty="0"/>
              <a:t>le DOM, la composition d'un document HTML ou XML est représentée sous forme d'un jeu d'objets – lesquels peuvent représenter une fenêtre, une phrase ou un style, par exemple – reliés selon une structure en </a:t>
            </a:r>
            <a:r>
              <a:rPr lang="fr-FR" dirty="0" smtClean="0"/>
              <a:t>arbre. </a:t>
            </a:r>
          </a:p>
          <a:p>
            <a:r>
              <a:rPr lang="fr-FR" dirty="0" smtClean="0"/>
              <a:t>À </a:t>
            </a:r>
            <a:r>
              <a:rPr lang="fr-FR" dirty="0"/>
              <a:t>l'aide du DOM, un script peut modifier le document présent dans le navigateur en ajoutant ou en supprimant des nœuds de l'arbre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311" y="1697800"/>
            <a:ext cx="7620000" cy="7886700"/>
          </a:xfrm>
          <a:prstGeom prst="rect">
            <a:avLst/>
          </a:prstGeom>
        </p:spPr>
      </p:pic>
    </p:spTree>
    <p:extLst>
      <p:ext uri="{BB962C8B-B14F-4D97-AF65-F5344CB8AC3E}">
        <p14:creationId xmlns:p14="http://schemas.microsoft.com/office/powerpoint/2010/main" val="1961952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270" y="287640"/>
            <a:ext cx="16741860" cy="1125125"/>
          </a:xfrm>
        </p:spPr>
        <p:txBody>
          <a:bodyPr/>
          <a:lstStyle/>
          <a:p>
            <a:r>
              <a:rPr lang="fr-FR" dirty="0" smtClean="0"/>
              <a:t>Rappel</a:t>
            </a:r>
            <a:endParaRPr lang="fr-FR" dirty="0"/>
          </a:p>
        </p:txBody>
      </p:sp>
      <p:sp>
        <p:nvSpPr>
          <p:cNvPr id="3" name="Footer Placeholder 2"/>
          <p:cNvSpPr>
            <a:spLocks noGrp="1"/>
          </p:cNvSpPr>
          <p:nvPr>
            <p:ph type="ftr" sz="quarter" idx="10"/>
          </p:nvPr>
        </p:nvSpPr>
        <p:spPr/>
        <p:txBody>
          <a:bodyPr/>
          <a:lstStyle/>
          <a:p>
            <a:r>
              <a:rPr lang="en-US" smtClean="0"/>
              <a:t>Angular</a:t>
            </a:r>
            <a:endParaRPr lang="en-US" dirty="0"/>
          </a:p>
        </p:txBody>
      </p:sp>
      <p:sp>
        <p:nvSpPr>
          <p:cNvPr id="4" name="Slide Number Placeholder 3"/>
          <p:cNvSpPr>
            <a:spLocks noGrp="1"/>
          </p:cNvSpPr>
          <p:nvPr>
            <p:ph type="sldNum" sz="quarter" idx="11"/>
          </p:nvPr>
        </p:nvSpPr>
        <p:spPr/>
        <p:txBody>
          <a:bodyPr/>
          <a:lstStyle/>
          <a:p>
            <a:fld id="{387164BF-D67A-46C0-81D2-5BAF67C00C80}" type="slidenum">
              <a:rPr lang="en-US" smtClean="0"/>
              <a:pPr/>
              <a:t>9</a:t>
            </a:fld>
            <a:endParaRPr lang="en-US" dirty="0"/>
          </a:p>
        </p:txBody>
      </p:sp>
      <p:sp>
        <p:nvSpPr>
          <p:cNvPr id="5" name="Text Placeholder 4"/>
          <p:cNvSpPr>
            <a:spLocks noGrp="1"/>
          </p:cNvSpPr>
          <p:nvPr>
            <p:ph type="body" sz="quarter" idx="14"/>
          </p:nvPr>
        </p:nvSpPr>
        <p:spPr/>
        <p:txBody>
          <a:bodyPr/>
          <a:lstStyle/>
          <a:p>
            <a:r>
              <a:rPr lang="fr-FR" dirty="0" smtClean="0"/>
              <a:t>DOM</a:t>
            </a:r>
            <a:endParaRPr lang="fr-FR" dirty="0"/>
          </a:p>
        </p:txBody>
      </p:sp>
      <p:sp>
        <p:nvSpPr>
          <p:cNvPr id="8" name="Text Placeholder 4"/>
          <p:cNvSpPr>
            <a:spLocks noGrp="1"/>
          </p:cNvSpPr>
          <p:nvPr>
            <p:ph type="body" sz="quarter" idx="14"/>
          </p:nvPr>
        </p:nvSpPr>
        <p:spPr>
          <a:xfrm>
            <a:off x="9548251" y="1993149"/>
            <a:ext cx="7641849" cy="1043694"/>
          </a:xfrm>
        </p:spPr>
        <p:txBody>
          <a:bodyPr/>
          <a:lstStyle/>
          <a:p>
            <a:r>
              <a:rPr lang="fr-FR" dirty="0" smtClean="0"/>
              <a:t>Valeur par </a:t>
            </a:r>
            <a:r>
              <a:rPr lang="fr-FR" dirty="0" err="1" smtClean="0"/>
              <a:t>framework</a:t>
            </a:r>
            <a:endParaRPr lang="fr-FR" dirty="0"/>
          </a:p>
        </p:txBody>
      </p:sp>
      <p:graphicFrame>
        <p:nvGraphicFramePr>
          <p:cNvPr id="10" name="Content Placeholder 3"/>
          <p:cNvGraphicFramePr>
            <a:graphicFrameLocks/>
          </p:cNvGraphicFramePr>
          <p:nvPr>
            <p:extLst>
              <p:ext uri="{D42A27DB-BD31-4B8C-83A1-F6EECF244321}">
                <p14:modId xmlns:p14="http://schemas.microsoft.com/office/powerpoint/2010/main" val="2317901387"/>
              </p:ext>
            </p:extLst>
          </p:nvPr>
        </p:nvGraphicFramePr>
        <p:xfrm>
          <a:off x="-172830" y="3548760"/>
          <a:ext cx="9586065" cy="5645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Flowchart: Merge 12"/>
          <p:cNvSpPr/>
          <p:nvPr/>
        </p:nvSpPr>
        <p:spPr>
          <a:xfrm>
            <a:off x="10515616" y="3260859"/>
            <a:ext cx="6233435" cy="6330507"/>
          </a:xfrm>
          <a:prstGeom prst="flowChartMerge">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Framework </a:t>
            </a:r>
          </a:p>
        </p:txBody>
      </p:sp>
      <p:graphicFrame>
        <p:nvGraphicFramePr>
          <p:cNvPr id="12" name="Content Placeholder 3"/>
          <p:cNvGraphicFramePr>
            <a:graphicFrameLocks/>
          </p:cNvGraphicFramePr>
          <p:nvPr>
            <p:extLst>
              <p:ext uri="{D42A27DB-BD31-4B8C-83A1-F6EECF244321}">
                <p14:modId xmlns:p14="http://schemas.microsoft.com/office/powerpoint/2010/main" val="1616877049"/>
              </p:ext>
            </p:extLst>
          </p:nvPr>
        </p:nvGraphicFramePr>
        <p:xfrm>
          <a:off x="9121530" y="3669543"/>
          <a:ext cx="8842656" cy="48943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3640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70632</TotalTime>
  <Words>8645</Words>
  <Application>Microsoft Office PowerPoint</Application>
  <PresentationFormat>Personnalisé</PresentationFormat>
  <Paragraphs>1357</Paragraphs>
  <Slides>73</Slides>
  <Notes>11</Notes>
  <HiddenSlides>0</HiddenSlides>
  <MMClips>0</MMClips>
  <ScaleCrop>false</ScaleCrop>
  <HeadingPairs>
    <vt:vector size="6" baseType="variant">
      <vt:variant>
        <vt:lpstr>Polices utilisées</vt:lpstr>
      </vt:variant>
      <vt:variant>
        <vt:i4>10</vt:i4>
      </vt:variant>
      <vt:variant>
        <vt:lpstr>Thème</vt:lpstr>
      </vt:variant>
      <vt:variant>
        <vt:i4>4</vt:i4>
      </vt:variant>
      <vt:variant>
        <vt:lpstr>Titres des diapositives</vt:lpstr>
      </vt:variant>
      <vt:variant>
        <vt:i4>73</vt:i4>
      </vt:variant>
    </vt:vector>
  </HeadingPairs>
  <TitlesOfParts>
    <vt:vector size="87" baseType="lpstr">
      <vt:lpstr>ＭＳ Ｐゴシック</vt:lpstr>
      <vt:lpstr>Arial</vt:lpstr>
      <vt:lpstr>Arial (Body)</vt:lpstr>
      <vt:lpstr>Calibri</vt:lpstr>
      <vt:lpstr>Roboto Condensed Light</vt:lpstr>
      <vt:lpstr>Roboto Light</vt:lpstr>
      <vt:lpstr>Segoe UI</vt:lpstr>
      <vt:lpstr>Spica Neue</vt:lpstr>
      <vt:lpstr>Spica Neue Light</vt:lpstr>
      <vt:lpstr>Wingdings</vt:lpstr>
      <vt:lpstr>Title</vt:lpstr>
      <vt:lpstr>No Decoration</vt:lpstr>
      <vt:lpstr>Contents</vt:lpstr>
      <vt:lpstr>1_Contents</vt:lpstr>
      <vt:lpstr>Angular</vt:lpstr>
      <vt:lpstr>Présentation PowerPoint</vt:lpstr>
      <vt:lpstr>PLAN</vt:lpstr>
      <vt:lpstr>Introduction</vt:lpstr>
      <vt:lpstr>Qu’est ce que Angular 2+?</vt:lpstr>
      <vt:lpstr>Deux grand types d’architecture</vt:lpstr>
      <vt:lpstr>Evolution d’Angular</vt:lpstr>
      <vt:lpstr>Rappel</vt:lpstr>
      <vt:lpstr>Rappel</vt:lpstr>
      <vt:lpstr>Rappel</vt:lpstr>
      <vt:lpstr>HTTP</vt:lpstr>
      <vt:lpstr>Le WEB 2.0</vt:lpstr>
      <vt:lpstr>Le navigateur</vt:lpstr>
      <vt:lpstr>Qu’est ce qu’on gagne avec Angular</vt:lpstr>
      <vt:lpstr>Installation est mise en place</vt:lpstr>
      <vt:lpstr>Présentation PowerPoint</vt:lpstr>
      <vt:lpstr>Outils dev :</vt:lpstr>
      <vt:lpstr>NodeJS</vt:lpstr>
      <vt:lpstr>NodeJS</vt:lpstr>
      <vt:lpstr>NodeJS</vt:lpstr>
      <vt:lpstr>Angular CLI</vt:lpstr>
      <vt:lpstr>Angular CLI</vt:lpstr>
      <vt:lpstr>Première étapes: </vt:lpstr>
      <vt:lpstr>Première étapes: </vt:lpstr>
      <vt:lpstr>Présentation PowerPoint</vt:lpstr>
      <vt:lpstr>Architecture et TypeScript</vt:lpstr>
      <vt:lpstr>TypeScript</vt:lpstr>
      <vt:lpstr>TypeScript</vt:lpstr>
      <vt:lpstr>Structure d’un projet Angular</vt:lpstr>
      <vt:lpstr>Rest API</vt:lpstr>
      <vt:lpstr>Projet Type</vt:lpstr>
      <vt:lpstr>Diagramme d’objet</vt:lpstr>
      <vt:lpstr>Présentation PowerPoint</vt:lpstr>
      <vt:lpstr>Génération de component/service</vt:lpstr>
      <vt:lpstr>Présentation PowerPoint</vt:lpstr>
      <vt:lpstr>Présentation PowerPoint</vt:lpstr>
      <vt:lpstr>Présentation PowerPoint</vt:lpstr>
      <vt:lpstr>Présentation PowerPoint</vt:lpstr>
      <vt:lpstr>Présentation PowerPoint</vt:lpstr>
      <vt:lpstr>Présentation PowerPoint</vt:lpstr>
      <vt:lpstr>Communication parent/child component</vt:lpstr>
      <vt:lpstr>Présentation PowerPoint</vt:lpstr>
      <vt:lpstr>Présentation PowerPoint</vt:lpstr>
      <vt:lpstr>Présentation PowerPoint</vt:lpstr>
      <vt:lpstr>Présentation PowerPoint</vt:lpstr>
      <vt:lpstr>Les Forms</vt:lpstr>
      <vt:lpstr>Présentation PowerPoint</vt:lpstr>
      <vt:lpstr>Présentation PowerPoint</vt:lpstr>
      <vt:lpstr>Présentation PowerPoint</vt:lpstr>
      <vt:lpstr>Back-end call</vt:lpstr>
      <vt:lpstr>Présentation PowerPoint</vt:lpstr>
      <vt:lpstr>Promise</vt:lpstr>
      <vt:lpstr>Présentation PowerPoint</vt:lpstr>
      <vt:lpstr>Les Components</vt:lpstr>
      <vt:lpstr>Présentation PowerPoint</vt:lpstr>
      <vt:lpstr>Présentation PowerPoint</vt:lpstr>
      <vt:lpstr>Présentation PowerPoint</vt:lpstr>
      <vt:lpstr>Présentation PowerPoint</vt:lpstr>
      <vt:lpstr>Structural Directive</vt:lpstr>
      <vt:lpstr>Présentation PowerPoint</vt:lpstr>
      <vt:lpstr>Présentation PowerPoint</vt:lpstr>
      <vt:lpstr>Présentation PowerPoint</vt:lpstr>
      <vt:lpstr>Présentation PowerPoint</vt:lpstr>
      <vt:lpstr>Index</vt:lpstr>
      <vt:lpstr>Security</vt:lpstr>
      <vt:lpstr>Security</vt:lpstr>
      <vt:lpstr>Security</vt:lpstr>
      <vt:lpstr>Security</vt:lpstr>
      <vt:lpstr>Security UserDetailsImpl</vt:lpstr>
      <vt:lpstr>Security Account Service</vt:lpstr>
      <vt:lpstr>Security Account Service</vt:lpstr>
      <vt:lpstr>Ajout Bootstrap</vt:lpstr>
      <vt:lpstr>Jwt-decode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OMAR AMAOUN</cp:lastModifiedBy>
  <cp:revision>931</cp:revision>
  <dcterms:created xsi:type="dcterms:W3CDTF">2015-01-09T17:56:04Z</dcterms:created>
  <dcterms:modified xsi:type="dcterms:W3CDTF">2023-03-26T22:53:32Z</dcterms:modified>
</cp:coreProperties>
</file>