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77" r:id="rId26"/>
    <p:sldId id="278" r:id="rId27"/>
    <p:sldId id="279" r:id="rId28"/>
    <p:sldId id="28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8E02-5CF2-485C-BC08-9DC42E87F491}" type="datetimeFigureOut">
              <a:rPr lang="fr-FR" smtClean="0"/>
              <a:pPr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AD16B-8352-4988-8808-E785858C094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AD16B-8352-4988-8808-E785858C094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AD16B-8352-4988-8808-E785858C094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1A959A-81D6-46F2-A76F-0C6125060E49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/>
              <a:t>DCESS-ICM / 2012-2013 / Module 8 / G. Mamouri</a:t>
            </a: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D95-68C9-41B4-88AC-E13B30E32CF3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C915-E4EE-41F5-8323-3C47B75B18DC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8F78-B49A-4003-90D8-3CA66C571A61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EE24-9BDE-4297-B368-1356A950C9A1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7CE-F79D-4C01-80E3-6FD0E9056961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2329-BF7E-4916-91C6-FDF5F8D689E4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FAC-24C2-4094-B0F7-DA97C1C756DD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ABA-5532-4B49-9CDC-47723A9276C7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B2C4040-48D9-44AD-8B82-F0EFDE735B51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DCESS-ICM / 2012-2013 / Module 8 / G. Mamouri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EC52E6-4AE9-42D1-BC42-916E43280FB4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/>
              <a:t>DCESS-ICM / 2012-2013 / Module 8 / G. Mamouri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D821B-E24D-45BF-822C-BE9FA269A913}" type="datetime1">
              <a:rPr lang="fr-FR" smtClean="0"/>
              <a:pPr/>
              <a:t>07/04/2022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/>
              <a:t>DCESS-ICM / 2012-2013 / Module 8 / G. Mamouri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D3F54D-81A4-4E5E-ABF9-96BD3C63C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457200" y="1493651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Objectifs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Apprendre à mieux se connaître</a:t>
            </a:r>
          </a:p>
          <a:p>
            <a:pPr>
              <a:buNone/>
            </a:pPr>
            <a:endParaRPr lang="fr-FR" dirty="0"/>
          </a:p>
          <a:p>
            <a:pPr algn="just">
              <a:buNone/>
            </a:pPr>
            <a:r>
              <a:rPr lang="fr-FR" dirty="0"/>
              <a:t>Apprendre à mieux connaître les autres pour</a:t>
            </a:r>
          </a:p>
          <a:p>
            <a:pPr algn="just">
              <a:buNone/>
            </a:pPr>
            <a:r>
              <a:rPr lang="fr-FR" dirty="0"/>
              <a:t>interagir de façon efficace.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Communication et développement personnel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-2071734" y="5929330"/>
            <a:ext cx="4049580" cy="915177"/>
          </a:xfrm>
        </p:spPr>
        <p:txBody>
          <a:bodyPr/>
          <a:lstStyle/>
          <a:p>
            <a:endParaRPr lang="fr-FR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6421461"/>
            <a:ext cx="2350681" cy="365125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14348" y="571480"/>
            <a:ext cx="7929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L’ouverture de soi</a:t>
            </a:r>
          </a:p>
          <a:p>
            <a:endParaRPr lang="fr-FR" sz="3200" dirty="0"/>
          </a:p>
          <a:p>
            <a:r>
              <a:rPr lang="fr-FR" sz="3200" dirty="0"/>
              <a:t>Etes-vous disposés à vous dévoiler?</a:t>
            </a:r>
          </a:p>
          <a:p>
            <a:endParaRPr lang="fr-FR" sz="3200" dirty="0"/>
          </a:p>
          <a:p>
            <a:r>
              <a:rPr lang="fr-FR" sz="3200" dirty="0"/>
              <a:t>Dans quelles circonstances?</a:t>
            </a:r>
          </a:p>
          <a:p>
            <a:endParaRPr lang="fr-FR" sz="3200" dirty="0"/>
          </a:p>
          <a:p>
            <a:r>
              <a:rPr lang="fr-FR" sz="3200" dirty="0"/>
              <a:t>Avec qui?</a:t>
            </a:r>
          </a:p>
          <a:p>
            <a:endParaRPr lang="fr-FR" sz="3200" dirty="0"/>
          </a:p>
          <a:p>
            <a:r>
              <a:rPr lang="fr-FR" sz="3200" dirty="0"/>
              <a:t>Si oui, pourquoi?</a:t>
            </a:r>
          </a:p>
          <a:p>
            <a:endParaRPr lang="fr-FR" sz="3200" dirty="0"/>
          </a:p>
          <a:p>
            <a:r>
              <a:rPr lang="fr-FR" sz="3200" dirty="0"/>
              <a:t>Si non, pourquoi?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428660" y="6000769"/>
            <a:ext cx="2350681" cy="857256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0034" y="357166"/>
            <a:ext cx="8143932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Avantages de l’ouverture de soi</a:t>
            </a:r>
          </a:p>
          <a:p>
            <a:endParaRPr lang="fr-FR" sz="32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2800" dirty="0"/>
          </a:p>
          <a:p>
            <a:r>
              <a:rPr lang="fr-FR" sz="2800" dirty="0"/>
              <a:t>⇨ contribue à la connaissance de soi</a:t>
            </a:r>
          </a:p>
          <a:p>
            <a:endParaRPr lang="fr-FR" sz="2800" dirty="0"/>
          </a:p>
          <a:p>
            <a:r>
              <a:rPr lang="fr-FR" sz="2800" dirty="0"/>
              <a:t>⇨ améliore la capacité à faire face</a:t>
            </a:r>
          </a:p>
          <a:p>
            <a:endParaRPr lang="fr-FR" sz="2800" dirty="0"/>
          </a:p>
          <a:p>
            <a:r>
              <a:rPr lang="fr-FR" sz="2800" dirty="0"/>
              <a:t>⇨ améliore la communication</a:t>
            </a:r>
          </a:p>
          <a:p>
            <a:endParaRPr lang="fr-FR" sz="2800" dirty="0"/>
          </a:p>
          <a:p>
            <a:r>
              <a:rPr lang="fr-FR" sz="2800" dirty="0"/>
              <a:t>⇨ établit des relations significatives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428660" y="5857893"/>
            <a:ext cx="2350681" cy="928694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85786" y="357166"/>
            <a:ext cx="785818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Risques de l’ouverture de soi</a:t>
            </a: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800" dirty="0"/>
              <a:t>⇨ rejet social et personnel</a:t>
            </a:r>
          </a:p>
          <a:p>
            <a:endParaRPr lang="fr-FR" sz="2800" dirty="0"/>
          </a:p>
          <a:p>
            <a:r>
              <a:rPr lang="fr-FR" sz="2800" dirty="0"/>
              <a:t>⇨ pertes matérielles</a:t>
            </a:r>
          </a:p>
          <a:p>
            <a:endParaRPr lang="fr-FR" sz="2800" dirty="0"/>
          </a:p>
          <a:p>
            <a:r>
              <a:rPr lang="fr-FR" sz="2800" dirty="0"/>
              <a:t>Attention, ne pas oublier que la communication est irréversible! </a:t>
            </a:r>
          </a:p>
          <a:p>
            <a:pPr algn="ctr"/>
            <a:r>
              <a:rPr lang="fr-FR" sz="2800" dirty="0"/>
              <a:t>⇩</a:t>
            </a:r>
          </a:p>
          <a:p>
            <a:r>
              <a:rPr lang="fr-FR" sz="2800" dirty="0"/>
              <a:t>Donc si dévoilement pas de possibilité de revenir en arrière. </a:t>
            </a: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428660" y="6421461"/>
            <a:ext cx="2350681" cy="365125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14348" y="285728"/>
            <a:ext cx="8143932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Communication verbale et non verbale</a:t>
            </a:r>
          </a:p>
          <a:p>
            <a:endParaRPr lang="fr-FR" sz="2800" dirty="0"/>
          </a:p>
          <a:p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Le langage</a:t>
            </a:r>
          </a:p>
          <a:p>
            <a:endParaRPr lang="fr-FR" sz="2800" dirty="0"/>
          </a:p>
          <a:p>
            <a:r>
              <a:rPr lang="fr-FR" sz="2800" dirty="0">
                <a:latin typeface="+mj-lt"/>
              </a:rPr>
              <a:t>►</a:t>
            </a:r>
            <a:r>
              <a:rPr lang="fr-FR" sz="2800" dirty="0">
                <a:latin typeface="Century"/>
              </a:rPr>
              <a:t> </a:t>
            </a:r>
            <a:r>
              <a:rPr lang="fr-FR" sz="2800" dirty="0"/>
              <a:t>La signification peut être dénotative ou connotative</a:t>
            </a:r>
          </a:p>
          <a:p>
            <a:r>
              <a:rPr lang="fr-FR" sz="2800" dirty="0">
                <a:latin typeface="Lucida Sans Unicode" pitchFamily="34" charset="0"/>
                <a:cs typeface="Lucida Sans Unicode" pitchFamily="34" charset="0"/>
              </a:rPr>
              <a:t>►</a:t>
            </a:r>
            <a:r>
              <a:rPr lang="fr-FR" sz="2800" dirty="0">
                <a:latin typeface="Century"/>
              </a:rPr>
              <a:t> </a:t>
            </a:r>
            <a:r>
              <a:rPr lang="fr-FR" sz="2800" dirty="0">
                <a:latin typeface="+mj-lt"/>
              </a:rPr>
              <a:t>La signification provient des gens</a:t>
            </a:r>
          </a:p>
          <a:p>
            <a:r>
              <a:rPr lang="fr-FR" sz="2800" dirty="0">
                <a:latin typeface="+mj-lt"/>
              </a:rPr>
              <a:t>►La signification repose sur l’existence d’un référent</a:t>
            </a:r>
          </a:p>
          <a:p>
            <a:r>
              <a:rPr lang="fr-FR" sz="2800" dirty="0">
                <a:latin typeface="+mj-lt"/>
              </a:rPr>
              <a:t>► Il existe un nombre infini de significations</a:t>
            </a:r>
          </a:p>
          <a:p>
            <a:r>
              <a:rPr lang="fr-FR" sz="2800" dirty="0">
                <a:latin typeface="+mj-lt"/>
              </a:rPr>
              <a:t>► On ne communique que partiellement la signification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6492875"/>
            <a:ext cx="2350681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0034" y="571480"/>
            <a:ext cx="8215338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La dénotation constitue la signification que l’on trouve dans le dictionnaire. </a:t>
            </a:r>
          </a:p>
          <a:p>
            <a:endParaRPr lang="fr-FR" sz="2400" dirty="0"/>
          </a:p>
          <a:p>
            <a:r>
              <a:rPr lang="fr-FR" sz="2400" dirty="0"/>
              <a:t>La connotation constitue la signification émotionnelle que l’on peut attribuer à un terme;</a:t>
            </a:r>
          </a:p>
          <a:p>
            <a:endParaRPr lang="fr-FR" sz="2400" dirty="0"/>
          </a:p>
          <a:p>
            <a:r>
              <a:rPr lang="fr-FR" sz="2400" dirty="0"/>
              <a:t>Ainsi, des mots ou expressions peuvent avoir des significations uniquement connotatives à partir du moment où ils ne décrivent pas des faits mais plutôt les sentiments qu’éprouve le locuteur.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6492899"/>
            <a:ext cx="2350681" cy="365125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14348" y="428604"/>
            <a:ext cx="8001056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800" dirty="0"/>
              <a:t>La signification provient des gens</a:t>
            </a:r>
          </a:p>
          <a:p>
            <a:endParaRPr lang="fr-FR" sz="2800" dirty="0"/>
          </a:p>
          <a:p>
            <a:r>
              <a:rPr lang="fr-FR" sz="2800" dirty="0"/>
              <a:t>La signification repose sur l’existence d’un référent</a:t>
            </a:r>
          </a:p>
          <a:p>
            <a:endParaRPr lang="fr-FR" sz="2800" dirty="0"/>
          </a:p>
          <a:p>
            <a:r>
              <a:rPr lang="fr-FR" sz="2800" dirty="0"/>
              <a:t>Il existe un nombre infini de significations</a:t>
            </a:r>
          </a:p>
          <a:p>
            <a:endParaRPr lang="fr-FR" sz="2800" dirty="0"/>
          </a:p>
          <a:p>
            <a:r>
              <a:rPr lang="fr-FR" sz="2800" dirty="0"/>
              <a:t>On ne communique que partiellement la communication</a:t>
            </a:r>
          </a:p>
          <a:p>
            <a:endParaRPr lang="fr-FR" sz="2800" dirty="0"/>
          </a:p>
          <a:p>
            <a:endParaRPr lang="fr-FR" sz="2400" dirty="0"/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5929331"/>
            <a:ext cx="2350681" cy="928694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85852" y="357166"/>
            <a:ext cx="7000924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Les obstacles à la communication</a:t>
            </a:r>
          </a:p>
          <a:p>
            <a:endParaRPr lang="fr-FR" dirty="0"/>
          </a:p>
          <a:p>
            <a:r>
              <a:rPr lang="fr-FR" sz="2400" dirty="0"/>
              <a:t>La polarisation</a:t>
            </a:r>
          </a:p>
          <a:p>
            <a:endParaRPr lang="fr-FR" sz="2400" dirty="0"/>
          </a:p>
          <a:p>
            <a:r>
              <a:rPr lang="fr-FR" sz="2400" dirty="0"/>
              <a:t>L’attitude « intensionnelle »</a:t>
            </a:r>
          </a:p>
          <a:p>
            <a:endParaRPr lang="fr-FR" sz="2400" dirty="0"/>
          </a:p>
          <a:p>
            <a:r>
              <a:rPr lang="fr-FR" sz="2400" dirty="0"/>
              <a:t>La confusion entre les faits et les inférences</a:t>
            </a:r>
          </a:p>
          <a:p>
            <a:endParaRPr lang="fr-FR" sz="2400" dirty="0"/>
          </a:p>
          <a:p>
            <a:r>
              <a:rPr lang="fr-FR" sz="2400" dirty="0"/>
              <a:t>Les courts-circuits</a:t>
            </a:r>
          </a:p>
          <a:p>
            <a:endParaRPr lang="fr-FR" sz="2400" dirty="0"/>
          </a:p>
          <a:p>
            <a:r>
              <a:rPr lang="fr-FR" sz="2400" dirty="0"/>
              <a:t>Les évaluations statiques</a:t>
            </a:r>
          </a:p>
          <a:p>
            <a:endParaRPr lang="fr-FR" sz="2400" dirty="0"/>
          </a:p>
          <a:p>
            <a:r>
              <a:rPr lang="fr-FR" sz="2400" dirty="0"/>
              <a:t>L’attitude globalisante</a:t>
            </a:r>
          </a:p>
          <a:p>
            <a:endParaRPr lang="fr-FR" sz="2400" dirty="0"/>
          </a:p>
          <a:p>
            <a:r>
              <a:rPr lang="fr-FR" sz="2400" dirty="0"/>
              <a:t>Le manque de discernement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5857892"/>
            <a:ext cx="2350681" cy="915177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57224" y="285728"/>
            <a:ext cx="7715304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Les gestes</a:t>
            </a:r>
          </a:p>
          <a:p>
            <a:endParaRPr lang="fr-FR" sz="32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/>
          </a:p>
          <a:p>
            <a:r>
              <a:rPr lang="fr-FR" sz="2800" dirty="0"/>
              <a:t>Comment communiquons-nous sans l’aide des mots? 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Pouvons-nous découvrir les pensées et les sentiments d’une personne en examinant sa posture et ses gestes?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5929331"/>
            <a:ext cx="2350681" cy="928694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2910" y="178427"/>
            <a:ext cx="73581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La communication verbale interagit avec la communication non verbale</a:t>
            </a:r>
          </a:p>
          <a:p>
            <a:endParaRPr lang="fr-FR" sz="2400" dirty="0"/>
          </a:p>
          <a:p>
            <a:r>
              <a:rPr lang="fr-FR" sz="3200" dirty="0"/>
              <a:t>6 formes d’interaction: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▪ l’accentuation</a:t>
            </a:r>
          </a:p>
          <a:p>
            <a:r>
              <a:rPr lang="fr-FR" sz="3200" dirty="0">
                <a:latin typeface="+mj-lt"/>
              </a:rPr>
              <a:t>▪ le renforcement</a:t>
            </a:r>
          </a:p>
          <a:p>
            <a:r>
              <a:rPr lang="fr-FR" sz="3200" dirty="0">
                <a:latin typeface="+mj-lt"/>
              </a:rPr>
              <a:t>▪ la contradiction</a:t>
            </a:r>
          </a:p>
          <a:p>
            <a:r>
              <a:rPr lang="fr-FR" sz="3200" dirty="0">
                <a:latin typeface="+mj-lt"/>
              </a:rPr>
              <a:t>▪ la régularisation</a:t>
            </a:r>
          </a:p>
          <a:p>
            <a:r>
              <a:rPr lang="fr-FR" sz="3200" dirty="0">
                <a:latin typeface="+mj-lt"/>
              </a:rPr>
              <a:t>▪ la répétition</a:t>
            </a:r>
          </a:p>
          <a:p>
            <a:r>
              <a:rPr lang="fr-FR" sz="3200" dirty="0">
                <a:latin typeface="+mj-lt"/>
              </a:rPr>
              <a:t>▪ la substitution</a:t>
            </a:r>
          </a:p>
          <a:p>
            <a:endParaRPr lang="fr-FR" sz="2400" dirty="0">
              <a:latin typeface="+mj-lt"/>
            </a:endParaRPr>
          </a:p>
          <a:p>
            <a:endParaRPr lang="fr-FR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5857893"/>
            <a:ext cx="2350681" cy="1000132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0034" y="116871"/>
            <a:ext cx="814393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Les mouvements corporels</a:t>
            </a:r>
          </a:p>
          <a:p>
            <a:endParaRPr lang="fr-FR" dirty="0"/>
          </a:p>
          <a:p>
            <a:r>
              <a:rPr lang="fr-FR" sz="2400" dirty="0"/>
              <a:t>Les mouvements faciaux (l’expression du visage)</a:t>
            </a:r>
          </a:p>
          <a:p>
            <a:endParaRPr lang="fr-FR" sz="2400" dirty="0"/>
          </a:p>
          <a:p>
            <a:r>
              <a:rPr lang="fr-FR" sz="2400" dirty="0"/>
              <a:t>Les mouvements oculaires</a:t>
            </a:r>
          </a:p>
          <a:p>
            <a:endParaRPr lang="fr-FR" sz="2400" dirty="0"/>
          </a:p>
          <a:p>
            <a:r>
              <a:rPr lang="fr-FR" sz="2400" dirty="0"/>
              <a:t>La communication reliée à l’espace (distances spatiales: intime, personnelle, sociale, publique)</a:t>
            </a:r>
          </a:p>
          <a:p>
            <a:endParaRPr lang="fr-FR" sz="2400" dirty="0"/>
          </a:p>
          <a:p>
            <a:r>
              <a:rPr lang="fr-FR" sz="2400" dirty="0"/>
              <a:t>	</a:t>
            </a:r>
            <a:r>
              <a:rPr lang="fr-FR" sz="2000" dirty="0"/>
              <a:t>les distances et la culture</a:t>
            </a:r>
          </a:p>
          <a:p>
            <a:r>
              <a:rPr lang="fr-FR" sz="2000" dirty="0"/>
              <a:t>	Les éléments influant sur la communication spatiale</a:t>
            </a:r>
          </a:p>
          <a:p>
            <a:r>
              <a:rPr lang="fr-FR" sz="2000" dirty="0"/>
              <a:t>		- position sociale</a:t>
            </a:r>
          </a:p>
          <a:p>
            <a:r>
              <a:rPr lang="fr-FR" sz="2000" dirty="0"/>
              <a:t>		- culture</a:t>
            </a:r>
          </a:p>
          <a:p>
            <a:r>
              <a:rPr lang="fr-FR" sz="2000" dirty="0"/>
              <a:t>		- contexte</a:t>
            </a:r>
          </a:p>
          <a:p>
            <a:r>
              <a:rPr lang="fr-FR" sz="2000" dirty="0"/>
              <a:t>		- sujet traité</a:t>
            </a:r>
          </a:p>
          <a:p>
            <a:r>
              <a:rPr lang="fr-FR" sz="2000" dirty="0"/>
              <a:t>		- sexe et âge</a:t>
            </a:r>
          </a:p>
          <a:p>
            <a:r>
              <a:rPr lang="fr-FR" sz="2000" dirty="0"/>
              <a:t>		- évaluation positive ou négative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785850" y="6228599"/>
            <a:ext cx="2786082" cy="629425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00100" y="57148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Un modèle de communication humaine</a:t>
            </a:r>
          </a:p>
        </p:txBody>
      </p:sp>
      <p:pic>
        <p:nvPicPr>
          <p:cNvPr id="5" name="Image 4" descr="Numériser0001.jpg"/>
          <p:cNvPicPr/>
          <p:nvPr/>
        </p:nvPicPr>
        <p:blipFill>
          <a:blip r:embed="rId3" cstate="print"/>
          <a:srcRect l="19591" t="8043" r="5898" b="60992"/>
          <a:stretch>
            <a:fillRect/>
          </a:stretch>
        </p:blipFill>
        <p:spPr>
          <a:xfrm>
            <a:off x="1187624" y="1124744"/>
            <a:ext cx="7500990" cy="48577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14346" y="6492899"/>
            <a:ext cx="2350681" cy="365125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2910" y="500042"/>
            <a:ext cx="778674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La communication par le biais des  artefacts</a:t>
            </a:r>
          </a:p>
          <a:p>
            <a:endParaRPr lang="fr-FR" sz="3200" b="1" dirty="0"/>
          </a:p>
          <a:p>
            <a:endParaRPr lang="fr-FR" sz="2800" dirty="0"/>
          </a:p>
          <a:p>
            <a:r>
              <a:rPr lang="fr-FR" sz="2800" dirty="0"/>
              <a:t>Les couleurs</a:t>
            </a:r>
          </a:p>
          <a:p>
            <a:endParaRPr lang="fr-FR" sz="2800" dirty="0"/>
          </a:p>
          <a:p>
            <a:r>
              <a:rPr lang="fr-FR" sz="2800" dirty="0"/>
              <a:t>Les vêtements et accessoires</a:t>
            </a:r>
          </a:p>
          <a:p>
            <a:endParaRPr lang="fr-FR" sz="2800" dirty="0"/>
          </a:p>
          <a:p>
            <a:r>
              <a:rPr lang="fr-FR" sz="2800" dirty="0"/>
              <a:t>Le décor</a:t>
            </a:r>
          </a:p>
          <a:p>
            <a:endParaRPr lang="fr-FR" sz="2800" dirty="0"/>
          </a:p>
          <a:p>
            <a:endParaRPr lang="fr-FR" sz="2800" b="1" dirty="0"/>
          </a:p>
          <a:p>
            <a:endParaRPr lang="fr-FR" sz="2800" b="1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6492899"/>
            <a:ext cx="2350681" cy="365125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57158" y="785794"/>
            <a:ext cx="878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La communication par le toucher</a:t>
            </a:r>
          </a:p>
          <a:p>
            <a:endParaRPr lang="fr-FR" sz="2400" dirty="0"/>
          </a:p>
          <a:p>
            <a:r>
              <a:rPr lang="fr-FR" sz="2800" dirty="0"/>
              <a:t>La signification possible des contacts physiques:</a:t>
            </a:r>
          </a:p>
          <a:p>
            <a:endParaRPr lang="fr-FR" sz="2800" dirty="0"/>
          </a:p>
          <a:p>
            <a:r>
              <a:rPr lang="fr-FR" sz="2800" dirty="0"/>
              <a:t>	</a:t>
            </a:r>
            <a:r>
              <a:rPr lang="fr-FR" sz="2400" dirty="0"/>
              <a:t>- L’émotion positive</a:t>
            </a:r>
          </a:p>
          <a:p>
            <a:r>
              <a:rPr lang="fr-FR" sz="2400" dirty="0"/>
              <a:t>	- L’espièglerie</a:t>
            </a:r>
          </a:p>
          <a:p>
            <a:r>
              <a:rPr lang="fr-FR" sz="2400" dirty="0"/>
              <a:t>	- L’exercice d’une influence</a:t>
            </a:r>
          </a:p>
          <a:p>
            <a:r>
              <a:rPr lang="fr-FR" sz="2400" dirty="0"/>
              <a:t>	- L’accomplissement d’un rite</a:t>
            </a:r>
          </a:p>
          <a:p>
            <a:r>
              <a:rPr lang="fr-FR" sz="2400" dirty="0"/>
              <a:t>	- La réalisation d’une tâche</a:t>
            </a:r>
            <a:endParaRPr lang="fr-FR" sz="2800" dirty="0"/>
          </a:p>
          <a:p>
            <a:endParaRPr lang="fr-FR" sz="2400" dirty="0"/>
          </a:p>
          <a:p>
            <a:endParaRPr lang="fr-F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6072207"/>
            <a:ext cx="2350681" cy="785818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0034" y="214290"/>
            <a:ext cx="8001056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La communication reliée au temps</a:t>
            </a:r>
          </a:p>
          <a:p>
            <a:endParaRPr lang="fr-FR" sz="2400" dirty="0"/>
          </a:p>
          <a:p>
            <a:r>
              <a:rPr lang="fr-FR" sz="2400" dirty="0"/>
              <a:t>La communication temporelle désigne l’utilisation que l’on fait du temps. Les aspects culturels et psychologiques du temps revêtent une importance particulière dans le contexte de la communication humaine. On distingue: </a:t>
            </a:r>
          </a:p>
          <a:p>
            <a:endParaRPr lang="fr-FR" sz="2400" dirty="0"/>
          </a:p>
          <a:p>
            <a:r>
              <a:rPr lang="fr-FR" sz="2400" dirty="0"/>
              <a:t>Le temps culturel</a:t>
            </a:r>
          </a:p>
          <a:p>
            <a:endParaRPr lang="fr-FR" sz="2400" dirty="0"/>
          </a:p>
          <a:p>
            <a:r>
              <a:rPr lang="fr-FR" sz="2400" dirty="0"/>
              <a:t>Le temps psychologique</a:t>
            </a:r>
          </a:p>
          <a:p>
            <a:endParaRPr lang="fr-FR" sz="2400" dirty="0"/>
          </a:p>
          <a:p>
            <a:r>
              <a:rPr lang="fr-FR" sz="2400" dirty="0"/>
              <a:t>Le temps et les convenances</a:t>
            </a:r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6000769"/>
            <a:ext cx="2350681" cy="857256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85720" y="285728"/>
            <a:ext cx="85725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temps culturel</a:t>
            </a:r>
          </a:p>
          <a:p>
            <a:endParaRPr lang="fr-FR" dirty="0"/>
          </a:p>
          <a:p>
            <a:r>
              <a:rPr lang="fr-FR" sz="2400" dirty="0"/>
              <a:t>Le temps culturel se rapporte à la manière dont on définit le temps et dont on en parle dans une culture particulière.</a:t>
            </a:r>
          </a:p>
          <a:p>
            <a:endParaRPr lang="fr-FR" sz="2400" dirty="0"/>
          </a:p>
          <a:p>
            <a:r>
              <a:rPr lang="fr-FR" sz="2400" dirty="0"/>
              <a:t>Deux manifestations du temps culturel présentent une importance particulière dans la communication non verbale:</a:t>
            </a:r>
          </a:p>
          <a:p>
            <a:endParaRPr lang="fr-FR" sz="2400" dirty="0"/>
          </a:p>
          <a:p>
            <a:r>
              <a:rPr lang="fr-FR" sz="2400" dirty="0"/>
              <a:t>Le temps mesuré </a:t>
            </a:r>
          </a:p>
          <a:p>
            <a:endParaRPr lang="fr-FR" sz="2400" dirty="0"/>
          </a:p>
          <a:p>
            <a:r>
              <a:rPr lang="fr-FR" sz="2400" dirty="0"/>
              <a:t>Le temps perçu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428660" y="5857892"/>
            <a:ext cx="2350681" cy="915177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0034" y="500042"/>
            <a:ext cx="864396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temps psychologique</a:t>
            </a:r>
          </a:p>
          <a:p>
            <a:endParaRPr lang="fr-FR" sz="3200" dirty="0"/>
          </a:p>
          <a:p>
            <a:r>
              <a:rPr lang="fr-FR" sz="2400" dirty="0"/>
              <a:t>Le temps psychologique dénote l’importance que l’on accorde au passé, au présent et au futur.</a:t>
            </a:r>
          </a:p>
          <a:p>
            <a:endParaRPr lang="fr-FR" sz="2400" dirty="0"/>
          </a:p>
          <a:p>
            <a:r>
              <a:rPr lang="fr-FR" sz="2400" dirty="0"/>
              <a:t>Attitude axée sur le passé</a:t>
            </a:r>
          </a:p>
          <a:p>
            <a:endParaRPr lang="fr-FR" sz="2400" dirty="0"/>
          </a:p>
          <a:p>
            <a:r>
              <a:rPr lang="fr-FR" sz="2400" dirty="0"/>
              <a:t>Attitude axée sur le présent</a:t>
            </a:r>
          </a:p>
          <a:p>
            <a:endParaRPr lang="fr-FR" sz="2400" dirty="0"/>
          </a:p>
          <a:p>
            <a:r>
              <a:rPr lang="fr-FR" sz="2400" dirty="0"/>
              <a:t>Attitude axée sur le futur</a:t>
            </a:r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5857893"/>
            <a:ext cx="2350681" cy="1000132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2910" y="285728"/>
            <a:ext cx="8143932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2">
                    <a:lumMod val="25000"/>
                  </a:schemeClr>
                </a:solidFill>
              </a:rPr>
              <a:t>EXERCICES</a:t>
            </a:r>
          </a:p>
          <a:p>
            <a:pPr algn="ctr"/>
            <a:endParaRPr lang="fr-FR" dirty="0"/>
          </a:p>
          <a:p>
            <a:r>
              <a:rPr lang="fr-FR" sz="2400" dirty="0"/>
              <a:t>Les comportements non verbaux à problème</a:t>
            </a:r>
          </a:p>
          <a:p>
            <a:endParaRPr lang="fr-FR" sz="2400" dirty="0"/>
          </a:p>
          <a:p>
            <a:r>
              <a:rPr lang="fr-FR" sz="2000" dirty="0"/>
              <a:t>Inscrivez sur un fiche 3 comportements non verbaux particuliers que vous jugez être à l’origine de problèmes.</a:t>
            </a:r>
          </a:p>
          <a:p>
            <a:endParaRPr lang="fr-FR" sz="2000" dirty="0"/>
          </a:p>
          <a:p>
            <a:pPr marL="457200" indent="-457200">
              <a:buAutoNum type="arabicPeriod"/>
            </a:pPr>
            <a:r>
              <a:rPr lang="fr-FR" sz="2000" dirty="0"/>
              <a:t>Pourquoi ces comportements suscitent-ils des difficultés?</a:t>
            </a:r>
          </a:p>
          <a:p>
            <a:pPr marL="457200" indent="-457200">
              <a:buAutoNum type="arabicPeriod"/>
            </a:pPr>
            <a:r>
              <a:rPr lang="fr-FR" sz="2000" dirty="0"/>
              <a:t>Pour quelles raisons nuisent-ils à la communication?</a:t>
            </a:r>
          </a:p>
          <a:p>
            <a:pPr marL="457200" indent="-457200">
              <a:buAutoNum type="arabicPeriod"/>
            </a:pPr>
            <a:r>
              <a:rPr lang="fr-FR" sz="2000" dirty="0"/>
              <a:t>Quelle impression vous ferait la personne qui démontrerait un de ces comportements?</a:t>
            </a:r>
          </a:p>
          <a:p>
            <a:pPr marL="457200" indent="-457200">
              <a:buAutoNum type="arabicPeriod"/>
            </a:pPr>
            <a:r>
              <a:rPr lang="fr-FR" sz="2000" dirty="0"/>
              <a:t>Dans quelles situations de communication ces comportements à problème se manifestent-ils?</a:t>
            </a:r>
          </a:p>
          <a:p>
            <a:pPr marL="457200" indent="-457200">
              <a:buAutoNum type="arabicPeriod"/>
            </a:pPr>
            <a:r>
              <a:rPr lang="fr-FR" sz="2000" dirty="0"/>
              <a:t>Comment peut-on éliminer ces comportements?</a:t>
            </a:r>
          </a:p>
          <a:p>
            <a:pPr marL="457200" indent="-457200">
              <a:buAutoNum type="arabicPeriod"/>
            </a:pPr>
            <a:endParaRPr lang="fr-FR" sz="2000" dirty="0"/>
          </a:p>
          <a:p>
            <a:pPr marL="457200" indent="-457200">
              <a:buAutoNum type="arabicPeriod"/>
            </a:pPr>
            <a:endParaRPr lang="fr-FR" sz="2000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0449" y="6000769"/>
            <a:ext cx="2350681" cy="857256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8596" y="214290"/>
            <a:ext cx="821537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EXERCICES</a:t>
            </a:r>
          </a:p>
          <a:p>
            <a:pPr algn="ctr"/>
            <a:endParaRPr lang="fr-FR" dirty="0"/>
          </a:p>
          <a:p>
            <a:r>
              <a:rPr lang="fr-FR" sz="2800" dirty="0"/>
              <a:t>Les éloges et les critiques</a:t>
            </a:r>
          </a:p>
          <a:p>
            <a:endParaRPr lang="fr-FR" sz="2000" dirty="0"/>
          </a:p>
          <a:p>
            <a:r>
              <a:rPr lang="fr-FR" dirty="0"/>
              <a:t>Soient les énoncés suivants:</a:t>
            </a:r>
          </a:p>
          <a:p>
            <a:pPr marL="342900" indent="-342900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Tu es très élégant(e) aujourd’hui.</a:t>
            </a:r>
          </a:p>
          <a:p>
            <a:pPr marL="342900" indent="-342900">
              <a:buAutoNum type="arabicPeriod"/>
            </a:pPr>
            <a:r>
              <a:rPr lang="fr-FR" dirty="0"/>
              <a:t>Tu as perdu du poids.</a:t>
            </a:r>
          </a:p>
          <a:p>
            <a:pPr marL="342900" indent="-342900">
              <a:buAutoNum type="arabicPeriod"/>
            </a:pPr>
            <a:r>
              <a:rPr lang="fr-FR" dirty="0"/>
              <a:t>Tu as l’air plus jeune que ça.</a:t>
            </a:r>
          </a:p>
          <a:p>
            <a:pPr marL="342900" indent="-342900">
              <a:buAutoNum type="arabicPeriod"/>
            </a:pPr>
            <a:r>
              <a:rPr lang="fr-FR" dirty="0"/>
              <a:t>Ne t’en fais pas, tu vas y arriver.</a:t>
            </a:r>
          </a:p>
          <a:p>
            <a:pPr marL="342900" indent="-342900">
              <a:buAutoNum type="arabicPeriod"/>
            </a:pPr>
            <a:r>
              <a:rPr lang="fr-FR" dirty="0"/>
              <a:t>Je n’oublierai pas ce repas de si tôt.</a:t>
            </a:r>
          </a:p>
          <a:p>
            <a:pPr marL="342900" indent="-342900">
              <a:buAutoNum type="arabicPeriod"/>
            </a:pPr>
            <a:r>
              <a:rPr lang="fr-FR" dirty="0"/>
              <a:t>Tu te connais très bien.</a:t>
            </a:r>
          </a:p>
          <a:p>
            <a:pPr marL="342900" indent="-342900">
              <a:buAutoNum type="arabicPeriod"/>
            </a:pPr>
            <a:r>
              <a:rPr lang="fr-FR" dirty="0"/>
              <a:t>C’est toi l’expert.</a:t>
            </a:r>
          </a:p>
          <a:p>
            <a:pPr marL="342900" indent="-342900">
              <a:buAutoNum type="arabicPeriod"/>
            </a:pPr>
            <a:r>
              <a:rPr lang="fr-FR" dirty="0"/>
              <a:t>Quelle sensibilité. Tu me surprends.</a:t>
            </a:r>
          </a:p>
          <a:p>
            <a:pPr marL="342900" indent="-342900">
              <a:buAutoNum type="arabicPeriod"/>
            </a:pPr>
            <a:r>
              <a:rPr lang="fr-FR" dirty="0"/>
              <a:t>Tes amis sortent vraiment de l’ordinaire.</a:t>
            </a:r>
          </a:p>
          <a:p>
            <a:pPr marL="342900" indent="-342900">
              <a:buAutoNum type="arabicPeriod"/>
            </a:pPr>
            <a:r>
              <a:rPr lang="fr-FR" dirty="0"/>
              <a:t>Tu es prêt? Sans blague.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/>
            <a:r>
              <a:rPr lang="fr-FR" dirty="0"/>
              <a:t>Quels signaux paralinguistiques permettent de reconnaître un éloge? Une critique?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285784" y="5786455"/>
            <a:ext cx="2350681" cy="1071570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0034" y="214290"/>
            <a:ext cx="86439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EXERCICES</a:t>
            </a:r>
          </a:p>
          <a:p>
            <a:pPr algn="ctr"/>
            <a:endParaRPr lang="fr-FR" dirty="0"/>
          </a:p>
          <a:p>
            <a:r>
              <a:rPr lang="fr-FR" sz="2400" dirty="0"/>
              <a:t>Soient les situations de communication suivante:</a:t>
            </a:r>
          </a:p>
          <a:p>
            <a:endParaRPr lang="fr-FR" sz="2000" dirty="0"/>
          </a:p>
          <a:p>
            <a:r>
              <a:rPr lang="fr-FR" sz="2400" dirty="0"/>
              <a:t>Entretien oral (dans le cadre d’une candidature à une formation </a:t>
            </a:r>
            <a:r>
              <a:rPr lang="fr-FR" sz="2400" dirty="0" err="1"/>
              <a:t>diplômante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Entretien de recrutement</a:t>
            </a:r>
          </a:p>
          <a:p>
            <a:endParaRPr lang="fr-FR" sz="2400" dirty="0"/>
          </a:p>
          <a:p>
            <a:r>
              <a:rPr lang="fr-FR" sz="2400" dirty="0"/>
              <a:t>Présentation et vente d’un produit</a:t>
            </a:r>
          </a:p>
          <a:p>
            <a:endParaRPr lang="fr-FR" sz="2400" dirty="0"/>
          </a:p>
          <a:p>
            <a:r>
              <a:rPr lang="fr-FR" sz="2400" dirty="0"/>
              <a:t>Pour chacune des situations quels comportements non verbaux doit-on utiliser et quels sont ceux à éviter?</a:t>
            </a:r>
          </a:p>
          <a:p>
            <a:r>
              <a:rPr lang="fr-FR" sz="2400" dirty="0"/>
              <a:t>Référez-vous aux comportements étudiés.</a:t>
            </a:r>
          </a:p>
          <a:p>
            <a:endParaRPr lang="fr-FR" sz="20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5429265"/>
            <a:ext cx="2350681" cy="1428760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28662" y="785794"/>
            <a:ext cx="77153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Pour conclure</a:t>
            </a:r>
          </a:p>
          <a:p>
            <a:pPr algn="ctr"/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Une réflexion personnelle </a:t>
            </a:r>
          </a:p>
          <a:p>
            <a:pPr algn="ctr"/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« 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 n’est pas parce que les choses sont difficiles que nous n’osons pas mais c’est parce que nous n’osons pas qu’elles sont difficiles. »</a:t>
            </a:r>
          </a:p>
          <a:p>
            <a:pPr algn="r"/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Sénèque</a:t>
            </a:r>
            <a:endParaRPr lang="fr-FR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Communication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</a:rPr>
              <a:t>intrapersonnelle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buNone/>
            </a:pPr>
            <a:r>
              <a:rPr lang="fr-FR" sz="2400" dirty="0"/>
              <a:t>Apprendre à mieux se connaître</a:t>
            </a: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Communication interpersonnelle</a:t>
            </a:r>
          </a:p>
          <a:p>
            <a:pPr algn="ctr">
              <a:buNone/>
            </a:pPr>
            <a:r>
              <a:rPr lang="fr-FR" sz="2400" dirty="0"/>
              <a:t>Apprendre à mieux connaître les autres et à communiquer avec eux</a:t>
            </a: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Communication en petit groupe</a:t>
            </a:r>
          </a:p>
          <a:p>
            <a:pPr algn="ctr">
              <a:buNone/>
            </a:pPr>
            <a:r>
              <a:rPr lang="fr-FR" sz="2400" dirty="0"/>
              <a:t>Apprendre à mieux communiquer en groupe grâce aux partages de connaissances et d’expériences</a:t>
            </a: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Communication publique</a:t>
            </a:r>
          </a:p>
          <a:p>
            <a:pPr algn="ctr">
              <a:buNone/>
            </a:pPr>
            <a:r>
              <a:rPr lang="fr-FR" sz="2400" dirty="0"/>
              <a:t>Apprendre à informer ou persuader les autres et à les écouter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-428660" y="5585657"/>
            <a:ext cx="2350681" cy="1272367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La communication </a:t>
            </a:r>
            <a:r>
              <a:rPr lang="fr-FR" sz="3200" dirty="0" err="1"/>
              <a:t>intrapersonnelle</a:t>
            </a:r>
            <a:endParaRPr lang="fr-F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Dans quelle mesure vous connaissez-vous vous-même?</a:t>
            </a:r>
          </a:p>
          <a:p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Que pouvez-vous faire pour mieux vous connaître?</a:t>
            </a:r>
          </a:p>
          <a:p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Vous reconnaissez-vous une certaine valeur?</a:t>
            </a:r>
          </a:p>
          <a:p>
            <a:pPr>
              <a:buNone/>
            </a:pP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Exercice : « </a:t>
            </a:r>
            <a:r>
              <a:rPr lang="fr-FR" b="1" dirty="0"/>
              <a:t>Dis-moi qui tu es.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»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-428660" y="6300037"/>
            <a:ext cx="2350681" cy="557987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La communication </a:t>
            </a:r>
            <a:r>
              <a:rPr lang="fr-FR" sz="3200" dirty="0" err="1"/>
              <a:t>intrapersonnelle</a:t>
            </a:r>
            <a:endParaRPr lang="fr-F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La conscience de soi</a:t>
            </a:r>
          </a:p>
          <a:p>
            <a:pPr algn="ctr">
              <a:buNone/>
            </a:pPr>
            <a:r>
              <a:rPr lang="fr-FR" dirty="0"/>
              <a:t>Développer la conscience de soi</a:t>
            </a:r>
          </a:p>
          <a:p>
            <a:pPr algn="ctr">
              <a:buNone/>
            </a:pPr>
            <a:r>
              <a:rPr lang="fr-FR" dirty="0"/>
              <a:t>Fenêtre de </a:t>
            </a:r>
            <a:r>
              <a:rPr lang="fr-FR" dirty="0" err="1"/>
              <a:t>Johari</a:t>
            </a:r>
            <a:endParaRPr lang="fr-FR" dirty="0"/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L’estime de soi</a:t>
            </a:r>
          </a:p>
          <a:p>
            <a:pPr algn="ctr">
              <a:buNone/>
            </a:pPr>
            <a:r>
              <a:rPr lang="fr-FR" dirty="0"/>
              <a:t>Apprendre à s’aimer, à s’estimer</a:t>
            </a:r>
          </a:p>
          <a:p>
            <a:pPr algn="ctr">
              <a:buNone/>
            </a:pPr>
            <a:r>
              <a:rPr lang="fr-FR" dirty="0"/>
              <a:t>Connaître sa valeur</a:t>
            </a: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L’ouverture de soi</a:t>
            </a:r>
          </a:p>
          <a:p>
            <a:pPr algn="ctr">
              <a:buNone/>
            </a:pPr>
            <a:r>
              <a:rPr lang="fr-FR" dirty="0"/>
              <a:t>Apprendre à s’ouvrir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-428660" y="6014285"/>
            <a:ext cx="2350681" cy="843739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 connaissance de soi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7222" y="5942847"/>
            <a:ext cx="2350681" cy="915177"/>
          </a:xfrm>
        </p:spPr>
        <p:txBody>
          <a:bodyPr/>
          <a:lstStyle/>
          <a:p>
            <a:r>
              <a:rPr lang="fr-FR" sz="1200" dirty="0"/>
              <a:t>DCESS-2017-2019 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Ghizlan</a:t>
            </a:r>
            <a:r>
              <a:rPr lang="fr-FR" sz="1200" dirty="0"/>
              <a:t> </a:t>
            </a:r>
            <a:r>
              <a:rPr lang="fr-FR" sz="1200" dirty="0" err="1"/>
              <a:t>Mamouri</a:t>
            </a:r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8860" y="57148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La fenêtre de </a:t>
            </a:r>
            <a:r>
              <a:rPr lang="fr-FR" sz="2800" b="1" dirty="0" err="1">
                <a:solidFill>
                  <a:schemeClr val="tx2">
                    <a:lumMod val="75000"/>
                  </a:schemeClr>
                </a:solidFill>
              </a:rPr>
              <a:t>Johari</a:t>
            </a:r>
            <a:endParaRPr lang="fr-F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 4" descr="Numériser0004.jpg"/>
          <p:cNvPicPr/>
          <p:nvPr/>
        </p:nvPicPr>
        <p:blipFill>
          <a:blip r:embed="rId2" cstate="print"/>
          <a:srcRect l="33054" t="9613" r="8847" b="50619"/>
          <a:stretch>
            <a:fillRect/>
          </a:stretch>
        </p:blipFill>
        <p:spPr>
          <a:xfrm>
            <a:off x="2009522" y="1142984"/>
            <a:ext cx="55628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64697" y="6207147"/>
            <a:ext cx="2350681" cy="650877"/>
          </a:xfrm>
        </p:spPr>
        <p:txBody>
          <a:bodyPr/>
          <a:lstStyle/>
          <a:p>
            <a:r>
              <a:rPr lang="fr-FR" sz="1200" dirty="0"/>
              <a:t>i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2910" y="-428652"/>
            <a:ext cx="814393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soi dévoilé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400" dirty="0"/>
              <a:t>Représente toutes les informations, tous les comportements, toutes les attitudes et tous les sentiments personnels connus de soi et d’autrui.</a:t>
            </a:r>
          </a:p>
          <a:p>
            <a:r>
              <a:rPr lang="fr-FR" sz="2400" dirty="0"/>
              <a:t>La proportion de soi dévoilé varie selon la personnalité et les personnes fréquentées. On se montre ouvert avec certaines personnes et fermé avec d’autres.</a:t>
            </a:r>
          </a:p>
          <a:p>
            <a:endParaRPr lang="fr-FR" sz="2400" dirty="0"/>
          </a:p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soi aveugle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400" dirty="0"/>
              <a:t>Représente ce que les autres savent de vous et que vous-même ignorez. Les aspects aveugles entravent la communication, d’où l’importance de réduire le plus possible la part aveugle en vous.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350449" y="6135709"/>
            <a:ext cx="2350681" cy="650877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57158" y="785794"/>
            <a:ext cx="87868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soi inconnu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400" dirty="0"/>
              <a:t>Représente ces aspects de vous-même, inconnus d’autrui et de vous. Il s’agit d’informations enfouies dans le subconscient ou ayant échappé à la conscience.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soi caché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2400" dirty="0"/>
              <a:t>Représente tout ce que vous savez de vous et que vous ne révélez pas. Il s’agit de tous les secrets que l’on a réussi à garder. Il y en a que l’on partage avec certaines personnes et pas d’autres.</a:t>
            </a: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-428660" y="5799947"/>
            <a:ext cx="2350681" cy="1058053"/>
          </a:xfrm>
        </p:spPr>
        <p:txBody>
          <a:bodyPr/>
          <a:lstStyle/>
          <a:p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F54D-81A4-4E5E-ABF9-96BD3C63C07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0034" y="35716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Fenêtres de </a:t>
            </a:r>
            <a:r>
              <a:rPr lang="fr-FR" sz="2800" b="1" dirty="0" err="1">
                <a:solidFill>
                  <a:schemeClr val="tx2">
                    <a:lumMod val="75000"/>
                  </a:schemeClr>
                </a:solidFill>
              </a:rPr>
              <a:t>Johari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 aux diverses dimensions</a:t>
            </a:r>
          </a:p>
        </p:txBody>
      </p:sp>
      <p:pic>
        <p:nvPicPr>
          <p:cNvPr id="5" name="Image 4" descr="Numériser0003.jpg"/>
          <p:cNvPicPr/>
          <p:nvPr/>
        </p:nvPicPr>
        <p:blipFill>
          <a:blip r:embed="rId2" cstate="print"/>
          <a:srcRect t="1143"/>
          <a:stretch>
            <a:fillRect/>
          </a:stretch>
        </p:blipFill>
        <p:spPr>
          <a:xfrm>
            <a:off x="2528329" y="857232"/>
            <a:ext cx="5615571" cy="55007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6927</TotalTime>
  <Words>1165</Words>
  <Application>Microsoft Office PowerPoint</Application>
  <PresentationFormat>Affichage à l'écran (4:3)</PresentationFormat>
  <Paragraphs>426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Calibri</vt:lpstr>
      <vt:lpstr>Century</vt:lpstr>
      <vt:lpstr>Lucida Sans Unicode</vt:lpstr>
      <vt:lpstr>Verdana</vt:lpstr>
      <vt:lpstr>Wingdings 2</vt:lpstr>
      <vt:lpstr>Wingdings 3</vt:lpstr>
      <vt:lpstr>Rotonde</vt:lpstr>
      <vt:lpstr>Communication et développement personnel</vt:lpstr>
      <vt:lpstr>Présentation PowerPoint</vt:lpstr>
      <vt:lpstr>La communication intrapersonnelle</vt:lpstr>
      <vt:lpstr>La communication intrapersonnelle</vt:lpstr>
      <vt:lpstr>La connaissance de soi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Coaching collectif</dc:title>
  <dc:creator>user</dc:creator>
  <cp:lastModifiedBy>hp</cp:lastModifiedBy>
  <cp:revision>94</cp:revision>
  <dcterms:created xsi:type="dcterms:W3CDTF">2012-11-18T10:24:48Z</dcterms:created>
  <dcterms:modified xsi:type="dcterms:W3CDTF">2022-04-07T22:11:52Z</dcterms:modified>
</cp:coreProperties>
</file>