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9" r:id="rId5"/>
    <p:sldId id="270" r:id="rId6"/>
    <p:sldId id="271" r:id="rId7"/>
    <p:sldId id="265" r:id="rId8"/>
    <p:sldId id="259" r:id="rId9"/>
    <p:sldId id="267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A503-C4C6-E3ED-F83D-B15E09A49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EB7D8-2EF4-2DC7-100A-15BD276CE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C8C1-5D16-FD02-423A-5CB0EB35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A071-63FD-4F34-868A-E49754DF5C2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AC654-A2C8-C990-1992-CFB99CAB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AECBD-6F48-2D6B-BC84-E1DD6B5D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3F96-9BBC-4A79-A0E8-9FB3B237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1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6079-86FB-8A9B-59FC-D5C36557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BCC4E-8766-3322-10E6-C99E4DE02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FBDA-97C0-8D86-A6FE-75A094B8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A071-63FD-4F34-868A-E49754DF5C2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49F8-187B-0640-9B95-F4581A54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97F30-2250-0F29-22FD-78995A25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3F96-9BBC-4A79-A0E8-9FB3B237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7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B94F0-2D5F-B4B4-4208-C9E050602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FD3A6-47C1-8F31-9760-AE8E8FDD6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BC95-4413-D2B0-8728-6002B758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A071-63FD-4F34-868A-E49754DF5C2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18D7-CE24-557E-5A2F-7D030D11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4BBF-8B48-1408-5032-18C6A74D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3F96-9BBC-4A79-A0E8-9FB3B237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7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4CEC-F8F9-1549-12DA-58DA4839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C509-29B2-EEDC-88D1-FF720A5F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87BA-C91A-373C-2457-093B5E49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A071-63FD-4F34-868A-E49754DF5C2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388C4-1929-C80D-4618-52DD2BFD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C7C15-26F7-C2D3-EA9A-7DEEFCA5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3F96-9BBC-4A79-A0E8-9FB3B237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9472-7886-F33E-3298-198D54DD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82A51-B60C-7017-9CD2-882A2DD1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FCC76-878A-AE40-9DCC-10DDE6CF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A071-63FD-4F34-868A-E49754DF5C2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9118-21CA-7216-5D27-EDBC94FB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7512-60E5-9E2A-D125-7A0A22D3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3F96-9BBC-4A79-A0E8-9FB3B237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0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8DA0-4EE6-94CD-D6D6-7E805C85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12907-FAC7-80C0-C36D-9CDA0D7E2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AF622-46E5-FDD0-E392-32181FAA8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A2D7E-7C11-E788-75DC-5F664E2E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A071-63FD-4F34-868A-E49754DF5C2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A4A64-108D-1082-FFCF-EFEF08A5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E2C66-2F2E-D3AA-FDF4-EF13A02B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3F96-9BBC-4A79-A0E8-9FB3B237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4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0FFC-FCD3-45C6-8A75-E69BB88E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137A4-8CFD-0DD6-CF37-2A1262A3B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DD0DE-A3BB-551C-41C6-58E45520C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84F9C-6E6D-F3F0-9D12-AB3F82C58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6FEA1-2EAA-A2EB-A578-1F83A5659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06DD8-C8CC-AA9E-E216-2256F76F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A071-63FD-4F34-868A-E49754DF5C2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24DA2-03AB-428A-AB9B-3155D1B1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EC12F-816A-B04B-35F9-A2098B8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3F96-9BBC-4A79-A0E8-9FB3B237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7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55A5-0E5A-1ABF-C77B-9CFC36FD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6BF84-961A-697C-806A-B4D1CD02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A071-63FD-4F34-868A-E49754DF5C2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6D693-9FBF-0426-1619-638C991D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F7026-FAD5-770B-9A31-C164BB22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3F96-9BBC-4A79-A0E8-9FB3B237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7657D-F1E8-A9B1-D27E-A54F685F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A071-63FD-4F34-868A-E49754DF5C2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E836D-4F5C-E6D4-A26B-3809AB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72628-DABC-2415-4A9B-592A85E3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3F96-9BBC-4A79-A0E8-9FB3B237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3B07-DC80-B9AA-0789-0118536F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6F9D-B7E9-5D2A-FAF2-3F214BBE7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FEC9B-1384-02F1-A19B-608C8AFEA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708F4-2C9B-527C-CC25-DB629C3A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A071-63FD-4F34-868A-E49754DF5C2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D0AB-5F85-1F2C-E49B-4419ACA6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682D8-AE3D-D4AA-77A8-529FAE3B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3F96-9BBC-4A79-A0E8-9FB3B237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D945-DC00-EDC8-A955-BF088C3B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740AA-937E-4EAD-33F9-425DAD712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EB01-F627-50AA-54EC-E894F3D00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CF6FB-5290-E767-3260-680823D3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A071-63FD-4F34-868A-E49754DF5C2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643B0-E388-0F81-5677-6837F506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7EE1F-6FB6-A6D1-C3C5-EB1C7127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3F96-9BBC-4A79-A0E8-9FB3B237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5A633-8D98-368D-A22C-78EFEE74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9D04F-1CEC-BE7F-4171-0335E9DD9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1A88E-6CA0-8D81-E617-07111E744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A071-63FD-4F34-868A-E49754DF5C2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D445-6A23-27EC-D0CE-81CFFFB96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F6BB9-09AB-8522-23F8-510BE97AC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3F96-9BBC-4A79-A0E8-9FB3B237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2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ontent.fesb7-1.fna.fbcdn.net/v/t39.8562-" TargetMode="External"/><Relationship Id="rId2" Type="http://schemas.openxmlformats.org/officeDocument/2006/relationships/hyperlink" Target="https://nordpass.com/blog/brute-force-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4BD704-AF01-5274-33D6-AB942C55FD16}"/>
              </a:ext>
            </a:extLst>
          </p:cNvPr>
          <p:cNvSpPr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cap="none" spc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CRYPTOLOGY</a:t>
            </a:r>
          </a:p>
        </p:txBody>
      </p:sp>
    </p:spTree>
    <p:extLst>
      <p:ext uri="{BB962C8B-B14F-4D97-AF65-F5344CB8AC3E}">
        <p14:creationId xmlns:p14="http://schemas.microsoft.com/office/powerpoint/2010/main" val="87715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FE4F91F-EA4D-39EB-154C-208D9A187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57" y="456986"/>
            <a:ext cx="5276660" cy="594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0563DE-DBC0-FB89-3D28-2953FAF5FDA6}"/>
              </a:ext>
            </a:extLst>
          </p:cNvPr>
          <p:cNvSpPr txBox="1"/>
          <p:nvPr/>
        </p:nvSpPr>
        <p:spPr>
          <a:xfrm>
            <a:off x="6909615" y="488766"/>
            <a:ext cx="511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Brute </a:t>
            </a:r>
            <a:r>
              <a:rPr lang="tr-TR" dirty="0" err="1">
                <a:solidFill>
                  <a:schemeClr val="bg1"/>
                </a:solidFill>
              </a:rPr>
              <a:t>force</a:t>
            </a:r>
            <a:r>
              <a:rPr lang="tr-TR" dirty="0">
                <a:solidFill>
                  <a:schemeClr val="bg1"/>
                </a:solidFill>
              </a:rPr>
              <a:t> can </a:t>
            </a:r>
            <a:r>
              <a:rPr lang="tr-TR" dirty="0" err="1">
                <a:solidFill>
                  <a:schemeClr val="bg1"/>
                </a:solidFill>
              </a:rPr>
              <a:t>check</a:t>
            </a:r>
            <a:r>
              <a:rPr lang="tr-TR" dirty="0">
                <a:solidFill>
                  <a:schemeClr val="bg1"/>
                </a:solidFill>
              </a:rPr>
              <a:t> 1 </a:t>
            </a:r>
            <a:r>
              <a:rPr lang="tr-TR" dirty="0" err="1">
                <a:solidFill>
                  <a:schemeClr val="bg1"/>
                </a:solidFill>
              </a:rPr>
              <a:t>billion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password</a:t>
            </a:r>
            <a:r>
              <a:rPr lang="tr-TR" dirty="0">
                <a:solidFill>
                  <a:schemeClr val="bg1"/>
                </a:solidFill>
              </a:rPr>
              <a:t> in a </a:t>
            </a:r>
            <a:r>
              <a:rPr lang="tr-TR" dirty="0" err="1">
                <a:solidFill>
                  <a:schemeClr val="bg1"/>
                </a:solidFill>
              </a:rPr>
              <a:t>second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013BA-3A50-1C21-492E-F5217A320113}"/>
              </a:ext>
            </a:extLst>
          </p:cNvPr>
          <p:cNvSpPr txBox="1"/>
          <p:nvPr/>
        </p:nvSpPr>
        <p:spPr>
          <a:xfrm>
            <a:off x="6914574" y="1182313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10 </a:t>
            </a:r>
            <a:r>
              <a:rPr lang="tr-TR" dirty="0" err="1">
                <a:solidFill>
                  <a:schemeClr val="bg1"/>
                </a:solidFill>
              </a:rPr>
              <a:t>possible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number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60 </a:t>
            </a:r>
            <a:r>
              <a:rPr lang="tr-TR" dirty="0" err="1">
                <a:solidFill>
                  <a:schemeClr val="bg1"/>
                </a:solidFill>
              </a:rPr>
              <a:t>digits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5530A3-E828-FD15-5643-FA1DB07E99CB}"/>
                  </a:ext>
                </a:extLst>
              </p:cNvPr>
              <p:cNvSpPr txBox="1"/>
              <p:nvPr/>
            </p:nvSpPr>
            <p:spPr>
              <a:xfrm>
                <a:off x="6914574" y="1954196"/>
                <a:ext cx="1848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tr-TR" dirty="0">
                    <a:solidFill>
                      <a:schemeClr val="bg1"/>
                    </a:solidFill>
                  </a:rPr>
                  <a:t> possibilities.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5530A3-E828-FD15-5643-FA1DB07E9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574" y="1954196"/>
                <a:ext cx="1848519" cy="369332"/>
              </a:xfrm>
              <a:prstGeom prst="rect">
                <a:avLst/>
              </a:prstGeom>
              <a:blipFill>
                <a:blip r:embed="rId3"/>
                <a:stretch>
                  <a:fillRect t="-10000" r="-26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7D23A5-4416-05CC-F544-41AE1FF61713}"/>
                  </a:ext>
                </a:extLst>
              </p:cNvPr>
              <p:cNvSpPr txBox="1"/>
              <p:nvPr/>
            </p:nvSpPr>
            <p:spPr>
              <a:xfrm>
                <a:off x="6914574" y="2636648"/>
                <a:ext cx="47638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>
                    <a:solidFill>
                      <a:schemeClr val="bg1"/>
                    </a:solidFill>
                  </a:rPr>
                  <a:t>It </a:t>
                </a:r>
                <a:r>
                  <a:rPr lang="tr-TR" dirty="0" err="1">
                    <a:solidFill>
                      <a:schemeClr val="bg1"/>
                    </a:solidFill>
                  </a:rPr>
                  <a:t>takes</a:t>
                </a:r>
                <a:r>
                  <a:rPr lang="tr-T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tr-TR" dirty="0">
                    <a:solidFill>
                      <a:schemeClr val="bg1"/>
                    </a:solidFill>
                  </a:rPr>
                  <a:t> </a:t>
                </a:r>
                <a:r>
                  <a:rPr lang="tr-TR" dirty="0" err="1">
                    <a:solidFill>
                      <a:schemeClr val="bg1"/>
                    </a:solidFill>
                  </a:rPr>
                  <a:t>second</a:t>
                </a:r>
                <a:r>
                  <a:rPr lang="tr-TR" dirty="0">
                    <a:solidFill>
                      <a:schemeClr val="bg1"/>
                    </a:solidFill>
                  </a:rPr>
                  <a:t>, </a:t>
                </a:r>
                <a:r>
                  <a:rPr lang="tr-TR" dirty="0" err="1">
                    <a:solidFill>
                      <a:schemeClr val="bg1"/>
                    </a:solidFill>
                  </a:rPr>
                  <a:t>which</a:t>
                </a:r>
                <a:r>
                  <a:rPr lang="tr-TR" dirty="0">
                    <a:solidFill>
                      <a:schemeClr val="bg1"/>
                    </a:solidFill>
                  </a:rPr>
                  <a:t> is </a:t>
                </a:r>
                <a:r>
                  <a:rPr lang="tr-TR" dirty="0" err="1">
                    <a:solidFill>
                      <a:schemeClr val="bg1"/>
                    </a:solidFill>
                  </a:rPr>
                  <a:t>equal</a:t>
                </a:r>
                <a:r>
                  <a:rPr lang="tr-TR" dirty="0">
                    <a:solidFill>
                      <a:schemeClr val="bg1"/>
                    </a:solidFill>
                  </a:rPr>
                  <a:t> </a:t>
                </a:r>
                <a:r>
                  <a:rPr lang="tr-TR" dirty="0" err="1">
                    <a:solidFill>
                      <a:schemeClr val="bg1"/>
                    </a:solidFill>
                  </a:rPr>
                  <a:t>to</a:t>
                </a:r>
                <a:r>
                  <a:rPr lang="tr-TR" dirty="0">
                    <a:solidFill>
                      <a:schemeClr val="bg1"/>
                    </a:solidFill>
                  </a:rPr>
                  <a:t> </a:t>
                </a:r>
                <a:r>
                  <a:rPr lang="tr-TR" dirty="0" err="1">
                    <a:solidFill>
                      <a:schemeClr val="bg1"/>
                    </a:solidFill>
                  </a:rPr>
                  <a:t>centuries</a:t>
                </a:r>
                <a:r>
                  <a:rPr lang="tr-TR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7D23A5-4416-05CC-F544-41AE1FF61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574" y="2636648"/>
                <a:ext cx="4763868" cy="646331"/>
              </a:xfrm>
              <a:prstGeom prst="rect">
                <a:avLst/>
              </a:prstGeom>
              <a:blipFill>
                <a:blip r:embed="rId4"/>
                <a:stretch>
                  <a:fillRect l="-1023" t="-5660" r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ECDDE878-73FE-E344-AE08-FCA106D059FB}"/>
              </a:ext>
            </a:extLst>
          </p:cNvPr>
          <p:cNvSpPr/>
          <p:nvPr/>
        </p:nvSpPr>
        <p:spPr>
          <a:xfrm>
            <a:off x="6486258" y="584353"/>
            <a:ext cx="426004" cy="2224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E16A773-71F8-727A-5DB5-DCA5DE7EF4C0}"/>
              </a:ext>
            </a:extLst>
          </p:cNvPr>
          <p:cNvSpPr/>
          <p:nvPr/>
        </p:nvSpPr>
        <p:spPr>
          <a:xfrm>
            <a:off x="6483611" y="1264548"/>
            <a:ext cx="426004" cy="2224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73EDAFC-9BD0-187B-CCF1-7D9437CFA704}"/>
              </a:ext>
            </a:extLst>
          </p:cNvPr>
          <p:cNvSpPr/>
          <p:nvPr/>
        </p:nvSpPr>
        <p:spPr>
          <a:xfrm>
            <a:off x="6483611" y="2032195"/>
            <a:ext cx="426004" cy="2224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12B7B08-46AA-5DA9-DBC4-F76F2F14BD6D}"/>
              </a:ext>
            </a:extLst>
          </p:cNvPr>
          <p:cNvSpPr/>
          <p:nvPr/>
        </p:nvSpPr>
        <p:spPr>
          <a:xfrm>
            <a:off x="6483611" y="2721843"/>
            <a:ext cx="426004" cy="2224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1E7105-6D34-E4A4-9571-81A392EDCDDA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CONCLUS</a:t>
            </a:r>
            <a:r>
              <a:rPr lang="tr-TR" sz="72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</a:t>
            </a:r>
            <a:r>
              <a:rPr lang="en-US" sz="72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79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E8BCFA-F7F9-C04F-366F-15550A795E66}"/>
              </a:ext>
            </a:extLst>
          </p:cNvPr>
          <p:cNvSpPr/>
          <p:nvPr/>
        </p:nvSpPr>
        <p:spPr>
          <a:xfrm>
            <a:off x="434962" y="191478"/>
            <a:ext cx="3778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REFERENCES</a:t>
            </a:r>
            <a:endParaRPr lang="en-US" sz="5400" b="1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F9203-BAF8-16F6-712F-860D767DB0BD}"/>
              </a:ext>
            </a:extLst>
          </p:cNvPr>
          <p:cNvSpPr txBox="1"/>
          <p:nvPr/>
        </p:nvSpPr>
        <p:spPr>
          <a:xfrm>
            <a:off x="800100" y="1567543"/>
            <a:ext cx="9846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Grigas</a:t>
            </a:r>
            <a:r>
              <a:rPr lang="en-US" sz="2000" dirty="0"/>
              <a:t>, L. (2022, March 8). </a:t>
            </a:r>
            <a:r>
              <a:rPr lang="en-US" sz="2000" i="1" dirty="0"/>
              <a:t>The Ins and Outs of a Brute Force Attack</a:t>
            </a:r>
            <a:r>
              <a:rPr lang="en-US" sz="2000" dirty="0"/>
              <a:t>. </a:t>
            </a:r>
            <a:r>
              <a:rPr lang="en-US" sz="2000" dirty="0" err="1"/>
              <a:t>NordPass</a:t>
            </a:r>
            <a:r>
              <a:rPr lang="en-US" sz="2000" dirty="0"/>
              <a:t>. </a:t>
            </a:r>
            <a:r>
              <a:rPr lang="tr-TR" sz="2000" dirty="0"/>
              <a:t>	</a:t>
            </a:r>
            <a:r>
              <a:rPr lang="en-US" sz="2000" dirty="0">
                <a:hlinkClick r:id="rId2"/>
              </a:rPr>
              <a:t>https://nordpass.com/blog/brute-force</a:t>
            </a:r>
            <a:r>
              <a:rPr lang="tr-TR" sz="2000" dirty="0">
                <a:hlinkClick r:id="rId2"/>
              </a:rPr>
              <a:t>-</a:t>
            </a:r>
            <a:r>
              <a:rPr lang="tr-TR" sz="2000" dirty="0"/>
              <a:t>	</a:t>
            </a:r>
            <a:r>
              <a:rPr lang="en-US" sz="2000" dirty="0"/>
              <a:t>attack/#:~:text=Speed%20depending%20on%20password%20strength,hundred%20</a:t>
            </a:r>
            <a:r>
              <a:rPr lang="tr-TR" sz="2000" dirty="0"/>
              <a:t>	</a:t>
            </a:r>
            <a:r>
              <a:rPr lang="en-US" sz="2000" dirty="0"/>
              <a:t>billion%208%2Dcharacter%20passwords.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A4FC-0ABD-A810-C197-381324CC965E}"/>
              </a:ext>
            </a:extLst>
          </p:cNvPr>
          <p:cNvSpPr txBox="1"/>
          <p:nvPr/>
        </p:nvSpPr>
        <p:spPr>
          <a:xfrm>
            <a:off x="800100" y="2767872"/>
            <a:ext cx="103385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SSL Support Team. (2021, September 28). </a:t>
            </a:r>
            <a:r>
              <a:rPr lang="en-US" sz="2000" i="1" dirty="0"/>
              <a:t>What is SSL?.</a:t>
            </a:r>
            <a:r>
              <a:rPr lang="tr-TR" sz="2000" i="1" dirty="0"/>
              <a:t> </a:t>
            </a:r>
            <a:r>
              <a:rPr lang="en-US" sz="2000" dirty="0"/>
              <a:t>https://www.ssl.com/faqs/faq-what-is-ssl/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A7D75-1366-8F12-1E76-970ADFC00CCB}"/>
              </a:ext>
            </a:extLst>
          </p:cNvPr>
          <p:cNvSpPr txBox="1"/>
          <p:nvPr/>
        </p:nvSpPr>
        <p:spPr>
          <a:xfrm>
            <a:off x="800100" y="3712345"/>
            <a:ext cx="10782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WhatsApp. (2021). </a:t>
            </a:r>
            <a:r>
              <a:rPr lang="tr-TR" sz="2000" i="1" dirty="0"/>
              <a:t>WhatsApp </a:t>
            </a:r>
            <a:r>
              <a:rPr lang="tr-TR" sz="2000" i="1" dirty="0" err="1"/>
              <a:t>Encryption</a:t>
            </a:r>
            <a:r>
              <a:rPr lang="tr-TR" sz="2000" i="1" dirty="0"/>
              <a:t> </a:t>
            </a:r>
            <a:r>
              <a:rPr lang="tr-TR" sz="2000" i="1" dirty="0" err="1"/>
              <a:t>Overview</a:t>
            </a:r>
            <a:r>
              <a:rPr lang="tr-TR" sz="2000" i="1" dirty="0"/>
              <a:t>. </a:t>
            </a:r>
            <a:r>
              <a:rPr lang="tr-TR" sz="2000" i="1" dirty="0">
                <a:hlinkClick r:id="rId3"/>
              </a:rPr>
              <a:t>https://scontent.fesb7-1.fna.fbcdn.net/v/t39.8562-</a:t>
            </a:r>
            <a:r>
              <a:rPr lang="tr-TR" sz="2000" i="1" dirty="0"/>
              <a:t>	6/309473131_1302549333851760_6207638168445881915_n.pdf?_nc_cat=107&amp;ccb=17&amp;_nc	_sid=ad8a9d&amp;_nc_ohc=Hs3J9fvLDjIAX8dbm4e&amp;_nc_ht=scontent.fesb7-	1.fna&amp;oh=00_AfCun2y3UWq425Md709ujlPRJTIVTOxhkl2vE5iWHMqKgA&amp;oe=63A95D1D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5873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corated, close&#10;&#10;Description automatically generated">
            <a:extLst>
              <a:ext uri="{FF2B5EF4-FFF2-40B4-BE49-F238E27FC236}">
                <a16:creationId xmlns:a16="http://schemas.microsoft.com/office/drawing/2014/main" id="{6929B977-D9CE-97F7-6136-F89F1A417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6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Types Of Credit Cards">
            <a:extLst>
              <a:ext uri="{FF2B5EF4-FFF2-40B4-BE49-F238E27FC236}">
                <a16:creationId xmlns:a16="http://schemas.microsoft.com/office/drawing/2014/main" id="{D3096E37-D21B-F211-2F5B-4006779D2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" r="28584" b="228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4E55A2-DA93-D7DA-91E8-DE240256D982}"/>
              </a:ext>
            </a:extLst>
          </p:cNvPr>
          <p:cNvSpPr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BANK</a:t>
            </a:r>
            <a:r>
              <a:rPr lang="tr-TR" sz="4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</a:t>
            </a:r>
            <a:r>
              <a:rPr lang="en-US" sz="4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NG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78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4F367E-BE63-8755-2C48-8441824B92D6}"/>
              </a:ext>
            </a:extLst>
          </p:cNvPr>
          <p:cNvSpPr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cap="none" spc="0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Credit Cards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B60D9097-84FF-80D0-23CB-B1F17081D610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Most advanced technology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protect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crypto</a:t>
            </a:r>
            <a:r>
              <a:rPr lang="tr-TR" sz="2000" dirty="0"/>
              <a:t> </a:t>
            </a:r>
            <a:r>
              <a:rPr lang="tr-TR" sz="2000" dirty="0" err="1"/>
              <a:t>keys</a:t>
            </a:r>
            <a:r>
              <a:rPr lang="tr-TR" sz="2000" dirty="0"/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is an crypto key</a:t>
            </a:r>
            <a:r>
              <a:rPr lang="tr-TR" sz="2000" dirty="0"/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24" name="Picture 4" descr="Padlock on computer motherboard">
            <a:extLst>
              <a:ext uri="{FF2B5EF4-FFF2-40B4-BE49-F238E27FC236}">
                <a16:creationId xmlns:a16="http://schemas.microsoft.com/office/drawing/2014/main" id="{A58990E6-1F0F-6CE2-9ECB-DE8524C72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3" r="3911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5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14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D0FB98-EE2D-00D7-30F4-83A59F465DB3}"/>
              </a:ext>
            </a:extLst>
          </p:cNvPr>
          <p:cNvSpPr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cap="none" spc="0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SSL 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DB23A-5009-FCA4-BFBD-986DCB0F53F4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technique called SSL (Secure Sockets Layer) is used to provide secure connections between networked computers.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Ensures the security of data flow between bank employees</a:t>
            </a:r>
            <a:r>
              <a:rPr lang="tr-TR" sz="2000" dirty="0"/>
              <a:t>.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Prevents external access to bank data</a:t>
            </a:r>
            <a:r>
              <a:rPr lang="tr-TR" sz="2000" dirty="0"/>
              <a:t>.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 descr="An electronic circuit board in blue colour">
            <a:extLst>
              <a:ext uri="{FF2B5EF4-FFF2-40B4-BE49-F238E27FC236}">
                <a16:creationId xmlns:a16="http://schemas.microsoft.com/office/drawing/2014/main" id="{032CC764-28BE-CD11-C2D4-699548C05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1" r="4538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F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F34127-F008-9123-74F5-1C982AD4AFD3}"/>
              </a:ext>
            </a:extLst>
          </p:cNvPr>
          <p:cNvSpPr txBox="1"/>
          <p:nvPr/>
        </p:nvSpPr>
        <p:spPr>
          <a:xfrm>
            <a:off x="9032961" y="5305331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/>
              <a:t>(SSL </a:t>
            </a:r>
            <a:r>
              <a:rPr lang="tr-TR" dirty="0" err="1"/>
              <a:t>Support</a:t>
            </a:r>
            <a:r>
              <a:rPr lang="tr-TR" dirty="0"/>
              <a:t> Team,2021)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7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C97310-D796-2354-EC50-0BD7E2C78DF4}"/>
              </a:ext>
            </a:extLst>
          </p:cNvPr>
          <p:cNvSpPr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cap="none" spc="0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One Time Password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8DA83-A2B2-C241-C3ED-330BF1981ED7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/>
              <a:t>P</a:t>
            </a:r>
            <a:r>
              <a:rPr lang="en-US" sz="2000" dirty="0" err="1"/>
              <a:t>assword</a:t>
            </a:r>
            <a:r>
              <a:rPr lang="tr-TR" sz="2000" dirty="0"/>
              <a:t>s</a:t>
            </a:r>
            <a:r>
              <a:rPr lang="en-US" sz="2000" dirty="0"/>
              <a:t> that </a:t>
            </a:r>
            <a:r>
              <a:rPr lang="tr-TR" sz="2000" dirty="0" err="1"/>
              <a:t>are</a:t>
            </a:r>
            <a:r>
              <a:rPr lang="en-US" sz="2000" dirty="0"/>
              <a:t> generated instantly to authentication.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3D secure system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Internet Banking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 descr="İş Bankası, Avrupa'da 3D Secure 2.0'a geçen ilk Visa üyesi oldu | TeknoParse">
            <a:extLst>
              <a:ext uri="{FF2B5EF4-FFF2-40B4-BE49-F238E27FC236}">
                <a16:creationId xmlns:a16="http://schemas.microsoft.com/office/drawing/2014/main" id="{B0794E3E-91DF-1DB3-8EFA-46E3E282C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7" r="31467" b="-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B3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0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051270-3EE0-42E6-6BE1-DF7B03E21DE5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cap="none" spc="0" dirty="0">
                <a:ln w="0"/>
                <a:solidFill>
                  <a:srgbClr val="44546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PRIVACY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8763EC6-F965-77D1-5494-B123D3F91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2" y="2055813"/>
            <a:ext cx="3705742" cy="3219899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0DF5AD15-FB44-B373-FE44-E8E35A285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58" y="2122497"/>
            <a:ext cx="3524742" cy="3153215"/>
          </a:xfrm>
          <a:prstGeom prst="rect">
            <a:avLst/>
          </a:prstGeom>
        </p:spPr>
      </p:pic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C35A2CA9-AB01-38A0-305B-3A13C6E44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70" y="1960549"/>
            <a:ext cx="3200847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31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End-to-end Encryption And Why Do You Need It?">
            <a:extLst>
              <a:ext uri="{FF2B5EF4-FFF2-40B4-BE49-F238E27FC236}">
                <a16:creationId xmlns:a16="http://schemas.microsoft.com/office/drawing/2014/main" id="{3E17C8F4-6EE2-82B6-CB40-AA66F01C3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39D763-54D6-CF80-2F75-C403EB76D3F7}"/>
              </a:ext>
            </a:extLst>
          </p:cNvPr>
          <p:cNvSpPr/>
          <p:nvPr/>
        </p:nvSpPr>
        <p:spPr>
          <a:xfrm>
            <a:off x="8946301" y="5884013"/>
            <a:ext cx="2139885" cy="556181"/>
          </a:xfrm>
          <a:prstGeom prst="rect">
            <a:avLst/>
          </a:prstGeom>
          <a:solidFill>
            <a:srgbClr val="004AAD"/>
          </a:solidFill>
          <a:ln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400" dirty="0"/>
              <a:t>Jane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7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3C1FF-E909-6A52-9F7F-E306DC40ED14}"/>
              </a:ext>
            </a:extLst>
          </p:cNvPr>
          <p:cNvSpPr txBox="1"/>
          <p:nvPr/>
        </p:nvSpPr>
        <p:spPr>
          <a:xfrm>
            <a:off x="1237095" y="1661446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The sender generates a 32-byte Chain Key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The sender generates a Signature Key pair.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The sender combines the 32-byte Chain Key and the Signature Key into a Sender Key message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The sender individually encrypts the Sender Key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The Sender Key message and Chain Key reach to the receiver.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The receiver decrypts The Sender Key message by combining the Chain Key and her own Signature key.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96FCBB05-33C7-D8AF-92DC-5A6B12BF4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25" y="2165943"/>
            <a:ext cx="4976775" cy="1953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856557-729B-94EA-A3B4-41D637B26DDD}"/>
              </a:ext>
            </a:extLst>
          </p:cNvPr>
          <p:cNvSpPr txBox="1"/>
          <p:nvPr/>
        </p:nvSpPr>
        <p:spPr>
          <a:xfrm>
            <a:off x="6014043" y="6031035"/>
            <a:ext cx="188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/>
              <a:t>(WhatsApp, 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1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354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hamzasolmaz0@outlook.com</dc:creator>
  <cp:lastModifiedBy>hamzasolmaz0@outlook.com</cp:lastModifiedBy>
  <cp:revision>7</cp:revision>
  <dcterms:created xsi:type="dcterms:W3CDTF">2022-12-21T20:51:44Z</dcterms:created>
  <dcterms:modified xsi:type="dcterms:W3CDTF">2022-12-23T06:17:52Z</dcterms:modified>
</cp:coreProperties>
</file>