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67" r:id="rId5"/>
    <p:sldId id="259" r:id="rId6"/>
    <p:sldId id="258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E767F-635D-DDA7-2CE2-80393FC48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2363C-7B92-189F-0277-5565C652C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EB954-5FB5-80D4-7EB3-238CEAC81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F4F1-EA3C-4E3F-B306-9DD3841B59B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4776A-F3EE-3145-CA41-859A9346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C1019-E6DE-F57F-9025-DA38D3CAE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6338-637B-49A1-8B25-2BCA00AFC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0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BA71-6429-DFBF-5213-307621EE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D395E-D24D-E1F0-1FEF-B27A2CC8F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8D1F0-1D86-CB28-4C78-0C871E861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F4F1-EA3C-4E3F-B306-9DD3841B59B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3D917-B70B-DD42-DB98-D486A246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A051C-891E-ADC5-540B-406438CB9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6338-637B-49A1-8B25-2BCA00AFC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0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E3F404-0934-6A5E-FDC2-12D813045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EB2288-02C1-03BC-B316-D852AB3D1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0A727-8558-9DF4-85A9-2E4200F21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F4F1-EA3C-4E3F-B306-9DD3841B59B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BE940-520A-0DCF-9FAA-FE57B3C1B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75024-958F-1CF9-9C87-EFB74CD7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6338-637B-49A1-8B25-2BCA00AFC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4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3747F-9515-4780-E3F6-31712D2F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840BC-E7D8-B214-EAFB-742668C8F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4F6F8-D3EF-BE56-394D-02EF7F6AC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F4F1-EA3C-4E3F-B306-9DD3841B59B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B93DB-2FFB-E56E-D41A-A31F70976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AA2EB-A724-71B1-7E1F-2EBDDEE1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6338-637B-49A1-8B25-2BCA00AFC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0D856-78B5-0BF6-5CEB-E3559F21A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74189-6A48-7E82-ADA4-4090BD651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0C2A2-B8FB-A4B6-1F03-785640B0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F4F1-EA3C-4E3F-B306-9DD3841B59B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3B08D-A265-45FD-E86A-B43A89FA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92732-611C-5510-6F84-12C6F7652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6338-637B-49A1-8B25-2BCA00AFC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64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20827-0CED-22EF-A3B4-E63565F17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79126-006A-A283-A9D3-A2A0532BC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03FDE-02F9-A7DD-17DF-931D247E1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CFCF3-F02A-1AAF-556F-86191033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F4F1-EA3C-4E3F-B306-9DD3841B59B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B79EF-A4E3-E8D5-E1E6-F0E99531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60753-714D-9A23-31A8-297BCACD8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6338-637B-49A1-8B25-2BCA00AFC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0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7D35B-5234-FD54-873D-BD703D574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80A67-A8D4-8F17-FE92-00E151144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F01C1-08EA-A4ED-8689-20803FA7B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F11372-F030-F0CA-DC03-8AB0996564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08342-28D3-8622-CCA6-A188ED704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F77B05-7F8E-E245-E793-9B2F51DCF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F4F1-EA3C-4E3F-B306-9DD3841B59B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EC54FB-FCFD-3BE4-4829-9899484BB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F4081F-4925-CA2B-E2A4-6BD25A87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6338-637B-49A1-8B25-2BCA00AFC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1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E926-8C89-433B-09DD-EC20FC7A9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593667-4EF3-EFBA-5C83-544666713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F4F1-EA3C-4E3F-B306-9DD3841B59B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BFC36-0FF4-F697-EBB7-73D17991A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B52990-7058-8B69-F3EB-6490D0D37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6338-637B-49A1-8B25-2BCA00AFC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6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1533AE-DE5C-CD5C-B3AF-64D75A025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F4F1-EA3C-4E3F-B306-9DD3841B59B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E91849-7612-5713-B920-0D09F772D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07035-3E1A-A900-DBF4-8B493DB11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6338-637B-49A1-8B25-2BCA00AFC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8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9460D-31D9-13D7-3563-25656F142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38ED0-FADC-C781-D8C6-49DBEDBFC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35411-5316-6B4C-CD5E-4C2BB4848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56F6E-A6A1-FF7C-AEBC-2A461F9D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F4F1-EA3C-4E3F-B306-9DD3841B59B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D815F-1020-1D80-37F0-F21FCC88B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80B15-99E3-FC38-F4A3-C222ADFC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6338-637B-49A1-8B25-2BCA00AFC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3487-8068-8E0B-C755-F86E8A5C7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2E5609-0421-98F0-34ED-0603EB557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38063-0914-B815-177F-F6EB44F1B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6F2E4-45FC-54A1-FEC9-7320220D7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F4F1-EA3C-4E3F-B306-9DD3841B59B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08929-AC67-976D-39FC-16FE59C35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2B1B6-00D5-64C7-1818-4397245D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6338-637B-49A1-8B25-2BCA00AFC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5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0E1082-4069-455F-AC0A-8D1C82E20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2E4DC-3D27-9012-51A8-C31EA1E5A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0D4D2-47CC-DFAF-AF51-16B0A44B3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CF4F1-EA3C-4E3F-B306-9DD3841B59BE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554FB-EE07-501F-ECBF-B3118E5B0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22ABD-F497-F259-96FD-FCD505FFD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86338-637B-49A1-8B25-2BCA00AFC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1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3C6734-69CC-41B2-2E3D-243707B2A37D}"/>
              </a:ext>
            </a:extLst>
          </p:cNvPr>
          <p:cNvSpPr/>
          <p:nvPr/>
        </p:nvSpPr>
        <p:spPr>
          <a:xfrm>
            <a:off x="2555631" y="1368047"/>
            <a:ext cx="7080738" cy="397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tr-TR" sz="5400" dirty="0">
                <a:ln w="0"/>
                <a:solidFill>
                  <a:schemeClr val="bg1">
                    <a:lumMod val="95000"/>
                    <a:lumOff val="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MİKROPLASTİK</a:t>
            </a:r>
            <a:endParaRPr lang="en-US" sz="5400" b="0" cap="none" spc="0" dirty="0">
              <a:ln w="0"/>
              <a:solidFill>
                <a:schemeClr val="bg1">
                  <a:lumMod val="95000"/>
                  <a:lumOff val="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F5EB22-429A-F028-7390-4F67AF93FC27}"/>
              </a:ext>
            </a:extLst>
          </p:cNvPr>
          <p:cNvSpPr txBox="1"/>
          <p:nvPr/>
        </p:nvSpPr>
        <p:spPr>
          <a:xfrm>
            <a:off x="5136985" y="5230026"/>
            <a:ext cx="16936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dirty="0">
                <a:solidFill>
                  <a:schemeClr val="bg1"/>
                </a:solidFill>
              </a:rPr>
              <a:t>Hamza Solmaz</a:t>
            </a:r>
          </a:p>
          <a:p>
            <a:pPr algn="ctr"/>
            <a:r>
              <a:rPr lang="tr-TR" sz="2000">
                <a:solidFill>
                  <a:schemeClr val="bg1"/>
                </a:solidFill>
              </a:rPr>
              <a:t>26.12.2023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996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Microplastics flowing into our oceans threaten deep sea marine life">
            <a:extLst>
              <a:ext uri="{FF2B5EF4-FFF2-40B4-BE49-F238E27FC236}">
                <a16:creationId xmlns:a16="http://schemas.microsoft.com/office/drawing/2014/main" id="{429F1540-AD0B-D980-3D4F-382D5656B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7128" y="457200"/>
            <a:ext cx="8937744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5ED6935-85CC-9B33-668B-D7BC830681A5}"/>
              </a:ext>
            </a:extLst>
          </p:cNvPr>
          <p:cNvGrpSpPr/>
          <p:nvPr/>
        </p:nvGrpSpPr>
        <p:grpSpPr>
          <a:xfrm>
            <a:off x="2814416" y="4005947"/>
            <a:ext cx="6097424" cy="1889505"/>
            <a:chOff x="3362748" y="3909671"/>
            <a:chExt cx="6097424" cy="1889505"/>
          </a:xfrm>
          <a:blipFill>
            <a:blip r:embed="rId3"/>
            <a:tile tx="0" ty="0" sx="100000" sy="100000" flip="none" algn="tl"/>
          </a:blipFill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A636AD3-2054-EBBF-6A22-9012C616117F}"/>
                </a:ext>
              </a:extLst>
            </p:cNvPr>
            <p:cNvGrpSpPr/>
            <p:nvPr/>
          </p:nvGrpSpPr>
          <p:grpSpPr>
            <a:xfrm>
              <a:off x="3362748" y="4668916"/>
              <a:ext cx="6097424" cy="1130260"/>
              <a:chOff x="3362748" y="4668916"/>
              <a:chExt cx="6097424" cy="1130260"/>
            </a:xfrm>
            <a:grpFill/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C6B6D7-E402-BCE7-080B-FCD8171AB291}"/>
                  </a:ext>
                </a:extLst>
              </p:cNvPr>
              <p:cNvSpPr txBox="1"/>
              <p:nvPr/>
            </p:nvSpPr>
            <p:spPr>
              <a:xfrm>
                <a:off x="6714923" y="5429844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9E0529-6F87-B1FD-DC4A-983DF3E43AEE}"/>
                  </a:ext>
                </a:extLst>
              </p:cNvPr>
              <p:cNvSpPr txBox="1"/>
              <p:nvPr/>
            </p:nvSpPr>
            <p:spPr>
              <a:xfrm>
                <a:off x="3362748" y="4668916"/>
                <a:ext cx="609742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tr-TR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‘‘</a:t>
                </a:r>
                <a:r>
                  <a:rPr lang="en-US" b="0" i="0" dirty="0" err="1">
                    <a:solidFill>
                      <a:schemeClr val="bg1"/>
                    </a:solidFill>
                    <a:effectLst/>
                    <a:latin typeface="Georgia" panose="02040502050405020303" pitchFamily="18" charset="0"/>
                  </a:rPr>
                  <a:t>Bunlardan</a:t>
                </a:r>
                <a:r>
                  <a:rPr lang="en-US" b="0" i="0" dirty="0">
                    <a:solidFill>
                      <a:schemeClr val="bg1"/>
                    </a:solidFill>
                    <a:effectLst/>
                    <a:latin typeface="Georgia" panose="02040502050405020303" pitchFamily="18" charset="0"/>
                  </a:rPr>
                  <a:t> </a:t>
                </a:r>
                <a:r>
                  <a:rPr lang="en-US" b="0" i="0" dirty="0" err="1">
                    <a:solidFill>
                      <a:schemeClr val="bg1"/>
                    </a:solidFill>
                    <a:effectLst/>
                    <a:latin typeface="Georgia" panose="02040502050405020303" pitchFamily="18" charset="0"/>
                  </a:rPr>
                  <a:t>korkmamız</a:t>
                </a:r>
                <a:r>
                  <a:rPr lang="en-US" b="0" i="0" dirty="0">
                    <a:solidFill>
                      <a:schemeClr val="bg1"/>
                    </a:solidFill>
                    <a:effectLst/>
                    <a:latin typeface="Georgia" panose="02040502050405020303" pitchFamily="18" charset="0"/>
                  </a:rPr>
                  <a:t> </a:t>
                </a:r>
                <a:r>
                  <a:rPr lang="en-US" b="0" i="0" dirty="0" err="1">
                    <a:solidFill>
                      <a:schemeClr val="bg1"/>
                    </a:solidFill>
                    <a:effectLst/>
                    <a:latin typeface="Georgia" panose="02040502050405020303" pitchFamily="18" charset="0"/>
                  </a:rPr>
                  <a:t>gerektiğini</a:t>
                </a:r>
                <a:r>
                  <a:rPr lang="en-US" b="0" i="0" dirty="0">
                    <a:solidFill>
                      <a:schemeClr val="bg1"/>
                    </a:solidFill>
                    <a:effectLst/>
                    <a:latin typeface="Georgia" panose="02040502050405020303" pitchFamily="18" charset="0"/>
                  </a:rPr>
                  <a:t> </a:t>
                </a:r>
                <a:r>
                  <a:rPr lang="en-US" b="0" i="0" dirty="0" err="1">
                    <a:solidFill>
                      <a:schemeClr val="bg1"/>
                    </a:solidFill>
                    <a:effectLst/>
                    <a:latin typeface="Georgia" panose="02040502050405020303" pitchFamily="18" charset="0"/>
                  </a:rPr>
                  <a:t>söylemiyorum</a:t>
                </a:r>
                <a:r>
                  <a:rPr lang="en-US" b="0" i="0" dirty="0">
                    <a:solidFill>
                      <a:schemeClr val="bg1"/>
                    </a:solidFill>
                    <a:effectLst/>
                    <a:latin typeface="Georgia" panose="02040502050405020303" pitchFamily="18" charset="0"/>
                  </a:rPr>
                  <a:t>. </a:t>
                </a:r>
                <a:r>
                  <a:rPr lang="en-US" b="0" i="0" dirty="0" err="1">
                    <a:solidFill>
                      <a:schemeClr val="bg1"/>
                    </a:solidFill>
                    <a:effectLst/>
                    <a:latin typeface="Georgia" panose="02040502050405020303" pitchFamily="18" charset="0"/>
                  </a:rPr>
                  <a:t>Dikkatli</a:t>
                </a:r>
                <a:r>
                  <a:rPr lang="en-US" b="0" i="0" dirty="0">
                    <a:solidFill>
                      <a:schemeClr val="bg1"/>
                    </a:solidFill>
                    <a:effectLst/>
                    <a:latin typeface="Georgia" panose="02040502050405020303" pitchFamily="18" charset="0"/>
                  </a:rPr>
                  <a:t> </a:t>
                </a:r>
                <a:r>
                  <a:rPr lang="en-US" b="0" i="0" dirty="0" err="1">
                    <a:solidFill>
                      <a:schemeClr val="bg1"/>
                    </a:solidFill>
                    <a:effectLst/>
                    <a:latin typeface="Georgia" panose="02040502050405020303" pitchFamily="18" charset="0"/>
                  </a:rPr>
                  <a:t>olmamız</a:t>
                </a:r>
                <a:r>
                  <a:rPr lang="en-US" b="0" i="0" dirty="0">
                    <a:solidFill>
                      <a:schemeClr val="bg1"/>
                    </a:solidFill>
                    <a:effectLst/>
                    <a:latin typeface="Georgia" panose="02040502050405020303" pitchFamily="18" charset="0"/>
                  </a:rPr>
                  <a:t> </a:t>
                </a:r>
                <a:r>
                  <a:rPr lang="en-US" b="0" i="0" dirty="0" err="1">
                    <a:solidFill>
                      <a:schemeClr val="bg1"/>
                    </a:solidFill>
                    <a:effectLst/>
                    <a:latin typeface="Georgia" panose="02040502050405020303" pitchFamily="18" charset="0"/>
                  </a:rPr>
                  <a:t>gerektiğini</a:t>
                </a:r>
                <a:r>
                  <a:rPr lang="en-US" b="0" i="0" dirty="0">
                    <a:solidFill>
                      <a:schemeClr val="bg1"/>
                    </a:solidFill>
                    <a:effectLst/>
                    <a:latin typeface="Georgia" panose="02040502050405020303" pitchFamily="18" charset="0"/>
                  </a:rPr>
                  <a:t> </a:t>
                </a:r>
                <a:r>
                  <a:rPr lang="en-US" b="0" i="0" dirty="0" err="1">
                    <a:solidFill>
                      <a:schemeClr val="bg1"/>
                    </a:solidFill>
                    <a:effectLst/>
                    <a:latin typeface="Georgia" panose="02040502050405020303" pitchFamily="18" charset="0"/>
                  </a:rPr>
                  <a:t>söylüyorum</a:t>
                </a:r>
                <a:r>
                  <a:rPr lang="en-US" b="0" i="0" dirty="0">
                    <a:solidFill>
                      <a:schemeClr val="bg1"/>
                    </a:solidFill>
                    <a:effectLst/>
                    <a:latin typeface="Georgia" panose="02040502050405020303" pitchFamily="18" charset="0"/>
                  </a:rPr>
                  <a:t>.</a:t>
                </a:r>
                <a:r>
                  <a:rPr lang="tr-TR" b="0" i="0" dirty="0">
                    <a:solidFill>
                      <a:schemeClr val="bg1"/>
                    </a:solidFill>
                    <a:effectLst/>
                    <a:latin typeface="Georgia" panose="02040502050405020303" pitchFamily="18" charset="0"/>
                  </a:rPr>
                  <a:t>’’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8F7D7AD-97BF-7CFC-FA4D-98505B25C370}"/>
                </a:ext>
              </a:extLst>
            </p:cNvPr>
            <p:cNvSpPr txBox="1"/>
            <p:nvPr/>
          </p:nvSpPr>
          <p:spPr>
            <a:xfrm>
              <a:off x="3522304" y="3909671"/>
              <a:ext cx="56701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Georgia" panose="02040502050405020303" pitchFamily="18" charset="0"/>
                </a:rPr>
                <a:t>Stanford </a:t>
              </a:r>
              <a:r>
                <a:rPr lang="en-US" dirty="0" err="1">
                  <a:solidFill>
                    <a:schemeClr val="bg1"/>
                  </a:solidFill>
                  <a:latin typeface="Georgia" panose="02040502050405020303" pitchFamily="18" charset="0"/>
                </a:rPr>
                <a:t>Üniversitesi</a:t>
              </a:r>
              <a:r>
                <a:rPr lang="en-US" dirty="0">
                  <a:solidFill>
                    <a:schemeClr val="bg1"/>
                  </a:solidFill>
                  <a:latin typeface="Georgia" panose="02040502050405020303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Georgia" panose="02040502050405020303" pitchFamily="18" charset="0"/>
                </a:rPr>
                <a:t>Alerji</a:t>
              </a:r>
              <a:r>
                <a:rPr lang="en-US" dirty="0">
                  <a:solidFill>
                    <a:schemeClr val="bg1"/>
                  </a:solidFill>
                  <a:latin typeface="Georgia" panose="02040502050405020303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Georgia" panose="02040502050405020303" pitchFamily="18" charset="0"/>
                </a:rPr>
                <a:t>ve</a:t>
              </a:r>
              <a:r>
                <a:rPr lang="en-US" dirty="0">
                  <a:solidFill>
                    <a:schemeClr val="bg1"/>
                  </a:solidFill>
                  <a:latin typeface="Georgia" panose="02040502050405020303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Georgia" panose="02040502050405020303" pitchFamily="18" charset="0"/>
                </a:rPr>
                <a:t>Astım</a:t>
              </a:r>
              <a:r>
                <a:rPr lang="en-US" dirty="0">
                  <a:solidFill>
                    <a:schemeClr val="bg1"/>
                  </a:solidFill>
                  <a:latin typeface="Georgia" panose="02040502050405020303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Georgia" panose="02040502050405020303" pitchFamily="18" charset="0"/>
                </a:rPr>
                <a:t>Araştırmaları</a:t>
              </a:r>
              <a:r>
                <a:rPr lang="en-US" dirty="0">
                  <a:solidFill>
                    <a:schemeClr val="bg1"/>
                  </a:solidFill>
                  <a:latin typeface="Georgia" panose="02040502050405020303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Georgia" panose="02040502050405020303" pitchFamily="18" charset="0"/>
                </a:rPr>
                <a:t>Direktörü</a:t>
              </a:r>
              <a:r>
                <a:rPr lang="en-US" dirty="0">
                  <a:solidFill>
                    <a:schemeClr val="bg1"/>
                  </a:solidFill>
                  <a:latin typeface="Georgia" panose="02040502050405020303" pitchFamily="18" charset="0"/>
                </a:rPr>
                <a:t> Kari Nadeau: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259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46CB0B-0C24-ACD9-BAFB-BE5688069757}"/>
              </a:ext>
            </a:extLst>
          </p:cNvPr>
          <p:cNvSpPr txBox="1"/>
          <p:nvPr/>
        </p:nvSpPr>
        <p:spPr>
          <a:xfrm>
            <a:off x="983672" y="1042971"/>
            <a:ext cx="102246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Armstrong, M. (December 1, 2022). How We Eat, Drink and Breathe Microplastics [Digital image]. </a:t>
            </a:r>
            <a:r>
              <a:rPr lang="tr-TR" dirty="0"/>
              <a:t>	</a:t>
            </a:r>
            <a:r>
              <a:rPr lang="en-US" dirty="0"/>
              <a:t>https://www.statista.com/chart/18299/how-we-eat-drink-</a:t>
            </a:r>
            <a:r>
              <a:rPr lang="tr-TR" dirty="0"/>
              <a:t>	</a:t>
            </a:r>
            <a:r>
              <a:rPr lang="en-US" dirty="0"/>
              <a:t>and-breathe-microplastics/</a:t>
            </a:r>
            <a:endParaRPr lang="tr-TR" dirty="0"/>
          </a:p>
          <a:p>
            <a:endParaRPr lang="tr-TR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Carrington, D. (2022, October 7). </a:t>
            </a:r>
            <a:r>
              <a:rPr lang="en-US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Microplastics found in human breast milk for the first time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The</a:t>
            </a:r>
            <a:r>
              <a:rPr lang="tr-TR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	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Guardian.</a:t>
            </a:r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https://www.theguardian.com/environment/2022/oct/07/microplastics-huma</a:t>
            </a:r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-</a:t>
            </a:r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breast-milk-first-time</a:t>
            </a:r>
            <a:endParaRPr lang="tr-T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tr-TR" dirty="0">
              <a:solidFill>
                <a:srgbClr val="333333"/>
              </a:solidFill>
              <a:latin typeface="-apple-system"/>
            </a:endParaRPr>
          </a:p>
          <a:p>
            <a:r>
              <a:rPr lang="en-US" dirty="0"/>
              <a:t>Hitchcock</a:t>
            </a:r>
            <a:r>
              <a:rPr lang="tr-TR" dirty="0"/>
              <a:t>, J.N. (2022, May 1)</a:t>
            </a:r>
            <a:r>
              <a:rPr lang="en-US" dirty="0"/>
              <a:t>,</a:t>
            </a:r>
            <a:r>
              <a:rPr lang="tr-TR" dirty="0"/>
              <a:t> </a:t>
            </a:r>
            <a:r>
              <a:rPr lang="en-US" dirty="0"/>
              <a:t>Microplastics can alter phytoplankton community composition,</a:t>
            </a:r>
            <a:r>
              <a:rPr lang="tr-TR" dirty="0"/>
              <a:t> </a:t>
            </a:r>
            <a:r>
              <a:rPr lang="en-US" dirty="0"/>
              <a:t>Science of </a:t>
            </a:r>
            <a:r>
              <a:rPr lang="tr-TR" dirty="0"/>
              <a:t>	</a:t>
            </a:r>
            <a:r>
              <a:rPr lang="en-US" dirty="0"/>
              <a:t>The Total Environment,</a:t>
            </a:r>
            <a:r>
              <a:rPr lang="tr-TR" dirty="0"/>
              <a:t> </a:t>
            </a:r>
            <a:r>
              <a:rPr lang="en-US" dirty="0"/>
              <a:t>Volume 819,</a:t>
            </a:r>
            <a:r>
              <a:rPr lang="tr-TR" dirty="0"/>
              <a:t> </a:t>
            </a:r>
            <a:r>
              <a:rPr lang="en-US" dirty="0"/>
              <a:t>https://doi.org/10.1016/j.scitotenv.2022.153074.</a:t>
            </a:r>
            <a:endParaRPr lang="tr-TR" dirty="0"/>
          </a:p>
          <a:p>
            <a:endParaRPr lang="tr-TR" b="0" i="0" dirty="0">
              <a:solidFill>
                <a:srgbClr val="333333"/>
              </a:solidFill>
              <a:effectLst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</a:rPr>
              <a:t>Smith, M., Love, D.C.,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Rochman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, C.M. </a:t>
            </a:r>
            <a:r>
              <a:rPr lang="en-US" b="0" i="1" dirty="0">
                <a:solidFill>
                  <a:srgbClr val="333333"/>
                </a:solidFill>
                <a:effectLst/>
              </a:rPr>
              <a:t>et al.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(2018). Microplastics in Seafood and the Implications for Human </a:t>
            </a:r>
            <a:r>
              <a:rPr lang="tr-TR" b="0" i="0" dirty="0">
                <a:solidFill>
                  <a:srgbClr val="333333"/>
                </a:solidFill>
                <a:effectLst/>
              </a:rPr>
              <a:t>	</a:t>
            </a:r>
            <a:r>
              <a:rPr lang="en-US" b="0" i="0" dirty="0">
                <a:solidFill>
                  <a:srgbClr val="333333"/>
                </a:solidFill>
                <a:effectLst/>
              </a:rPr>
              <a:t>Health. </a:t>
            </a:r>
            <a:r>
              <a:rPr lang="en-US" b="0" i="1" dirty="0" err="1">
                <a:solidFill>
                  <a:srgbClr val="333333"/>
                </a:solidFill>
                <a:effectLst/>
              </a:rPr>
              <a:t>Curr</a:t>
            </a:r>
            <a:r>
              <a:rPr lang="en-US" b="0" i="1" dirty="0">
                <a:solidFill>
                  <a:srgbClr val="333333"/>
                </a:solidFill>
                <a:effectLst/>
              </a:rPr>
              <a:t> </a:t>
            </a:r>
            <a:r>
              <a:rPr lang="en-US" b="0" i="1" dirty="0" err="1">
                <a:solidFill>
                  <a:srgbClr val="333333"/>
                </a:solidFill>
                <a:effectLst/>
              </a:rPr>
              <a:t>Envir</a:t>
            </a:r>
            <a:r>
              <a:rPr lang="en-US" b="0" i="1" dirty="0">
                <a:solidFill>
                  <a:srgbClr val="333333"/>
                </a:solidFill>
                <a:effectLst/>
              </a:rPr>
              <a:t> Health </a:t>
            </a:r>
            <a:r>
              <a:rPr lang="en-US" b="0" i="1" dirty="0" err="1">
                <a:solidFill>
                  <a:srgbClr val="333333"/>
                </a:solidFill>
                <a:effectLst/>
              </a:rPr>
              <a:t>Rpt</a:t>
            </a:r>
            <a:r>
              <a:rPr lang="en-US" b="0" i="0" dirty="0">
                <a:solidFill>
                  <a:srgbClr val="333333"/>
                </a:solidFill>
                <a:effectLst/>
              </a:rPr>
              <a:t> </a:t>
            </a:r>
            <a:r>
              <a:rPr lang="en-US" i="0" dirty="0">
                <a:solidFill>
                  <a:srgbClr val="333333"/>
                </a:solidFill>
                <a:effectLst/>
              </a:rPr>
              <a:t>5</a:t>
            </a:r>
            <a:r>
              <a:rPr lang="en-US" b="0" i="0" dirty="0">
                <a:solidFill>
                  <a:srgbClr val="333333"/>
                </a:solidFill>
                <a:effectLst/>
              </a:rPr>
              <a:t>, 375–386 </a:t>
            </a:r>
            <a:r>
              <a:rPr lang="en-US" dirty="0">
                <a:solidFill>
                  <a:srgbClr val="333333"/>
                </a:solidFill>
              </a:rPr>
              <a:t>https://doi.org/10.1007/s40572-018-0206-z</a:t>
            </a:r>
            <a:endParaRPr lang="tr-TR" b="0" i="0" dirty="0">
              <a:solidFill>
                <a:srgbClr val="333333"/>
              </a:solidFill>
              <a:effectLst/>
            </a:endParaRPr>
          </a:p>
          <a:p>
            <a:endParaRPr lang="tr-TR" dirty="0"/>
          </a:p>
          <a:p>
            <a:r>
              <a:rPr lang="en-US" dirty="0"/>
              <a:t>UNEP.</a:t>
            </a:r>
            <a:r>
              <a:rPr lang="tr-TR" dirty="0"/>
              <a:t> </a:t>
            </a:r>
            <a:r>
              <a:rPr lang="en-US" dirty="0"/>
              <a:t>(</a:t>
            </a:r>
            <a:r>
              <a:rPr lang="tr-TR" dirty="0"/>
              <a:t>2018</a:t>
            </a:r>
            <a:r>
              <a:rPr lang="en-US" dirty="0"/>
              <a:t>). </a:t>
            </a:r>
            <a:r>
              <a:rPr lang="en-US" i="1" dirty="0"/>
              <a:t>Plastic planet: How tiny plastic particles are polluting our soil</a:t>
            </a:r>
            <a:r>
              <a:rPr lang="en-US" dirty="0"/>
              <a:t>. https://www.unep.org/news-</a:t>
            </a:r>
            <a:r>
              <a:rPr lang="tr-TR" dirty="0"/>
              <a:t>	</a:t>
            </a:r>
            <a:r>
              <a:rPr lang="en-US" dirty="0"/>
              <a:t>and-stories/story/plastic-planet-how-tiny-plastic-particles-are-polluting-our-soil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6140CD-98C4-B062-1706-9EB5949EE186}"/>
              </a:ext>
            </a:extLst>
          </p:cNvPr>
          <p:cNvSpPr/>
          <p:nvPr/>
        </p:nvSpPr>
        <p:spPr>
          <a:xfrm>
            <a:off x="983672" y="119641"/>
            <a:ext cx="41665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REFERANSLAR</a:t>
            </a: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705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A simple guide to microplastics in fashion: What test methods exist to  measure microfibre release in textiles? | James Heal">
            <a:extLst>
              <a:ext uri="{FF2B5EF4-FFF2-40B4-BE49-F238E27FC236}">
                <a16:creationId xmlns:a16="http://schemas.microsoft.com/office/drawing/2014/main" id="{6BC99600-3A76-9558-21A0-7C3DEE50B1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1" r="-1" b="-1"/>
          <a:stretch/>
        </p:blipFill>
        <p:spPr bwMode="auto">
          <a:xfrm>
            <a:off x="19" y="1"/>
            <a:ext cx="1251956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6A71BA-E469-1446-34FF-994A4C1E6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MİKROPLASTİKLERİN İKİ ETKİSİ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0B79D-43FD-5555-0C89-5270CCF52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FFFFFF"/>
                </a:solidFill>
              </a:rPr>
              <a:t>Çevresel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FFFFFF"/>
                </a:solidFill>
              </a:rPr>
              <a:t>İnsan Sağlığı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115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ow are microplastics formed?">
            <a:extLst>
              <a:ext uri="{FF2B5EF4-FFF2-40B4-BE49-F238E27FC236}">
                <a16:creationId xmlns:a16="http://schemas.microsoft.com/office/drawing/2014/main" id="{E81FD2B6-7E21-CF58-528F-988B5F02B8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6" r="27222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D730366-B92A-65CD-1C1F-741F2A1B16C7}"/>
              </a:ext>
            </a:extLst>
          </p:cNvPr>
          <p:cNvSpPr/>
          <p:nvPr/>
        </p:nvSpPr>
        <p:spPr>
          <a:xfrm>
            <a:off x="812895" y="2644062"/>
            <a:ext cx="435023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Çevresel Etkiler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6383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205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0" name="Picture 2" descr="Phytoplankton | MIT Climate Portal">
            <a:extLst>
              <a:ext uri="{FF2B5EF4-FFF2-40B4-BE49-F238E27FC236}">
                <a16:creationId xmlns:a16="http://schemas.microsoft.com/office/drawing/2014/main" id="{706AC646-CF34-3EA9-24F9-D957175D2B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1" b="1167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10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889BFB-2737-F791-E2A0-3EF8B8B596CE}"/>
              </a:ext>
            </a:extLst>
          </p:cNvPr>
          <p:cNvSpPr txBox="1"/>
          <p:nvPr/>
        </p:nvSpPr>
        <p:spPr>
          <a:xfrm>
            <a:off x="9282547" y="6040582"/>
            <a:ext cx="2054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/>
              <a:t>(</a:t>
            </a:r>
            <a:r>
              <a:rPr lang="tr-TR" sz="2000" dirty="0" err="1"/>
              <a:t>Hitchcock</a:t>
            </a:r>
            <a:r>
              <a:rPr lang="tr-TR" sz="2000" dirty="0"/>
              <a:t>, 2022) </a:t>
            </a:r>
            <a:endParaRPr lang="en-US" sz="2000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FAA7A149-E74B-30E6-6485-AFF56101E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744" y="523563"/>
            <a:ext cx="6257925" cy="3209925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5520688D-B1E2-77B7-3B4B-5F6E08A01234}"/>
              </a:ext>
            </a:extLst>
          </p:cNvPr>
          <p:cNvSpPr txBox="1"/>
          <p:nvPr/>
        </p:nvSpPr>
        <p:spPr>
          <a:xfrm>
            <a:off x="247650" y="4114800"/>
            <a:ext cx="19484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Düşük ve orta yoğunlukta </a:t>
            </a:r>
            <a:r>
              <a:rPr lang="tr-TR" sz="2400" dirty="0" err="1"/>
              <a:t>mikroplastik</a:t>
            </a:r>
            <a:r>
              <a:rPr lang="tr-TR" sz="2400" dirty="0"/>
              <a:t> eklenir.</a:t>
            </a:r>
            <a:endParaRPr lang="en-US" sz="2400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77D27D39-5A97-F7AD-B6F0-62A7A42FB95A}"/>
              </a:ext>
            </a:extLst>
          </p:cNvPr>
          <p:cNvSpPr txBox="1"/>
          <p:nvPr/>
        </p:nvSpPr>
        <p:spPr>
          <a:xfrm>
            <a:off x="3101477" y="4299466"/>
            <a:ext cx="2653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Fitoplankton</a:t>
            </a:r>
            <a:r>
              <a:rPr lang="en-US" sz="2400" dirty="0"/>
              <a:t> </a:t>
            </a:r>
            <a:r>
              <a:rPr lang="en-US" sz="2400" dirty="0" err="1"/>
              <a:t>yapısında</a:t>
            </a:r>
            <a:r>
              <a:rPr lang="en-US" sz="2400" dirty="0"/>
              <a:t> </a:t>
            </a:r>
            <a:r>
              <a:rPr lang="en-US" sz="2400" dirty="0" err="1"/>
              <a:t>önemli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değişiklik</a:t>
            </a:r>
            <a:r>
              <a:rPr lang="en-US" sz="2400" dirty="0"/>
              <a:t> yok</a:t>
            </a:r>
            <a:r>
              <a:rPr lang="tr-TR" sz="2400" dirty="0"/>
              <a:t>.</a:t>
            </a:r>
            <a:endParaRPr lang="en-US" sz="2400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87F377EC-1AB3-950A-8423-50AD23214DD7}"/>
              </a:ext>
            </a:extLst>
          </p:cNvPr>
          <p:cNvSpPr txBox="1"/>
          <p:nvPr/>
        </p:nvSpPr>
        <p:spPr>
          <a:xfrm>
            <a:off x="5911055" y="4299466"/>
            <a:ext cx="26532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Yüksek</a:t>
            </a:r>
            <a:r>
              <a:rPr lang="en-US" sz="2400" dirty="0"/>
              <a:t> </a:t>
            </a:r>
            <a:r>
              <a:rPr lang="en-US" sz="2400" dirty="0" err="1"/>
              <a:t>yoğunlukta</a:t>
            </a:r>
            <a:r>
              <a:rPr lang="en-US" sz="2400" dirty="0"/>
              <a:t> </a:t>
            </a:r>
            <a:r>
              <a:rPr lang="en-US" sz="2400" dirty="0" err="1"/>
              <a:t>mikroplastik</a:t>
            </a:r>
            <a:r>
              <a:rPr lang="en-US" sz="2400" dirty="0"/>
              <a:t> </a:t>
            </a:r>
            <a:r>
              <a:rPr lang="en-US" sz="2400" dirty="0" err="1"/>
              <a:t>eklenir</a:t>
            </a:r>
            <a:r>
              <a:rPr lang="tr-TR" sz="2400" dirty="0"/>
              <a:t>.</a:t>
            </a:r>
            <a:endParaRPr lang="en-US" sz="2400" dirty="0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12C10421-D19F-7947-F83A-CB05CF75E43E}"/>
              </a:ext>
            </a:extLst>
          </p:cNvPr>
          <p:cNvSpPr txBox="1"/>
          <p:nvPr/>
        </p:nvSpPr>
        <p:spPr>
          <a:xfrm>
            <a:off x="9090524" y="4299466"/>
            <a:ext cx="26532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dirty="0"/>
              <a:t>F</a:t>
            </a:r>
            <a:r>
              <a:rPr lang="en-US" sz="2400" dirty="0" err="1"/>
              <a:t>itoplankton</a:t>
            </a:r>
            <a:r>
              <a:rPr lang="en-US" sz="2400" dirty="0"/>
              <a:t> </a:t>
            </a:r>
            <a:r>
              <a:rPr lang="en-US" sz="2400" dirty="0" err="1"/>
              <a:t>yapısında</a:t>
            </a:r>
            <a:r>
              <a:rPr lang="en-US" sz="2400" dirty="0"/>
              <a:t> </a:t>
            </a:r>
            <a:r>
              <a:rPr lang="en-US" sz="2400" dirty="0" err="1"/>
              <a:t>önemli</a:t>
            </a:r>
            <a:r>
              <a:rPr lang="en-US" sz="2400" dirty="0"/>
              <a:t> </a:t>
            </a:r>
            <a:r>
              <a:rPr lang="en-US" sz="2400" dirty="0" err="1"/>
              <a:t>değişiklikler</a:t>
            </a:r>
            <a:r>
              <a:rPr lang="tr-TR" sz="2400" dirty="0"/>
              <a:t> görülür</a:t>
            </a:r>
            <a:endParaRPr lang="en-US" sz="24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538130E-20D4-034E-BF6D-FC13134C0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480700"/>
            <a:ext cx="58483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84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eciduous tree">
            <a:extLst>
              <a:ext uri="{FF2B5EF4-FFF2-40B4-BE49-F238E27FC236}">
                <a16:creationId xmlns:a16="http://schemas.microsoft.com/office/drawing/2014/main" id="{30603E55-4DEA-0A2D-E623-E47D94A22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23382" y="536298"/>
            <a:ext cx="4113708" cy="4113708"/>
          </a:xfrm>
          <a:prstGeom prst="rect">
            <a:avLst/>
          </a:pr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B38642C-62C4-4E31-A5D3-BB1DD8CA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583" cy="6858478"/>
          </a:xfrm>
          <a:custGeom>
            <a:avLst/>
            <a:gdLst>
              <a:gd name="connsiteX0" fmla="*/ 0 w 8663583"/>
              <a:gd name="connsiteY0" fmla="*/ 0 h 6858478"/>
              <a:gd name="connsiteX1" fmla="*/ 480486 w 8663583"/>
              <a:gd name="connsiteY1" fmla="*/ 0 h 6858478"/>
              <a:gd name="connsiteX2" fmla="*/ 4415403 w 8663583"/>
              <a:gd name="connsiteY2" fmla="*/ 0 h 6858478"/>
              <a:gd name="connsiteX3" fmla="*/ 5481631 w 8663583"/>
              <a:gd name="connsiteY3" fmla="*/ 0 h 6858478"/>
              <a:gd name="connsiteX4" fmla="*/ 5487208 w 8663583"/>
              <a:gd name="connsiteY4" fmla="*/ 0 h 6858478"/>
              <a:gd name="connsiteX5" fmla="*/ 8663583 w 8663583"/>
              <a:gd name="connsiteY5" fmla="*/ 6858478 h 6858478"/>
              <a:gd name="connsiteX6" fmla="*/ 1239028 w 8663583"/>
              <a:gd name="connsiteY6" fmla="*/ 6858478 h 6858478"/>
              <a:gd name="connsiteX7" fmla="*/ 1239288 w 8663583"/>
              <a:gd name="connsiteY7" fmla="*/ 6857916 h 6858478"/>
              <a:gd name="connsiteX8" fmla="*/ 480486 w 8663583"/>
              <a:gd name="connsiteY8" fmla="*/ 6857916 h 6858478"/>
              <a:gd name="connsiteX9" fmla="*/ 480486 w 8663583"/>
              <a:gd name="connsiteY9" fmla="*/ 6858000 h 6858478"/>
              <a:gd name="connsiteX10" fmla="*/ 0 w 8663583"/>
              <a:gd name="connsiteY10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63583" h="6858478">
                <a:moveTo>
                  <a:pt x="0" y="0"/>
                </a:moveTo>
                <a:lnTo>
                  <a:pt x="480486" y="0"/>
                </a:lnTo>
                <a:lnTo>
                  <a:pt x="4415403" y="0"/>
                </a:lnTo>
                <a:lnTo>
                  <a:pt x="5481631" y="0"/>
                </a:lnTo>
                <a:lnTo>
                  <a:pt x="5487208" y="0"/>
                </a:lnTo>
                <a:lnTo>
                  <a:pt x="8663583" y="6858478"/>
                </a:lnTo>
                <a:lnTo>
                  <a:pt x="1239028" y="6858478"/>
                </a:lnTo>
                <a:lnTo>
                  <a:pt x="1239288" y="6857916"/>
                </a:lnTo>
                <a:lnTo>
                  <a:pt x="480486" y="6857916"/>
                </a:lnTo>
                <a:lnTo>
                  <a:pt x="480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9F66240-8C38-4069-A5C9-2D3FCD97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234957" cy="6858478"/>
          </a:xfrm>
          <a:custGeom>
            <a:avLst/>
            <a:gdLst>
              <a:gd name="connsiteX0" fmla="*/ 156905 w 8234957"/>
              <a:gd name="connsiteY0" fmla="*/ 0 h 6858478"/>
              <a:gd name="connsiteX1" fmla="*/ 3986777 w 8234957"/>
              <a:gd name="connsiteY1" fmla="*/ 0 h 6858478"/>
              <a:gd name="connsiteX2" fmla="*/ 5053005 w 8234957"/>
              <a:gd name="connsiteY2" fmla="*/ 0 h 6858478"/>
              <a:gd name="connsiteX3" fmla="*/ 5058582 w 8234957"/>
              <a:gd name="connsiteY3" fmla="*/ 0 h 6858478"/>
              <a:gd name="connsiteX4" fmla="*/ 8234957 w 8234957"/>
              <a:gd name="connsiteY4" fmla="*/ 6858478 h 6858478"/>
              <a:gd name="connsiteX5" fmla="*/ 810402 w 8234957"/>
              <a:gd name="connsiteY5" fmla="*/ 6858478 h 6858478"/>
              <a:gd name="connsiteX6" fmla="*/ 810662 w 8234957"/>
              <a:gd name="connsiteY6" fmla="*/ 6857916 h 6858478"/>
              <a:gd name="connsiteX7" fmla="*/ 156905 w 8234957"/>
              <a:gd name="connsiteY7" fmla="*/ 6857916 h 6858478"/>
              <a:gd name="connsiteX8" fmla="*/ 156905 w 8234957"/>
              <a:gd name="connsiteY8" fmla="*/ 6858478 h 6858478"/>
              <a:gd name="connsiteX9" fmla="*/ 0 w 8234957"/>
              <a:gd name="connsiteY9" fmla="*/ 6858478 h 6858478"/>
              <a:gd name="connsiteX10" fmla="*/ 0 w 8234957"/>
              <a:gd name="connsiteY10" fmla="*/ 479 h 6858478"/>
              <a:gd name="connsiteX11" fmla="*/ 156905 w 8234957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957" h="6858478">
                <a:moveTo>
                  <a:pt x="156905" y="0"/>
                </a:moveTo>
                <a:lnTo>
                  <a:pt x="3986777" y="0"/>
                </a:lnTo>
                <a:lnTo>
                  <a:pt x="5053005" y="0"/>
                </a:lnTo>
                <a:lnTo>
                  <a:pt x="5058582" y="0"/>
                </a:lnTo>
                <a:lnTo>
                  <a:pt x="8234957" y="6858478"/>
                </a:lnTo>
                <a:lnTo>
                  <a:pt x="810402" y="6858478"/>
                </a:lnTo>
                <a:lnTo>
                  <a:pt x="810662" y="6857916"/>
                </a:lnTo>
                <a:lnTo>
                  <a:pt x="156905" y="6857916"/>
                </a:lnTo>
                <a:lnTo>
                  <a:pt x="156905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15690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">
            <a:extLst>
              <a:ext uri="{FF2B5EF4-FFF2-40B4-BE49-F238E27FC236}">
                <a16:creationId xmlns:a16="http://schemas.microsoft.com/office/drawing/2014/main" id="{7F79B311-0FD5-BEC5-1139-8671839B6259}"/>
              </a:ext>
            </a:extLst>
          </p:cNvPr>
          <p:cNvSpPr txBox="1"/>
          <p:nvPr/>
        </p:nvSpPr>
        <p:spPr>
          <a:xfrm>
            <a:off x="804672" y="2020824"/>
            <a:ext cx="5076090" cy="415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000" dirty="0"/>
              <a:t>Hayvanların iştahını azaltır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000" dirty="0"/>
              <a:t>Nörolojik</a:t>
            </a:r>
            <a:r>
              <a:rPr lang="en-US" sz="2000" dirty="0"/>
              <a:t> </a:t>
            </a:r>
            <a:r>
              <a:rPr lang="en-US" sz="2000" dirty="0" err="1"/>
              <a:t>sorunları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yavaş</a:t>
            </a:r>
            <a:r>
              <a:rPr lang="en-US" sz="2000" dirty="0"/>
              <a:t> </a:t>
            </a:r>
            <a:r>
              <a:rPr lang="en-US" sz="2000" dirty="0" err="1"/>
              <a:t>büyüme</a:t>
            </a:r>
            <a:r>
              <a:rPr lang="en-US" sz="2000" dirty="0"/>
              <a:t> </a:t>
            </a:r>
            <a:r>
              <a:rPr lang="en-US" sz="2000" dirty="0" err="1"/>
              <a:t>hızı</a:t>
            </a:r>
            <a:endParaRPr lang="tr-TR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Toprak </a:t>
            </a:r>
            <a:r>
              <a:rPr lang="en-US" sz="2000" dirty="0" err="1"/>
              <a:t>florasını</a:t>
            </a:r>
            <a:r>
              <a:rPr lang="en-US" sz="2000" dirty="0"/>
              <a:t> </a:t>
            </a:r>
            <a:r>
              <a:rPr lang="en-US" sz="2000" dirty="0" err="1"/>
              <a:t>değiştirir</a:t>
            </a:r>
            <a:endParaRPr lang="tr-TR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Toprak </a:t>
            </a:r>
            <a:r>
              <a:rPr lang="en-US" sz="2000" dirty="0" err="1"/>
              <a:t>verimliliğini</a:t>
            </a:r>
            <a:r>
              <a:rPr lang="en-US" sz="2000" dirty="0"/>
              <a:t> </a:t>
            </a:r>
            <a:r>
              <a:rPr lang="en-US" sz="2000" dirty="0" err="1"/>
              <a:t>azaltır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DC4075-2A95-9B92-8D06-5E4C9F494F92}"/>
              </a:ext>
            </a:extLst>
          </p:cNvPr>
          <p:cNvSpPr txBox="1"/>
          <p:nvPr/>
        </p:nvSpPr>
        <p:spPr>
          <a:xfrm>
            <a:off x="447978" y="377570"/>
            <a:ext cx="184731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endParaRPr lang="tr-TR"/>
          </a:p>
          <a:p>
            <a:pPr>
              <a:spcAft>
                <a:spcPts val="600"/>
              </a:spcAft>
            </a:pPr>
            <a:endParaRPr lang="tr-T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645EA-5111-2E61-5586-DB8D514284F3}"/>
              </a:ext>
            </a:extLst>
          </p:cNvPr>
          <p:cNvSpPr txBox="1"/>
          <p:nvPr/>
        </p:nvSpPr>
        <p:spPr>
          <a:xfrm>
            <a:off x="3419271" y="5470272"/>
            <a:ext cx="140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tr-TR"/>
              <a:t>(UNEP, 2018)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09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D6FB5D-38C6-BF68-9C47-813208B3373F}"/>
              </a:ext>
            </a:extLst>
          </p:cNvPr>
          <p:cNvSpPr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tr-TR" sz="4000" b="0" kern="120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İnsan Sağlığına Etkileri</a:t>
            </a:r>
            <a:endParaRPr lang="en-US" sz="4000" b="0" kern="1200" cap="none" spc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C053FFC-3C2B-834B-BD3C-E88340A5B732}"/>
              </a:ext>
            </a:extLst>
          </p:cNvPr>
          <p:cNvGrpSpPr/>
          <p:nvPr/>
        </p:nvGrpSpPr>
        <p:grpSpPr>
          <a:xfrm>
            <a:off x="4504547" y="699396"/>
            <a:ext cx="7596297" cy="6148467"/>
            <a:chOff x="2310501" y="509459"/>
            <a:chExt cx="8566223" cy="6361055"/>
          </a:xfrm>
        </p:grpSpPr>
        <p:pic>
          <p:nvPicPr>
            <p:cNvPr id="5" name="Picture 4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00E5118-42FF-E403-ECE2-116A0E338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0501" y="509459"/>
              <a:ext cx="7901267" cy="599172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12F323-8680-E735-B906-5960C2AB7429}"/>
                </a:ext>
              </a:extLst>
            </p:cNvPr>
            <p:cNvSpPr txBox="1"/>
            <p:nvPr/>
          </p:nvSpPr>
          <p:spPr>
            <a:xfrm>
              <a:off x="9113997" y="6501182"/>
              <a:ext cx="1762727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tr-TR" sz="1600" dirty="0"/>
                <a:t>(Armstrong, 2022)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6519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 close-up of the back of a person's body&#10;&#10;Description automatically generated with low confidence">
            <a:extLst>
              <a:ext uri="{FF2B5EF4-FFF2-40B4-BE49-F238E27FC236}">
                <a16:creationId xmlns:a16="http://schemas.microsoft.com/office/drawing/2014/main" id="{4E589E6C-8038-448D-90F3-71774A861C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9" r="26852"/>
          <a:stretch/>
        </p:blipFill>
        <p:spPr bwMode="auto">
          <a:xfrm>
            <a:off x="4117521" y="10"/>
            <a:ext cx="80744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4" name="Freeform: Shape 4113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16" name="Freeform: Shape 4115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A9F925-954F-D677-2615-EE90758E976E}"/>
              </a:ext>
            </a:extLst>
          </p:cNvPr>
          <p:cNvSpPr txBox="1"/>
          <p:nvPr/>
        </p:nvSpPr>
        <p:spPr>
          <a:xfrm>
            <a:off x="740017" y="895765"/>
            <a:ext cx="5143547" cy="41543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800" dirty="0" err="1"/>
              <a:t>Akc</a:t>
            </a:r>
            <a:r>
              <a:rPr lang="en-US" sz="2800" dirty="0" err="1"/>
              <a:t>iğerlerimize</a:t>
            </a:r>
            <a:r>
              <a:rPr lang="en-US" sz="2800" dirty="0"/>
              <a:t> </a:t>
            </a:r>
            <a:r>
              <a:rPr lang="en-US" sz="2800" dirty="0" err="1"/>
              <a:t>girip</a:t>
            </a:r>
            <a:r>
              <a:rPr lang="en-US" sz="2800" dirty="0"/>
              <a:t> </a:t>
            </a:r>
            <a:r>
              <a:rPr lang="en-US" sz="2800" dirty="0" err="1"/>
              <a:t>birikiyor</a:t>
            </a:r>
            <a:endParaRPr lang="tr-TR" sz="28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Yiyecek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içeceklerle</a:t>
            </a:r>
            <a:r>
              <a:rPr lang="en-US" sz="2800" dirty="0"/>
              <a:t> </a:t>
            </a:r>
            <a:r>
              <a:rPr lang="en-US" sz="2800" dirty="0" err="1"/>
              <a:t>insan</a:t>
            </a:r>
            <a:r>
              <a:rPr lang="en-US" sz="2800" dirty="0"/>
              <a:t> </a:t>
            </a:r>
            <a:r>
              <a:rPr lang="en-US" sz="2800" dirty="0" err="1"/>
              <a:t>kanına</a:t>
            </a:r>
            <a:r>
              <a:rPr lang="en-US" sz="2800" dirty="0"/>
              <a:t> </a:t>
            </a:r>
            <a:r>
              <a:rPr lang="en-US" sz="2800" dirty="0" err="1"/>
              <a:t>geçer</a:t>
            </a:r>
            <a:endParaRPr lang="tr-TR" sz="28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Kanımızla</a:t>
            </a:r>
            <a:r>
              <a:rPr lang="en-US" sz="2800" dirty="0"/>
              <a:t> </a:t>
            </a:r>
            <a:r>
              <a:rPr lang="en-US" sz="2800" dirty="0" err="1"/>
              <a:t>vücudumuzun</a:t>
            </a:r>
            <a:r>
              <a:rPr lang="en-US" sz="2800" dirty="0"/>
              <a:t> her </a:t>
            </a:r>
            <a:r>
              <a:rPr lang="en-US" sz="2800" dirty="0" err="1"/>
              <a:t>yerinde</a:t>
            </a:r>
            <a:r>
              <a:rPr lang="en-US" sz="2800" dirty="0"/>
              <a:t> </a:t>
            </a:r>
            <a:r>
              <a:rPr lang="en-US" sz="2800" dirty="0" err="1"/>
              <a:t>dolaşır</a:t>
            </a:r>
            <a:endParaRPr lang="tr-TR" sz="28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Organlarımızda</a:t>
            </a:r>
            <a:r>
              <a:rPr lang="en-US" sz="2800" dirty="0"/>
              <a:t> </a:t>
            </a:r>
            <a:r>
              <a:rPr lang="en-US" sz="2800" dirty="0" err="1"/>
              <a:t>birikmeye</a:t>
            </a:r>
            <a:r>
              <a:rPr lang="en-US" sz="2800" dirty="0"/>
              <a:t> </a:t>
            </a:r>
            <a:r>
              <a:rPr lang="en-US" sz="2800" dirty="0" err="1"/>
              <a:t>başlar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E631E7-D9E7-3A2F-3AA4-C4ABD10C8212}"/>
              </a:ext>
            </a:extLst>
          </p:cNvPr>
          <p:cNvSpPr txBox="1"/>
          <p:nvPr/>
        </p:nvSpPr>
        <p:spPr>
          <a:xfrm>
            <a:off x="2641600" y="5237018"/>
            <a:ext cx="1964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0" i="0" dirty="0">
                <a:effectLst/>
                <a:latin typeface="-apple-system"/>
              </a:rPr>
              <a:t>(</a:t>
            </a:r>
            <a:r>
              <a:rPr lang="en-US" b="0" i="0" dirty="0">
                <a:effectLst/>
                <a:latin typeface="-apple-system"/>
              </a:rPr>
              <a:t>Smith</a:t>
            </a:r>
            <a:r>
              <a:rPr lang="tr-TR" b="0" i="0" dirty="0">
                <a:effectLst/>
                <a:latin typeface="-apple-system"/>
              </a:rPr>
              <a:t> et al., 2018)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409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52" name="Rectangle 515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Italian study reveals: Shocking, microplastics found in the human placenta  for the first time - Nemo.Guide">
            <a:extLst>
              <a:ext uri="{FF2B5EF4-FFF2-40B4-BE49-F238E27FC236}">
                <a16:creationId xmlns:a16="http://schemas.microsoft.com/office/drawing/2014/main" id="{1673AB45-870D-CFE9-22CC-214E87C41D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8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54" name="Rectangle 515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BEAAAB-5223-3E6C-4511-324BB0871E60}"/>
              </a:ext>
            </a:extLst>
          </p:cNvPr>
          <p:cNvSpPr txBox="1"/>
          <p:nvPr/>
        </p:nvSpPr>
        <p:spPr>
          <a:xfrm>
            <a:off x="459509" y="1464382"/>
            <a:ext cx="4389582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Hamile</a:t>
            </a:r>
            <a:r>
              <a:rPr lang="en-US" sz="2800" dirty="0"/>
              <a:t> </a:t>
            </a:r>
            <a:r>
              <a:rPr lang="en-US" sz="2800" dirty="0" err="1"/>
              <a:t>annelerin</a:t>
            </a:r>
            <a:r>
              <a:rPr lang="en-US" sz="2800" dirty="0"/>
              <a:t> </a:t>
            </a:r>
            <a:r>
              <a:rPr lang="en-US" sz="2800" dirty="0" err="1"/>
              <a:t>plasentalarında</a:t>
            </a:r>
            <a:r>
              <a:rPr lang="en-US" sz="2800" dirty="0"/>
              <a:t> </a:t>
            </a:r>
            <a:r>
              <a:rPr lang="en-US" sz="2800" dirty="0" err="1"/>
              <a:t>bulun</a:t>
            </a:r>
            <a:r>
              <a:rPr lang="tr-TR" sz="2800" dirty="0" err="1"/>
              <a:t>du</a:t>
            </a:r>
            <a:endParaRPr lang="tr-TR" sz="28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Bebek</a:t>
            </a:r>
            <a:r>
              <a:rPr lang="en-US" sz="2800" dirty="0"/>
              <a:t> </a:t>
            </a:r>
            <a:r>
              <a:rPr lang="en-US" sz="2800" dirty="0" err="1"/>
              <a:t>doğumdan</a:t>
            </a:r>
            <a:r>
              <a:rPr lang="en-US" sz="2800" dirty="0"/>
              <a:t> </a:t>
            </a:r>
            <a:r>
              <a:rPr lang="en-US" sz="2800" dirty="0" err="1"/>
              <a:t>önce</a:t>
            </a:r>
            <a:r>
              <a:rPr lang="en-US" sz="2800" dirty="0"/>
              <a:t> </a:t>
            </a:r>
            <a:r>
              <a:rPr lang="en-US" sz="2800" dirty="0" err="1"/>
              <a:t>mikroplastiklerle</a:t>
            </a:r>
            <a:r>
              <a:rPr lang="en-US" sz="2800" dirty="0"/>
              <a:t> </a:t>
            </a:r>
            <a:r>
              <a:rPr lang="en-US" sz="2800" dirty="0" err="1"/>
              <a:t>tanışıyor</a:t>
            </a:r>
            <a:endParaRPr lang="tr-TR" sz="28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800" dirty="0"/>
              <a:t>Annelerin %75’inin sütünde bulundu.</a:t>
            </a:r>
            <a:endParaRPr lang="en-US" sz="28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800" dirty="0"/>
              <a:t>Bebekler çok daha hassas oldukları için risk artıyor.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E9F4E7-1A42-0689-25AF-8C9DDFC3A969}"/>
              </a:ext>
            </a:extLst>
          </p:cNvPr>
          <p:cNvSpPr txBox="1"/>
          <p:nvPr/>
        </p:nvSpPr>
        <p:spPr>
          <a:xfrm>
            <a:off x="1919954" y="5731607"/>
            <a:ext cx="1951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Carrington</a:t>
            </a:r>
            <a:r>
              <a:rPr lang="tr-TR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2022)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3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2894</TotalTime>
  <Words>358</Words>
  <Application>Microsoft Office PowerPoint</Application>
  <PresentationFormat>Geniş ekran</PresentationFormat>
  <Paragraphs>45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Georgia</vt:lpstr>
      <vt:lpstr>Office Theme</vt:lpstr>
      <vt:lpstr>PowerPoint Sunusu</vt:lpstr>
      <vt:lpstr>MİKROPLASTİKLERİN İKİ ETKİSİ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 IMPACTS OF MICROPLASTICS</dc:title>
  <dc:creator>hamzasolmaz0@outlook.com</dc:creator>
  <cp:lastModifiedBy>Hamza Solmaz</cp:lastModifiedBy>
  <cp:revision>10</cp:revision>
  <dcterms:created xsi:type="dcterms:W3CDTF">2023-01-04T11:40:10Z</dcterms:created>
  <dcterms:modified xsi:type="dcterms:W3CDTF">2023-12-26T06:40:20Z</dcterms:modified>
</cp:coreProperties>
</file>