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7" r:id="rId9"/>
    <p:sldId id="261" r:id="rId10"/>
    <p:sldId id="262" r:id="rId11"/>
    <p:sldId id="263" r:id="rId12"/>
    <p:sldId id="268" r:id="rId1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092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9473818"/>
            <a:ext cx="159829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09333" y="9306255"/>
            <a:ext cx="30162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63269"/>
            <a:ext cx="4309110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0" marR="99060" indent="701040">
              <a:lnSpc>
                <a:spcPct val="146700"/>
              </a:lnSpc>
              <a:spcBef>
                <a:spcPts val="100"/>
              </a:spcBef>
            </a:pP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Chapter 10 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Pathogens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800" b="1" i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Immunity</a:t>
            </a:r>
            <a:r>
              <a:rPr sz="1800" b="1" i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-5" dirty="0">
                <a:latin typeface="Calibri"/>
                <a:cs typeface="Calibri"/>
              </a:rPr>
              <a:t>Pathogens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are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agents/microorganisms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that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cause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disease.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i="1" spc="-5" dirty="0">
                <a:latin typeface="Calibri"/>
                <a:cs typeface="Calibri"/>
              </a:rPr>
              <a:t>Examples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69570"/>
              </p:ext>
            </p:extLst>
          </p:nvPr>
        </p:nvGraphicFramePr>
        <p:xfrm>
          <a:off x="972438" y="2400020"/>
          <a:ext cx="5938520" cy="198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Pathogen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Disease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Virus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Influenza,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common cold,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AIDS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Bacteria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Cholera,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tuberculosis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Protoctists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Malaria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Fungi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Athlete’s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foot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2000" y="4688096"/>
            <a:ext cx="6545249" cy="43507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20365">
              <a:lnSpc>
                <a:spcPct val="157900"/>
              </a:lnSpc>
              <a:spcBef>
                <a:spcPts val="95"/>
              </a:spcBef>
            </a:pPr>
            <a:r>
              <a:rPr sz="1400" b="1" i="1" dirty="0">
                <a:latin typeface="Calibri"/>
                <a:cs typeface="Calibri"/>
              </a:rPr>
              <a:t>Ways in </a:t>
            </a:r>
            <a:r>
              <a:rPr sz="1400" b="1" i="1" spc="-5" dirty="0">
                <a:latin typeface="Calibri"/>
                <a:cs typeface="Calibri"/>
              </a:rPr>
              <a:t>which pathogens enter the body </a:t>
            </a:r>
            <a:r>
              <a:rPr sz="1400" b="1" i="1" spc="-305" dirty="0"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Direct</a:t>
            </a:r>
            <a:r>
              <a:rPr sz="14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Contact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i="1" spc="-5" dirty="0">
                <a:latin typeface="Calibri"/>
                <a:cs typeface="Calibri"/>
              </a:rPr>
              <a:t>Transmission</a:t>
            </a:r>
            <a:r>
              <a:rPr sz="1400" b="1" i="1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passing 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pathogen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uninfected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person.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i="1" spc="-5" dirty="0">
                <a:latin typeface="Calibri"/>
                <a:cs typeface="Calibri"/>
              </a:rPr>
              <a:t>Infection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entry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the</a:t>
            </a:r>
            <a:r>
              <a:rPr sz="1400" spc="-5" dirty="0">
                <a:latin typeface="Calibri"/>
                <a:cs typeface="Calibri"/>
              </a:rPr>
              <a:t> pathogen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body.</a:t>
            </a:r>
            <a:endParaRPr sz="1400" dirty="0">
              <a:latin typeface="Calibri"/>
              <a:cs typeface="Calibri"/>
            </a:endParaRPr>
          </a:p>
          <a:p>
            <a:pPr marL="12700" marR="111760">
              <a:lnSpc>
                <a:spcPct val="108600"/>
              </a:lnSpc>
              <a:spcBef>
                <a:spcPts val="840"/>
              </a:spcBef>
            </a:pPr>
            <a:r>
              <a:rPr sz="1400" b="1" i="1" spc="-5" dirty="0">
                <a:latin typeface="Calibri"/>
                <a:cs typeface="Calibri"/>
              </a:rPr>
              <a:t>Transmissible disease</a:t>
            </a:r>
            <a:r>
              <a:rPr sz="1400" b="1" i="1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disease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-5" dirty="0">
                <a:latin typeface="Calibri"/>
                <a:cs typeface="Calibri"/>
              </a:rPr>
              <a:t> which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pathogen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 </a:t>
            </a:r>
            <a:r>
              <a:rPr sz="1400" dirty="0">
                <a:latin typeface="Calibri"/>
                <a:cs typeface="Calibri"/>
              </a:rPr>
              <a:t>one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host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another.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09300"/>
              </a:lnSpc>
              <a:spcBef>
                <a:spcPts val="825"/>
              </a:spcBef>
            </a:pPr>
            <a:r>
              <a:rPr sz="1400" spc="-5" dirty="0">
                <a:latin typeface="Calibri"/>
                <a:cs typeface="Calibri"/>
              </a:rPr>
              <a:t>Some pathogens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dirty="0">
                <a:latin typeface="Calibri"/>
                <a:cs typeface="Calibri"/>
              </a:rPr>
              <a:t> 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infected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person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5" dirty="0">
                <a:latin typeface="Calibri"/>
                <a:cs typeface="Calibri"/>
              </a:rPr>
              <a:t> uninfected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there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direct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contact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between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them. Diseases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transmitted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like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known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contagious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disease</a:t>
            </a:r>
            <a:r>
              <a:rPr sz="1400" dirty="0">
                <a:latin typeface="Calibri"/>
                <a:cs typeface="Calibri"/>
              </a:rPr>
              <a:t>.</a:t>
            </a:r>
          </a:p>
          <a:p>
            <a:pPr marL="12700" marR="3738245">
              <a:lnSpc>
                <a:spcPct val="157100"/>
              </a:lnSpc>
              <a:spcBef>
                <a:spcPts val="15"/>
              </a:spcBef>
            </a:pPr>
            <a:r>
              <a:rPr sz="1400" b="1" i="1" dirty="0">
                <a:latin typeface="Calibri"/>
                <a:cs typeface="Calibri"/>
              </a:rPr>
              <a:t>Indirect</a:t>
            </a:r>
            <a:r>
              <a:rPr sz="1400" b="1" i="1" spc="31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transmission 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Through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respiratory</a:t>
            </a:r>
            <a:r>
              <a:rPr sz="1400" b="1" i="1" spc="-3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Passages</a:t>
            </a:r>
            <a:endParaRPr sz="14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Diseases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transmitted through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respiratory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passages</a:t>
            </a:r>
            <a:endParaRPr sz="1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Calibri"/>
                <a:cs typeface="Calibri"/>
              </a:rPr>
              <a:t>such </a:t>
            </a:r>
            <a:r>
              <a:rPr sz="1400" spc="-10" dirty="0">
                <a:latin typeface="Calibri"/>
                <a:cs typeface="Calibri"/>
              </a:rPr>
              <a:t>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common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influenza.</a:t>
            </a:r>
            <a:endParaRPr sz="1400" dirty="0">
              <a:latin typeface="Calibri"/>
              <a:cs typeface="Calibri"/>
            </a:endParaRPr>
          </a:p>
          <a:p>
            <a:pPr marL="469265" marR="1795780" indent="-228600">
              <a:lnSpc>
                <a:spcPct val="110000"/>
              </a:lnSpc>
              <a:spcBef>
                <a:spcPts val="8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The virus </a:t>
            </a:r>
            <a:r>
              <a:rPr sz="1400" spc="-10" dirty="0">
                <a:latin typeface="Calibri"/>
                <a:cs typeface="Calibri"/>
              </a:rPr>
              <a:t>is </a:t>
            </a:r>
            <a:r>
              <a:rPr sz="1400" dirty="0">
                <a:latin typeface="Calibri"/>
                <a:cs typeface="Calibri"/>
              </a:rPr>
              <a:t>carried </a:t>
            </a:r>
            <a:r>
              <a:rPr sz="1400" spc="-10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the air in </a:t>
            </a:r>
            <a:r>
              <a:rPr sz="1400" spc="-5" dirty="0">
                <a:latin typeface="Calibri"/>
                <a:cs typeface="Calibri"/>
              </a:rPr>
              <a:t>tiny </a:t>
            </a:r>
            <a:r>
              <a:rPr sz="1400" dirty="0">
                <a:latin typeface="Calibri"/>
                <a:cs typeface="Calibri"/>
              </a:rPr>
              <a:t>water </a:t>
            </a:r>
            <a:r>
              <a:rPr sz="1400" spc="-5" dirty="0">
                <a:latin typeface="Calibri"/>
                <a:cs typeface="Calibri"/>
              </a:rPr>
              <a:t>droplets.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infected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person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propels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into </a:t>
            </a:r>
            <a:r>
              <a:rPr sz="1400" dirty="0">
                <a:latin typeface="Calibri"/>
                <a:cs typeface="Calibri"/>
              </a:rPr>
              <a:t>the air </a:t>
            </a:r>
            <a:r>
              <a:rPr sz="1400" spc="-5" dirty="0">
                <a:latin typeface="Calibri"/>
                <a:cs typeface="Calibri"/>
              </a:rPr>
              <a:t>water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278" y="7578467"/>
            <a:ext cx="1364351" cy="13645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400"/>
          <a:ext cx="6480175" cy="1689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Active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immunity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Passive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immunity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Antibody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production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our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lymphocytes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body.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Antibodies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acquired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another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individual.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Production of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cells.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production of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memory cells.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term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immunity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short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term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immunity.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2802610"/>
            <a:ext cx="5887085" cy="600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58515">
              <a:lnSpc>
                <a:spcPct val="157300"/>
              </a:lnSpc>
              <a:spcBef>
                <a:spcPts val="100"/>
              </a:spcBef>
            </a:pPr>
            <a:r>
              <a:rPr sz="1400" b="1" i="1" spc="-5" dirty="0">
                <a:latin typeface="Calibri"/>
                <a:cs typeface="Calibri"/>
              </a:rPr>
              <a:t>Controlling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disease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by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vaccination </a:t>
            </a:r>
            <a:r>
              <a:rPr sz="1400" b="1" i="1" spc="-300" dirty="0">
                <a:latin typeface="Calibri"/>
                <a:cs typeface="Calibri"/>
              </a:rPr>
              <a:t> </a:t>
            </a:r>
            <a:r>
              <a:rPr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Small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pox</a:t>
            </a:r>
            <a:endParaRPr sz="1400">
              <a:latin typeface="Calibri"/>
              <a:cs typeface="Calibri"/>
            </a:endParaRPr>
          </a:p>
          <a:p>
            <a:pPr marL="926465" indent="-229235">
              <a:lnSpc>
                <a:spcPct val="100000"/>
              </a:lnSpc>
              <a:spcBef>
                <a:spcPts val="969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Caused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virus;</a:t>
            </a:r>
            <a:endParaRPr sz="1400">
              <a:latin typeface="Calibri"/>
              <a:cs typeface="Calibri"/>
            </a:endParaRPr>
          </a:p>
          <a:p>
            <a:pPr marL="926465" indent="-229235">
              <a:lnSpc>
                <a:spcPct val="100000"/>
              </a:lnSpc>
              <a:spcBef>
                <a:spcPts val="96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Transmitted by direct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contact;</a:t>
            </a:r>
            <a:endParaRPr sz="1400">
              <a:latin typeface="Calibri"/>
              <a:cs typeface="Calibri"/>
            </a:endParaRPr>
          </a:p>
          <a:p>
            <a:pPr marL="926465" indent="-229235">
              <a:lnSpc>
                <a:spcPct val="100000"/>
              </a:lnSpc>
              <a:spcBef>
                <a:spcPts val="96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Often</a:t>
            </a:r>
            <a:r>
              <a:rPr sz="1400" dirty="0">
                <a:latin typeface="Calibri"/>
                <a:cs typeface="Calibri"/>
              </a:rPr>
              <a:t> leave</a:t>
            </a:r>
            <a:r>
              <a:rPr sz="1400" spc="-5" dirty="0">
                <a:latin typeface="Calibri"/>
                <a:cs typeface="Calibri"/>
              </a:rPr>
              <a:t> scars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skin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cause blindness;</a:t>
            </a:r>
            <a:endParaRPr sz="1400">
              <a:latin typeface="Calibri"/>
              <a:cs typeface="Calibri"/>
            </a:endParaRPr>
          </a:p>
          <a:p>
            <a:pPr marL="926465" indent="-229235">
              <a:lnSpc>
                <a:spcPct val="100000"/>
              </a:lnSpc>
              <a:spcBef>
                <a:spcPts val="969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May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kill.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  <a:spcBef>
                <a:spcPts val="81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world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health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organization</a:t>
            </a:r>
            <a:r>
              <a:rPr sz="1400" dirty="0">
                <a:latin typeface="Calibri"/>
                <a:cs typeface="Calibri"/>
              </a:rPr>
              <a:t> (WHO)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vaccinated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80%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people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world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who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risk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getting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disease.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campaign</a:t>
            </a:r>
            <a:r>
              <a:rPr sz="1400" dirty="0">
                <a:latin typeface="Calibri"/>
                <a:cs typeface="Calibri"/>
              </a:rPr>
              <a:t> was 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success 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eradicated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smallpox.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Measles</a:t>
            </a:r>
            <a:endParaRPr sz="1400">
              <a:latin typeface="Calibri"/>
              <a:cs typeface="Calibri"/>
            </a:endParaRPr>
          </a:p>
          <a:p>
            <a:pPr marL="926465" indent="-229235">
              <a:lnSpc>
                <a:spcPct val="100000"/>
              </a:lnSpc>
              <a:spcBef>
                <a:spcPts val="96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Caused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virus;</a:t>
            </a:r>
            <a:endParaRPr sz="1400">
              <a:latin typeface="Calibri"/>
              <a:cs typeface="Calibri"/>
            </a:endParaRPr>
          </a:p>
          <a:p>
            <a:pPr marL="926465" indent="-229235">
              <a:lnSpc>
                <a:spcPct val="100000"/>
              </a:lnSpc>
              <a:spcBef>
                <a:spcPts val="97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Spread by airborne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droplets;</a:t>
            </a:r>
            <a:endParaRPr sz="1400">
              <a:latin typeface="Calibri"/>
              <a:cs typeface="Calibri"/>
            </a:endParaRPr>
          </a:p>
          <a:p>
            <a:pPr marL="926465" marR="224154" indent="-228600">
              <a:lnSpc>
                <a:spcPct val="109500"/>
              </a:lnSpc>
              <a:spcBef>
                <a:spcPts val="81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5" dirty="0">
                <a:latin typeface="Calibri"/>
                <a:cs typeface="Calibri"/>
              </a:rPr>
              <a:t> causes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skin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rash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fever,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sometimes</a:t>
            </a:r>
            <a:r>
              <a:rPr sz="1400" dirty="0">
                <a:latin typeface="Calibri"/>
                <a:cs typeface="Calibri"/>
              </a:rPr>
              <a:t> it </a:t>
            </a:r>
            <a:r>
              <a:rPr sz="1400" spc="-5" dirty="0">
                <a:latin typeface="Calibri"/>
                <a:cs typeface="Calibri"/>
              </a:rPr>
              <a:t>causes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blindness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brain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damage.</a:t>
            </a:r>
            <a:endParaRPr sz="1400">
              <a:latin typeface="Calibri"/>
              <a:cs typeface="Calibri"/>
            </a:endParaRPr>
          </a:p>
          <a:p>
            <a:pPr marL="12700" marR="394970">
              <a:lnSpc>
                <a:spcPct val="109300"/>
              </a:lnSpc>
              <a:spcBef>
                <a:spcPts val="815"/>
              </a:spcBef>
            </a:pPr>
            <a:r>
              <a:rPr sz="1400" spc="-5" dirty="0">
                <a:latin typeface="Calibri"/>
                <a:cs typeface="Calibri"/>
              </a:rPr>
              <a:t>Eradication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measles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still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possible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because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5" dirty="0">
                <a:latin typeface="Calibri"/>
                <a:cs typeface="Calibri"/>
              </a:rPr>
              <a:t>needs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93%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children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vaccinated.</a:t>
            </a:r>
            <a:endParaRPr sz="1400">
              <a:latin typeface="Calibri"/>
              <a:cs typeface="Calibri"/>
            </a:endParaRPr>
          </a:p>
          <a:p>
            <a:pPr marL="12700" marR="492125">
              <a:lnSpc>
                <a:spcPct val="109300"/>
              </a:lnSpc>
              <a:spcBef>
                <a:spcPts val="820"/>
              </a:spcBef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parents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decided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 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have</a:t>
            </a:r>
            <a:r>
              <a:rPr sz="1400" dirty="0">
                <a:latin typeface="Calibri"/>
                <a:cs typeface="Calibri"/>
              </a:rPr>
              <a:t> their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children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vaccinated, </a:t>
            </a:r>
            <a:r>
              <a:rPr sz="1400" dirty="0">
                <a:latin typeface="Calibri"/>
                <a:cs typeface="Calibri"/>
              </a:rPr>
              <a:t>then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outbreaks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measles 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still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occur.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110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69976"/>
            <a:ext cx="5967095" cy="5116016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400" b="1" i="1" spc="-5" dirty="0">
                <a:latin typeface="Calibri"/>
                <a:cs typeface="Calibri"/>
              </a:rPr>
              <a:t>Auto-immune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diseases</a:t>
            </a:r>
            <a:endParaRPr sz="1400" dirty="0">
              <a:latin typeface="Calibri"/>
              <a:cs typeface="Calibri"/>
            </a:endParaRPr>
          </a:p>
          <a:p>
            <a:pPr marL="12700" marR="27940">
              <a:lnSpc>
                <a:spcPct val="109600"/>
              </a:lnSpc>
              <a:spcBef>
                <a:spcPts val="810"/>
              </a:spcBef>
            </a:pPr>
            <a:r>
              <a:rPr sz="1400" dirty="0">
                <a:latin typeface="Calibri"/>
                <a:cs typeface="Calibri"/>
              </a:rPr>
              <a:t>They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incurable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but</a:t>
            </a:r>
            <a:r>
              <a:rPr sz="1400" spc="-5" dirty="0">
                <a:latin typeface="Calibri"/>
                <a:cs typeface="Calibri"/>
              </a:rPr>
              <a:t> controllable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diseases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result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malfunction of </a:t>
            </a:r>
            <a:r>
              <a:rPr sz="1400" dirty="0">
                <a:latin typeface="Calibri"/>
                <a:cs typeface="Calibri"/>
              </a:rPr>
              <a:t> 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immune</a:t>
            </a:r>
            <a:r>
              <a:rPr sz="1400" spc="-5" dirty="0">
                <a:latin typeface="Calibri"/>
                <a:cs typeface="Calibri"/>
              </a:rPr>
              <a:t> system.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immune system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(lymphocytes)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decides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healthy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cells </a:t>
            </a:r>
            <a:r>
              <a:rPr sz="1400" spc="-10" dirty="0">
                <a:latin typeface="Calibri"/>
                <a:cs typeface="Calibri"/>
              </a:rPr>
              <a:t>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foreign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result,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" dirty="0">
                <a:latin typeface="Calibri"/>
                <a:cs typeface="Calibri"/>
              </a:rPr>
              <a:t> attacks</a:t>
            </a:r>
            <a:r>
              <a:rPr sz="1400" dirty="0">
                <a:latin typeface="Calibri"/>
                <a:cs typeface="Calibri"/>
              </a:rPr>
              <a:t> healthy</a:t>
            </a:r>
            <a:r>
              <a:rPr sz="1400" spc="-5" dirty="0">
                <a:latin typeface="Calibri"/>
                <a:cs typeface="Calibri"/>
              </a:rPr>
              <a:t> cells.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i="1" spc="-5" dirty="0">
                <a:latin typeface="Calibri"/>
                <a:cs typeface="Calibri"/>
              </a:rPr>
              <a:t>Normally, our lymphocytes</a:t>
            </a:r>
            <a:r>
              <a:rPr sz="1400" i="1" dirty="0">
                <a:latin typeface="Calibri"/>
                <a:cs typeface="Calibri"/>
              </a:rPr>
              <a:t> recognize </a:t>
            </a:r>
            <a:r>
              <a:rPr sz="1400" i="1" spc="-5" dirty="0">
                <a:latin typeface="Calibri"/>
                <a:cs typeface="Calibri"/>
              </a:rPr>
              <a:t>our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own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cells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as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“self”, and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do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not produce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i="1" dirty="0">
                <a:latin typeface="Calibri"/>
                <a:cs typeface="Calibri"/>
              </a:rPr>
              <a:t>antibodies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against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them.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</a:t>
            </a:r>
            <a:r>
              <a:rPr sz="14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(1)</a:t>
            </a:r>
            <a:r>
              <a:rPr sz="14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DIABETES</a:t>
            </a:r>
            <a:r>
              <a:rPr sz="14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</a:t>
            </a:r>
            <a:r>
              <a:rPr sz="1400" b="1" i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</a:t>
            </a:r>
            <a:r>
              <a:rPr sz="1400" b="1" i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r>
              <a:rPr sz="1400" b="1" i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4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auto-immune</a:t>
            </a:r>
            <a:r>
              <a:rPr sz="1400" b="1" i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disease</a:t>
            </a:r>
            <a:endParaRPr sz="1400" dirty="0">
              <a:latin typeface="Calibri"/>
              <a:cs typeface="Calibri"/>
            </a:endParaRPr>
          </a:p>
          <a:p>
            <a:pPr marL="469265" marR="461009" indent="-228600">
              <a:lnSpc>
                <a:spcPct val="110000"/>
              </a:lnSpc>
              <a:spcBef>
                <a:spcPts val="8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Antibodies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&amp;immune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cells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attack(beta-cells)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pancreas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insulin</a:t>
            </a:r>
            <a:r>
              <a:rPr sz="1400" spc="-5" dirty="0">
                <a:latin typeface="Calibri"/>
                <a:cs typeface="Calibri"/>
              </a:rPr>
              <a:t> hormone</a:t>
            </a:r>
            <a:endParaRPr sz="1400" dirty="0">
              <a:latin typeface="Calibri"/>
              <a:cs typeface="Calibri"/>
            </a:endParaRPr>
          </a:p>
          <a:p>
            <a:pPr marL="469265" marR="128905" indent="-228600">
              <a:lnSpc>
                <a:spcPct val="109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Beta </a:t>
            </a:r>
            <a:r>
              <a:rPr sz="1400" spc="-5" dirty="0">
                <a:latin typeface="Calibri"/>
                <a:cs typeface="Calibri"/>
              </a:rPr>
              <a:t>cells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damaged,</a:t>
            </a:r>
            <a:r>
              <a:rPr sz="1400" dirty="0">
                <a:latin typeface="Calibri"/>
                <a:cs typeface="Calibri"/>
              </a:rPr>
              <a:t> no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insulin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which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results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un-control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blood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glucose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(high </a:t>
            </a:r>
            <a:r>
              <a:rPr sz="1400" spc="-5" dirty="0">
                <a:latin typeface="Calibri"/>
                <a:cs typeface="Calibri"/>
              </a:rPr>
              <a:t>glucose level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blood).</a:t>
            </a:r>
            <a:endParaRPr sz="1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9"/>
              </a:spcBef>
            </a:pPr>
            <a:r>
              <a:rPr sz="1400" b="1" i="1" spc="-5" dirty="0">
                <a:latin typeface="Calibri"/>
                <a:cs typeface="Calibri"/>
              </a:rPr>
              <a:t>Treatment</a:t>
            </a:r>
            <a:endParaRPr sz="14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Patients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have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take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insulin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 regular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intervals.</a:t>
            </a:r>
            <a:endParaRPr sz="1400" dirty="0">
              <a:latin typeface="Calibri"/>
              <a:cs typeface="Calibri"/>
            </a:endParaRPr>
          </a:p>
          <a:p>
            <a:pPr marL="469265" marR="811530" indent="-228600">
              <a:lnSpc>
                <a:spcPct val="109400"/>
              </a:lnSpc>
              <a:spcBef>
                <a:spcPts val="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Patients have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take </a:t>
            </a:r>
            <a:r>
              <a:rPr sz="1400" dirty="0">
                <a:latin typeface="Calibri"/>
                <a:cs typeface="Calibri"/>
              </a:rPr>
              <a:t>great care over what they eat (avoid </a:t>
            </a:r>
            <a:r>
              <a:rPr sz="1400" spc="-5" dirty="0">
                <a:latin typeface="Calibri"/>
                <a:cs typeface="Calibri"/>
              </a:rPr>
              <a:t>eating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sugar/carbohydrates.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BBBD-8824-40F1-86E2-8C4AA338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369332"/>
          </a:xfrm>
        </p:spPr>
        <p:txBody>
          <a:bodyPr/>
          <a:lstStyle/>
          <a:p>
            <a:pPr algn="ctr"/>
            <a:r>
              <a:rPr lang="en-US" sz="2400" b="1" dirty="0"/>
              <a:t>Antibiotics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B157-86BC-4828-8C6C-725E72AA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914400"/>
            <a:ext cx="6995160" cy="7571303"/>
          </a:xfrm>
        </p:spPr>
        <p:txBody>
          <a:bodyPr/>
          <a:lstStyle/>
          <a:p>
            <a:r>
              <a:rPr lang="en-US" b="1" dirty="0"/>
              <a:t>A drug</a:t>
            </a:r>
            <a:r>
              <a:rPr lang="en-US" dirty="0"/>
              <a:t>: is any chemical substance that can affect or modify chemical reactions in the body.</a:t>
            </a:r>
          </a:p>
          <a:p>
            <a:endParaRPr lang="en-US" dirty="0"/>
          </a:p>
          <a:p>
            <a:r>
              <a:rPr lang="en-US" b="1" dirty="0"/>
              <a:t>Antibiotic: </a:t>
            </a:r>
            <a:r>
              <a:rPr lang="en-US" dirty="0"/>
              <a:t>are drugs that are used to treat bacterial and some fungal infections.</a:t>
            </a:r>
          </a:p>
          <a:p>
            <a:endParaRPr lang="en-US" dirty="0"/>
          </a:p>
          <a:p>
            <a:r>
              <a:rPr lang="en-US" sz="2400" b="1" dirty="0"/>
              <a:t>How Antibiotics work?</a:t>
            </a:r>
          </a:p>
          <a:p>
            <a:r>
              <a:rPr lang="en-US" dirty="0"/>
              <a:t>1- Inhibit synthesis of bacterial cell wall</a:t>
            </a:r>
          </a:p>
          <a:p>
            <a:r>
              <a:rPr lang="en-US" dirty="0"/>
              <a:t>2-Inhibits protein synthesis</a:t>
            </a:r>
          </a:p>
          <a:p>
            <a:r>
              <a:rPr lang="en-US" dirty="0"/>
              <a:t>3- Inhibits enzyme action</a:t>
            </a:r>
          </a:p>
          <a:p>
            <a:r>
              <a:rPr lang="en-US" dirty="0"/>
              <a:t>4- Inhibits cell membrane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Why Antibiotics kill bacteria but NOT viruses?</a:t>
            </a:r>
          </a:p>
          <a:p>
            <a:r>
              <a:rPr lang="en-US" dirty="0"/>
              <a:t>Antibiotics act on bacterial cell walls, break up bacterial cell membrane or inhibit protein synthesis and growth of bacteria. Viruses do not have cell walls, cell membrane s or ribosomes.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Why full course antibiotic should be completed by patients?</a:t>
            </a:r>
          </a:p>
          <a:p>
            <a:r>
              <a:rPr lang="en-US" dirty="0"/>
              <a:t>Feeling better in symptoms does not mean that the infection is completely treated.</a:t>
            </a:r>
          </a:p>
          <a:p>
            <a:r>
              <a:rPr lang="en-US" dirty="0"/>
              <a:t>Some bacteria may still there( unable to cause harm) but still able to mutate and become antibiotic resisting bacteria</a:t>
            </a:r>
          </a:p>
        </p:txBody>
      </p:sp>
    </p:spTree>
    <p:extLst>
      <p:ext uri="{BB962C8B-B14F-4D97-AF65-F5344CB8AC3E}">
        <p14:creationId xmlns:p14="http://schemas.microsoft.com/office/powerpoint/2010/main" val="354776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5132"/>
            <a:ext cx="5901055" cy="733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316865">
              <a:lnSpc>
                <a:spcPct val="1093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droplets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she</a:t>
            </a:r>
            <a:r>
              <a:rPr sz="1400" spc="-5" dirty="0">
                <a:latin typeface="Calibri"/>
                <a:cs typeface="Calibri"/>
              </a:rPr>
              <a:t> speaks,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coughs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sneezes.</a:t>
            </a:r>
            <a:r>
              <a:rPr sz="1400" dirty="0">
                <a:latin typeface="Calibri"/>
                <a:cs typeface="Calibri"/>
              </a:rPr>
              <a:t> These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droplets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inhaled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healthy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person.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i="1" dirty="0">
                <a:latin typeface="Calibri"/>
                <a:cs typeface="Calibri"/>
              </a:rPr>
              <a:t>By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vector</a:t>
            </a:r>
            <a:endParaRPr sz="1400">
              <a:latin typeface="Calibri"/>
              <a:cs typeface="Calibri"/>
            </a:endParaRPr>
          </a:p>
          <a:p>
            <a:pPr marL="469265" marR="2449830" indent="-228600">
              <a:lnSpc>
                <a:spcPct val="109300"/>
              </a:lnSpc>
              <a:spcBef>
                <a:spcPts val="8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b="1" i="1" spc="-5" dirty="0">
                <a:latin typeface="Calibri"/>
                <a:cs typeface="Calibri"/>
              </a:rPr>
              <a:t>vector </a:t>
            </a:r>
            <a:r>
              <a:rPr sz="1400" spc="-5" dirty="0">
                <a:latin typeface="Calibri"/>
                <a:cs typeface="Calibri"/>
              </a:rPr>
              <a:t>acts </a:t>
            </a:r>
            <a:r>
              <a:rPr sz="1400" dirty="0">
                <a:latin typeface="Calibri"/>
                <a:cs typeface="Calibri"/>
              </a:rPr>
              <a:t>as a carrier </a:t>
            </a:r>
            <a:r>
              <a:rPr sz="1400" spc="-5" dirty="0">
                <a:latin typeface="Calibri"/>
                <a:cs typeface="Calibri"/>
              </a:rPr>
              <a:t>of the pathogen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another.</a:t>
            </a:r>
            <a:endParaRPr sz="1400">
              <a:latin typeface="Calibri"/>
              <a:cs typeface="Calibri"/>
            </a:endParaRPr>
          </a:p>
          <a:p>
            <a:pPr marL="469265" marR="2172335" indent="-228600">
              <a:lnSpc>
                <a:spcPct val="109700"/>
              </a:lnSpc>
              <a:spcBef>
                <a:spcPts val="8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b="1" i="1" spc="-5" dirty="0">
                <a:latin typeface="Calibri"/>
                <a:cs typeface="Calibri"/>
              </a:rPr>
              <a:t>Anopheles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mosquitoes</a:t>
            </a:r>
            <a:r>
              <a:rPr sz="1400" b="1" i="1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vectors</a:t>
            </a:r>
            <a:r>
              <a:rPr sz="1400" b="1" i="1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malaria</a:t>
            </a:r>
            <a:r>
              <a:rPr sz="1400" spc="-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 The </a:t>
            </a:r>
            <a:r>
              <a:rPr sz="1400" spc="-5" dirty="0">
                <a:latin typeface="Calibri"/>
                <a:cs typeface="Calibri"/>
              </a:rPr>
              <a:t>female mosquito </a:t>
            </a:r>
            <a:r>
              <a:rPr sz="1400" dirty="0">
                <a:latin typeface="Calibri"/>
                <a:cs typeface="Calibri"/>
              </a:rPr>
              <a:t>may have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protoctist pathogen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plasmodium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dirty="0">
                <a:latin typeface="Calibri"/>
                <a:cs typeface="Calibri"/>
              </a:rPr>
              <a:t> their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saliva, which </a:t>
            </a:r>
            <a:r>
              <a:rPr sz="1400" dirty="0">
                <a:latin typeface="Calibri"/>
                <a:cs typeface="Calibri"/>
              </a:rPr>
              <a:t>they </a:t>
            </a:r>
            <a:r>
              <a:rPr sz="1400" spc="-5" dirty="0">
                <a:latin typeface="Calibri"/>
                <a:cs typeface="Calibri"/>
              </a:rPr>
              <a:t>inject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blood of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healthy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person</a:t>
            </a:r>
            <a:r>
              <a:rPr sz="1400" dirty="0">
                <a:latin typeface="Calibri"/>
                <a:cs typeface="Calibri"/>
              </a:rPr>
              <a:t> when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bite.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latin typeface="Calibri"/>
                <a:cs typeface="Calibri"/>
              </a:rPr>
              <a:t>Through</a:t>
            </a:r>
            <a:r>
              <a:rPr sz="1400" b="1" i="1" spc="-1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contaminated food </a:t>
            </a:r>
            <a:r>
              <a:rPr sz="1400" b="1" i="1" spc="5" dirty="0">
                <a:latin typeface="Calibri"/>
                <a:cs typeface="Calibri"/>
              </a:rPr>
              <a:t>or</a:t>
            </a:r>
            <a:r>
              <a:rPr sz="1400" b="1" i="1" spc="-1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water</a:t>
            </a:r>
            <a:endParaRPr sz="1400">
              <a:latin typeface="Calibri"/>
              <a:cs typeface="Calibri"/>
            </a:endParaRPr>
          </a:p>
          <a:p>
            <a:pPr marL="469265" marR="2297430" indent="-228600">
              <a:lnSpc>
                <a:spcPct val="109300"/>
              </a:lnSpc>
              <a:spcBef>
                <a:spcPts val="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b="1" i="1" spc="-5" dirty="0">
                <a:latin typeface="Calibri"/>
                <a:cs typeface="Calibri"/>
              </a:rPr>
              <a:t>Contaminated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food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or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water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with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faeces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5" dirty="0">
                <a:latin typeface="Calibri"/>
                <a:cs typeface="Calibri"/>
              </a:rPr>
              <a:t> infected </a:t>
            </a:r>
            <a:r>
              <a:rPr sz="1400" dirty="0">
                <a:latin typeface="Calibri"/>
                <a:cs typeface="Calibri"/>
              </a:rPr>
              <a:t>person</a:t>
            </a:r>
            <a:r>
              <a:rPr sz="1400" spc="-5" dirty="0">
                <a:latin typeface="Calibri"/>
                <a:cs typeface="Calibri"/>
              </a:rPr>
              <a:t> 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cause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cholera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69265" marR="2453640" indent="-228600">
              <a:lnSpc>
                <a:spcPct val="109700"/>
              </a:lnSpc>
              <a:spcBef>
                <a:spcPts val="8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b="1" i="1" spc="-5" dirty="0">
                <a:latin typeface="Calibri"/>
                <a:cs typeface="Calibri"/>
              </a:rPr>
              <a:t>Salmonella poisoning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caused</a:t>
            </a:r>
            <a:r>
              <a:rPr sz="1400" dirty="0">
                <a:latin typeface="Calibri"/>
                <a:cs typeface="Calibri"/>
              </a:rPr>
              <a:t> by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bacteria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 enter </a:t>
            </a:r>
            <a:r>
              <a:rPr sz="1400" spc="-5" dirty="0">
                <a:latin typeface="Calibri"/>
                <a:cs typeface="Calibri"/>
              </a:rPr>
              <a:t>the alimentary canal with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contaminated food we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latin typeface="Calibri"/>
                <a:cs typeface="Calibri"/>
              </a:rPr>
              <a:t>Body</a:t>
            </a:r>
            <a:r>
              <a:rPr sz="1400" b="1" i="1" spc="-3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defenses</a:t>
            </a:r>
            <a:endParaRPr sz="1400">
              <a:latin typeface="Calibri"/>
              <a:cs typeface="Calibri"/>
            </a:endParaRPr>
          </a:p>
          <a:p>
            <a:pPr marL="12700" marR="125095" algn="just">
              <a:lnSpc>
                <a:spcPct val="109300"/>
              </a:lnSpc>
              <a:spcBef>
                <a:spcPts val="825"/>
              </a:spcBef>
            </a:pP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human </a:t>
            </a:r>
            <a:r>
              <a:rPr sz="1400" dirty="0">
                <a:latin typeface="Calibri"/>
                <a:cs typeface="Calibri"/>
              </a:rPr>
              <a:t>body </a:t>
            </a:r>
            <a:r>
              <a:rPr sz="1400" spc="-5" dirty="0">
                <a:latin typeface="Calibri"/>
                <a:cs typeface="Calibri"/>
              </a:rPr>
              <a:t>has many physical and chemical barriers </a:t>
            </a:r>
            <a:r>
              <a:rPr sz="1400" dirty="0">
                <a:latin typeface="Calibri"/>
                <a:cs typeface="Calibri"/>
              </a:rPr>
              <a:t>that </a:t>
            </a:r>
            <a:r>
              <a:rPr sz="1400" spc="-5" dirty="0">
                <a:latin typeface="Calibri"/>
                <a:cs typeface="Calibri"/>
              </a:rPr>
              <a:t>are </a:t>
            </a:r>
            <a:r>
              <a:rPr sz="1400" dirty="0">
                <a:latin typeface="Calibri"/>
                <a:cs typeface="Calibri"/>
              </a:rPr>
              <a:t>always </a:t>
            </a:r>
            <a:r>
              <a:rPr sz="1400" spc="-5" dirty="0">
                <a:latin typeface="Calibri"/>
                <a:cs typeface="Calibri"/>
              </a:rPr>
              <a:t>ready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defend the </a:t>
            </a:r>
            <a:r>
              <a:rPr sz="1400" dirty="0">
                <a:latin typeface="Calibri"/>
                <a:cs typeface="Calibri"/>
              </a:rPr>
              <a:t>body </a:t>
            </a:r>
            <a:r>
              <a:rPr sz="1400" spc="-5" dirty="0">
                <a:latin typeface="Calibri"/>
                <a:cs typeface="Calibri"/>
              </a:rPr>
              <a:t>against any harmful microorganisms </a:t>
            </a:r>
            <a:r>
              <a:rPr sz="1400" dirty="0">
                <a:latin typeface="Calibri"/>
                <a:cs typeface="Calibri"/>
              </a:rPr>
              <a:t>that </a:t>
            </a:r>
            <a:r>
              <a:rPr sz="1400" spc="-5" dirty="0">
                <a:latin typeface="Calibri"/>
                <a:cs typeface="Calibri"/>
              </a:rPr>
              <a:t>could cause </a:t>
            </a:r>
            <a:r>
              <a:rPr sz="1400" dirty="0">
                <a:latin typeface="Calibri"/>
                <a:cs typeface="Calibri"/>
              </a:rPr>
              <a:t>it any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illness.</a:t>
            </a:r>
            <a:endParaRPr sz="1400">
              <a:latin typeface="Calibri"/>
              <a:cs typeface="Calibri"/>
            </a:endParaRPr>
          </a:p>
          <a:p>
            <a:pPr marL="469265" marR="3947160" indent="-228600" algn="just">
              <a:lnSpc>
                <a:spcPct val="108800"/>
              </a:lnSpc>
              <a:spcBef>
                <a:spcPts val="835"/>
              </a:spcBef>
            </a:pPr>
            <a:r>
              <a:rPr sz="1400" b="1" i="1" spc="-5" dirty="0">
                <a:latin typeface="Calibri"/>
                <a:cs typeface="Calibri"/>
              </a:rPr>
              <a:t>1)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Mechanical Barriers </a:t>
            </a:r>
            <a:r>
              <a:rPr sz="1400" b="1" i="1" spc="-305" dirty="0">
                <a:latin typeface="Calibri"/>
                <a:cs typeface="Calibri"/>
              </a:rPr>
              <a:t> </a:t>
            </a:r>
            <a:r>
              <a:rPr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A)</a:t>
            </a:r>
            <a:r>
              <a:rPr sz="1400" b="1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skin</a:t>
            </a:r>
            <a:endParaRPr sz="1400">
              <a:latin typeface="Calibri"/>
              <a:cs typeface="Calibri"/>
            </a:endParaRPr>
          </a:p>
          <a:p>
            <a:pPr marL="707390" marR="5080" algn="just">
              <a:lnSpc>
                <a:spcPct val="108600"/>
              </a:lnSpc>
              <a:spcBef>
                <a:spcPts val="840"/>
              </a:spcBef>
            </a:pP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skin </a:t>
            </a:r>
            <a:r>
              <a:rPr sz="1400" dirty="0">
                <a:latin typeface="Calibri"/>
                <a:cs typeface="Calibri"/>
              </a:rPr>
              <a:t>has a thick </a:t>
            </a:r>
            <a:r>
              <a:rPr sz="1400" spc="-5" dirty="0">
                <a:latin typeface="Calibri"/>
                <a:cs typeface="Calibri"/>
              </a:rPr>
              <a:t>outer </a:t>
            </a:r>
            <a:r>
              <a:rPr sz="1400" dirty="0">
                <a:latin typeface="Calibri"/>
                <a:cs typeface="Calibri"/>
              </a:rPr>
              <a:t>layer </a:t>
            </a:r>
            <a:r>
              <a:rPr sz="1400" spc="-1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dead cells, containing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protein called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keratin,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10" dirty="0">
                <a:latin typeface="Calibri"/>
                <a:cs typeface="Calibri"/>
              </a:rPr>
              <a:t> is</a:t>
            </a:r>
            <a:r>
              <a:rPr sz="1400" dirty="0">
                <a:latin typeface="Calibri"/>
                <a:cs typeface="Calibri"/>
              </a:rPr>
              <a:t> very</a:t>
            </a:r>
            <a:r>
              <a:rPr sz="1400" spc="-5" dirty="0">
                <a:latin typeface="Calibri"/>
                <a:cs typeface="Calibri"/>
              </a:rPr>
              <a:t> difficult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penetrate.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975" y="1494027"/>
            <a:ext cx="1961769" cy="2162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9486" y="4102691"/>
            <a:ext cx="1385624" cy="19913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71500"/>
            <a:ext cx="5879465" cy="79451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60"/>
              </a:spcBef>
              <a:buAutoNum type="alphaUcParenR" startAt="2"/>
              <a:tabLst>
                <a:tab pos="207645" algn="l"/>
              </a:tabLst>
            </a:pPr>
            <a:r>
              <a:rPr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400" b="1" i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nose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nasal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cavity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contains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hairs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 </a:t>
            </a:r>
            <a:r>
              <a:rPr sz="1400" spc="-5" dirty="0">
                <a:latin typeface="Calibri"/>
                <a:cs typeface="Calibri"/>
              </a:rPr>
              <a:t>trap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dust</a:t>
            </a:r>
            <a:r>
              <a:rPr sz="1400" dirty="0">
                <a:latin typeface="Calibri"/>
                <a:cs typeface="Calibri"/>
              </a:rPr>
              <a:t> that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might</a:t>
            </a:r>
            <a:r>
              <a:rPr sz="1400" dirty="0">
                <a:latin typeface="Calibri"/>
                <a:cs typeface="Calibri"/>
              </a:rPr>
              <a:t> be </a:t>
            </a:r>
            <a:r>
              <a:rPr sz="1400" spc="-5" dirty="0">
                <a:latin typeface="Calibri"/>
                <a:cs typeface="Calibri"/>
              </a:rPr>
              <a:t>carrying pathogens</a:t>
            </a:r>
            <a:endParaRPr sz="1400">
              <a:latin typeface="Calibri"/>
              <a:cs typeface="Calibri"/>
            </a:endParaRPr>
          </a:p>
          <a:p>
            <a:pPr marL="200025" indent="-187960">
              <a:lnSpc>
                <a:spcPct val="100000"/>
              </a:lnSpc>
              <a:spcBef>
                <a:spcPts val="969"/>
              </a:spcBef>
              <a:buAutoNum type="alphaUcParenR" startAt="3"/>
              <a:tabLst>
                <a:tab pos="200660" algn="l"/>
              </a:tabLst>
            </a:pP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Cilia</a:t>
            </a:r>
            <a:endParaRPr sz="1400">
              <a:latin typeface="Calibri"/>
              <a:cs typeface="Calibri"/>
            </a:endParaRPr>
          </a:p>
          <a:p>
            <a:pPr marL="12700" marR="81280">
              <a:lnSpc>
                <a:spcPct val="109300"/>
              </a:lnSpc>
              <a:spcBef>
                <a:spcPts val="815"/>
              </a:spcBef>
            </a:pPr>
            <a:r>
              <a:rPr sz="1400" dirty="0">
                <a:latin typeface="Calibri"/>
                <a:cs typeface="Calibri"/>
              </a:rPr>
              <a:t>These are </a:t>
            </a:r>
            <a:r>
              <a:rPr sz="1400" spc="-5" dirty="0">
                <a:latin typeface="Calibri"/>
                <a:cs typeface="Calibri"/>
              </a:rPr>
              <a:t>microscopic hairs </a:t>
            </a:r>
            <a:r>
              <a:rPr sz="1400" dirty="0">
                <a:latin typeface="Calibri"/>
                <a:cs typeface="Calibri"/>
              </a:rPr>
              <a:t>that flick to </a:t>
            </a:r>
            <a:r>
              <a:rPr sz="1400" spc="-5" dirty="0">
                <a:latin typeface="Calibri"/>
                <a:cs typeface="Calibri"/>
              </a:rPr>
              <a:t>sweep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mucus </a:t>
            </a:r>
            <a:r>
              <a:rPr sz="1400" dirty="0">
                <a:latin typeface="Calibri"/>
                <a:cs typeface="Calibri"/>
              </a:rPr>
              <a:t>back up to the throat,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swallowed.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AutoNum type="arabicParenR" startAt="2"/>
              <a:tabLst>
                <a:tab pos="197485" algn="l"/>
              </a:tabLst>
            </a:pPr>
            <a:r>
              <a:rPr sz="1400" b="1" i="1" dirty="0">
                <a:latin typeface="Calibri"/>
                <a:cs typeface="Calibri"/>
              </a:rPr>
              <a:t>Chemical</a:t>
            </a:r>
            <a:r>
              <a:rPr sz="1400" b="1" i="1" spc="-3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Barriers</a:t>
            </a:r>
            <a:endParaRPr sz="1400">
              <a:latin typeface="Calibri"/>
              <a:cs typeface="Calibri"/>
            </a:endParaRPr>
          </a:p>
          <a:p>
            <a:pPr marL="215265" lvl="1" indent="-203200">
              <a:lnSpc>
                <a:spcPct val="100000"/>
              </a:lnSpc>
              <a:spcBef>
                <a:spcPts val="975"/>
              </a:spcBef>
              <a:buAutoNum type="alphaUcParenR"/>
              <a:tabLst>
                <a:tab pos="215900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Hydrochloric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acid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9300"/>
              </a:lnSpc>
              <a:spcBef>
                <a:spcPts val="815"/>
              </a:spcBef>
            </a:pP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stomach, hydrochloric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acid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kills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many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bacteria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food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 eat,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well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those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swallowed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mucus.</a:t>
            </a:r>
            <a:endParaRPr sz="1400">
              <a:latin typeface="Calibri"/>
              <a:cs typeface="Calibri"/>
            </a:endParaRPr>
          </a:p>
          <a:p>
            <a:pPr marL="207010" lvl="1" indent="-194945">
              <a:lnSpc>
                <a:spcPct val="100000"/>
              </a:lnSpc>
              <a:spcBef>
                <a:spcPts val="960"/>
              </a:spcBef>
              <a:buAutoNum type="alphaUcParenR" startAt="2"/>
              <a:tabLst>
                <a:tab pos="207645" algn="l"/>
              </a:tabLst>
            </a:pPr>
            <a:r>
              <a:rPr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Mucus</a:t>
            </a:r>
            <a:endParaRPr sz="1400">
              <a:latin typeface="Calibri"/>
              <a:cs typeface="Calibri"/>
            </a:endParaRPr>
          </a:p>
          <a:p>
            <a:pPr marL="12700" marR="79375">
              <a:lnSpc>
                <a:spcPct val="108600"/>
              </a:lnSpc>
              <a:spcBef>
                <a:spcPts val="840"/>
              </a:spcBef>
            </a:pPr>
            <a:r>
              <a:rPr sz="1400" dirty="0">
                <a:latin typeface="Calibri"/>
                <a:cs typeface="Calibri"/>
              </a:rPr>
              <a:t>Goblet</a:t>
            </a:r>
            <a:r>
              <a:rPr sz="1400" spc="-5" dirty="0">
                <a:latin typeface="Calibri"/>
                <a:cs typeface="Calibri"/>
              </a:rPr>
              <a:t> cells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alimentary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canal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the</a:t>
            </a:r>
            <a:r>
              <a:rPr sz="1400" spc="-5" dirty="0">
                <a:latin typeface="Calibri"/>
                <a:cs typeface="Calibri"/>
              </a:rPr>
              <a:t> respiratory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system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sticky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mucus.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Mucus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traps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pathogens.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i="1" dirty="0">
                <a:latin typeface="Calibri"/>
                <a:cs typeface="Calibri"/>
              </a:rPr>
              <a:t>Food</a:t>
            </a:r>
            <a:r>
              <a:rPr sz="1400" b="1" i="1" spc="-3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Hygiene</a:t>
            </a:r>
            <a:endParaRPr sz="1400">
              <a:latin typeface="Calibri"/>
              <a:cs typeface="Calibri"/>
            </a:endParaRPr>
          </a:p>
          <a:p>
            <a:pPr marL="469265" lvl="2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Keep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hair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food.</a:t>
            </a:r>
            <a:endParaRPr sz="1400">
              <a:latin typeface="Calibri"/>
              <a:cs typeface="Calibri"/>
            </a:endParaRPr>
          </a:p>
          <a:p>
            <a:pPr marL="469265" lvl="2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Never</a:t>
            </a:r>
            <a:r>
              <a:rPr sz="1400" spc="-5" dirty="0">
                <a:latin typeface="Calibri"/>
                <a:cs typeface="Calibri"/>
              </a:rPr>
              <a:t> cough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sneeze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over</a:t>
            </a:r>
            <a:r>
              <a:rPr sz="1400" spc="-5" dirty="0">
                <a:latin typeface="Calibri"/>
                <a:cs typeface="Calibri"/>
              </a:rPr>
              <a:t> food.</a:t>
            </a:r>
            <a:endParaRPr sz="1400">
              <a:latin typeface="Calibri"/>
              <a:cs typeface="Calibri"/>
            </a:endParaRPr>
          </a:p>
          <a:p>
            <a:pPr marL="469265" marR="248920" lvl="2" indent="-228600">
              <a:lnSpc>
                <a:spcPct val="109300"/>
              </a:lnSpc>
              <a:spcBef>
                <a:spcPts val="815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Always </a:t>
            </a:r>
            <a:r>
              <a:rPr sz="1400" spc="-5" dirty="0">
                <a:latin typeface="Calibri"/>
                <a:cs typeface="Calibri"/>
              </a:rPr>
              <a:t>wash your hands before touching or </a:t>
            </a:r>
            <a:r>
              <a:rPr sz="1400" dirty="0">
                <a:latin typeface="Calibri"/>
                <a:cs typeface="Calibri"/>
              </a:rPr>
              <a:t>eating </a:t>
            </a:r>
            <a:r>
              <a:rPr sz="1400" spc="-5" dirty="0">
                <a:latin typeface="Calibri"/>
                <a:cs typeface="Calibri"/>
              </a:rPr>
              <a:t>food or </a:t>
            </a:r>
            <a:r>
              <a:rPr sz="1400" dirty="0">
                <a:latin typeface="Calibri"/>
                <a:cs typeface="Calibri"/>
              </a:rPr>
              <a:t>putting your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 </a:t>
            </a:r>
            <a:r>
              <a:rPr sz="1400" spc="-5" dirty="0">
                <a:latin typeface="Calibri"/>
                <a:cs typeface="Calibri"/>
              </a:rPr>
              <a:t>into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mouth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any</a:t>
            </a:r>
            <a:r>
              <a:rPr sz="1400" spc="-5" dirty="0">
                <a:latin typeface="Calibri"/>
                <a:cs typeface="Calibri"/>
              </a:rPr>
              <a:t> reason.</a:t>
            </a:r>
            <a:endParaRPr sz="1400">
              <a:latin typeface="Calibri"/>
              <a:cs typeface="Calibri"/>
            </a:endParaRPr>
          </a:p>
          <a:p>
            <a:pPr marL="469265" marR="123825" lvl="2" indent="-228600">
              <a:lnSpc>
                <a:spcPct val="109700"/>
              </a:lnSpc>
              <a:spcBef>
                <a:spcPts val="810"/>
              </a:spcBef>
              <a:buAutoNum type="arabicPeriod"/>
              <a:tabLst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Do</a:t>
            </a:r>
            <a:r>
              <a:rPr sz="1400" dirty="0">
                <a:latin typeface="Calibri"/>
                <a:cs typeface="Calibri"/>
              </a:rPr>
              <a:t> not </a:t>
            </a:r>
            <a:r>
              <a:rPr sz="1400" spc="-10" dirty="0">
                <a:latin typeface="Calibri"/>
                <a:cs typeface="Calibri"/>
              </a:rPr>
              <a:t>keep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food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 room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temperature 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long </a:t>
            </a:r>
            <a:r>
              <a:rPr sz="1400" spc="-5" dirty="0">
                <a:latin typeface="Calibri"/>
                <a:cs typeface="Calibri"/>
              </a:rPr>
              <a:t>periods.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Keeping</a:t>
            </a:r>
            <a:r>
              <a:rPr sz="1400" spc="-5" dirty="0">
                <a:latin typeface="Calibri"/>
                <a:cs typeface="Calibri"/>
              </a:rPr>
              <a:t> food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fridge will slow down bacterial </a:t>
            </a:r>
            <a:r>
              <a:rPr sz="1400" dirty="0">
                <a:latin typeface="Calibri"/>
                <a:cs typeface="Calibri"/>
              </a:rPr>
              <a:t>growth.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Cooking </a:t>
            </a:r>
            <a:r>
              <a:rPr sz="1400" spc="-5" dirty="0">
                <a:latin typeface="Calibri"/>
                <a:cs typeface="Calibri"/>
              </a:rPr>
              <a:t>food </a:t>
            </a:r>
            <a:r>
              <a:rPr sz="1400" dirty="0">
                <a:latin typeface="Calibri"/>
                <a:cs typeface="Calibri"/>
              </a:rPr>
              <a:t>at </a:t>
            </a:r>
            <a:r>
              <a:rPr sz="1400" spc="-5" dirty="0">
                <a:latin typeface="Calibri"/>
                <a:cs typeface="Calibri"/>
              </a:rPr>
              <a:t>high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temperature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dirty="0">
                <a:latin typeface="Calibri"/>
                <a:cs typeface="Calibri"/>
              </a:rPr>
              <a:t>kill</a:t>
            </a:r>
            <a:r>
              <a:rPr sz="1400" spc="-5" dirty="0">
                <a:latin typeface="Calibri"/>
                <a:cs typeface="Calibri"/>
              </a:rPr>
              <a:t> bacteria.</a:t>
            </a:r>
            <a:endParaRPr sz="1400">
              <a:latin typeface="Calibri"/>
              <a:cs typeface="Calibri"/>
            </a:endParaRPr>
          </a:p>
          <a:p>
            <a:pPr marL="469265" marR="80645" lvl="2" indent="-228600">
              <a:lnSpc>
                <a:spcPct val="109300"/>
              </a:lnSpc>
              <a:spcBef>
                <a:spcPts val="815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Keep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raw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meat</a:t>
            </a:r>
            <a:r>
              <a:rPr sz="1400" spc="-5" dirty="0">
                <a:latin typeface="Calibri"/>
                <a:cs typeface="Calibri"/>
              </a:rPr>
              <a:t> away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other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food.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Raw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meat</a:t>
            </a:r>
            <a:r>
              <a:rPr sz="1400" spc="-5" dirty="0">
                <a:latin typeface="Calibri"/>
                <a:cs typeface="Calibri"/>
              </a:rPr>
              <a:t> often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contains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bacteria.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 </a:t>
            </a:r>
            <a:r>
              <a:rPr sz="1400" spc="-10" dirty="0">
                <a:latin typeface="Calibri"/>
                <a:cs typeface="Calibri"/>
              </a:rPr>
              <a:t>is </a:t>
            </a:r>
            <a:r>
              <a:rPr sz="1400" dirty="0">
                <a:latin typeface="Calibri"/>
                <a:cs typeface="Calibri"/>
              </a:rPr>
              <a:t>not a </a:t>
            </a:r>
            <a:r>
              <a:rPr sz="1400" spc="-5" dirty="0">
                <a:latin typeface="Calibri"/>
                <a:cs typeface="Calibri"/>
              </a:rPr>
              <a:t>problem </a:t>
            </a:r>
            <a:r>
              <a:rPr sz="1400" dirty="0">
                <a:latin typeface="Calibri"/>
                <a:cs typeface="Calibri"/>
              </a:rPr>
              <a:t>if the meat is to be </a:t>
            </a:r>
            <a:r>
              <a:rPr sz="1400" spc="-5" dirty="0">
                <a:latin typeface="Calibri"/>
                <a:cs typeface="Calibri"/>
              </a:rPr>
              <a:t>cooked, </a:t>
            </a:r>
            <a:r>
              <a:rPr sz="1400" dirty="0">
                <a:latin typeface="Calibri"/>
                <a:cs typeface="Calibri"/>
              </a:rPr>
              <a:t>as the </a:t>
            </a:r>
            <a:r>
              <a:rPr sz="1400" spc="-5" dirty="0">
                <a:latin typeface="Calibri"/>
                <a:cs typeface="Calibri"/>
              </a:rPr>
              <a:t>bacteria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 killed.</a:t>
            </a:r>
            <a:endParaRPr sz="1400">
              <a:latin typeface="Calibri"/>
              <a:cs typeface="Calibri"/>
            </a:endParaRPr>
          </a:p>
          <a:p>
            <a:pPr marL="469265" lvl="2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Keep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animals away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 food.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9473818"/>
            <a:ext cx="159829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09600" y="771500"/>
            <a:ext cx="6629400" cy="732065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400" b="1" i="1" spc="-5" dirty="0">
                <a:latin typeface="Calibri"/>
                <a:cs typeface="Calibri"/>
              </a:rPr>
              <a:t>Personal</a:t>
            </a:r>
            <a:r>
              <a:rPr sz="1400" b="1" i="1" spc="-3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Hygiene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Calibri"/>
                <a:cs typeface="Calibri"/>
              </a:rPr>
              <a:t>Personal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hygiene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means </a:t>
            </a:r>
            <a:r>
              <a:rPr sz="1400" spc="-5" dirty="0">
                <a:latin typeface="Calibri"/>
                <a:cs typeface="Calibri"/>
              </a:rPr>
              <a:t>keeping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your body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clean.</a:t>
            </a:r>
            <a:endParaRPr sz="1400" dirty="0">
              <a:latin typeface="Calibri"/>
              <a:cs typeface="Calibri"/>
            </a:endParaRPr>
          </a:p>
          <a:p>
            <a:pPr marL="197485" indent="-185420">
              <a:lnSpc>
                <a:spcPct val="100000"/>
              </a:lnSpc>
              <a:spcBef>
                <a:spcPts val="969"/>
              </a:spcBef>
              <a:buAutoNum type="arabicParenR"/>
              <a:tabLst>
                <a:tab pos="198120" algn="l"/>
              </a:tabLst>
            </a:pPr>
            <a:r>
              <a:rPr sz="1400" spc="-5" dirty="0">
                <a:latin typeface="Calibri"/>
                <a:cs typeface="Calibri"/>
              </a:rPr>
              <a:t>Wash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face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regularly.</a:t>
            </a:r>
          </a:p>
          <a:p>
            <a:pPr marL="197485" indent="-185420">
              <a:lnSpc>
                <a:spcPct val="100000"/>
              </a:lnSpc>
              <a:spcBef>
                <a:spcPts val="960"/>
              </a:spcBef>
              <a:buAutoNum type="arabicParenR"/>
              <a:tabLst>
                <a:tab pos="198120" algn="l"/>
              </a:tabLst>
            </a:pPr>
            <a:r>
              <a:rPr sz="1400" spc="-5" dirty="0">
                <a:latin typeface="Calibri"/>
                <a:cs typeface="Calibri"/>
              </a:rPr>
              <a:t>Keep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nails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clean.</a:t>
            </a:r>
            <a:endParaRPr sz="1400" dirty="0">
              <a:latin typeface="Calibri"/>
              <a:cs typeface="Calibri"/>
            </a:endParaRPr>
          </a:p>
          <a:p>
            <a:pPr marL="197485" indent="-185420">
              <a:lnSpc>
                <a:spcPct val="100000"/>
              </a:lnSpc>
              <a:spcBef>
                <a:spcPts val="960"/>
              </a:spcBef>
              <a:buAutoNum type="arabicParenR"/>
              <a:tabLst>
                <a:tab pos="198120" algn="l"/>
              </a:tabLst>
            </a:pPr>
            <a:r>
              <a:rPr sz="1400" spc="-5" dirty="0">
                <a:latin typeface="Calibri"/>
                <a:cs typeface="Calibri"/>
              </a:rPr>
              <a:t>Brush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-5" dirty="0">
                <a:latin typeface="Calibri"/>
                <a:cs typeface="Calibri"/>
              </a:rPr>
              <a:t> teeth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frequently.</a:t>
            </a:r>
            <a:endParaRPr sz="1400" dirty="0">
              <a:latin typeface="Calibri"/>
              <a:cs typeface="Calibri"/>
            </a:endParaRPr>
          </a:p>
          <a:p>
            <a:pPr marL="197485" indent="-185420">
              <a:lnSpc>
                <a:spcPct val="100000"/>
              </a:lnSpc>
              <a:spcBef>
                <a:spcPts val="969"/>
              </a:spcBef>
              <a:buAutoNum type="arabicParenR"/>
              <a:tabLst>
                <a:tab pos="198120" algn="l"/>
              </a:tabLst>
            </a:pPr>
            <a:r>
              <a:rPr sz="1400" spc="-5" dirty="0">
                <a:latin typeface="Calibri"/>
                <a:cs typeface="Calibri"/>
              </a:rPr>
              <a:t>Wash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your body </a:t>
            </a:r>
            <a:r>
              <a:rPr sz="1400" spc="-10" dirty="0">
                <a:latin typeface="Calibri"/>
                <a:cs typeface="Calibri"/>
              </a:rPr>
              <a:t>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often</a:t>
            </a:r>
            <a:r>
              <a:rPr sz="1400" dirty="0">
                <a:latin typeface="Calibri"/>
                <a:cs typeface="Calibri"/>
              </a:rPr>
              <a:t> as </a:t>
            </a:r>
            <a:r>
              <a:rPr sz="1400" spc="-5" dirty="0">
                <a:latin typeface="Calibri"/>
                <a:cs typeface="Calibri"/>
              </a:rPr>
              <a:t>possible.</a:t>
            </a:r>
            <a:endParaRPr sz="1400" dirty="0">
              <a:latin typeface="Calibri"/>
              <a:cs typeface="Calibri"/>
            </a:endParaRP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oil,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dirt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sweat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left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skin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long,</a:t>
            </a:r>
            <a:r>
              <a:rPr sz="1400" spc="-5" dirty="0">
                <a:latin typeface="Calibri"/>
                <a:cs typeface="Calibri"/>
              </a:rPr>
              <a:t> they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provide breeding</a:t>
            </a:r>
            <a:r>
              <a:rPr sz="1400" dirty="0">
                <a:latin typeface="Calibri"/>
                <a:cs typeface="Calibri"/>
              </a:rPr>
              <a:t> media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bacteria</a:t>
            </a:r>
            <a:endParaRPr lang="en-US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4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Waste</a:t>
            </a:r>
            <a:r>
              <a:rPr lang="en-US" sz="1400" b="1" i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disposal</a:t>
            </a:r>
            <a:endParaRPr lang="en-US" sz="1400" dirty="0">
              <a:latin typeface="Calibri"/>
              <a:cs typeface="Calibri"/>
            </a:endParaRPr>
          </a:p>
          <a:p>
            <a:pPr marL="469265" marR="266065" indent="-228600">
              <a:lnSpc>
                <a:spcPct val="109300"/>
              </a:lnSpc>
              <a:spcBef>
                <a:spcPts val="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400" dirty="0">
                <a:latin typeface="Calibri"/>
                <a:cs typeface="Calibri"/>
              </a:rPr>
              <a:t>Waste</a:t>
            </a:r>
            <a:r>
              <a:rPr lang="en-US" sz="1400" spc="-5" dirty="0">
                <a:latin typeface="Calibri"/>
                <a:cs typeface="Calibri"/>
              </a:rPr>
              <a:t> disposal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spc="-10" dirty="0">
                <a:latin typeface="Calibri"/>
                <a:cs typeface="Calibri"/>
              </a:rPr>
              <a:t>is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all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the </a:t>
            </a:r>
            <a:r>
              <a:rPr lang="en-US" sz="1400" spc="-5" dirty="0">
                <a:latin typeface="Calibri"/>
                <a:cs typeface="Calibri"/>
              </a:rPr>
              <a:t>activities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and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actions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required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to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manage </a:t>
            </a:r>
            <a:r>
              <a:rPr lang="en-US" sz="1400" dirty="0">
                <a:latin typeface="Calibri"/>
                <a:cs typeface="Calibri"/>
              </a:rPr>
              <a:t>waste </a:t>
            </a:r>
            <a:r>
              <a:rPr lang="en-US" sz="1400" spc="-3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from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its </a:t>
            </a:r>
            <a:r>
              <a:rPr lang="en-US" sz="1400" spc="-5" dirty="0">
                <a:latin typeface="Calibri"/>
                <a:cs typeface="Calibri"/>
              </a:rPr>
              <a:t>inception</a:t>
            </a:r>
            <a:r>
              <a:rPr lang="en-US" sz="1400" dirty="0">
                <a:latin typeface="Calibri"/>
                <a:cs typeface="Calibri"/>
              </a:rPr>
              <a:t> to </a:t>
            </a:r>
            <a:r>
              <a:rPr lang="en-US" sz="1400" spc="-5" dirty="0">
                <a:latin typeface="Calibri"/>
                <a:cs typeface="Calibri"/>
              </a:rPr>
              <a:t>its final disposal.</a:t>
            </a:r>
            <a:endParaRPr lang="en-US" sz="14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libri"/>
                <a:cs typeface="Calibri"/>
              </a:rPr>
              <a:t>Landfill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site </a:t>
            </a:r>
            <a:r>
              <a:rPr lang="en-US" sz="1400" dirty="0">
                <a:latin typeface="Calibri"/>
                <a:cs typeface="Calibri"/>
              </a:rPr>
              <a:t>is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</a:t>
            </a:r>
            <a:r>
              <a:rPr lang="en-US" sz="1400" spc="-5" dirty="0">
                <a:latin typeface="Calibri"/>
                <a:cs typeface="Calibri"/>
              </a:rPr>
              <a:t> site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for</a:t>
            </a:r>
            <a:r>
              <a:rPr lang="en-US" sz="1400" dirty="0">
                <a:latin typeface="Calibri"/>
                <a:cs typeface="Calibri"/>
              </a:rPr>
              <a:t> the</a:t>
            </a:r>
            <a:r>
              <a:rPr lang="en-US" sz="1400" spc="-5" dirty="0">
                <a:latin typeface="Calibri"/>
                <a:cs typeface="Calibri"/>
              </a:rPr>
              <a:t> disposal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of</a:t>
            </a:r>
            <a:r>
              <a:rPr lang="en-US" sz="1400" spc="30" dirty="0">
                <a:latin typeface="Calibri"/>
                <a:cs typeface="Calibri"/>
              </a:rPr>
              <a:t> </a:t>
            </a:r>
            <a:r>
              <a:rPr lang="en-US" sz="1400" spc="-10" dirty="0">
                <a:latin typeface="Calibri"/>
                <a:cs typeface="Calibri"/>
              </a:rPr>
              <a:t>waste</a:t>
            </a:r>
            <a:r>
              <a:rPr lang="en-US" sz="1400" spc="-5" dirty="0">
                <a:latin typeface="Calibri"/>
                <a:cs typeface="Calibri"/>
              </a:rPr>
              <a:t> materials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by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burial.</a:t>
            </a:r>
            <a:endParaRPr lang="en-US" sz="1400" dirty="0">
              <a:latin typeface="Calibri"/>
              <a:cs typeface="Calibri"/>
            </a:endParaRPr>
          </a:p>
          <a:p>
            <a:pPr marL="469265" marR="5080" indent="-228600">
              <a:lnSpc>
                <a:spcPct val="109500"/>
              </a:lnSpc>
              <a:spcBef>
                <a:spcPts val="8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libri"/>
                <a:cs typeface="Calibri"/>
              </a:rPr>
              <a:t>When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the</a:t>
            </a:r>
            <a:r>
              <a:rPr lang="en-US" sz="1400" spc="-5" dirty="0">
                <a:latin typeface="Calibri"/>
                <a:cs typeface="Calibri"/>
              </a:rPr>
              <a:t> site </a:t>
            </a:r>
            <a:r>
              <a:rPr lang="en-US" sz="1400" dirty="0">
                <a:latin typeface="Calibri"/>
                <a:cs typeface="Calibri"/>
              </a:rPr>
              <a:t>is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full,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10" dirty="0">
                <a:latin typeface="Calibri"/>
                <a:cs typeface="Calibri"/>
              </a:rPr>
              <a:t>it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can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be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covered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over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with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soil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and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grass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and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trees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are </a:t>
            </a:r>
            <a:r>
              <a:rPr lang="en-US" sz="1400" spc="-30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allowed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to </a:t>
            </a:r>
            <a:r>
              <a:rPr lang="en-US" sz="1400" spc="-5" dirty="0">
                <a:latin typeface="Calibri"/>
                <a:cs typeface="Calibri"/>
              </a:rPr>
              <a:t>grow.</a:t>
            </a:r>
            <a:endParaRPr lang="en-US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400" b="1" i="1" spc="-5" dirty="0">
                <a:latin typeface="Calibri"/>
                <a:cs typeface="Calibri"/>
              </a:rPr>
              <a:t>Treatment</a:t>
            </a:r>
            <a:endParaRPr lang="en-US" sz="14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400" dirty="0">
                <a:latin typeface="Calibri"/>
                <a:cs typeface="Calibri"/>
              </a:rPr>
              <a:t>The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rubbish </a:t>
            </a:r>
            <a:r>
              <a:rPr lang="en-US" sz="1400" dirty="0">
                <a:latin typeface="Calibri"/>
                <a:cs typeface="Calibri"/>
              </a:rPr>
              <a:t>is</a:t>
            </a:r>
            <a:r>
              <a:rPr lang="en-US" sz="1400" spc="-5" dirty="0">
                <a:latin typeface="Calibri"/>
                <a:cs typeface="Calibri"/>
              </a:rPr>
              <a:t> rotted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by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decomposers.</a:t>
            </a:r>
            <a:endParaRPr lang="en-US" sz="14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400" dirty="0">
                <a:latin typeface="Calibri"/>
                <a:cs typeface="Calibri"/>
              </a:rPr>
              <a:t>Methane</a:t>
            </a:r>
            <a:r>
              <a:rPr lang="en-US" sz="1400" spc="-3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gas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is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produced.</a:t>
            </a:r>
            <a:endParaRPr lang="en-US" sz="1400" dirty="0">
              <a:latin typeface="Calibri"/>
              <a:cs typeface="Calibri"/>
            </a:endParaRPr>
          </a:p>
          <a:p>
            <a:pPr marL="469265" marR="131445" indent="-228600">
              <a:lnSpc>
                <a:spcPct val="109300"/>
              </a:lnSpc>
              <a:spcBef>
                <a:spcPts val="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400" dirty="0">
                <a:latin typeface="Calibri"/>
                <a:cs typeface="Calibri"/>
              </a:rPr>
              <a:t>Pipes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are</a:t>
            </a:r>
            <a:r>
              <a:rPr lang="en-US" sz="1400" spc="-5" dirty="0">
                <a:latin typeface="Calibri"/>
                <a:cs typeface="Calibri"/>
              </a:rPr>
              <a:t> placed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in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10" dirty="0">
                <a:latin typeface="Calibri"/>
                <a:cs typeface="Calibri"/>
              </a:rPr>
              <a:t>the</a:t>
            </a:r>
            <a:r>
              <a:rPr lang="en-US" sz="1400" spc="-5" dirty="0">
                <a:latin typeface="Calibri"/>
                <a:cs typeface="Calibri"/>
              </a:rPr>
              <a:t> rubbish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to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allow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the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methane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to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escape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harmlessly </a:t>
            </a:r>
            <a:r>
              <a:rPr lang="en-US" sz="1400" spc="-30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into </a:t>
            </a:r>
            <a:r>
              <a:rPr lang="en-US" sz="1400" spc="-5" dirty="0">
                <a:latin typeface="Calibri"/>
                <a:cs typeface="Calibri"/>
              </a:rPr>
              <a:t>the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air </a:t>
            </a:r>
            <a:r>
              <a:rPr lang="en-US" sz="1400" spc="-5" dirty="0">
                <a:latin typeface="Calibri"/>
                <a:cs typeface="Calibri"/>
              </a:rPr>
              <a:t>or can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be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collected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used</a:t>
            </a:r>
            <a:r>
              <a:rPr lang="en-US" sz="1400" dirty="0">
                <a:latin typeface="Calibri"/>
                <a:cs typeface="Calibri"/>
              </a:rPr>
              <a:t> as a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fuel.</a:t>
            </a:r>
            <a:endParaRPr lang="en-US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Sewage</a:t>
            </a:r>
            <a:r>
              <a:rPr lang="en-US" sz="14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treatment</a:t>
            </a:r>
            <a:endParaRPr lang="en-US" sz="1400" dirty="0">
              <a:latin typeface="Calibri"/>
              <a:cs typeface="Calibri"/>
            </a:endParaRPr>
          </a:p>
          <a:p>
            <a:pPr marL="12700" marR="5080">
              <a:lnSpc>
                <a:spcPct val="109300"/>
              </a:lnSpc>
              <a:spcBef>
                <a:spcPts val="815"/>
              </a:spcBef>
            </a:pPr>
            <a:r>
              <a:rPr lang="en-US" sz="1400" dirty="0">
                <a:latin typeface="Calibri"/>
                <a:cs typeface="Calibri"/>
              </a:rPr>
              <a:t>Sewage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treatment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is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the</a:t>
            </a:r>
            <a:r>
              <a:rPr lang="en-US" sz="1400" spc="-5" dirty="0">
                <a:latin typeface="Calibri"/>
                <a:cs typeface="Calibri"/>
              </a:rPr>
              <a:t> process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of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removing contaminants</a:t>
            </a:r>
            <a:r>
              <a:rPr lang="en-US" sz="1400" spc="1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from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wastewater, </a:t>
            </a:r>
            <a:r>
              <a:rPr lang="en-US" sz="1400" spc="-30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primarily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spc="-10" dirty="0">
                <a:latin typeface="Calibri"/>
                <a:cs typeface="Calibri"/>
              </a:rPr>
              <a:t>from</a:t>
            </a:r>
            <a:r>
              <a:rPr lang="en-US" sz="1400" spc="-5" dirty="0">
                <a:latin typeface="Calibri"/>
                <a:cs typeface="Calibri"/>
              </a:rPr>
              <a:t> household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sewage.</a:t>
            </a:r>
            <a:endParaRPr lang="en-US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400" dirty="0">
                <a:latin typeface="Calibri"/>
                <a:cs typeface="Calibri"/>
              </a:rPr>
              <a:t>It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is </a:t>
            </a:r>
            <a:r>
              <a:rPr lang="en-US" sz="1400" spc="-5" dirty="0">
                <a:latin typeface="Calibri"/>
                <a:cs typeface="Calibri"/>
              </a:rPr>
              <a:t>based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on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removal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of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sewage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sludge</a:t>
            </a:r>
            <a:r>
              <a:rPr lang="en-US" sz="1400" spc="-5" dirty="0">
                <a:latin typeface="Calibri"/>
                <a:cs typeface="Calibri"/>
              </a:rPr>
              <a:t> and</a:t>
            </a:r>
            <a:r>
              <a:rPr lang="en-US" sz="1400" dirty="0">
                <a:latin typeface="Calibri"/>
                <a:cs typeface="Calibri"/>
              </a:rPr>
              <a:t> killing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the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pathogens.</a:t>
            </a:r>
            <a:endParaRPr lang="en-US" sz="1400" dirty="0">
              <a:latin typeface="Calibri"/>
              <a:cs typeface="Calibri"/>
            </a:endParaRP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D00D35-DC95-4E00-B0C8-98CC4DE914A9}"/>
              </a:ext>
            </a:extLst>
          </p:cNvPr>
          <p:cNvSpPr txBox="1"/>
          <p:nvPr/>
        </p:nvSpPr>
        <p:spPr>
          <a:xfrm>
            <a:off x="381000" y="762000"/>
            <a:ext cx="5372100" cy="1805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b="1" dirty="0">
                <a:latin typeface="Calibri"/>
                <a:cs typeface="Calibri"/>
              </a:rPr>
              <a:t>Cholera</a:t>
            </a:r>
            <a:r>
              <a:rPr lang="en-US" sz="1800" dirty="0">
                <a:latin typeface="Calibri"/>
                <a:cs typeface="Calibri"/>
              </a:rPr>
              <a:t>: 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Is a disease caused by a bacterium transmitted through contaminated food or drink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Cholera disease causes  watery feces or sever diarrhea and vomiting which can lead to dehydration.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F744A-F3A9-4127-8A90-E05A519E7308}"/>
              </a:ext>
            </a:extLst>
          </p:cNvPr>
          <p:cNvSpPr txBox="1"/>
          <p:nvPr/>
        </p:nvSpPr>
        <p:spPr>
          <a:xfrm>
            <a:off x="457200" y="3465631"/>
            <a:ext cx="7162800" cy="1908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b="1" dirty="0">
                <a:latin typeface="Calibri"/>
                <a:cs typeface="Calibri"/>
              </a:rPr>
              <a:t>What causes the patient to have watery feces? 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Vibrio choler bacterium produces a toxin in the small intestines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The toxin binds to intestinal cells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It causes the cells to reduce absorption of sodium ions and increase the secretion of chloride ions into the intestines.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A1264-A2F6-415A-ABA2-475F367C2B42}"/>
              </a:ext>
            </a:extLst>
          </p:cNvPr>
          <p:cNvSpPr txBox="1"/>
          <p:nvPr/>
        </p:nvSpPr>
        <p:spPr>
          <a:xfrm>
            <a:off x="533400" y="5373974"/>
            <a:ext cx="6705600" cy="3842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By osmosis, water passes out of the cells into the small intestines.  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This causes severe diarrhea that results </a:t>
            </a:r>
            <a:r>
              <a:rPr lang="en-US" sz="1800" dirty="0" err="1">
                <a:latin typeface="Calibri"/>
                <a:cs typeface="Calibri"/>
              </a:rPr>
              <a:t>indehydration</a:t>
            </a:r>
            <a:r>
              <a:rPr lang="en-US" sz="1800" dirty="0">
                <a:latin typeface="Calibri"/>
                <a:cs typeface="Calibri"/>
              </a:rPr>
              <a:t> and loss of ions from the blood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endParaRPr lang="en-US" dirty="0">
              <a:latin typeface="Calibri"/>
              <a:cs typeface="Calibri"/>
            </a:endParaRP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b="1" dirty="0">
                <a:latin typeface="Calibri"/>
                <a:cs typeface="Calibri"/>
              </a:rPr>
              <a:t>Treatment of cholera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Patients should drink water containing sugar and ions to replace the lost water by feces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Severely dehydrated patients may need intravenous fluid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r>
              <a:rPr lang="en-US" sz="1800" dirty="0">
                <a:latin typeface="Calibri"/>
                <a:cs typeface="Calibri"/>
              </a:rPr>
              <a:t>Antibiotics to kill the bacteria</a:t>
            </a:r>
          </a:p>
          <a:p>
            <a:pPr marL="12700" marR="30480">
              <a:lnSpc>
                <a:spcPct val="109500"/>
              </a:lnSpc>
              <a:spcBef>
                <a:spcPts val="815"/>
              </a:spcBef>
            </a:pP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6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4A184-FFF3-4947-9908-11D434416356}"/>
              </a:ext>
            </a:extLst>
          </p:cNvPr>
          <p:cNvSpPr txBox="1"/>
          <p:nvPr/>
        </p:nvSpPr>
        <p:spPr>
          <a:xfrm>
            <a:off x="685800" y="1306771"/>
            <a:ext cx="6705600" cy="402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US" sz="1600" b="1" i="1" spc="-10" dirty="0">
                <a:latin typeface="Calibri"/>
                <a:cs typeface="Calibri"/>
              </a:rPr>
              <a:t>The</a:t>
            </a:r>
            <a:r>
              <a:rPr lang="en-US" sz="1600" b="1" i="1" spc="-20" dirty="0">
                <a:latin typeface="Calibri"/>
                <a:cs typeface="Calibri"/>
              </a:rPr>
              <a:t> </a:t>
            </a:r>
            <a:r>
              <a:rPr lang="en-US" sz="1600" b="1" i="1" spc="-5" dirty="0">
                <a:latin typeface="Calibri"/>
                <a:cs typeface="Calibri"/>
              </a:rPr>
              <a:t>immune</a:t>
            </a:r>
            <a:r>
              <a:rPr lang="en-US" sz="1600" b="1" i="1" spc="-15" dirty="0">
                <a:latin typeface="Calibri"/>
                <a:cs typeface="Calibri"/>
              </a:rPr>
              <a:t> </a:t>
            </a:r>
            <a:r>
              <a:rPr lang="en-US" sz="1600" b="1" i="1" spc="-5" dirty="0">
                <a:latin typeface="Calibri"/>
                <a:cs typeface="Calibri"/>
              </a:rPr>
              <a:t>system</a:t>
            </a:r>
            <a:endParaRPr lang="en-US" sz="1600" dirty="0">
              <a:latin typeface="Calibri"/>
              <a:cs typeface="Calibri"/>
            </a:endParaRPr>
          </a:p>
          <a:p>
            <a:pPr marL="12700" marR="69850">
              <a:lnSpc>
                <a:spcPct val="108600"/>
              </a:lnSpc>
              <a:spcBef>
                <a:spcPts val="875"/>
              </a:spcBef>
            </a:pPr>
            <a:r>
              <a:rPr lang="en-US" sz="1400" dirty="0">
                <a:latin typeface="Calibri"/>
                <a:cs typeface="Calibri"/>
              </a:rPr>
              <a:t>Our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immune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system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10" dirty="0">
                <a:latin typeface="Calibri"/>
                <a:cs typeface="Calibri"/>
              </a:rPr>
              <a:t>is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network </a:t>
            </a:r>
            <a:r>
              <a:rPr lang="en-US" sz="1400" spc="-5" dirty="0">
                <a:latin typeface="Calibri"/>
                <a:cs typeface="Calibri"/>
              </a:rPr>
              <a:t>of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cells,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tissues, proteins,</a:t>
            </a:r>
            <a:r>
              <a:rPr lang="en-US" sz="1400" spc="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and organs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that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work </a:t>
            </a:r>
            <a:r>
              <a:rPr lang="en-US" sz="1400" spc="-30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together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to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defend </a:t>
            </a:r>
            <a:r>
              <a:rPr lang="en-US" sz="1400" spc="-5" dirty="0">
                <a:latin typeface="Calibri"/>
                <a:cs typeface="Calibri"/>
              </a:rPr>
              <a:t>the </a:t>
            </a:r>
            <a:r>
              <a:rPr lang="en-US" sz="1400" dirty="0">
                <a:latin typeface="Calibri"/>
                <a:cs typeface="Calibri"/>
              </a:rPr>
              <a:t>body</a:t>
            </a:r>
            <a:r>
              <a:rPr lang="en-US" sz="1400" spc="-5" dirty="0">
                <a:latin typeface="Calibri"/>
                <a:cs typeface="Calibri"/>
              </a:rPr>
              <a:t> against attacks </a:t>
            </a:r>
            <a:r>
              <a:rPr lang="en-US" sz="1400" dirty="0">
                <a:latin typeface="Calibri"/>
                <a:cs typeface="Calibri"/>
              </a:rPr>
              <a:t>by </a:t>
            </a:r>
            <a:r>
              <a:rPr lang="en-US" sz="1400" spc="-5" dirty="0">
                <a:latin typeface="Calibri"/>
                <a:cs typeface="Calibri"/>
              </a:rPr>
              <a:t>'foreign'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invaders.</a:t>
            </a:r>
            <a:endParaRPr lang="en-US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US" sz="1400" b="1" i="1" dirty="0">
                <a:latin typeface="Calibri"/>
                <a:cs typeface="Calibri"/>
              </a:rPr>
              <a:t>White</a:t>
            </a:r>
            <a:r>
              <a:rPr lang="en-US" sz="1400" b="1" i="1" spc="-10" dirty="0">
                <a:latin typeface="Calibri"/>
                <a:cs typeface="Calibri"/>
              </a:rPr>
              <a:t> </a:t>
            </a:r>
            <a:r>
              <a:rPr lang="en-US" sz="1400" b="1" i="1" spc="-5" dirty="0">
                <a:latin typeface="Calibri"/>
                <a:cs typeface="Calibri"/>
              </a:rPr>
              <a:t>blood cells</a:t>
            </a:r>
            <a:r>
              <a:rPr lang="en-US" sz="1400" b="1" i="1" spc="-10" dirty="0">
                <a:latin typeface="Calibri"/>
                <a:cs typeface="Calibri"/>
              </a:rPr>
              <a:t> </a:t>
            </a:r>
            <a:r>
              <a:rPr lang="en-US" sz="1400" b="1" i="1" dirty="0">
                <a:latin typeface="Calibri"/>
                <a:cs typeface="Calibri"/>
              </a:rPr>
              <a:t>-</a:t>
            </a:r>
            <a:r>
              <a:rPr lang="en-US" sz="1400" b="1" i="1" spc="-15" dirty="0">
                <a:latin typeface="Calibri"/>
                <a:cs typeface="Calibri"/>
              </a:rPr>
              <a:t> </a:t>
            </a:r>
            <a:r>
              <a:rPr lang="en-US" sz="1400" b="1" i="1" spc="-5" dirty="0">
                <a:latin typeface="Calibri"/>
                <a:cs typeface="Calibri"/>
              </a:rPr>
              <a:t>Lymphocytes</a:t>
            </a:r>
            <a:endParaRPr lang="en-US" sz="1400" dirty="0">
              <a:latin typeface="Calibri"/>
              <a:cs typeface="Calibri"/>
            </a:endParaRPr>
          </a:p>
          <a:p>
            <a:pPr marL="469265" marR="5080" lvl="1" indent="-228600">
              <a:lnSpc>
                <a:spcPct val="109300"/>
              </a:lnSpc>
              <a:spcBef>
                <a:spcPts val="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libri"/>
                <a:cs typeface="Calibri"/>
              </a:rPr>
              <a:t>When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lymphocytes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recognize</a:t>
            </a:r>
            <a:r>
              <a:rPr lang="en-US" sz="1400" dirty="0">
                <a:latin typeface="Calibri"/>
                <a:cs typeface="Calibri"/>
              </a:rPr>
              <a:t> a </a:t>
            </a:r>
            <a:r>
              <a:rPr lang="en-US" sz="1400" spc="-5" dirty="0">
                <a:latin typeface="Calibri"/>
                <a:cs typeface="Calibri"/>
              </a:rPr>
              <a:t>pathogen,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start</a:t>
            </a:r>
            <a:r>
              <a:rPr lang="en-US" sz="1400" dirty="0">
                <a:latin typeface="Calibri"/>
                <a:cs typeface="Calibri"/>
              </a:rPr>
              <a:t> to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divide </a:t>
            </a:r>
            <a:r>
              <a:rPr lang="en-US" sz="1400" spc="-5" dirty="0">
                <a:latin typeface="Calibri"/>
                <a:cs typeface="Calibri"/>
              </a:rPr>
              <a:t>rapidly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by </a:t>
            </a:r>
            <a:r>
              <a:rPr lang="en-US" sz="1400" spc="-5" dirty="0">
                <a:latin typeface="Calibri"/>
                <a:cs typeface="Calibri"/>
              </a:rPr>
              <a:t>mitosis, </a:t>
            </a:r>
            <a:r>
              <a:rPr lang="en-US" sz="1400" spc="-30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making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b="1" i="1" spc="-5" dirty="0">
                <a:latin typeface="Calibri"/>
                <a:cs typeface="Calibri"/>
              </a:rPr>
              <a:t>clone</a:t>
            </a:r>
            <a:r>
              <a:rPr lang="en-US" sz="1400" b="1" i="1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of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lymphocytes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just </a:t>
            </a:r>
            <a:r>
              <a:rPr lang="en-US" sz="1400" dirty="0">
                <a:latin typeface="Calibri"/>
                <a:cs typeface="Calibri"/>
              </a:rPr>
              <a:t>like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itself.</a:t>
            </a:r>
          </a:p>
          <a:p>
            <a:pPr marL="469265" lvl="1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1400" dirty="0">
                <a:latin typeface="Calibri"/>
                <a:cs typeface="Calibri"/>
              </a:rPr>
              <a:t>These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lymphocytes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then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secrete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their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antibodies,</a:t>
            </a:r>
            <a:r>
              <a:rPr lang="en-US" sz="1400" spc="-1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destroying the </a:t>
            </a:r>
            <a:r>
              <a:rPr lang="en-US" sz="1400" dirty="0">
                <a:latin typeface="Calibri"/>
                <a:cs typeface="Calibri"/>
              </a:rPr>
              <a:t>pathogen.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400" b="1" i="1" spc="-5" dirty="0">
                <a:latin typeface="Calibri"/>
                <a:cs typeface="Calibri"/>
              </a:rPr>
              <a:t>Antibodies</a:t>
            </a:r>
            <a:endParaRPr lang="en-US" sz="1400" dirty="0">
              <a:latin typeface="Calibri"/>
              <a:cs typeface="Calibri"/>
            </a:endParaRPr>
          </a:p>
          <a:p>
            <a:pPr marL="12700" marR="81915">
              <a:lnSpc>
                <a:spcPct val="109300"/>
              </a:lnSpc>
              <a:spcBef>
                <a:spcPts val="830"/>
              </a:spcBef>
            </a:pPr>
            <a:r>
              <a:rPr lang="en-US" sz="1400" dirty="0">
                <a:latin typeface="Calibri"/>
                <a:cs typeface="Calibri"/>
              </a:rPr>
              <a:t>They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are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large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Y-shaped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proteins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which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function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to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identify and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help </a:t>
            </a:r>
            <a:r>
              <a:rPr lang="en-US" sz="1400" spc="-5" dirty="0">
                <a:latin typeface="Calibri"/>
                <a:cs typeface="Calibri"/>
              </a:rPr>
              <a:t>remove 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foreign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antigens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or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targets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such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as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viruses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and</a:t>
            </a:r>
            <a:r>
              <a:rPr lang="en-US" sz="1400" spc="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bacteria.</a:t>
            </a:r>
            <a:r>
              <a:rPr lang="en-US" sz="1400" spc="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Every different</a:t>
            </a:r>
            <a:r>
              <a:rPr lang="en-US" sz="1400" dirty="0">
                <a:latin typeface="Calibri"/>
                <a:cs typeface="Calibri"/>
              </a:rPr>
              <a:t> antibody </a:t>
            </a:r>
            <a:r>
              <a:rPr lang="en-US" sz="1400" spc="-3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recognizes</a:t>
            </a:r>
            <a:r>
              <a:rPr lang="en-US" sz="1400" dirty="0">
                <a:latin typeface="Calibri"/>
                <a:cs typeface="Calibri"/>
              </a:rPr>
              <a:t> a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specific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foreign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antigen.</a:t>
            </a:r>
            <a:endParaRPr lang="en-US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400" b="1" i="1" spc="-5" dirty="0">
                <a:latin typeface="Calibri"/>
                <a:cs typeface="Calibri"/>
              </a:rPr>
              <a:t>Sorting</a:t>
            </a:r>
            <a:r>
              <a:rPr lang="en-US" sz="1400" b="1" i="1" dirty="0">
                <a:latin typeface="Calibri"/>
                <a:cs typeface="Calibri"/>
              </a:rPr>
              <a:t> </a:t>
            </a:r>
            <a:r>
              <a:rPr lang="en-US" sz="1400" b="1" i="1" spc="-5" dirty="0">
                <a:latin typeface="Calibri"/>
                <a:cs typeface="Calibri"/>
              </a:rPr>
              <a:t>antibodies according</a:t>
            </a:r>
            <a:r>
              <a:rPr lang="en-US" sz="1400" b="1" i="1" spc="5" dirty="0">
                <a:latin typeface="Calibri"/>
                <a:cs typeface="Calibri"/>
              </a:rPr>
              <a:t> </a:t>
            </a:r>
            <a:r>
              <a:rPr lang="en-US" sz="1400" b="1" i="1" spc="-5" dirty="0">
                <a:latin typeface="Calibri"/>
                <a:cs typeface="Calibri"/>
              </a:rPr>
              <a:t>to</a:t>
            </a:r>
            <a:r>
              <a:rPr lang="en-US" sz="1400" b="1" i="1" dirty="0">
                <a:latin typeface="Calibri"/>
                <a:cs typeface="Calibri"/>
              </a:rPr>
              <a:t> their</a:t>
            </a:r>
            <a:r>
              <a:rPr lang="en-US" sz="1400" b="1" i="1" spc="-5" dirty="0">
                <a:latin typeface="Calibri"/>
                <a:cs typeface="Calibri"/>
              </a:rPr>
              <a:t> function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lang="en-US" sz="14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70019-021B-4768-8BA6-6E04A0AC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181600"/>
            <a:ext cx="7429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75132"/>
            <a:ext cx="5867400" cy="6291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400" b="1" i="1" dirty="0">
                <a:latin typeface="Calibri"/>
                <a:cs typeface="Calibri"/>
              </a:rPr>
              <a:t>Why do</a:t>
            </a:r>
            <a:r>
              <a:rPr sz="1400" b="1" i="1" spc="-5" dirty="0">
                <a:latin typeface="Calibri"/>
                <a:cs typeface="Calibri"/>
              </a:rPr>
              <a:t> we </a:t>
            </a:r>
            <a:r>
              <a:rPr sz="1400" b="1" i="1" dirty="0">
                <a:latin typeface="Calibri"/>
                <a:cs typeface="Calibri"/>
              </a:rPr>
              <a:t>get sick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when </a:t>
            </a:r>
            <a:r>
              <a:rPr sz="1400" b="1" i="1" dirty="0">
                <a:latin typeface="Calibri"/>
                <a:cs typeface="Calibri"/>
              </a:rPr>
              <a:t>we</a:t>
            </a:r>
            <a:r>
              <a:rPr sz="1400" b="1" i="1" spc="-5" dirty="0">
                <a:latin typeface="Calibri"/>
                <a:cs typeface="Calibri"/>
              </a:rPr>
              <a:t> catch</a:t>
            </a:r>
            <a:r>
              <a:rPr sz="1400" b="1" i="1" dirty="0">
                <a:latin typeface="Calibri"/>
                <a:cs typeface="Calibri"/>
              </a:rPr>
              <a:t> a</a:t>
            </a:r>
            <a:r>
              <a:rPr sz="1400" b="1" i="1" spc="-5" dirty="0">
                <a:latin typeface="Calibri"/>
                <a:cs typeface="Calibri"/>
              </a:rPr>
              <a:t> new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infection?</a:t>
            </a:r>
            <a:endParaRPr sz="14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takes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(few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days):</a:t>
            </a:r>
            <a:endParaRPr sz="14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lymphocytes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recognize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pathogen.</a:t>
            </a:r>
            <a:endParaRPr sz="14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big</a:t>
            </a:r>
            <a:r>
              <a:rPr sz="1400" spc="-5" dirty="0">
                <a:latin typeface="Calibri"/>
                <a:cs typeface="Calibri"/>
              </a:rPr>
              <a:t> enough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clone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 mitosis.</a:t>
            </a:r>
            <a:endParaRPr sz="14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enough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antibodies.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result,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pathogen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has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chance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breed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make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ill.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400" b="1" i="1" dirty="0">
                <a:latin typeface="Calibri"/>
                <a:cs typeface="Calibri"/>
              </a:rPr>
              <a:t>Memory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cells</a:t>
            </a:r>
            <a:endParaRPr sz="1400" dirty="0">
              <a:latin typeface="Calibri"/>
              <a:cs typeface="Calibri"/>
            </a:endParaRPr>
          </a:p>
          <a:p>
            <a:pPr marL="12700" marR="139700" algn="just">
              <a:lnSpc>
                <a:spcPct val="109300"/>
              </a:lnSpc>
              <a:spcBef>
                <a:spcPts val="830"/>
              </a:spcBef>
            </a:pPr>
            <a:r>
              <a:rPr sz="1400" dirty="0">
                <a:latin typeface="Calibri"/>
                <a:cs typeface="Calibri"/>
              </a:rPr>
              <a:t>They are a </a:t>
            </a:r>
            <a:r>
              <a:rPr sz="1400" spc="-5" dirty="0">
                <a:latin typeface="Calibri"/>
                <a:cs typeface="Calibri"/>
              </a:rPr>
              <a:t>long-lived </a:t>
            </a:r>
            <a:r>
              <a:rPr sz="1400" dirty="0">
                <a:latin typeface="Calibri"/>
                <a:cs typeface="Calibri"/>
              </a:rPr>
              <a:t>type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white </a:t>
            </a:r>
            <a:r>
              <a:rPr sz="1400" spc="-5" dirty="0">
                <a:latin typeface="Calibri"/>
                <a:cs typeface="Calibri"/>
              </a:rPr>
              <a:t>blood cells </a:t>
            </a:r>
            <a:r>
              <a:rPr sz="1400" dirty="0">
                <a:latin typeface="Calibri"/>
                <a:cs typeface="Calibri"/>
              </a:rPr>
              <a:t>that </a:t>
            </a:r>
            <a:r>
              <a:rPr sz="1400" spc="-5" dirty="0">
                <a:latin typeface="Calibri"/>
                <a:cs typeface="Calibri"/>
              </a:rPr>
              <a:t>can respond quickly </a:t>
            </a:r>
            <a:r>
              <a:rPr sz="1400" dirty="0">
                <a:latin typeface="Calibri"/>
                <a:cs typeface="Calibri"/>
              </a:rPr>
              <a:t>when it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meets a </a:t>
            </a:r>
            <a:r>
              <a:rPr sz="1400" spc="-5" dirty="0">
                <a:latin typeface="Calibri"/>
                <a:cs typeface="Calibri"/>
              </a:rPr>
              <a:t>pathogen for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second time. They </a:t>
            </a:r>
            <a:r>
              <a:rPr sz="1400" dirty="0">
                <a:latin typeface="Calibri"/>
                <a:cs typeface="Calibri"/>
              </a:rPr>
              <a:t>produce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right antibody </a:t>
            </a:r>
            <a:r>
              <a:rPr sz="1400" spc="-5" dirty="0">
                <a:latin typeface="Calibri"/>
                <a:cs typeface="Calibri"/>
              </a:rPr>
              <a:t>for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particular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pathogen</a:t>
            </a:r>
            <a:r>
              <a:rPr sz="1400" dirty="0">
                <a:latin typeface="Calibri"/>
                <a:cs typeface="Calibri"/>
              </a:rPr>
              <a:t> 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destroy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5" dirty="0">
                <a:latin typeface="Calibri"/>
                <a:cs typeface="Calibri"/>
              </a:rPr>
              <a:t>before you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feel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unwell.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latin typeface="Calibri"/>
                <a:cs typeface="Calibri"/>
              </a:rPr>
              <a:t>Vaccination</a:t>
            </a:r>
            <a:endParaRPr sz="1400" dirty="0">
              <a:latin typeface="Calibri"/>
              <a:cs typeface="Calibri"/>
            </a:endParaRPr>
          </a:p>
          <a:p>
            <a:pPr marL="12700" marR="413384" algn="just">
              <a:lnSpc>
                <a:spcPct val="109300"/>
              </a:lnSpc>
              <a:spcBef>
                <a:spcPts val="815"/>
              </a:spcBef>
            </a:pPr>
            <a:r>
              <a:rPr sz="1400" spc="-5" dirty="0">
                <a:latin typeface="Calibri"/>
                <a:cs typeface="Calibri"/>
              </a:rPr>
              <a:t>Vaccination involves exposing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body's immune system </a:t>
            </a:r>
            <a:r>
              <a:rPr sz="1400" dirty="0">
                <a:latin typeface="Calibri"/>
                <a:cs typeface="Calibri"/>
              </a:rPr>
              <a:t>to a </a:t>
            </a:r>
            <a:r>
              <a:rPr sz="1400" spc="-5" dirty="0">
                <a:latin typeface="Calibri"/>
                <a:cs typeface="Calibri"/>
              </a:rPr>
              <a:t>weakened or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harmless version of the pathogen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order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stimulate </a:t>
            </a:r>
            <a:r>
              <a:rPr sz="1400" dirty="0">
                <a:latin typeface="Calibri"/>
                <a:cs typeface="Calibri"/>
              </a:rPr>
              <a:t>white </a:t>
            </a:r>
            <a:r>
              <a:rPr sz="1400" spc="-5" dirty="0">
                <a:latin typeface="Calibri"/>
                <a:cs typeface="Calibri"/>
              </a:rPr>
              <a:t>blood cells to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antibodies.</a:t>
            </a:r>
            <a:endParaRPr sz="1400" dirty="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975"/>
              </a:spcBef>
            </a:pPr>
            <a:r>
              <a:rPr sz="1400" spc="-5" dirty="0">
                <a:latin typeface="Calibri"/>
                <a:cs typeface="Calibri"/>
              </a:rPr>
              <a:t>Vaccines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contain:</a:t>
            </a:r>
            <a:endParaRPr sz="1400" dirty="0">
              <a:latin typeface="Calibri"/>
              <a:cs typeface="Calibri"/>
            </a:endParaRPr>
          </a:p>
          <a:p>
            <a:pPr marL="197485" indent="-185420">
              <a:lnSpc>
                <a:spcPct val="100000"/>
              </a:lnSpc>
              <a:spcBef>
                <a:spcPts val="960"/>
              </a:spcBef>
              <a:buAutoNum type="arabicParenR"/>
              <a:tabLst>
                <a:tab pos="198120" algn="l"/>
              </a:tabLst>
            </a:pPr>
            <a:r>
              <a:rPr sz="1400" dirty="0">
                <a:latin typeface="Calibri"/>
                <a:cs typeface="Calibri"/>
              </a:rPr>
              <a:t>Live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pathogens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treated 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them </a:t>
            </a:r>
            <a:r>
              <a:rPr sz="1400" spc="-5" dirty="0">
                <a:latin typeface="Calibri"/>
                <a:cs typeface="Calibri"/>
              </a:rPr>
              <a:t>harmless.</a:t>
            </a:r>
            <a:endParaRPr sz="1400" dirty="0">
              <a:latin typeface="Calibri"/>
              <a:cs typeface="Calibri"/>
            </a:endParaRPr>
          </a:p>
          <a:p>
            <a:pPr marL="197485" indent="-185420">
              <a:lnSpc>
                <a:spcPct val="100000"/>
              </a:lnSpc>
              <a:spcBef>
                <a:spcPts val="975"/>
              </a:spcBef>
              <a:buAutoNum type="arabicParenR"/>
              <a:tabLst>
                <a:tab pos="198120" algn="l"/>
              </a:tabLst>
            </a:pPr>
            <a:r>
              <a:rPr sz="1400" spc="-5" dirty="0">
                <a:latin typeface="Calibri"/>
                <a:cs typeface="Calibri"/>
              </a:rPr>
              <a:t>Harmless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fragments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pathogens.</a:t>
            </a:r>
            <a:endParaRPr sz="1400" dirty="0">
              <a:latin typeface="Calibri"/>
              <a:cs typeface="Calibri"/>
            </a:endParaRPr>
          </a:p>
          <a:p>
            <a:pPr marL="197485" indent="-185420">
              <a:lnSpc>
                <a:spcPct val="100000"/>
              </a:lnSpc>
              <a:spcBef>
                <a:spcPts val="960"/>
              </a:spcBef>
              <a:buAutoNum type="arabicParenR"/>
              <a:tabLst>
                <a:tab pos="198120" algn="l"/>
              </a:tabLst>
            </a:pPr>
            <a:r>
              <a:rPr sz="1400" spc="-5" dirty="0">
                <a:latin typeface="Calibri"/>
                <a:cs typeface="Calibri"/>
              </a:rPr>
              <a:t>Treated Toxins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produced</a:t>
            </a:r>
            <a:r>
              <a:rPr sz="1400" dirty="0">
                <a:latin typeface="Calibri"/>
                <a:cs typeface="Calibri"/>
              </a:rPr>
              <a:t> by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pathogens.</a:t>
            </a:r>
            <a:endParaRPr sz="1400" dirty="0">
              <a:latin typeface="Calibri"/>
              <a:cs typeface="Calibri"/>
            </a:endParaRPr>
          </a:p>
          <a:p>
            <a:pPr marL="197485" indent="-185420">
              <a:lnSpc>
                <a:spcPct val="100000"/>
              </a:lnSpc>
              <a:spcBef>
                <a:spcPts val="960"/>
              </a:spcBef>
              <a:buAutoNum type="arabicParenR"/>
              <a:tabLst>
                <a:tab pos="198120" algn="l"/>
              </a:tabLst>
            </a:pPr>
            <a:r>
              <a:rPr sz="1400" spc="-5" dirty="0">
                <a:latin typeface="Calibri"/>
                <a:cs typeface="Calibri"/>
              </a:rPr>
              <a:t>Dead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pathogens.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7772400" cy="2330390"/>
          </a:xfrm>
          <a:prstGeom prst="rect">
            <a:avLst/>
          </a:prstGeom>
          <a:solidFill>
            <a:srgbClr val="435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ABE21-6EED-4AE9-88EF-9545D051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752" y="896318"/>
            <a:ext cx="3362894" cy="286814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 rtl="0">
              <a:lnSpc>
                <a:spcPct val="90000"/>
              </a:lnSpc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</a:rPr>
              <a:t>How vaccination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FEFBA-6F7F-41E8-AF42-5491522A9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38600"/>
            <a:ext cx="74675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8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dirty="0"/>
              <a:t>108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Prepared by</a:t>
            </a:r>
            <a:r>
              <a:rPr spc="-10" dirty="0"/>
              <a:t> </a:t>
            </a:r>
            <a:r>
              <a:rPr spc="-5" dirty="0"/>
              <a:t>Mr.</a:t>
            </a:r>
            <a:r>
              <a:rPr spc="-15" dirty="0"/>
              <a:t> </a:t>
            </a:r>
            <a:r>
              <a:rPr dirty="0"/>
              <a:t>Mahmoud</a:t>
            </a:r>
            <a:r>
              <a:rPr spc="-1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Ezzi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750059"/>
            <a:ext cx="5876290" cy="672655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00" b="1" i="1" spc="-5" dirty="0">
                <a:latin typeface="Calibri"/>
                <a:cs typeface="Calibri"/>
              </a:rPr>
              <a:t>Immunity</a:t>
            </a:r>
            <a:endParaRPr sz="16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990"/>
              </a:spcBef>
              <a:buAutoNum type="alphaUcParenR"/>
              <a:tabLst>
                <a:tab pos="215900" algn="l"/>
              </a:tabLst>
            </a:pPr>
            <a:r>
              <a:rPr sz="1400" b="1" i="1" spc="-5" dirty="0">
                <a:latin typeface="Calibri"/>
                <a:cs typeface="Calibri"/>
              </a:rPr>
              <a:t>Active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immunity</a:t>
            </a:r>
            <a:endParaRPr sz="1400">
              <a:latin typeface="Calibri"/>
              <a:cs typeface="Calibri"/>
            </a:endParaRPr>
          </a:p>
          <a:p>
            <a:pPr marL="12700" marR="286385">
              <a:lnSpc>
                <a:spcPct val="1086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Immunity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organism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resulting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dirty="0">
                <a:latin typeface="Calibri"/>
                <a:cs typeface="Calibri"/>
              </a:rPr>
              <a:t> its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own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production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antibodies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memory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cells.</a:t>
            </a:r>
            <a:endParaRPr sz="1400">
              <a:latin typeface="Calibri"/>
              <a:cs typeface="Calibri"/>
            </a:endParaRPr>
          </a:p>
          <a:p>
            <a:pPr marL="207010" indent="-194945">
              <a:lnSpc>
                <a:spcPct val="100000"/>
              </a:lnSpc>
              <a:spcBef>
                <a:spcPts val="969"/>
              </a:spcBef>
              <a:buAutoNum type="alphaUcParenR" startAt="2"/>
              <a:tabLst>
                <a:tab pos="207645" algn="l"/>
              </a:tabLst>
            </a:pPr>
            <a:r>
              <a:rPr sz="1400" b="1" i="1" spc="-5" dirty="0">
                <a:latin typeface="Calibri"/>
                <a:cs typeface="Calibri"/>
              </a:rPr>
              <a:t>Passive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immunity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Calibri"/>
                <a:cs typeface="Calibri"/>
              </a:rPr>
              <a:t>Immunity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resulting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getting </a:t>
            </a:r>
            <a:r>
              <a:rPr sz="1400" spc="-5" dirty="0">
                <a:latin typeface="Calibri"/>
                <a:cs typeface="Calibri"/>
              </a:rPr>
              <a:t>antibodies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organism.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Active</a:t>
            </a:r>
            <a:r>
              <a:rPr sz="14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Immunity</a:t>
            </a:r>
            <a:endParaRPr sz="14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b="1" i="1" spc="-5" dirty="0">
                <a:latin typeface="Calibri"/>
                <a:cs typeface="Calibri"/>
              </a:rPr>
              <a:t>Natural</a:t>
            </a:r>
            <a:r>
              <a:rPr sz="1400" b="1" i="1" spc="-1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active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immunity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natural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cause of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active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immunity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 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infection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</a:t>
            </a:r>
            <a:r>
              <a:rPr sz="1400" dirty="0">
                <a:latin typeface="Calibri"/>
                <a:cs typeface="Calibri"/>
              </a:rPr>
              <a:t> the</a:t>
            </a:r>
            <a:r>
              <a:rPr sz="1400" spc="-5" dirty="0">
                <a:latin typeface="Calibri"/>
                <a:cs typeface="Calibri"/>
              </a:rPr>
              <a:t> first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b="1" i="1" spc="-5" dirty="0">
                <a:latin typeface="Calibri"/>
                <a:cs typeface="Calibri"/>
              </a:rPr>
              <a:t>Artificial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active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immunity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Calibri"/>
                <a:cs typeface="Calibri"/>
              </a:rPr>
              <a:t>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artificial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cause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injected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weakened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pathogens.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Passive</a:t>
            </a:r>
            <a:r>
              <a:rPr sz="14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Immunity</a:t>
            </a:r>
            <a:endParaRPr sz="14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b="1" i="1" spc="-5" dirty="0">
                <a:latin typeface="Calibri"/>
                <a:cs typeface="Calibri"/>
              </a:rPr>
              <a:t>Natural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passive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immunity</a:t>
            </a:r>
            <a:endParaRPr sz="1400">
              <a:latin typeface="Calibri"/>
              <a:cs typeface="Calibri"/>
            </a:endParaRPr>
          </a:p>
          <a:p>
            <a:pPr marL="12700" marR="337185">
              <a:lnSpc>
                <a:spcPct val="108600"/>
              </a:lnSpc>
              <a:spcBef>
                <a:spcPts val="84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natural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cause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passive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immunity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introduction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antibodies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another</a:t>
            </a:r>
            <a:r>
              <a:rPr sz="1400" spc="-5" dirty="0">
                <a:latin typeface="Calibri"/>
                <a:cs typeface="Calibri"/>
              </a:rPr>
              <a:t> person,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breast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feeding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 through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placenta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fetus.</a:t>
            </a:r>
            <a:endParaRPr sz="140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b="1" i="1" spc="-5" dirty="0">
                <a:latin typeface="Calibri"/>
                <a:cs typeface="Calibri"/>
              </a:rPr>
              <a:t>Artificial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passive</a:t>
            </a:r>
            <a:r>
              <a:rPr sz="1400" b="1" i="1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immunity</a:t>
            </a:r>
            <a:endParaRPr sz="1400">
              <a:latin typeface="Calibri"/>
              <a:cs typeface="Calibri"/>
            </a:endParaRPr>
          </a:p>
          <a:p>
            <a:pPr marL="12700" marR="27305">
              <a:lnSpc>
                <a:spcPct val="109400"/>
              </a:lnSpc>
              <a:spcBef>
                <a:spcPts val="81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artificial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cause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passive </a:t>
            </a:r>
            <a:r>
              <a:rPr sz="1400" spc="-5" dirty="0">
                <a:latin typeface="Calibri"/>
                <a:cs typeface="Calibri"/>
              </a:rPr>
              <a:t>immunity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levels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antibodies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dirty="0">
                <a:latin typeface="Calibri"/>
                <a:cs typeface="Calibri"/>
              </a:rPr>
              <a:t> are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pathogen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toxin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injected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into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non-immune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person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through </a:t>
            </a:r>
            <a:r>
              <a:rPr sz="1400" dirty="0">
                <a:latin typeface="Calibri"/>
                <a:cs typeface="Calibri"/>
              </a:rPr>
              <a:t> their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blood.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1084BE1ADCC46A9E77BFB2C94437B" ma:contentTypeVersion="2" ma:contentTypeDescription="Create a new document." ma:contentTypeScope="" ma:versionID="60dfd34f9b65ca331405483631c1d436">
  <xsd:schema xmlns:xsd="http://www.w3.org/2001/XMLSchema" xmlns:xs="http://www.w3.org/2001/XMLSchema" xmlns:p="http://schemas.microsoft.com/office/2006/metadata/properties" xmlns:ns2="70f93f18-f546-4dbd-b78c-67955664e11f" targetNamespace="http://schemas.microsoft.com/office/2006/metadata/properties" ma:root="true" ma:fieldsID="cca456afa667d2ac1cdf160e5bb09dae" ns2:_="">
    <xsd:import namespace="70f93f18-f546-4dbd-b78c-67955664e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93f18-f546-4dbd-b78c-67955664e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E737A9-3754-4BB5-BD32-8782CD8BB5A0}"/>
</file>

<file path=customXml/itemProps2.xml><?xml version="1.0" encoding="utf-8"?>
<ds:datastoreItem xmlns:ds="http://schemas.openxmlformats.org/officeDocument/2006/customXml" ds:itemID="{3812282C-6451-429B-87E1-60C724EACA26}"/>
</file>

<file path=customXml/itemProps3.xml><?xml version="1.0" encoding="utf-8"?>
<ds:datastoreItem xmlns:ds="http://schemas.openxmlformats.org/officeDocument/2006/customXml" ds:itemID="{AF7B257D-3BF2-4BD9-BB64-13D3CEFCBA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8567</TotalTime>
  <Words>1732</Words>
  <Application>Microsoft Office PowerPoint</Application>
  <PresentationFormat>Custom</PresentationFormat>
  <Paragraphs>207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vaccination works?</vt:lpstr>
      <vt:lpstr>PowerPoint Presentation</vt:lpstr>
      <vt:lpstr>PowerPoint Presentation</vt:lpstr>
      <vt:lpstr>PowerPoint Presentation</vt:lpstr>
      <vt:lpstr>Antibiotics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marwa M</cp:lastModifiedBy>
  <cp:revision>2</cp:revision>
  <dcterms:created xsi:type="dcterms:W3CDTF">2022-04-13T06:52:45Z</dcterms:created>
  <dcterms:modified xsi:type="dcterms:W3CDTF">2022-04-19T06:52:36Z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2022-04-13T00:00:00Z</vt:filetime>
  </property>
  <property fmtid="{D5CDD505-2E9C-101B-9397-08002B2CF9AE}" pid="5" name="ContentTypeId">
    <vt:lpwstr>0x0101000601084BE1ADCC46A9E77BFB2C94437B</vt:lpwstr>
  </property>
</Properties>
</file>