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73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AB23-4156-4EF2-B6F7-D2611CB872C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6438A4-99DF-4A73-A704-D42094C82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16BA-43B9-0C7A-4B8D-969CE38E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325D-1878-6963-F24C-65EC1BC68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Respiration</a:t>
            </a:r>
          </a:p>
        </p:txBody>
      </p:sp>
    </p:spTree>
    <p:extLst>
      <p:ext uri="{BB962C8B-B14F-4D97-AF65-F5344CB8AC3E}">
        <p14:creationId xmlns:p14="http://schemas.microsoft.com/office/powerpoint/2010/main" val="22778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176D8-E055-C3DF-7C06-FF517C62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45102"/>
            <a:ext cx="10847852" cy="58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0DDC5-5BB0-866A-E3BB-86F1F11D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441552"/>
            <a:ext cx="9464040" cy="39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9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428D60-3554-24D5-8144-86D710E08B7D}"/>
              </a:ext>
            </a:extLst>
          </p:cNvPr>
          <p:cNvSpPr txBox="1"/>
          <p:nvPr/>
        </p:nvSpPr>
        <p:spPr>
          <a:xfrm>
            <a:off x="806488" y="1564241"/>
            <a:ext cx="9320065" cy="346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Metabolism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800" dirty="0">
                <a:latin typeface="Calibri"/>
                <a:cs typeface="Calibri"/>
              </a:rPr>
              <a:t>All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chemical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reactions</a:t>
            </a:r>
            <a:r>
              <a:rPr lang="en-US" sz="1800" dirty="0">
                <a:latin typeface="Calibri"/>
                <a:cs typeface="Calibri"/>
              </a:rPr>
              <a:t> taking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place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inside cells.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800" i="1" spc="-5" dirty="0">
                <a:latin typeface="Calibri"/>
                <a:cs typeface="Calibri"/>
              </a:rPr>
              <a:t>Metabolic</a:t>
            </a:r>
            <a:r>
              <a:rPr lang="en-US" sz="1800" i="1" spc="-10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reactions are</a:t>
            </a:r>
            <a:r>
              <a:rPr lang="en-US" sz="1800" i="1" spc="-10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of</a:t>
            </a:r>
            <a:r>
              <a:rPr lang="en-US" sz="1800" i="1" dirty="0">
                <a:latin typeface="Calibri"/>
                <a:cs typeface="Calibri"/>
              </a:rPr>
              <a:t> two</a:t>
            </a:r>
            <a:r>
              <a:rPr lang="en-US" sz="1800" i="1" spc="-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kinds: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800" dirty="0">
                <a:latin typeface="Calibri"/>
                <a:cs typeface="Calibri"/>
              </a:rPr>
              <a:t>1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b="1" i="1" spc="-5" dirty="0">
                <a:latin typeface="Calibri"/>
                <a:cs typeface="Calibri"/>
              </a:rPr>
              <a:t>Catabolic reactions</a:t>
            </a:r>
            <a:r>
              <a:rPr lang="en-US" sz="1800" b="1" spc="-5" dirty="0">
                <a:latin typeface="Calibri"/>
                <a:cs typeface="Calibri"/>
              </a:rPr>
              <a:t>: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break</a:t>
            </a:r>
            <a:r>
              <a:rPr lang="en-US" sz="1800" spc="-5" dirty="0">
                <a:latin typeface="Calibri"/>
                <a:cs typeface="Calibri"/>
              </a:rPr>
              <a:t> substances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down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into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simpler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ones.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800" dirty="0">
                <a:latin typeface="Calibri"/>
                <a:cs typeface="Calibri"/>
              </a:rPr>
              <a:t>e.g.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Respiration.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800" dirty="0">
                <a:latin typeface="Calibri"/>
                <a:cs typeface="Calibri"/>
              </a:rPr>
              <a:t>Catabolic</a:t>
            </a:r>
            <a:r>
              <a:rPr lang="en-US" sz="1800" spc="-5" dirty="0">
                <a:latin typeface="Calibri"/>
                <a:cs typeface="Calibri"/>
              </a:rPr>
              <a:t> reactions release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energy.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dirty="0">
                <a:latin typeface="Calibri"/>
                <a:cs typeface="Calibri"/>
              </a:rPr>
              <a:t>2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b="1" i="1" dirty="0">
                <a:latin typeface="Calibri"/>
                <a:cs typeface="Calibri"/>
              </a:rPr>
              <a:t>Anabolic</a:t>
            </a:r>
            <a:r>
              <a:rPr lang="en-US" sz="1800" b="1" i="1" spc="-5" dirty="0">
                <a:latin typeface="Calibri"/>
                <a:cs typeface="Calibri"/>
              </a:rPr>
              <a:t> reactions</a:t>
            </a:r>
            <a:r>
              <a:rPr lang="en-US" sz="1800" b="1" spc="-5" dirty="0">
                <a:latin typeface="Calibri"/>
                <a:cs typeface="Calibri"/>
              </a:rPr>
              <a:t>:</a:t>
            </a:r>
            <a:r>
              <a:rPr lang="en-US" sz="1800" b="1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build </a:t>
            </a:r>
            <a:r>
              <a:rPr lang="en-US" sz="1800" spc="-5" dirty="0">
                <a:latin typeface="Calibri"/>
                <a:cs typeface="Calibri"/>
              </a:rPr>
              <a:t>up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substances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from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simpler ones.</a:t>
            </a:r>
            <a:endParaRPr lang="en-US" sz="1800" dirty="0">
              <a:latin typeface="Calibri"/>
              <a:cs typeface="Calibri"/>
            </a:endParaRPr>
          </a:p>
          <a:p>
            <a:pPr marL="12700" marR="1519555">
              <a:lnSpc>
                <a:spcPct val="110000"/>
              </a:lnSpc>
              <a:spcBef>
                <a:spcPts val="5"/>
              </a:spcBef>
            </a:pPr>
            <a:r>
              <a:rPr lang="en-US" sz="1800" dirty="0">
                <a:latin typeface="Calibri"/>
                <a:cs typeface="Calibri"/>
              </a:rPr>
              <a:t>e.g. </a:t>
            </a:r>
            <a:r>
              <a:rPr lang="en-US" sz="1800" spc="-5" dirty="0">
                <a:latin typeface="Calibri"/>
                <a:cs typeface="Calibri"/>
              </a:rPr>
              <a:t>Synthesis of proteins from </a:t>
            </a:r>
            <a:r>
              <a:rPr lang="en-US" sz="1800" dirty="0">
                <a:latin typeface="Calibri"/>
                <a:cs typeface="Calibri"/>
              </a:rPr>
              <a:t>amino </a:t>
            </a:r>
            <a:r>
              <a:rPr lang="en-US" sz="1800" spc="-5" dirty="0">
                <a:latin typeface="Calibri"/>
                <a:cs typeface="Calibri"/>
              </a:rPr>
              <a:t>acids.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Anabolic reactions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need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energy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occur.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5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7FAC-E9BE-26EA-1769-7C5B07B9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Practical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4134-4BC1-3634-255D-6BE5E43A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192020">
              <a:lnSpc>
                <a:spcPct val="110000"/>
              </a:lnSpc>
              <a:spcBef>
                <a:spcPts val="805"/>
              </a:spcBef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Soda </a:t>
            </a:r>
            <a:r>
              <a:rPr lang="en-US"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lime</a:t>
            </a:r>
            <a:r>
              <a:rPr lang="en-US" sz="2000" spc="-5" dirty="0">
                <a:latin typeface="Calibri"/>
                <a:cs typeface="Calibri"/>
              </a:rPr>
              <a:t>: absorbs </a:t>
            </a:r>
            <a:r>
              <a:rPr lang="en-US" sz="2000" dirty="0">
                <a:latin typeface="Calibri"/>
                <a:cs typeface="Calibri"/>
              </a:rPr>
              <a:t>carbon </a:t>
            </a:r>
            <a:r>
              <a:rPr lang="en-US" sz="2000" spc="-5" dirty="0">
                <a:latin typeface="Calibri"/>
                <a:cs typeface="Calibri"/>
              </a:rPr>
              <a:t>dioxide </a:t>
            </a:r>
            <a:r>
              <a:rPr lang="en-US" sz="2000" spc="-30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from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air.</a:t>
            </a:r>
            <a:endParaRPr lang="en-US" sz="2000" dirty="0">
              <a:latin typeface="Calibri"/>
              <a:cs typeface="Calibri"/>
            </a:endParaRPr>
          </a:p>
          <a:p>
            <a:pPr marL="12700" marR="2152650">
              <a:lnSpc>
                <a:spcPts val="1850"/>
              </a:lnSpc>
              <a:spcBef>
                <a:spcPts val="75"/>
              </a:spcBef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Water</a:t>
            </a:r>
            <a:r>
              <a:rPr lang="en-US" sz="20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bath</a:t>
            </a:r>
            <a:r>
              <a:rPr lang="en-US" sz="2000" spc="-5" dirty="0">
                <a:latin typeface="Calibri"/>
                <a:cs typeface="Calibri"/>
              </a:rPr>
              <a:t>: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prevents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temperature </a:t>
            </a:r>
            <a:r>
              <a:rPr lang="en-US" sz="2000" spc="-30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variations.</a:t>
            </a:r>
            <a:endParaRPr lang="en-US" sz="2000" dirty="0">
              <a:latin typeface="Calibri"/>
              <a:cs typeface="Calibri"/>
            </a:endParaRPr>
          </a:p>
          <a:p>
            <a:pPr marL="12700" marR="2256790">
              <a:lnSpc>
                <a:spcPts val="1839"/>
              </a:lnSpc>
              <a:spcBef>
                <a:spcPts val="5"/>
              </a:spcBef>
            </a:pPr>
            <a:r>
              <a:rPr lang="en-US"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 experiment</a:t>
            </a:r>
            <a:r>
              <a:rPr lang="en-US" sz="2000" spc="-5" dirty="0">
                <a:latin typeface="Calibri"/>
                <a:cs typeface="Calibri"/>
              </a:rPr>
              <a:t>: </a:t>
            </a:r>
            <a:r>
              <a:rPr lang="en-US" sz="2000" dirty="0">
                <a:latin typeface="Calibri"/>
                <a:cs typeface="Calibri"/>
              </a:rPr>
              <a:t>use </a:t>
            </a:r>
            <a:r>
              <a:rPr lang="en-US" sz="2000" spc="-5" dirty="0">
                <a:latin typeface="Calibri"/>
                <a:cs typeface="Calibri"/>
              </a:rPr>
              <a:t>dead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seeds,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which</a:t>
            </a:r>
            <a:r>
              <a:rPr lang="en-US" sz="2000" dirty="0">
                <a:latin typeface="Calibri"/>
                <a:cs typeface="Calibri"/>
              </a:rPr>
              <a:t> are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killed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previously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z="2000" dirty="0">
                <a:latin typeface="Calibri"/>
                <a:cs typeface="Calibri"/>
              </a:rPr>
              <a:t>by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boiling.</a:t>
            </a:r>
            <a:endParaRPr lang="en-US" sz="2000" dirty="0">
              <a:latin typeface="Calibri"/>
              <a:cs typeface="Calibri"/>
            </a:endParaRPr>
          </a:p>
          <a:p>
            <a:pPr marL="12700" marR="2227580">
              <a:lnSpc>
                <a:spcPct val="109800"/>
              </a:lnSpc>
              <a:spcBef>
                <a:spcPts val="5"/>
              </a:spcBef>
            </a:pPr>
            <a:r>
              <a:rPr lang="en-US" sz="2000" spc="-5" dirty="0">
                <a:latin typeface="Calibri"/>
                <a:cs typeface="Calibri"/>
              </a:rPr>
              <a:t>Note: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spc="-10" dirty="0">
                <a:latin typeface="Calibri"/>
                <a:cs typeface="Calibri"/>
              </a:rPr>
              <a:t>an </a:t>
            </a:r>
            <a:r>
              <a:rPr lang="en-US" sz="2000" spc="-5" dirty="0">
                <a:latin typeface="Calibri"/>
                <a:cs typeface="Calibri"/>
              </a:rPr>
              <a:t>experiment </a:t>
            </a:r>
            <a:r>
              <a:rPr lang="en-US" sz="2000" dirty="0">
                <a:latin typeface="Calibri"/>
                <a:cs typeface="Calibri"/>
              </a:rPr>
              <a:t>having </a:t>
            </a:r>
            <a:r>
              <a:rPr lang="en-US" sz="2000" spc="-10" dirty="0">
                <a:latin typeface="Calibri"/>
                <a:cs typeface="Calibri"/>
              </a:rPr>
              <a:t>an </a:t>
            </a:r>
            <a:r>
              <a:rPr lang="en-US" sz="2000" spc="-30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animal, a </a:t>
            </a:r>
            <a:r>
              <a:rPr lang="en-US" sz="2000" spc="-5" dirty="0">
                <a:latin typeface="Calibri"/>
                <a:cs typeface="Calibri"/>
              </a:rPr>
              <a:t>control experiment may </a:t>
            </a:r>
            <a:r>
              <a:rPr lang="en-US" sz="2000" spc="-30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include </a:t>
            </a:r>
            <a:r>
              <a:rPr lang="en-US" sz="2000" spc="-10" dirty="0">
                <a:latin typeface="Calibri"/>
                <a:cs typeface="Calibri"/>
              </a:rPr>
              <a:t>an </a:t>
            </a:r>
            <a:r>
              <a:rPr lang="en-US" sz="2000" dirty="0">
                <a:latin typeface="Calibri"/>
                <a:cs typeface="Calibri"/>
              </a:rPr>
              <a:t>equivalent volume </a:t>
            </a:r>
            <a:r>
              <a:rPr lang="en-US" sz="2000" spc="-5" dirty="0">
                <a:latin typeface="Calibri"/>
                <a:cs typeface="Calibri"/>
              </a:rPr>
              <a:t>of </a:t>
            </a:r>
            <a:r>
              <a:rPr lang="en-US" sz="2000" dirty="0">
                <a:latin typeface="Calibri"/>
                <a:cs typeface="Calibri"/>
              </a:rPr>
              <a:t> glass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beads.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12700" marR="2176145">
              <a:lnSpc>
                <a:spcPct val="109800"/>
              </a:lnSpc>
            </a:pPr>
            <a:r>
              <a:rPr lang="en-US"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 </a:t>
            </a: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lang="en-US"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 experiment</a:t>
            </a:r>
            <a:r>
              <a:rPr lang="en-US" sz="2000" b="1" spc="-5" dirty="0">
                <a:latin typeface="Calibri"/>
                <a:cs typeface="Calibri"/>
              </a:rPr>
              <a:t>: 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 a </a:t>
            </a:r>
            <a:r>
              <a:rPr lang="en-US" sz="2000" spc="-5" dirty="0">
                <a:latin typeface="Calibri"/>
                <a:cs typeface="Calibri"/>
              </a:rPr>
              <a:t>second experiment set </a:t>
            </a:r>
            <a:r>
              <a:rPr lang="en-US" sz="2000" dirty="0">
                <a:latin typeface="Calibri"/>
                <a:cs typeface="Calibri"/>
              </a:rPr>
              <a:t>up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where all </a:t>
            </a:r>
            <a:r>
              <a:rPr lang="en-US" sz="2000" spc="-5" dirty="0">
                <a:latin typeface="Calibri"/>
                <a:cs typeface="Calibri"/>
              </a:rPr>
              <a:t>variables are </a:t>
            </a:r>
            <a:r>
              <a:rPr lang="en-US" sz="2000" dirty="0">
                <a:latin typeface="Calibri"/>
                <a:cs typeface="Calibri"/>
              </a:rPr>
              <a:t>kept the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same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except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one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being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tested.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5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97AB-3C6B-7FEA-428A-BE818126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living organisms respire?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84141-DB1A-67E0-2EC0-3606AFD0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0" y="1986052"/>
            <a:ext cx="7038975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03965-B35D-C031-CE78-921194760A4F}"/>
              </a:ext>
            </a:extLst>
          </p:cNvPr>
          <p:cNvSpPr txBox="1"/>
          <p:nvPr/>
        </p:nvSpPr>
        <p:spPr>
          <a:xfrm>
            <a:off x="7775240" y="1896955"/>
            <a:ext cx="3617932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Explanation:</a:t>
            </a:r>
          </a:p>
          <a:p>
            <a:r>
              <a:rPr lang="en-US" dirty="0"/>
              <a:t>In the absence of oxygen, yeast ferments sugar(  anaerobic respiration. Carbon dioxide released turns lime water milky. At the end of the experiment, alcohol is found in the original tube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800" dirty="0">
                <a:latin typeface="Calibri"/>
                <a:cs typeface="Calibri"/>
              </a:rPr>
              <a:t>For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5" dirty="0">
                <a:latin typeface="Calibri"/>
                <a:cs typeface="Calibri"/>
              </a:rPr>
              <a:t> control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experiment,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set </a:t>
            </a:r>
            <a:r>
              <a:rPr lang="en-US" sz="1800" dirty="0">
                <a:latin typeface="Calibri"/>
                <a:cs typeface="Calibri"/>
              </a:rPr>
              <a:t>up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dirty="0">
                <a:latin typeface="Calibri"/>
                <a:cs typeface="Calibri"/>
              </a:rPr>
              <a:t>same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experiment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but</a:t>
            </a:r>
            <a:r>
              <a:rPr lang="en-US" sz="1800" spc="-5" dirty="0">
                <a:latin typeface="Calibri"/>
                <a:cs typeface="Calibri"/>
              </a:rPr>
              <a:t> with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dead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yeast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8F8-988E-A60F-E5CA-71C342F6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 effect of temperature on the rate of respiration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AC6FC-AF3E-02EF-D0E5-456EA615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5" y="1853754"/>
            <a:ext cx="6896100" cy="4314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BE7BF-7201-0EC4-8B38-B5702E73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74" y="1853754"/>
            <a:ext cx="4691269" cy="43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1560-3371-249D-B10B-3480FA40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Relaesing</a:t>
            </a:r>
            <a:r>
              <a:rPr lang="en-US" sz="4800" dirty="0"/>
              <a:t> energy in respiration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A63F4-A249-DEE3-01F7-87AC3141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50802"/>
            <a:ext cx="6097286" cy="59943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2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7DA7-DC98-F985-9454-FB5D78D6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indicator 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65290-1636-E9D6-1995-3DA890B34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103" y="2061561"/>
            <a:ext cx="5613797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90CFD-77A8-3ADC-BAF7-6931A560206C}"/>
              </a:ext>
            </a:extLst>
          </p:cNvPr>
          <p:cNvSpPr txBox="1"/>
          <p:nvPr/>
        </p:nvSpPr>
        <p:spPr>
          <a:xfrm>
            <a:off x="6554147" y="2141173"/>
            <a:ext cx="4736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</a:t>
            </a:r>
          </a:p>
          <a:p>
            <a:r>
              <a:rPr lang="en-US" dirty="0"/>
              <a:t>A: yellow color, snail will respire and give out CO2 that dissolves in water to form carbonic acid.</a:t>
            </a:r>
          </a:p>
          <a:p>
            <a:r>
              <a:rPr lang="en-US" dirty="0"/>
              <a:t>B: purple. Green plant will photosynthesize removing all CO2 from the medium</a:t>
            </a:r>
          </a:p>
          <a:p>
            <a:endParaRPr lang="en-US" dirty="0"/>
          </a:p>
          <a:p>
            <a:r>
              <a:rPr lang="en-US" dirty="0"/>
              <a:t>C: Any CO2 released by snail will be used by the plant for photosynthesis. The rate of respiration is equal to the rate of photosynthesis.</a:t>
            </a:r>
          </a:p>
          <a:p>
            <a:endParaRPr lang="en-US" dirty="0"/>
          </a:p>
          <a:p>
            <a:r>
              <a:rPr lang="en-US" dirty="0"/>
              <a:t>D: is control experiment( for comparison)</a:t>
            </a:r>
          </a:p>
        </p:txBody>
      </p:sp>
    </p:spTree>
    <p:extLst>
      <p:ext uri="{BB962C8B-B14F-4D97-AF65-F5344CB8AC3E}">
        <p14:creationId xmlns:p14="http://schemas.microsoft.com/office/powerpoint/2010/main" val="35364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54A35-EE09-E9E5-DF50-E777A203ADD5}"/>
              </a:ext>
            </a:extLst>
          </p:cNvPr>
          <p:cNvSpPr txBox="1"/>
          <p:nvPr/>
        </p:nvSpPr>
        <p:spPr>
          <a:xfrm>
            <a:off x="1169978" y="522515"/>
            <a:ext cx="9161038" cy="37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Respiration</a:t>
            </a:r>
            <a:r>
              <a:rPr lang="en-US" sz="1800" dirty="0">
                <a:latin typeface="Calibri"/>
                <a:cs typeface="Calibri"/>
              </a:rPr>
              <a:t>: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process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by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which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energy</a:t>
            </a:r>
            <a:r>
              <a:rPr lang="en-US" sz="1800" dirty="0">
                <a:latin typeface="Calibri"/>
                <a:cs typeface="Calibri"/>
              </a:rPr>
              <a:t> is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released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from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food.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It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5" dirty="0">
                <a:latin typeface="Calibri"/>
                <a:cs typeface="Calibri"/>
              </a:rPr>
              <a:t> chemical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process, which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takes</a:t>
            </a:r>
            <a:r>
              <a:rPr lang="en-US" sz="1800" dirty="0">
                <a:latin typeface="Calibri"/>
                <a:cs typeface="Calibri"/>
              </a:rPr>
              <a:t> place inside</a:t>
            </a:r>
            <a:r>
              <a:rPr lang="en-US" sz="1800" spc="-5" dirty="0">
                <a:latin typeface="Calibri"/>
                <a:cs typeface="Calibri"/>
              </a:rPr>
              <a:t> cells.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" dirty="0">
                <a:latin typeface="Calibri"/>
                <a:cs typeface="Calibri"/>
              </a:rPr>
              <a:t> food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mainly </a:t>
            </a:r>
            <a:r>
              <a:rPr lang="en-US" sz="1800" spc="-5" dirty="0">
                <a:latin typeface="Calibri"/>
                <a:cs typeface="Calibri"/>
              </a:rPr>
              <a:t>used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</a:t>
            </a:r>
            <a:r>
              <a:rPr lang="en-US" sz="1800" spc="-3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glucose.</a:t>
            </a:r>
            <a:endParaRPr lang="en-US" sz="1800" dirty="0">
              <a:latin typeface="Calibri"/>
              <a:cs typeface="Calibri"/>
            </a:endParaRPr>
          </a:p>
          <a:p>
            <a:pPr marL="12700" marR="4211955">
              <a:lnSpc>
                <a:spcPct val="157100"/>
              </a:lnSpc>
            </a:pPr>
            <a:endParaRPr lang="en-US" sz="1800" b="1" i="1" u="sng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marR="4211955">
              <a:lnSpc>
                <a:spcPct val="157100"/>
              </a:lnSpc>
            </a:pP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Types of respiration </a:t>
            </a:r>
            <a:r>
              <a:rPr lang="en-US" sz="1800" b="1" i="1" spc="-305" dirty="0">
                <a:latin typeface="Calibri"/>
                <a:cs typeface="Calibri"/>
              </a:rPr>
              <a:t> </a:t>
            </a:r>
            <a:endParaRPr lang="en-US" b="1" i="1" spc="-305" dirty="0">
              <a:latin typeface="Calibri"/>
              <a:cs typeface="Calibri"/>
            </a:endParaRPr>
          </a:p>
          <a:p>
            <a:pPr marL="12700" marR="4211955">
              <a:lnSpc>
                <a:spcPct val="157100"/>
              </a:lnSpc>
            </a:pPr>
            <a:endParaRPr lang="en-US" sz="1800" b="1" i="1" spc="-305" dirty="0">
              <a:latin typeface="Calibri"/>
              <a:cs typeface="Calibri"/>
            </a:endParaRPr>
          </a:p>
          <a:p>
            <a:pPr marL="12700" marR="4211955">
              <a:lnSpc>
                <a:spcPct val="157100"/>
              </a:lnSpc>
            </a:pPr>
            <a:r>
              <a:rPr lang="en-US" b="1" i="1" u="sng" spc="-3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A-           </a:t>
            </a: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Aerobic</a:t>
            </a:r>
            <a:r>
              <a:rPr lang="en-US" sz="1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respiration</a:t>
            </a:r>
            <a:endParaRPr lang="en-US" sz="18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106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800" spc="-5" dirty="0">
                <a:latin typeface="Calibri"/>
                <a:cs typeface="Calibri"/>
              </a:rPr>
              <a:t>Aerobic</a:t>
            </a:r>
            <a:r>
              <a:rPr lang="en-US" sz="1800" dirty="0">
                <a:latin typeface="Calibri"/>
                <a:cs typeface="Calibri"/>
              </a:rPr>
              <a:t> means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that oxygen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is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involved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in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" dirty="0">
                <a:latin typeface="Calibri"/>
                <a:cs typeface="Calibri"/>
              </a:rPr>
              <a:t> chemical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reaction.</a:t>
            </a:r>
            <a:endParaRPr lang="en-US" sz="18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800" dirty="0">
                <a:latin typeface="Calibri"/>
                <a:cs typeface="Calibri"/>
              </a:rPr>
              <a:t>It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produces carbon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dioxide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water.</a:t>
            </a:r>
            <a:endParaRPr lang="en-US" sz="18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800" dirty="0">
                <a:latin typeface="Calibri"/>
                <a:cs typeface="Calibri"/>
              </a:rPr>
              <a:t>It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releases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big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amount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 energy.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0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F40-DEE2-5CE3-6E68-71181FDC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Aerobic Respiration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3DB7-19E5-798F-742A-5FD484B8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reaction of aerobic respiration: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4289D-6BA7-9A5B-F1E5-19549F50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4" y="2992099"/>
            <a:ext cx="10546837" cy="16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9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6D9-C9A4-68BB-D5B1-F4AFC97E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Anaerobic Respiration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04F5-6F8C-B85B-0E44-36F81A26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 Anaerobic Respiration</a:t>
            </a:r>
          </a:p>
          <a:p>
            <a:endParaRPr lang="en-US" dirty="0"/>
          </a:p>
          <a:p>
            <a:pPr marL="469265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Anaerobic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means </a:t>
            </a:r>
            <a:r>
              <a:rPr lang="en-US" sz="2000" spc="-10" dirty="0">
                <a:latin typeface="Calibri"/>
                <a:cs typeface="Calibri"/>
              </a:rPr>
              <a:t>in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absence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oxygen,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fermentation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glucose </a:t>
            </a:r>
            <a:r>
              <a:rPr lang="en-US" sz="2000" dirty="0">
                <a:latin typeface="Calibri"/>
                <a:cs typeface="Calibri"/>
              </a:rPr>
              <a:t>by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yeast</a:t>
            </a:r>
            <a:r>
              <a:rPr lang="en-US" sz="2000" spc="-5" dirty="0">
                <a:latin typeface="Calibri"/>
                <a:cs typeface="Calibri"/>
              </a:rPr>
              <a:t> gives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alcohol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and</a:t>
            </a:r>
            <a:r>
              <a:rPr lang="en-US" sz="2000" spc="3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carbon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dioxide,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small </a:t>
            </a:r>
            <a:r>
              <a:rPr lang="en-US" sz="2000" dirty="0">
                <a:latin typeface="Calibri"/>
                <a:cs typeface="Calibri"/>
              </a:rPr>
              <a:t>amount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energy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released.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0B9-E03B-C24E-88E7-C10AB34D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Anaerobic Respiration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FE9F2-663B-B8A1-5339-852829387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029820"/>
            <a:ext cx="9604375" cy="1399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0AD53-1260-4A4F-38B9-A1AB983D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93" y="4024085"/>
            <a:ext cx="9604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C96-5059-2531-E056-A4A6DD8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Anaerobic Respiration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5B51F-0C0F-F578-CD61-FB4F51E5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683859"/>
            <a:ext cx="9604375" cy="2114170"/>
          </a:xfrm>
        </p:spPr>
      </p:pic>
    </p:spTree>
    <p:extLst>
      <p:ext uri="{BB962C8B-B14F-4D97-AF65-F5344CB8AC3E}">
        <p14:creationId xmlns:p14="http://schemas.microsoft.com/office/powerpoint/2010/main" val="232138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0537B-FA5F-B920-BB00-4E7190AD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" y="160858"/>
            <a:ext cx="11449879" cy="57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DFB4-DACA-812C-EDF6-1A9D5B4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D2AD-8414-D4F4-2F20-6E475781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Uses</a:t>
            </a:r>
            <a:r>
              <a:rPr lang="en-US" sz="20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lang="en-US" sz="20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energy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000" dirty="0">
                <a:latin typeface="Calibri"/>
                <a:cs typeface="Calibri"/>
              </a:rPr>
              <a:t>Energy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used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Muscle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contraction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and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movement.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Conduction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nerve impulses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across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nerve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fibers.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Active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transport.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Protein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synthesis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and therefore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growth.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Cell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division.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Maintenance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body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temperature.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7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6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CCF8F-B104-5D09-284B-D19CF8CE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276893"/>
            <a:ext cx="9943170" cy="43004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8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1084BE1ADCC46A9E77BFB2C94437B" ma:contentTypeVersion="2" ma:contentTypeDescription="Create a new document." ma:contentTypeScope="" ma:versionID="60dfd34f9b65ca331405483631c1d436">
  <xsd:schema xmlns:xsd="http://www.w3.org/2001/XMLSchema" xmlns:xs="http://www.w3.org/2001/XMLSchema" xmlns:p="http://schemas.microsoft.com/office/2006/metadata/properties" xmlns:ns2="70f93f18-f546-4dbd-b78c-67955664e11f" targetNamespace="http://schemas.microsoft.com/office/2006/metadata/properties" ma:root="true" ma:fieldsID="cca456afa667d2ac1cdf160e5bb09dae" ns2:_="">
    <xsd:import namespace="70f93f18-f546-4dbd-b78c-67955664e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93f18-f546-4dbd-b78c-67955664e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275E0-37B7-4640-A012-3D1CA6197FB0}"/>
</file>

<file path=customXml/itemProps2.xml><?xml version="1.0" encoding="utf-8"?>
<ds:datastoreItem xmlns:ds="http://schemas.openxmlformats.org/officeDocument/2006/customXml" ds:itemID="{E9FFA957-E9CC-4883-B53A-D78ECF115CB4}"/>
</file>

<file path=customXml/itemProps3.xml><?xml version="1.0" encoding="utf-8"?>
<ds:datastoreItem xmlns:ds="http://schemas.openxmlformats.org/officeDocument/2006/customXml" ds:itemID="{8CC8B5F5-7B04-478D-A38E-5C033964EA22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450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Symbol</vt:lpstr>
      <vt:lpstr>Gallery</vt:lpstr>
      <vt:lpstr>Chapter 12</vt:lpstr>
      <vt:lpstr>PowerPoint Presentation</vt:lpstr>
      <vt:lpstr>Aerobic Respiration</vt:lpstr>
      <vt:lpstr>Anaerobic Respiration</vt:lpstr>
      <vt:lpstr>Anaerobic Respiration</vt:lpstr>
      <vt:lpstr>Anaerobic Respiration</vt:lpstr>
      <vt:lpstr>PowerPoint Presentation</vt:lpstr>
      <vt:lpstr>Uses Of Energy</vt:lpstr>
      <vt:lpstr>PowerPoint Presentation</vt:lpstr>
      <vt:lpstr>PowerPoint Presentation</vt:lpstr>
      <vt:lpstr>PowerPoint Presentation</vt:lpstr>
      <vt:lpstr>PowerPoint Presentation</vt:lpstr>
      <vt:lpstr>Practical Part</vt:lpstr>
      <vt:lpstr>How do we know that living organisms respire?</vt:lpstr>
      <vt:lpstr>Th effect of temperature on the rate of respiration</vt:lpstr>
      <vt:lpstr>Relaesing energy in respiration</vt:lpstr>
      <vt:lpstr>Color indicator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marwa M</dc:creator>
  <cp:lastModifiedBy>marwa M</cp:lastModifiedBy>
  <cp:revision>2</cp:revision>
  <dcterms:created xsi:type="dcterms:W3CDTF">2022-05-15T06:03:55Z</dcterms:created>
  <dcterms:modified xsi:type="dcterms:W3CDTF">2022-05-15T06:44:27Z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0x0101000601084BE1ADCC46A9E77BFB2C94437B</vt:lpwstr>
  </property>
</Properties>
</file>