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>
        <p:scale>
          <a:sx n="84" d="100"/>
          <a:sy n="84" d="100"/>
        </p:scale>
        <p:origin x="45" y="4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294B-9472-40AC-9A49-345724671069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1534-E9A7-49B6-BD94-235DCE1B4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9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294B-9472-40AC-9A49-345724671069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1534-E9A7-49B6-BD94-235DCE1B4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7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294B-9472-40AC-9A49-345724671069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1534-E9A7-49B6-BD94-235DCE1B40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8785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294B-9472-40AC-9A49-345724671069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1534-E9A7-49B6-BD94-235DCE1B4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42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294B-9472-40AC-9A49-345724671069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1534-E9A7-49B6-BD94-235DCE1B40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7399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294B-9472-40AC-9A49-345724671069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1534-E9A7-49B6-BD94-235DCE1B4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69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294B-9472-40AC-9A49-345724671069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1534-E9A7-49B6-BD94-235DCE1B4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89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294B-9472-40AC-9A49-345724671069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1534-E9A7-49B6-BD94-235DCE1B4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5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294B-9472-40AC-9A49-345724671069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1534-E9A7-49B6-BD94-235DCE1B4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4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294B-9472-40AC-9A49-345724671069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1534-E9A7-49B6-BD94-235DCE1B4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0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294B-9472-40AC-9A49-345724671069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1534-E9A7-49B6-BD94-235DCE1B4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8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294B-9472-40AC-9A49-345724671069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1534-E9A7-49B6-BD94-235DCE1B4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7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294B-9472-40AC-9A49-345724671069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1534-E9A7-49B6-BD94-235DCE1B4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6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294B-9472-40AC-9A49-345724671069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1534-E9A7-49B6-BD94-235DCE1B4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4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294B-9472-40AC-9A49-345724671069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1534-E9A7-49B6-BD94-235DCE1B4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7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1534-E9A7-49B6-BD94-235DCE1B403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294B-9472-40AC-9A49-345724671069}" type="datetimeFigureOut">
              <a:rPr lang="en-US" smtClean="0"/>
              <a:t>5/28/2022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3294B-9472-40AC-9A49-345724671069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631534-E9A7-49B6-BD94-235DCE1B4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5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9B88-98D5-287B-270E-ACF3985AA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Excretion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EE746-E24C-37BD-0DD5-90A970FEFA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13</a:t>
            </a:r>
          </a:p>
        </p:txBody>
      </p:sp>
    </p:spTree>
    <p:extLst>
      <p:ext uri="{BB962C8B-B14F-4D97-AF65-F5344CB8AC3E}">
        <p14:creationId xmlns:p14="http://schemas.microsoft.com/office/powerpoint/2010/main" val="3442556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6F56-07AE-FB58-037C-E4AF4289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Ultrafiltration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914D8D-DE29-FF56-BFAD-A33FE52554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38206" y="2491235"/>
            <a:ext cx="4184650" cy="2061525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1ECB80F-4461-AE19-9044-A69CBEBAF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121349"/>
          </a:xfrm>
        </p:spPr>
        <p:txBody>
          <a:bodyPr/>
          <a:lstStyle/>
          <a:p>
            <a:pPr marL="469265" marR="154940" indent="-228600" algn="just">
              <a:lnSpc>
                <a:spcPct val="109600"/>
              </a:lnSpc>
              <a:spcBef>
                <a:spcPts val="810"/>
              </a:spcBef>
              <a:buFont typeface="Arial"/>
              <a:buChar char="•"/>
              <a:tabLst>
                <a:tab pos="469900" algn="l"/>
              </a:tabLst>
            </a:pPr>
            <a:r>
              <a:rPr lang="en-US" sz="18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Ultra-filtration:</a:t>
            </a:r>
            <a:r>
              <a:rPr lang="en-US" sz="1800" spc="-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is the process </a:t>
            </a:r>
            <a:r>
              <a:rPr lang="en-US" sz="1800" spc="-5" dirty="0">
                <a:latin typeface="Calibri"/>
                <a:cs typeface="Calibri"/>
              </a:rPr>
              <a:t>through which small molecules from blood 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(salts, glucose, </a:t>
            </a:r>
            <a:r>
              <a:rPr lang="en-US" sz="1800" dirty="0">
                <a:latin typeface="Calibri"/>
                <a:cs typeface="Calibri"/>
              </a:rPr>
              <a:t>water, urea….) are </a:t>
            </a:r>
            <a:r>
              <a:rPr lang="en-US" sz="1800" spc="-5" dirty="0">
                <a:latin typeface="Calibri"/>
                <a:cs typeface="Calibri"/>
              </a:rPr>
              <a:t>forced </a:t>
            </a:r>
            <a:r>
              <a:rPr lang="en-US" sz="1800" dirty="0">
                <a:latin typeface="Calibri"/>
                <a:cs typeface="Calibri"/>
              </a:rPr>
              <a:t>out </a:t>
            </a:r>
            <a:r>
              <a:rPr lang="en-US" sz="1800" spc="-5" dirty="0">
                <a:latin typeface="Calibri"/>
                <a:cs typeface="Calibri"/>
              </a:rPr>
              <a:t>of </a:t>
            </a:r>
            <a:r>
              <a:rPr lang="en-US" sz="1800" dirty="0">
                <a:latin typeface="Calibri"/>
                <a:cs typeface="Calibri"/>
              </a:rPr>
              <a:t>the </a:t>
            </a:r>
            <a:r>
              <a:rPr lang="en-US" sz="1800" spc="-5" dirty="0">
                <a:latin typeface="Calibri"/>
                <a:cs typeface="Calibri"/>
              </a:rPr>
              <a:t>glomerulus into renal </a:t>
            </a:r>
            <a:r>
              <a:rPr lang="en-US" sz="1800" spc="-30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capsule.</a:t>
            </a:r>
            <a:endParaRPr lang="en-US" sz="1800" dirty="0">
              <a:latin typeface="Calibri"/>
              <a:cs typeface="Calibri"/>
            </a:endParaRPr>
          </a:p>
          <a:p>
            <a:pPr marL="469265" marR="415290" indent="-228600" algn="just">
              <a:lnSpc>
                <a:spcPct val="109300"/>
              </a:lnSpc>
              <a:spcBef>
                <a:spcPts val="815"/>
              </a:spcBef>
              <a:buFont typeface="Arial"/>
              <a:buChar char="•"/>
              <a:tabLst>
                <a:tab pos="469900" algn="l"/>
              </a:tabLst>
            </a:pPr>
            <a:r>
              <a:rPr lang="en-US" sz="1800" spc="-5" dirty="0">
                <a:latin typeface="Calibri"/>
                <a:cs typeface="Calibri"/>
              </a:rPr>
              <a:t>Proteins and blood cells which </a:t>
            </a:r>
            <a:r>
              <a:rPr lang="en-US" sz="1800" dirty="0">
                <a:latin typeface="Calibri"/>
                <a:cs typeface="Calibri"/>
              </a:rPr>
              <a:t>are </a:t>
            </a:r>
            <a:r>
              <a:rPr lang="en-US" sz="1800" spc="-5" dirty="0">
                <a:latin typeface="Calibri"/>
                <a:cs typeface="Calibri"/>
              </a:rPr>
              <a:t>too large </a:t>
            </a:r>
            <a:r>
              <a:rPr lang="en-US" sz="1800" dirty="0">
                <a:latin typeface="Calibri"/>
                <a:cs typeface="Calibri"/>
              </a:rPr>
              <a:t>to </a:t>
            </a:r>
            <a:r>
              <a:rPr lang="en-US" sz="1800" spc="-5" dirty="0">
                <a:latin typeface="Calibri"/>
                <a:cs typeface="Calibri"/>
              </a:rPr>
              <a:t>pass through the </a:t>
            </a:r>
            <a:r>
              <a:rPr lang="en-US" sz="1800" dirty="0">
                <a:latin typeface="Calibri"/>
                <a:cs typeface="Calibri"/>
              </a:rPr>
              <a:t>walls </a:t>
            </a:r>
            <a:r>
              <a:rPr lang="en-US" sz="1800" spc="-30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remain </a:t>
            </a:r>
            <a:r>
              <a:rPr lang="en-US" sz="1800" spc="-10" dirty="0">
                <a:latin typeface="Calibri"/>
                <a:cs typeface="Calibri"/>
              </a:rPr>
              <a:t>in</a:t>
            </a:r>
            <a:r>
              <a:rPr lang="en-US" sz="1800" dirty="0">
                <a:latin typeface="Calibri"/>
                <a:cs typeface="Calibri"/>
              </a:rPr>
              <a:t> the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capillaries.</a:t>
            </a:r>
            <a:endParaRPr lang="en-US" sz="1800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407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E4951899-B99C-47AB-9C7C-16264D7A1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94D217E-92A1-48B2-B6BF-8B6A35AF9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9582FD9-95AB-4339-8A07-BAD420BE1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6778DC79-DE09-4F89-81B1-275C542D7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EAEC370A-1F34-4D8E-B065-81F6F568A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A816EDF3-D9EE-488C-AFDC-022381513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E8330BD4-97D9-4D24-815A-0E557B04F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EA8EDE67-BAC0-478C-99D9-BBC5AD532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33DFB3F3-2523-4F1F-BC2B-B97C172F2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5E5660E4-7443-4FCC-AD43-9D1AE972B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4EDF9C36-B365-4426-85B9-82E0DE187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1C0158-CA08-9549-D1B5-DFEB7FCC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B- Selective Reabsorption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1F737-11F4-C58D-E1BD-90CC1EE96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1624339"/>
            <a:ext cx="4729133" cy="44170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It</a:t>
            </a:r>
            <a:r>
              <a:rPr lang="en-US" spc="-5" dirty="0"/>
              <a:t> </a:t>
            </a:r>
            <a:r>
              <a:rPr lang="en-US" dirty="0"/>
              <a:t>is</a:t>
            </a:r>
            <a:r>
              <a:rPr lang="en-US" spc="5" dirty="0"/>
              <a:t> </a:t>
            </a:r>
            <a:r>
              <a:rPr lang="en-US" dirty="0"/>
              <a:t>the</a:t>
            </a:r>
            <a:r>
              <a:rPr lang="en-US" spc="-5" dirty="0"/>
              <a:t> process</a:t>
            </a:r>
            <a:r>
              <a:rPr lang="en-US" spc="10" dirty="0"/>
              <a:t> </a:t>
            </a:r>
            <a:r>
              <a:rPr lang="en-US" spc="-5" dirty="0"/>
              <a:t>through</a:t>
            </a:r>
            <a:r>
              <a:rPr lang="en-US" spc="-10" dirty="0"/>
              <a:t> </a:t>
            </a:r>
            <a:r>
              <a:rPr lang="en-US" spc="-5" dirty="0"/>
              <a:t>which</a:t>
            </a:r>
            <a:r>
              <a:rPr lang="en-US" spc="5" dirty="0"/>
              <a:t> </a:t>
            </a:r>
            <a:r>
              <a:rPr lang="en-US" spc="-5" dirty="0"/>
              <a:t>substances</a:t>
            </a:r>
            <a:r>
              <a:rPr lang="en-US" spc="5" dirty="0"/>
              <a:t> </a:t>
            </a:r>
            <a:r>
              <a:rPr lang="en-US" dirty="0"/>
              <a:t>(all</a:t>
            </a:r>
            <a:r>
              <a:rPr lang="en-US" spc="10" dirty="0"/>
              <a:t> </a:t>
            </a:r>
            <a:r>
              <a:rPr lang="en-US" spc="-5" dirty="0"/>
              <a:t>glucose, some</a:t>
            </a:r>
            <a:r>
              <a:rPr lang="en-US" spc="-15" dirty="0"/>
              <a:t> </a:t>
            </a:r>
            <a:r>
              <a:rPr lang="en-US" dirty="0"/>
              <a:t>water </a:t>
            </a:r>
            <a:r>
              <a:rPr lang="en-US" spc="-5" dirty="0"/>
              <a:t>and </a:t>
            </a:r>
            <a:r>
              <a:rPr lang="en-US" spc="-300" dirty="0"/>
              <a:t> </a:t>
            </a:r>
            <a:r>
              <a:rPr lang="en-US" dirty="0"/>
              <a:t>essential</a:t>
            </a:r>
            <a:r>
              <a:rPr lang="en-US" spc="-5" dirty="0"/>
              <a:t> salts)</a:t>
            </a:r>
            <a:r>
              <a:rPr lang="en-US" dirty="0"/>
              <a:t> </a:t>
            </a:r>
            <a:r>
              <a:rPr lang="en-US" spc="-5" dirty="0"/>
              <a:t>flowing through</a:t>
            </a:r>
            <a:r>
              <a:rPr lang="en-US" dirty="0"/>
              <a:t> the</a:t>
            </a:r>
            <a:r>
              <a:rPr lang="en-US" spc="-5" dirty="0"/>
              <a:t> renal </a:t>
            </a:r>
            <a:r>
              <a:rPr lang="en-US" dirty="0"/>
              <a:t>tubule </a:t>
            </a:r>
            <a:r>
              <a:rPr lang="en-US" spc="-5" dirty="0"/>
              <a:t>return</a:t>
            </a:r>
            <a:r>
              <a:rPr lang="en-US" dirty="0"/>
              <a:t> to</a:t>
            </a:r>
            <a:r>
              <a:rPr lang="en-US" spc="5" dirty="0"/>
              <a:t> </a:t>
            </a:r>
            <a:r>
              <a:rPr lang="en-US" dirty="0"/>
              <a:t>the</a:t>
            </a:r>
            <a:r>
              <a:rPr lang="en-US" spc="-10" dirty="0"/>
              <a:t> blood</a:t>
            </a:r>
            <a:r>
              <a:rPr lang="en-US" dirty="0"/>
              <a:t> by </a:t>
            </a:r>
            <a:r>
              <a:rPr lang="en-US" spc="5" dirty="0"/>
              <a:t> </a:t>
            </a:r>
            <a:r>
              <a:rPr lang="en-US" spc="-5" dirty="0"/>
              <a:t>passing through</a:t>
            </a:r>
            <a:r>
              <a:rPr lang="en-US" spc="5" dirty="0"/>
              <a:t> </a:t>
            </a:r>
            <a:r>
              <a:rPr lang="en-US" dirty="0"/>
              <a:t>the</a:t>
            </a:r>
            <a:r>
              <a:rPr lang="en-US" spc="-5" dirty="0"/>
              <a:t> renal</a:t>
            </a:r>
            <a:r>
              <a:rPr lang="en-US" dirty="0"/>
              <a:t> </a:t>
            </a:r>
            <a:r>
              <a:rPr lang="en-US" spc="-5" dirty="0"/>
              <a:t>tubule</a:t>
            </a:r>
            <a:r>
              <a:rPr lang="en-US" dirty="0"/>
              <a:t> </a:t>
            </a:r>
            <a:r>
              <a:rPr lang="en-US" spc="-5" dirty="0"/>
              <a:t>walls</a:t>
            </a:r>
            <a:r>
              <a:rPr lang="en-US" spc="5" dirty="0"/>
              <a:t> </a:t>
            </a:r>
            <a:r>
              <a:rPr lang="en-US" spc="-5" dirty="0"/>
              <a:t>and </a:t>
            </a:r>
            <a:r>
              <a:rPr lang="en-US" dirty="0"/>
              <a:t>entering</a:t>
            </a:r>
            <a:r>
              <a:rPr lang="en-US" spc="-5" dirty="0"/>
              <a:t> the surrounding </a:t>
            </a:r>
            <a:r>
              <a:rPr lang="en-US" dirty="0"/>
              <a:t> </a:t>
            </a:r>
            <a:r>
              <a:rPr lang="en-US" spc="-5" dirty="0"/>
              <a:t>capillaries.</a:t>
            </a:r>
          </a:p>
          <a:p>
            <a:r>
              <a:rPr lang="en-US" spc="-5" dirty="0"/>
              <a:t>All glucose is reabsorbed by active transport</a:t>
            </a:r>
          </a:p>
          <a:p>
            <a:pPr marL="0" indent="0">
              <a:buNone/>
            </a:pPr>
            <a:r>
              <a:rPr lang="en-US" spc="-5" dirty="0"/>
              <a:t>Some ions are reabsorbed by active transport</a:t>
            </a:r>
          </a:p>
          <a:p>
            <a:pPr marL="0" indent="0">
              <a:buNone/>
            </a:pPr>
            <a:r>
              <a:rPr lang="en-US" spc="-5" dirty="0"/>
              <a:t>Most of the water is reabsorbed by osmosis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Reabsorption in the Nephron - YouTube">
            <a:extLst>
              <a:ext uri="{FF2B5EF4-FFF2-40B4-BE49-F238E27FC236}">
                <a16:creationId xmlns:a16="http://schemas.microsoft.com/office/drawing/2014/main" id="{AC0B6F7C-280D-3A10-D607-69162DA4DB2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22"/>
          <a:stretch/>
        </p:blipFill>
        <p:spPr bwMode="auto">
          <a:xfrm>
            <a:off x="677334" y="2159331"/>
            <a:ext cx="5423429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997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8CD640-800A-6E7A-E6A7-6639589E86CB}"/>
              </a:ext>
            </a:extLst>
          </p:cNvPr>
          <p:cNvSpPr txBox="1"/>
          <p:nvPr/>
        </p:nvSpPr>
        <p:spPr>
          <a:xfrm>
            <a:off x="817848" y="988533"/>
            <a:ext cx="8327571" cy="3698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960"/>
              </a:spcBef>
            </a:pPr>
            <a:r>
              <a:rPr lang="en-US" sz="18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Formation</a:t>
            </a:r>
            <a:r>
              <a:rPr lang="en-US" sz="1800" b="1" i="1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18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lang="en-US" sz="1800" b="1" i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18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lang="en-US" sz="1800" b="1" i="1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18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urine</a:t>
            </a:r>
            <a:endParaRPr lang="en-US" sz="1800" dirty="0">
              <a:latin typeface="Calibri"/>
              <a:cs typeface="Calibri"/>
            </a:endParaRPr>
          </a:p>
          <a:p>
            <a:pPr marL="469265" marR="5080" algn="just">
              <a:lnSpc>
                <a:spcPct val="109600"/>
              </a:lnSpc>
              <a:spcBef>
                <a:spcPts val="810"/>
              </a:spcBef>
            </a:pPr>
            <a:r>
              <a:rPr lang="en-US" sz="1800" spc="-5" dirty="0">
                <a:latin typeface="Calibri"/>
                <a:cs typeface="Calibri"/>
              </a:rPr>
              <a:t>Salts not needed </a:t>
            </a:r>
            <a:r>
              <a:rPr lang="en-US" sz="1800" dirty="0">
                <a:latin typeface="Calibri"/>
                <a:cs typeface="Calibri"/>
              </a:rPr>
              <a:t>by the body, </a:t>
            </a:r>
            <a:r>
              <a:rPr lang="en-US" sz="1800" spc="-5" dirty="0">
                <a:latin typeface="Calibri"/>
                <a:cs typeface="Calibri"/>
              </a:rPr>
              <a:t>water with </a:t>
            </a:r>
            <a:r>
              <a:rPr lang="en-US" sz="1800" dirty="0">
                <a:latin typeface="Calibri"/>
                <a:cs typeface="Calibri"/>
              </a:rPr>
              <a:t>urea </a:t>
            </a:r>
            <a:r>
              <a:rPr lang="en-US" sz="1800" spc="-5" dirty="0">
                <a:latin typeface="Calibri"/>
                <a:cs typeface="Calibri"/>
              </a:rPr>
              <a:t>and </a:t>
            </a:r>
            <a:r>
              <a:rPr lang="en-US" sz="1800" dirty="0">
                <a:latin typeface="Calibri"/>
                <a:cs typeface="Calibri"/>
              </a:rPr>
              <a:t>uric </a:t>
            </a:r>
            <a:r>
              <a:rPr lang="en-US" sz="1800" spc="-5" dirty="0">
                <a:latin typeface="Calibri"/>
                <a:cs typeface="Calibri"/>
              </a:rPr>
              <a:t>acid </a:t>
            </a:r>
            <a:r>
              <a:rPr lang="en-US" sz="1800" spc="-10" dirty="0">
                <a:latin typeface="Calibri"/>
                <a:cs typeface="Calibri"/>
              </a:rPr>
              <a:t>pass </a:t>
            </a:r>
            <a:r>
              <a:rPr lang="en-US" sz="1800" spc="-5" dirty="0">
                <a:latin typeface="Calibri"/>
                <a:cs typeface="Calibri"/>
              </a:rPr>
              <a:t>down </a:t>
            </a:r>
            <a:r>
              <a:rPr lang="en-US" sz="1800" dirty="0">
                <a:latin typeface="Calibri"/>
                <a:cs typeface="Calibri"/>
              </a:rPr>
              <a:t>the 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renal </a:t>
            </a:r>
            <a:r>
              <a:rPr lang="en-US" sz="1800" spc="-5" dirty="0">
                <a:latin typeface="Calibri"/>
                <a:cs typeface="Calibri"/>
              </a:rPr>
              <a:t>tubule into </a:t>
            </a:r>
            <a:r>
              <a:rPr lang="en-US" sz="1800" dirty="0">
                <a:latin typeface="Calibri"/>
                <a:cs typeface="Calibri"/>
              </a:rPr>
              <a:t>the </a:t>
            </a:r>
            <a:r>
              <a:rPr lang="en-US" sz="1800" spc="-5" dirty="0">
                <a:latin typeface="Calibri"/>
                <a:cs typeface="Calibri"/>
              </a:rPr>
              <a:t>collecting duct and gather </a:t>
            </a:r>
            <a:r>
              <a:rPr lang="en-US" sz="1800" spc="-10" dirty="0">
                <a:latin typeface="Calibri"/>
                <a:cs typeface="Calibri"/>
              </a:rPr>
              <a:t>in </a:t>
            </a:r>
            <a:r>
              <a:rPr lang="en-US" sz="1800" dirty="0">
                <a:latin typeface="Calibri"/>
                <a:cs typeface="Calibri"/>
              </a:rPr>
              <a:t>the </a:t>
            </a:r>
            <a:r>
              <a:rPr lang="en-US" sz="1800" spc="-5" dirty="0">
                <a:latin typeface="Calibri"/>
                <a:cs typeface="Calibri"/>
              </a:rPr>
              <a:t>renal </a:t>
            </a:r>
            <a:r>
              <a:rPr lang="en-US" sz="1800" dirty="0">
                <a:latin typeface="Calibri"/>
                <a:cs typeface="Calibri"/>
              </a:rPr>
              <a:t>pelvis, here </a:t>
            </a:r>
            <a:r>
              <a:rPr lang="en-US" sz="1800" spc="-5" dirty="0">
                <a:latin typeface="Calibri"/>
                <a:cs typeface="Calibri"/>
              </a:rPr>
              <a:t>the </a:t>
            </a:r>
            <a:r>
              <a:rPr lang="en-US" sz="1800" spc="-30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fluid </a:t>
            </a:r>
            <a:r>
              <a:rPr lang="en-US" sz="1800" dirty="0">
                <a:latin typeface="Calibri"/>
                <a:cs typeface="Calibri"/>
              </a:rPr>
              <a:t>is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called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urine.</a:t>
            </a:r>
            <a:endParaRPr lang="en-US" sz="1800" dirty="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960"/>
              </a:spcBef>
            </a:pPr>
            <a:r>
              <a:rPr lang="en-US" sz="18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Path</a:t>
            </a:r>
            <a:r>
              <a:rPr lang="en-US" sz="1800" b="1" i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18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way</a:t>
            </a:r>
            <a:r>
              <a:rPr lang="en-US" sz="1800" b="1" i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18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lang="en-US" sz="1800" b="1" i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18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urine</a:t>
            </a:r>
            <a:r>
              <a:rPr lang="en-US" sz="1800" b="1" i="1" u="sng" spc="-1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lang="en-US" sz="1800" dirty="0">
              <a:latin typeface="Calibri"/>
              <a:cs typeface="Calibri"/>
            </a:endParaRPr>
          </a:p>
          <a:p>
            <a:pPr marL="469265" marR="69215" algn="just">
              <a:lnSpc>
                <a:spcPct val="109300"/>
              </a:lnSpc>
              <a:spcBef>
                <a:spcPts val="815"/>
              </a:spcBef>
              <a:tabLst>
                <a:tab pos="2755900" algn="l"/>
                <a:tab pos="3670300" algn="l"/>
                <a:tab pos="5281930" algn="l"/>
              </a:tabLst>
            </a:pPr>
            <a:r>
              <a:rPr lang="en-US" sz="1800" dirty="0">
                <a:latin typeface="Calibri"/>
                <a:cs typeface="Calibri"/>
              </a:rPr>
              <a:t>Uri</a:t>
            </a:r>
            <a:r>
              <a:rPr lang="en-US" sz="1800" spc="5" dirty="0">
                <a:latin typeface="Calibri"/>
                <a:cs typeface="Calibri"/>
              </a:rPr>
              <a:t>n</a:t>
            </a:r>
            <a:r>
              <a:rPr lang="en-US" sz="1800" dirty="0">
                <a:latin typeface="Calibri"/>
                <a:cs typeface="Calibri"/>
              </a:rPr>
              <a:t>e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15" dirty="0">
                <a:latin typeface="Calibri"/>
                <a:cs typeface="Calibri"/>
              </a:rPr>
              <a:t>i</a:t>
            </a:r>
            <a:r>
              <a:rPr lang="en-US" sz="1800" dirty="0">
                <a:latin typeface="Calibri"/>
                <a:cs typeface="Calibri"/>
              </a:rPr>
              <a:t>n re</a:t>
            </a:r>
            <a:r>
              <a:rPr lang="en-US" sz="1800" spc="-10" dirty="0">
                <a:latin typeface="Calibri"/>
                <a:cs typeface="Calibri"/>
              </a:rPr>
              <a:t>n</a:t>
            </a:r>
            <a:r>
              <a:rPr lang="en-US" sz="1800" dirty="0">
                <a:latin typeface="Calibri"/>
                <a:cs typeface="Calibri"/>
              </a:rPr>
              <a:t>al</a:t>
            </a:r>
            <a:r>
              <a:rPr lang="en-US" sz="1800" spc="-5" dirty="0">
                <a:latin typeface="Calibri"/>
                <a:cs typeface="Calibri"/>
              </a:rPr>
              <a:t> </a:t>
            </a:r>
            <a:r>
              <a:rPr lang="en-US" sz="1800" spc="5" dirty="0">
                <a:latin typeface="Calibri"/>
                <a:cs typeface="Calibri"/>
              </a:rPr>
              <a:t>p</a:t>
            </a:r>
            <a:r>
              <a:rPr lang="en-US" sz="1800" dirty="0">
                <a:latin typeface="Calibri"/>
                <a:cs typeface="Calibri"/>
              </a:rPr>
              <a:t>e</a:t>
            </a:r>
            <a:r>
              <a:rPr lang="en-US" sz="1800" spc="-15" dirty="0">
                <a:latin typeface="Calibri"/>
                <a:cs typeface="Calibri"/>
              </a:rPr>
              <a:t>l</a:t>
            </a:r>
            <a:r>
              <a:rPr lang="en-US" sz="1800" dirty="0">
                <a:latin typeface="Calibri"/>
                <a:cs typeface="Calibri"/>
              </a:rPr>
              <a:t>vis	</a:t>
            </a:r>
            <a:r>
              <a:rPr lang="en-US" sz="1800" spc="5" dirty="0">
                <a:latin typeface="Calibri"/>
                <a:cs typeface="Calibri"/>
              </a:rPr>
              <a:t>u</a:t>
            </a:r>
            <a:r>
              <a:rPr lang="en-US" sz="1800" dirty="0">
                <a:latin typeface="Calibri"/>
                <a:cs typeface="Calibri"/>
              </a:rPr>
              <a:t>ret</a:t>
            </a:r>
            <a:r>
              <a:rPr lang="en-US" sz="1800" spc="-10" dirty="0">
                <a:latin typeface="Calibri"/>
                <a:cs typeface="Calibri"/>
              </a:rPr>
              <a:t>e</a:t>
            </a:r>
            <a:r>
              <a:rPr lang="en-US" sz="1800" dirty="0">
                <a:latin typeface="Calibri"/>
                <a:cs typeface="Calibri"/>
              </a:rPr>
              <a:t>r	</a:t>
            </a:r>
            <a:r>
              <a:rPr lang="en-US" sz="1800" spc="5" dirty="0">
                <a:latin typeface="Calibri"/>
                <a:cs typeface="Calibri"/>
              </a:rPr>
              <a:t>u</a:t>
            </a:r>
            <a:r>
              <a:rPr lang="en-US" sz="1800" dirty="0">
                <a:latin typeface="Calibri"/>
                <a:cs typeface="Calibri"/>
              </a:rPr>
              <a:t>r</a:t>
            </a:r>
            <a:r>
              <a:rPr lang="en-US" sz="1800" spc="-10" dirty="0">
                <a:latin typeface="Calibri"/>
                <a:cs typeface="Calibri"/>
              </a:rPr>
              <a:t>i</a:t>
            </a:r>
            <a:r>
              <a:rPr lang="en-US" sz="1800" spc="5" dirty="0">
                <a:latin typeface="Calibri"/>
                <a:cs typeface="Calibri"/>
              </a:rPr>
              <a:t>n</a:t>
            </a:r>
            <a:r>
              <a:rPr lang="en-US" sz="1800" dirty="0">
                <a:latin typeface="Calibri"/>
                <a:cs typeface="Calibri"/>
              </a:rPr>
              <a:t>a</a:t>
            </a:r>
            <a:r>
              <a:rPr lang="en-US" sz="1800" spc="-10" dirty="0">
                <a:latin typeface="Calibri"/>
                <a:cs typeface="Calibri"/>
              </a:rPr>
              <a:t>r</a:t>
            </a:r>
            <a:r>
              <a:rPr lang="en-US" sz="1800" dirty="0">
                <a:latin typeface="Calibri"/>
                <a:cs typeface="Calibri"/>
              </a:rPr>
              <a:t>y</a:t>
            </a:r>
            <a:r>
              <a:rPr lang="en-US" sz="1800" spc="-5" dirty="0">
                <a:latin typeface="Calibri"/>
                <a:cs typeface="Calibri"/>
              </a:rPr>
              <a:t> </a:t>
            </a:r>
            <a:r>
              <a:rPr lang="en-US" sz="1800" spc="5" dirty="0">
                <a:latin typeface="Calibri"/>
                <a:cs typeface="Calibri"/>
              </a:rPr>
              <a:t>b</a:t>
            </a:r>
            <a:r>
              <a:rPr lang="en-US" sz="1800" dirty="0">
                <a:latin typeface="Calibri"/>
                <a:cs typeface="Calibri"/>
              </a:rPr>
              <a:t>l</a:t>
            </a:r>
            <a:r>
              <a:rPr lang="en-US" sz="1800" spc="-15" dirty="0">
                <a:latin typeface="Calibri"/>
                <a:cs typeface="Calibri"/>
              </a:rPr>
              <a:t>a</a:t>
            </a:r>
            <a:r>
              <a:rPr lang="en-US" sz="1800" spc="-10" dirty="0">
                <a:latin typeface="Calibri"/>
                <a:cs typeface="Calibri"/>
              </a:rPr>
              <a:t>d</a:t>
            </a:r>
            <a:r>
              <a:rPr lang="en-US" sz="1800" spc="5" dirty="0">
                <a:latin typeface="Calibri"/>
                <a:cs typeface="Calibri"/>
              </a:rPr>
              <a:t>d</a:t>
            </a:r>
            <a:r>
              <a:rPr lang="en-US" sz="1800" dirty="0">
                <a:latin typeface="Calibri"/>
                <a:cs typeface="Calibri"/>
              </a:rPr>
              <a:t>er	</a:t>
            </a:r>
            <a:r>
              <a:rPr lang="en-US" sz="1800" spc="5" dirty="0">
                <a:latin typeface="Calibri"/>
                <a:cs typeface="Calibri"/>
              </a:rPr>
              <a:t>u</a:t>
            </a:r>
            <a:r>
              <a:rPr lang="en-US" sz="1800" dirty="0">
                <a:latin typeface="Calibri"/>
                <a:cs typeface="Calibri"/>
              </a:rPr>
              <a:t>rethra  outside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the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body</a:t>
            </a:r>
          </a:p>
          <a:p>
            <a:pPr marL="469265">
              <a:lnSpc>
                <a:spcPct val="100000"/>
              </a:lnSpc>
              <a:spcBef>
                <a:spcPts val="960"/>
              </a:spcBef>
            </a:pPr>
            <a:r>
              <a:rPr lang="en-US" sz="18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Urinary</a:t>
            </a:r>
            <a:r>
              <a:rPr lang="en-US" sz="1800" b="1" i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18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bladder</a:t>
            </a:r>
            <a:endParaRPr lang="en-US" sz="1800" dirty="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97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1800" dirty="0">
                <a:latin typeface="Calibri"/>
                <a:cs typeface="Calibri"/>
              </a:rPr>
              <a:t>It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is a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muscular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sac which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can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expand</a:t>
            </a:r>
            <a:r>
              <a:rPr lang="en-US" sz="1800" dirty="0">
                <a:latin typeface="Calibri"/>
                <a:cs typeface="Calibri"/>
              </a:rPr>
              <a:t> to </a:t>
            </a:r>
            <a:r>
              <a:rPr lang="en-US" sz="1800" spc="-5" dirty="0">
                <a:latin typeface="Calibri"/>
                <a:cs typeface="Calibri"/>
              </a:rPr>
              <a:t>hold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400cm3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of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urine.</a:t>
            </a:r>
          </a:p>
          <a:p>
            <a:pPr marL="469265" marR="59055" indent="-228600">
              <a:lnSpc>
                <a:spcPct val="109300"/>
              </a:lnSpc>
              <a:spcBef>
                <a:spcPts val="81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1800" spc="-5" dirty="0">
                <a:latin typeface="Calibri"/>
                <a:cs typeface="Calibri"/>
              </a:rPr>
              <a:t>Urination</a:t>
            </a:r>
            <a:r>
              <a:rPr lang="en-US" sz="1800" dirty="0">
                <a:latin typeface="Calibri"/>
                <a:cs typeface="Calibri"/>
              </a:rPr>
              <a:t> is </a:t>
            </a:r>
            <a:r>
              <a:rPr lang="en-US" sz="1800" spc="-5" dirty="0">
                <a:latin typeface="Calibri"/>
                <a:cs typeface="Calibri"/>
              </a:rPr>
              <a:t>controlled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by</a:t>
            </a:r>
            <a:r>
              <a:rPr lang="en-US" sz="1800" spc="-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a </a:t>
            </a:r>
            <a:r>
              <a:rPr lang="en-US" sz="1800" spc="-5" dirty="0">
                <a:latin typeface="Calibri"/>
                <a:cs typeface="Calibri"/>
              </a:rPr>
              <a:t>band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of circular</a:t>
            </a:r>
            <a:r>
              <a:rPr lang="en-US" sz="1800" dirty="0">
                <a:latin typeface="Calibri"/>
                <a:cs typeface="Calibri"/>
              </a:rPr>
              <a:t> muscle </a:t>
            </a:r>
            <a:r>
              <a:rPr lang="en-US" sz="1800" spc="-5" dirty="0">
                <a:latin typeface="Calibri"/>
                <a:cs typeface="Calibri"/>
              </a:rPr>
              <a:t>called</a:t>
            </a:r>
            <a:r>
              <a:rPr lang="en-US" sz="1800" dirty="0">
                <a:latin typeface="Calibri"/>
                <a:cs typeface="Calibri"/>
              </a:rPr>
              <a:t> sphincter. </a:t>
            </a:r>
            <a:r>
              <a:rPr lang="en-US" sz="1800" spc="-5" dirty="0">
                <a:latin typeface="Calibri"/>
                <a:cs typeface="Calibri"/>
              </a:rPr>
              <a:t>When </a:t>
            </a:r>
            <a:r>
              <a:rPr lang="en-US" sz="1800" spc="-30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sphincter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muscle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relaxes, bladder</a:t>
            </a:r>
            <a:r>
              <a:rPr lang="en-US" sz="1800" dirty="0">
                <a:latin typeface="Calibri"/>
                <a:cs typeface="Calibri"/>
              </a:rPr>
              <a:t> expels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urine</a:t>
            </a:r>
            <a:r>
              <a:rPr lang="en-US" sz="1800" spc="-5" dirty="0">
                <a:latin typeface="Calibri"/>
                <a:cs typeface="Calibri"/>
              </a:rPr>
              <a:t> through</a:t>
            </a:r>
            <a:r>
              <a:rPr lang="en-US" sz="1800" dirty="0">
                <a:latin typeface="Calibri"/>
                <a:cs typeface="Calibri"/>
              </a:rPr>
              <a:t> the</a:t>
            </a:r>
            <a:r>
              <a:rPr lang="en-US" sz="1800" spc="-5" dirty="0">
                <a:latin typeface="Calibri"/>
                <a:cs typeface="Calibri"/>
              </a:rPr>
              <a:t> urethra.</a:t>
            </a:r>
            <a:endParaRPr lang="en-US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7884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B7F85-EECF-5743-9474-D0489655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Glomerulus suited to filtration?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DB6B9-406F-A3CB-AF75-02CE47CF0D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FEFB6BD-F656-771F-86DB-BBE22EBFF1F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00857612"/>
              </p:ext>
            </p:extLst>
          </p:nvPr>
        </p:nvGraphicFramePr>
        <p:xfrm>
          <a:off x="1425555" y="2160587"/>
          <a:ext cx="7848620" cy="4557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10">
                  <a:extLst>
                    <a:ext uri="{9D8B030D-6E8A-4147-A177-3AD203B41FA5}">
                      <a16:colId xmlns:a16="http://schemas.microsoft.com/office/drawing/2014/main" val="3894172018"/>
                    </a:ext>
                  </a:extLst>
                </a:gridCol>
                <a:gridCol w="3924310">
                  <a:extLst>
                    <a:ext uri="{9D8B030D-6E8A-4147-A177-3AD203B41FA5}">
                      <a16:colId xmlns:a16="http://schemas.microsoft.com/office/drawing/2014/main" val="3827242342"/>
                    </a:ext>
                  </a:extLst>
                </a:gridCol>
              </a:tblGrid>
              <a:tr h="787208">
                <a:tc>
                  <a:txBody>
                    <a:bodyPr/>
                    <a:lstStyle/>
                    <a:p>
                      <a:r>
                        <a:rPr lang="en-US" dirty="0"/>
                        <a:t>Presence 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Importance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2791"/>
                  </a:ext>
                </a:extLst>
              </a:tr>
              <a:tr h="1941062">
                <a:tc>
                  <a:txBody>
                    <a:bodyPr/>
                    <a:lstStyle/>
                    <a:p>
                      <a:r>
                        <a:rPr lang="en-US" dirty="0"/>
                        <a:t>There are numerous glomeruli in the kidney and blood capillaries are highly coiled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 large surface area of filtration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091487"/>
                  </a:ext>
                </a:extLst>
              </a:tr>
              <a:tr h="787208">
                <a:tc>
                  <a:txBody>
                    <a:bodyPr/>
                    <a:lstStyle/>
                    <a:p>
                      <a:r>
                        <a:rPr lang="en-US" dirty="0"/>
                        <a:t>The walls of the capillaries are only one cell thick and contain tiny pores(fenestrations)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 passage of small substances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163226"/>
                  </a:ext>
                </a:extLst>
              </a:tr>
              <a:tr h="787208">
                <a:tc>
                  <a:txBody>
                    <a:bodyPr/>
                    <a:lstStyle/>
                    <a:p>
                      <a:r>
                        <a:rPr lang="en-US" dirty="0"/>
                        <a:t>Blood capillaries are covered by partially permeable thin basement membrane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very small soluble molecules or ions to pass while impermeable to RBCS, platelets and proteins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373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37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23D9-BCD5-00AC-D69B-69123D313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Excretion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55DC-E404-B213-CA2B-DFAE30187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72720">
              <a:lnSpc>
                <a:spcPct val="108600"/>
              </a:lnSpc>
              <a:spcBef>
                <a:spcPts val="5"/>
              </a:spcBef>
            </a:pPr>
            <a:r>
              <a:rPr lang="en-US" sz="18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Excretion</a:t>
            </a:r>
            <a:r>
              <a:rPr lang="en-US" sz="1800" b="1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is</a:t>
            </a:r>
            <a:r>
              <a:rPr lang="en-US" sz="1800" spc="1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process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of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removing</a:t>
            </a:r>
            <a:r>
              <a:rPr lang="en-US" sz="1800" spc="1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from organisms</a:t>
            </a:r>
            <a:r>
              <a:rPr lang="en-US" sz="1800" spc="10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of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waste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products</a:t>
            </a:r>
            <a:r>
              <a:rPr lang="en-US" sz="1800" spc="2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of </a:t>
            </a:r>
            <a:r>
              <a:rPr lang="en-US" sz="1800" spc="-30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metabolism,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toxic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materials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and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substances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in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excess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of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requirements.</a:t>
            </a:r>
            <a:endParaRPr lang="en-US"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lang="en-US" sz="18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Excretory</a:t>
            </a:r>
            <a:r>
              <a:rPr lang="en-US" sz="18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18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wastes</a:t>
            </a:r>
            <a:endParaRPr lang="en-US" sz="1800" dirty="0">
              <a:latin typeface="Calibri"/>
              <a:cs typeface="Calibri"/>
            </a:endParaRPr>
          </a:p>
          <a:p>
            <a:pPr marL="326390" marR="2098040">
              <a:lnSpc>
                <a:spcPts val="2650"/>
              </a:lnSpc>
              <a:spcBef>
                <a:spcPts val="244"/>
              </a:spcBef>
            </a:pPr>
            <a:r>
              <a:rPr lang="en-US" sz="1800" spc="-5" dirty="0">
                <a:latin typeface="Calibri"/>
                <a:cs typeface="Calibri"/>
              </a:rPr>
              <a:t>Nitrogenous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wastes such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as </a:t>
            </a:r>
            <a:r>
              <a:rPr lang="en-US" sz="1800" spc="-5" dirty="0">
                <a:latin typeface="Calibri"/>
                <a:cs typeface="Calibri"/>
              </a:rPr>
              <a:t>urea and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uric acid; </a:t>
            </a:r>
            <a:r>
              <a:rPr lang="en-US" sz="1800" spc="-3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Spent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hormones;</a:t>
            </a:r>
            <a:endParaRPr lang="en-US" sz="1800" dirty="0">
              <a:latin typeface="Calibri"/>
              <a:cs typeface="Calibri"/>
            </a:endParaRPr>
          </a:p>
          <a:p>
            <a:pPr marL="326390" marR="4493895">
              <a:lnSpc>
                <a:spcPts val="2640"/>
              </a:lnSpc>
            </a:pPr>
            <a:r>
              <a:rPr lang="en-US" sz="1800" spc="-5" dirty="0">
                <a:latin typeface="Calibri"/>
                <a:cs typeface="Calibri"/>
              </a:rPr>
              <a:t>Excess</a:t>
            </a:r>
            <a:r>
              <a:rPr lang="en-US" sz="1800" spc="-3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salts;</a:t>
            </a:r>
            <a:endParaRPr lang="en-US" sz="1800" dirty="0">
              <a:latin typeface="Calibri"/>
              <a:cs typeface="Calibri"/>
            </a:endParaRPr>
          </a:p>
          <a:p>
            <a:pPr marL="326390" marR="4493895">
              <a:lnSpc>
                <a:spcPts val="2640"/>
              </a:lnSpc>
            </a:pPr>
            <a:r>
              <a:rPr lang="en-US" sz="1800" spc="-5" dirty="0">
                <a:latin typeface="Calibri"/>
                <a:cs typeface="Calibri"/>
              </a:rPr>
              <a:t>Excess</a:t>
            </a:r>
            <a:r>
              <a:rPr lang="en-US" sz="1800" spc="-4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water;</a:t>
            </a:r>
          </a:p>
          <a:p>
            <a:pPr marL="326390">
              <a:lnSpc>
                <a:spcPct val="100000"/>
              </a:lnSpc>
              <a:spcBef>
                <a:spcPts val="720"/>
              </a:spcBef>
            </a:pPr>
            <a:r>
              <a:rPr lang="en-US" sz="1800" spc="-5" dirty="0">
                <a:latin typeface="Calibri"/>
                <a:cs typeface="Calibri"/>
              </a:rPr>
              <a:t>Drugs;</a:t>
            </a:r>
            <a:endParaRPr lang="en-US"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en-US" sz="1800" spc="-5" dirty="0">
                <a:latin typeface="Calibri"/>
                <a:cs typeface="Calibri"/>
              </a:rPr>
              <a:t>Note: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excretion</a:t>
            </a:r>
            <a:r>
              <a:rPr lang="en-US" sz="1800" spc="1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is</a:t>
            </a:r>
            <a:r>
              <a:rPr lang="en-US" sz="1800" spc="-5" dirty="0">
                <a:latin typeface="Calibri"/>
                <a:cs typeface="Calibri"/>
              </a:rPr>
              <a:t> different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from</a:t>
            </a:r>
            <a:r>
              <a:rPr lang="en-US" sz="1800" spc="2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egestion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(removal</a:t>
            </a:r>
            <a:r>
              <a:rPr lang="en-US" sz="1800" spc="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of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 err="1">
                <a:latin typeface="Calibri"/>
                <a:cs typeface="Calibri"/>
              </a:rPr>
              <a:t>faeces</a:t>
            </a:r>
            <a:r>
              <a:rPr lang="en-US" sz="1800" spc="-5" dirty="0">
                <a:latin typeface="Calibri"/>
                <a:cs typeface="Calibri"/>
              </a:rPr>
              <a:t>).</a:t>
            </a:r>
            <a:endParaRPr lang="en-US" sz="1800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7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49B6-6CE4-6680-308D-598F4DC92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Excretory </a:t>
            </a:r>
            <a:r>
              <a:rPr lang="en-US" dirty="0" err="1"/>
              <a:t>orgns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774A7-8CBF-3E90-30C3-00DF72F3B3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en-US" sz="18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Excretory</a:t>
            </a:r>
            <a:r>
              <a:rPr lang="en-US" sz="1800" b="1" i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18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Organs</a:t>
            </a:r>
            <a:endParaRPr lang="en-US" sz="1800" dirty="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97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18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Lungs</a:t>
            </a:r>
            <a:r>
              <a:rPr lang="en-US" sz="1800" b="1" spc="-5" dirty="0">
                <a:latin typeface="Calibri"/>
                <a:cs typeface="Calibri"/>
              </a:rPr>
              <a:t>:</a:t>
            </a:r>
            <a:r>
              <a:rPr lang="en-US" sz="1800" b="1" spc="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remove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carbon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dioxide and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water</a:t>
            </a:r>
            <a:r>
              <a:rPr lang="en-US" sz="1800" spc="10" dirty="0">
                <a:latin typeface="Calibri"/>
                <a:cs typeface="Calibri"/>
              </a:rPr>
              <a:t> </a:t>
            </a:r>
            <a:r>
              <a:rPr lang="en-US" sz="1800" spc="-5" dirty="0" err="1">
                <a:latin typeface="Calibri"/>
                <a:cs typeface="Calibri"/>
              </a:rPr>
              <a:t>vapour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(incidental</a:t>
            </a:r>
            <a:r>
              <a:rPr lang="en-US" sz="1800" spc="-5" dirty="0">
                <a:latin typeface="Calibri"/>
                <a:cs typeface="Calibri"/>
              </a:rPr>
              <a:t> loss).</a:t>
            </a:r>
            <a:endParaRPr lang="en-US" sz="1800" dirty="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18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Kidneys</a:t>
            </a:r>
            <a:r>
              <a:rPr lang="en-US" sz="1800" b="1" spc="-5" dirty="0">
                <a:latin typeface="Calibri"/>
                <a:cs typeface="Calibri"/>
              </a:rPr>
              <a:t>:</a:t>
            </a:r>
            <a:r>
              <a:rPr lang="en-US" sz="1800" b="1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remove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urea,</a:t>
            </a:r>
            <a:r>
              <a:rPr lang="en-US" sz="1800" dirty="0">
                <a:latin typeface="Calibri"/>
                <a:cs typeface="Calibri"/>
              </a:rPr>
              <a:t> uric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acid,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excess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water,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salts,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hormones </a:t>
            </a:r>
            <a:r>
              <a:rPr lang="en-US" sz="1800" dirty="0">
                <a:latin typeface="Calibri"/>
                <a:cs typeface="Calibri"/>
              </a:rPr>
              <a:t>and</a:t>
            </a:r>
            <a:r>
              <a:rPr lang="en-US" sz="1800" spc="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drugs.</a:t>
            </a:r>
            <a:endParaRPr lang="en-US" sz="1800" dirty="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18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Liver:</a:t>
            </a:r>
            <a:r>
              <a:rPr lang="en-US" sz="1800" b="1" spc="1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excrete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bile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pigments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(bilirubin)</a:t>
            </a:r>
            <a:r>
              <a:rPr lang="en-US" sz="1800" spc="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with</a:t>
            </a:r>
            <a:r>
              <a:rPr lang="en-US" sz="1800" spc="1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bile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into</a:t>
            </a:r>
            <a:r>
              <a:rPr lang="en-US" sz="1800" spc="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the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small</a:t>
            </a:r>
            <a:r>
              <a:rPr lang="en-US" sz="1800" spc="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intestine.</a:t>
            </a:r>
            <a:endParaRPr lang="en-US" sz="1800" dirty="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97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1800" i="1" spc="-5" dirty="0">
                <a:latin typeface="Calibri"/>
                <a:cs typeface="Calibri"/>
              </a:rPr>
              <a:t>Note:</a:t>
            </a:r>
            <a:r>
              <a:rPr lang="en-US" sz="1800" i="1" spc="-10" dirty="0">
                <a:latin typeface="Calibri"/>
                <a:cs typeface="Calibri"/>
              </a:rPr>
              <a:t> </a:t>
            </a:r>
            <a:r>
              <a:rPr lang="en-US" sz="1800" i="1" spc="-5" dirty="0">
                <a:latin typeface="Calibri"/>
                <a:cs typeface="Calibri"/>
              </a:rPr>
              <a:t>The </a:t>
            </a:r>
            <a:r>
              <a:rPr lang="en-US" sz="1800" i="1" dirty="0">
                <a:latin typeface="Calibri"/>
                <a:cs typeface="Calibri"/>
              </a:rPr>
              <a:t>skin</a:t>
            </a:r>
            <a:r>
              <a:rPr lang="en-US" sz="1800" i="1" spc="-5" dirty="0">
                <a:latin typeface="Calibri"/>
                <a:cs typeface="Calibri"/>
              </a:rPr>
              <a:t> secretes</a:t>
            </a:r>
            <a:r>
              <a:rPr lang="en-US" sz="1800" i="1" spc="10" dirty="0">
                <a:latin typeface="Calibri"/>
                <a:cs typeface="Calibri"/>
              </a:rPr>
              <a:t> </a:t>
            </a:r>
            <a:r>
              <a:rPr lang="en-US" sz="1800" i="1" spc="-5" dirty="0">
                <a:latin typeface="Calibri"/>
                <a:cs typeface="Calibri"/>
              </a:rPr>
              <a:t>sweat </a:t>
            </a:r>
            <a:r>
              <a:rPr lang="en-US" sz="1800" i="1" dirty="0">
                <a:latin typeface="Calibri"/>
                <a:cs typeface="Calibri"/>
              </a:rPr>
              <a:t>in the</a:t>
            </a:r>
            <a:r>
              <a:rPr lang="en-US" sz="1800" i="1" spc="-5" dirty="0">
                <a:latin typeface="Calibri"/>
                <a:cs typeface="Calibri"/>
              </a:rPr>
              <a:t> form </a:t>
            </a:r>
            <a:r>
              <a:rPr lang="en-US" sz="1800" i="1" spc="5" dirty="0">
                <a:latin typeface="Calibri"/>
                <a:cs typeface="Calibri"/>
              </a:rPr>
              <a:t>of </a:t>
            </a:r>
            <a:r>
              <a:rPr lang="en-US" sz="1800" i="1" spc="-5" dirty="0">
                <a:latin typeface="Calibri"/>
                <a:cs typeface="Calibri"/>
              </a:rPr>
              <a:t>perspiration (incidental</a:t>
            </a:r>
            <a:r>
              <a:rPr lang="en-US" sz="1800" i="1" dirty="0">
                <a:latin typeface="Calibri"/>
                <a:cs typeface="Calibri"/>
              </a:rPr>
              <a:t> </a:t>
            </a:r>
            <a:r>
              <a:rPr lang="en-US" sz="1800" i="1" spc="-5" dirty="0">
                <a:latin typeface="Calibri"/>
                <a:cs typeface="Calibri"/>
              </a:rPr>
              <a:t>loss).</a:t>
            </a:r>
            <a:endParaRPr lang="en-US" sz="1800" dirty="0">
              <a:latin typeface="Calibri"/>
              <a:cs typeface="Calibri"/>
            </a:endParaRP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1C0534-99D1-0F77-398E-C4A261EADE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2339999"/>
            <a:ext cx="4184650" cy="3522615"/>
          </a:xfrm>
        </p:spPr>
      </p:pic>
    </p:spTree>
    <p:extLst>
      <p:ext uri="{BB962C8B-B14F-4D97-AF65-F5344CB8AC3E}">
        <p14:creationId xmlns:p14="http://schemas.microsoft.com/office/powerpoint/2010/main" val="360964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36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32" name="Straight Connector 136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3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4" name="Isosceles Triangle 140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5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6" name="Isosceles Triangle 144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1A8F61-546D-9C71-02D2-F4C40E81F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Human Excretory System</a:t>
            </a:r>
          </a:p>
        </p:txBody>
      </p:sp>
      <p:sp>
        <p:nvSpPr>
          <p:cNvPr id="1037" name="Isosceles Triangle 146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865BD7-5356-FDBF-9DF2-B3C7E4DBE9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1" r="1526" b="2949"/>
          <a:stretch/>
        </p:blipFill>
        <p:spPr bwMode="auto">
          <a:xfrm>
            <a:off x="940892" y="190801"/>
            <a:ext cx="4825272" cy="646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95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1B20-7212-1F28-B39E-094344919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30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Kidney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AEA8-C92F-B5CC-94E3-740BACC76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5821" y="1374440"/>
            <a:ext cx="6128183" cy="5264899"/>
          </a:xfrm>
        </p:spPr>
        <p:txBody>
          <a:bodyPr>
            <a:normAutofit fontScale="92500" lnSpcReduction="20000"/>
          </a:bodyPr>
          <a:lstStyle/>
          <a:p>
            <a:pPr marL="12700" marR="86995">
              <a:lnSpc>
                <a:spcPct val="108600"/>
              </a:lnSpc>
              <a:spcBef>
                <a:spcPts val="95"/>
              </a:spcBef>
            </a:pPr>
            <a:r>
              <a:rPr lang="en-US" sz="18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Kidneys</a:t>
            </a:r>
            <a:r>
              <a:rPr lang="en-US" sz="1800" spc="-5" dirty="0">
                <a:latin typeface="Calibri"/>
                <a:cs typeface="Calibri"/>
              </a:rPr>
              <a:t>: bean</a:t>
            </a:r>
            <a:r>
              <a:rPr lang="en-US" sz="1800" spc="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shaped, with</a:t>
            </a:r>
            <a:r>
              <a:rPr lang="en-US" sz="1800" spc="1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red</a:t>
            </a:r>
            <a:r>
              <a:rPr lang="en-US" sz="1800" spc="-5" dirty="0">
                <a:latin typeface="Calibri"/>
                <a:cs typeface="Calibri"/>
              </a:rPr>
              <a:t> brown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 err="1">
                <a:latin typeface="Calibri"/>
                <a:cs typeface="Calibri"/>
              </a:rPr>
              <a:t>colour</a:t>
            </a:r>
            <a:r>
              <a:rPr lang="en-US" sz="1800" spc="-5" dirty="0">
                <a:latin typeface="Calibri"/>
                <a:cs typeface="Calibri"/>
              </a:rPr>
              <a:t>,</a:t>
            </a:r>
            <a:r>
              <a:rPr lang="en-US" sz="1800" spc="2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they</a:t>
            </a:r>
            <a:r>
              <a:rPr lang="en-US" sz="1800" dirty="0">
                <a:latin typeface="Calibri"/>
                <a:cs typeface="Calibri"/>
              </a:rPr>
              <a:t> are</a:t>
            </a:r>
            <a:r>
              <a:rPr lang="en-US" sz="1800" spc="-5" dirty="0">
                <a:latin typeface="Calibri"/>
                <a:cs typeface="Calibri"/>
              </a:rPr>
              <a:t> located </a:t>
            </a:r>
            <a:r>
              <a:rPr lang="en-US" sz="1800" dirty="0">
                <a:latin typeface="Calibri"/>
                <a:cs typeface="Calibri"/>
              </a:rPr>
              <a:t>at the</a:t>
            </a:r>
            <a:r>
              <a:rPr lang="en-US" sz="1800" spc="-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back </a:t>
            </a:r>
            <a:r>
              <a:rPr lang="en-US" sz="1800" spc="-5" dirty="0">
                <a:latin typeface="Calibri"/>
                <a:cs typeface="Calibri"/>
              </a:rPr>
              <a:t>of</a:t>
            </a:r>
            <a:r>
              <a:rPr lang="en-US" sz="1800" spc="1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 </a:t>
            </a:r>
            <a:r>
              <a:rPr lang="en-US" sz="1800" spc="-30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abdominal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cavity.</a:t>
            </a:r>
            <a:endParaRPr lang="en-US" sz="1800" dirty="0">
              <a:latin typeface="Calibri"/>
              <a:cs typeface="Calibri"/>
            </a:endParaRPr>
          </a:p>
          <a:p>
            <a:pPr marL="12700" marR="2544445">
              <a:lnSpc>
                <a:spcPct val="109300"/>
              </a:lnSpc>
              <a:spcBef>
                <a:spcPts val="830"/>
              </a:spcBef>
            </a:pPr>
            <a:r>
              <a:rPr lang="en-US" sz="1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 </a:t>
            </a:r>
            <a:r>
              <a:rPr lang="en-US" sz="18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longitudinal section through </a:t>
            </a:r>
            <a:r>
              <a:rPr lang="en-US" sz="1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 </a:t>
            </a:r>
            <a:r>
              <a:rPr lang="en-US" sz="18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kidney shows </a:t>
            </a:r>
            <a:r>
              <a:rPr lang="en-US" sz="1800" b="1" i="1" spc="-305" dirty="0">
                <a:latin typeface="Calibri"/>
                <a:cs typeface="Calibri"/>
              </a:rPr>
              <a:t> </a:t>
            </a:r>
            <a:r>
              <a:rPr lang="en-US" sz="18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following</a:t>
            </a:r>
            <a:r>
              <a:rPr lang="en-US" sz="1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18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regions:</a:t>
            </a:r>
            <a:endParaRPr lang="en-US" sz="1800" dirty="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1800" b="1" spc="-5" dirty="0">
                <a:latin typeface="Calibri"/>
                <a:cs typeface="Calibri"/>
              </a:rPr>
              <a:t>Cortex:</a:t>
            </a:r>
            <a:r>
              <a:rPr lang="en-US" sz="1800" b="1" spc="-20" dirty="0">
                <a:latin typeface="Calibri"/>
                <a:cs typeface="Calibri"/>
              </a:rPr>
              <a:t> </a:t>
            </a:r>
            <a:r>
              <a:rPr lang="en-US" sz="1800" b="1" spc="-5" dirty="0">
                <a:latin typeface="Calibri"/>
                <a:cs typeface="Calibri"/>
              </a:rPr>
              <a:t>outer</a:t>
            </a:r>
            <a:r>
              <a:rPr lang="en-US" sz="1800" b="1" spc="-15" dirty="0">
                <a:latin typeface="Calibri"/>
                <a:cs typeface="Calibri"/>
              </a:rPr>
              <a:t> </a:t>
            </a:r>
            <a:r>
              <a:rPr lang="en-US" sz="1800" b="1" spc="-5" dirty="0">
                <a:latin typeface="Calibri"/>
                <a:cs typeface="Calibri"/>
              </a:rPr>
              <a:t>region;</a:t>
            </a:r>
            <a:endParaRPr lang="en-US" sz="1800" dirty="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1800" b="1" dirty="0">
                <a:latin typeface="Calibri"/>
                <a:cs typeface="Calibri"/>
              </a:rPr>
              <a:t>Medulla:</a:t>
            </a:r>
            <a:r>
              <a:rPr lang="en-US" sz="1800" b="1" spc="-30" dirty="0">
                <a:latin typeface="Calibri"/>
                <a:cs typeface="Calibri"/>
              </a:rPr>
              <a:t> </a:t>
            </a:r>
            <a:r>
              <a:rPr lang="en-US" sz="1800" b="1" spc="-5" dirty="0">
                <a:latin typeface="Calibri"/>
                <a:cs typeface="Calibri"/>
              </a:rPr>
              <a:t>inner</a:t>
            </a:r>
            <a:r>
              <a:rPr lang="en-US" sz="1800" b="1" spc="-20" dirty="0">
                <a:latin typeface="Calibri"/>
                <a:cs typeface="Calibri"/>
              </a:rPr>
              <a:t> </a:t>
            </a:r>
            <a:r>
              <a:rPr lang="en-US" sz="1800" b="1" spc="-5" dirty="0">
                <a:latin typeface="Calibri"/>
                <a:cs typeface="Calibri"/>
              </a:rPr>
              <a:t>region;</a:t>
            </a:r>
            <a:endParaRPr lang="en-US" sz="1800" dirty="0">
              <a:latin typeface="Calibri"/>
              <a:cs typeface="Calibri"/>
            </a:endParaRPr>
          </a:p>
          <a:p>
            <a:pPr marL="469265" marR="2440940" indent="-228600">
              <a:lnSpc>
                <a:spcPct val="1086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1800" b="1" spc="-5" dirty="0">
                <a:latin typeface="Calibri"/>
                <a:cs typeface="Calibri"/>
              </a:rPr>
              <a:t>Renal Pelvis: </a:t>
            </a:r>
            <a:r>
              <a:rPr lang="en-US" sz="1800" b="1" dirty="0">
                <a:latin typeface="Calibri"/>
                <a:cs typeface="Calibri"/>
              </a:rPr>
              <a:t>a </a:t>
            </a:r>
            <a:r>
              <a:rPr lang="en-US" sz="1800" b="1" spc="-5" dirty="0">
                <a:latin typeface="Calibri"/>
                <a:cs typeface="Calibri"/>
              </a:rPr>
              <a:t>funnel </a:t>
            </a:r>
            <a:r>
              <a:rPr lang="en-US" sz="1800" b="1" dirty="0">
                <a:latin typeface="Calibri"/>
                <a:cs typeface="Calibri"/>
              </a:rPr>
              <a:t>shaped </a:t>
            </a:r>
            <a:r>
              <a:rPr lang="en-US" sz="1800" b="1" spc="-5" dirty="0">
                <a:latin typeface="Calibri"/>
                <a:cs typeface="Calibri"/>
              </a:rPr>
              <a:t>structure </a:t>
            </a:r>
            <a:r>
              <a:rPr lang="en-US" sz="1800" b="1" dirty="0">
                <a:latin typeface="Calibri"/>
                <a:cs typeface="Calibri"/>
              </a:rPr>
              <a:t>in </a:t>
            </a:r>
            <a:r>
              <a:rPr lang="en-US" sz="1800" b="1" spc="-305" dirty="0">
                <a:latin typeface="Calibri"/>
                <a:cs typeface="Calibri"/>
              </a:rPr>
              <a:t> </a:t>
            </a:r>
            <a:r>
              <a:rPr lang="en-US" sz="1800" b="1" dirty="0">
                <a:latin typeface="Calibri"/>
                <a:cs typeface="Calibri"/>
              </a:rPr>
              <a:t>the</a:t>
            </a:r>
            <a:r>
              <a:rPr lang="en-US" sz="1800" b="1" spc="-5" dirty="0">
                <a:latin typeface="Calibri"/>
                <a:cs typeface="Calibri"/>
              </a:rPr>
              <a:t> kidney.</a:t>
            </a:r>
            <a:endParaRPr lang="en-US" sz="1800" dirty="0">
              <a:latin typeface="Calibri"/>
              <a:cs typeface="Calibri"/>
            </a:endParaRPr>
          </a:p>
          <a:p>
            <a:pPr marL="469265" marR="2625090" indent="-228600">
              <a:lnSpc>
                <a:spcPct val="1086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1800" b="1" i="1" dirty="0">
                <a:latin typeface="Calibri"/>
                <a:cs typeface="Calibri"/>
              </a:rPr>
              <a:t>Note: </a:t>
            </a:r>
            <a:r>
              <a:rPr lang="en-US" sz="1800" b="1" i="1" spc="-5" dirty="0">
                <a:latin typeface="Calibri"/>
                <a:cs typeface="Calibri"/>
              </a:rPr>
              <a:t>the ureter joins </a:t>
            </a:r>
            <a:r>
              <a:rPr lang="en-US" sz="1800" b="1" i="1" dirty="0">
                <a:latin typeface="Calibri"/>
                <a:cs typeface="Calibri"/>
              </a:rPr>
              <a:t>the </a:t>
            </a:r>
            <a:r>
              <a:rPr lang="en-US" sz="1800" b="1" i="1" spc="-5" dirty="0">
                <a:latin typeface="Calibri"/>
                <a:cs typeface="Calibri"/>
              </a:rPr>
              <a:t>kidney at the </a:t>
            </a:r>
            <a:r>
              <a:rPr lang="en-US" sz="1800" b="1" i="1" spc="-305" dirty="0">
                <a:latin typeface="Calibri"/>
                <a:cs typeface="Calibri"/>
              </a:rPr>
              <a:t> </a:t>
            </a:r>
            <a:r>
              <a:rPr lang="en-US" sz="1800" b="1" i="1" spc="-5" dirty="0">
                <a:latin typeface="Calibri"/>
                <a:cs typeface="Calibri"/>
              </a:rPr>
              <a:t>renal pelvis</a:t>
            </a:r>
            <a:endParaRPr lang="en-US"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lang="en-US" sz="1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Connected</a:t>
            </a:r>
            <a:r>
              <a:rPr lang="en-US" sz="1800" b="1" i="1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18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</a:t>
            </a:r>
            <a:r>
              <a:rPr lang="en-US" sz="1800" b="1" i="1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18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each</a:t>
            </a:r>
            <a:r>
              <a:rPr lang="en-US" sz="1800" b="1" i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18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kidney</a:t>
            </a:r>
            <a:endParaRPr lang="en-US" sz="1800" dirty="0">
              <a:latin typeface="Calibri"/>
              <a:cs typeface="Calibri"/>
            </a:endParaRPr>
          </a:p>
          <a:p>
            <a:pPr marL="469265" marR="5080" indent="-228600">
              <a:lnSpc>
                <a:spcPct val="109300"/>
              </a:lnSpc>
              <a:spcBef>
                <a:spcPts val="81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18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Renal</a:t>
            </a:r>
            <a:r>
              <a:rPr lang="en-US" sz="1800" b="1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18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artery</a:t>
            </a:r>
            <a:r>
              <a:rPr lang="en-US" sz="1800" spc="-5" dirty="0">
                <a:latin typeface="Calibri"/>
                <a:cs typeface="Calibri"/>
              </a:rPr>
              <a:t>:</a:t>
            </a:r>
            <a:r>
              <a:rPr lang="en-US" sz="1800" spc="1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branches off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from</a:t>
            </a:r>
            <a:r>
              <a:rPr lang="en-US" sz="1800" dirty="0">
                <a:latin typeface="Calibri"/>
                <a:cs typeface="Calibri"/>
              </a:rPr>
              <a:t> the</a:t>
            </a:r>
            <a:r>
              <a:rPr lang="en-US" sz="1800" spc="-5" dirty="0">
                <a:latin typeface="Calibri"/>
                <a:cs typeface="Calibri"/>
              </a:rPr>
              <a:t> aorta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and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brings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oxygenated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blood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and </a:t>
            </a:r>
            <a:r>
              <a:rPr lang="en-US" sz="1800" spc="-30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is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loaded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with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urea,</a:t>
            </a:r>
            <a:r>
              <a:rPr lang="en-US" sz="1800" spc="-2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water,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and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salts;</a:t>
            </a:r>
            <a:endParaRPr lang="en-US"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lang="en-US" sz="1800" dirty="0">
              <a:latin typeface="Calibri"/>
              <a:cs typeface="Calibri"/>
            </a:endParaRPr>
          </a:p>
          <a:p>
            <a:pPr marL="469265" marR="282575" indent="-228600">
              <a:lnSpc>
                <a:spcPct val="1093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18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Renal</a:t>
            </a:r>
            <a:r>
              <a:rPr lang="en-US" sz="1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18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vein</a:t>
            </a:r>
            <a:r>
              <a:rPr lang="en-US" sz="1800" spc="-5" dirty="0">
                <a:latin typeface="Calibri"/>
                <a:cs typeface="Calibri"/>
              </a:rPr>
              <a:t>: takes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deoxygenated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blood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away from</a:t>
            </a:r>
            <a:r>
              <a:rPr lang="en-US" sz="1800" dirty="0">
                <a:latin typeface="Calibri"/>
                <a:cs typeface="Calibri"/>
              </a:rPr>
              <a:t> the</a:t>
            </a:r>
            <a:r>
              <a:rPr lang="en-US" sz="1800" spc="-5" dirty="0">
                <a:latin typeface="Calibri"/>
                <a:cs typeface="Calibri"/>
              </a:rPr>
              <a:t> kidneys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to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 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inferior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vena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cava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and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contains</a:t>
            </a:r>
            <a:r>
              <a:rPr lang="en-US" sz="1800" spc="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less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water</a:t>
            </a:r>
            <a:r>
              <a:rPr lang="en-US" sz="1800" spc="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and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salts,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and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no</a:t>
            </a:r>
            <a:r>
              <a:rPr lang="en-US" sz="1800" spc="3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or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less</a:t>
            </a:r>
            <a:r>
              <a:rPr lang="en-US" sz="1800" spc="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urea.</a:t>
            </a:r>
            <a:endParaRPr lang="en-US" sz="1800" dirty="0">
              <a:latin typeface="Calibri"/>
              <a:cs typeface="Calibri"/>
            </a:endParaRP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2AD05B-2CF5-FA49-CC96-5FBFC7EA25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94400" y="1778316"/>
            <a:ext cx="4608286" cy="4274141"/>
          </a:xfrm>
        </p:spPr>
      </p:pic>
    </p:spTree>
    <p:extLst>
      <p:ext uri="{BB962C8B-B14F-4D97-AF65-F5344CB8AC3E}">
        <p14:creationId xmlns:p14="http://schemas.microsoft.com/office/powerpoint/2010/main" val="397513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4951899-B99C-47AB-9C7C-16264D7A1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4D217E-92A1-48B2-B6BF-8B6A35AF9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9582FD9-95AB-4339-8A07-BAD420BE1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6778DC79-DE09-4F89-81B1-275C542D7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EAEC370A-1F34-4D8E-B065-81F6F568A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816EDF3-D9EE-488C-AFDC-022381513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E8330BD4-97D9-4D24-815A-0E557B04F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A8EDE67-BAC0-478C-99D9-BBC5AD532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3DFB3F3-2523-4F1F-BC2B-B97C172F2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E5660E4-7443-4FCC-AD43-9D1AE972B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4EDF9C36-B365-4426-85B9-82E0DE187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55F56A-9377-7171-BA30-61DD32C98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i="1" u="sng" spc="-5">
                <a:uFill>
                  <a:solidFill>
                    <a:srgbClr val="000000"/>
                  </a:solidFill>
                </a:uFill>
              </a:rPr>
              <a:t>What</a:t>
            </a:r>
            <a:r>
              <a:rPr lang="en-US" sz="3100" b="1" i="1" u="sng" spc="-15"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US" sz="3100" b="1" i="1" u="sng">
                <a:uFill>
                  <a:solidFill>
                    <a:srgbClr val="000000"/>
                  </a:solidFill>
                </a:uFill>
              </a:rPr>
              <a:t>is</a:t>
            </a:r>
            <a:r>
              <a:rPr lang="en-US" sz="3100" b="1" i="1" u="sng" spc="-10"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US" sz="3100" b="1" i="1" u="sng">
                <a:uFill>
                  <a:solidFill>
                    <a:srgbClr val="000000"/>
                  </a:solidFill>
                </a:uFill>
              </a:rPr>
              <a:t>a</a:t>
            </a:r>
            <a:r>
              <a:rPr lang="en-US" sz="3100" b="1" i="1" u="sng" spc="-20"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US" sz="3100" b="1" i="1" u="sng" spc="-5">
                <a:uFill>
                  <a:solidFill>
                    <a:srgbClr val="000000"/>
                  </a:solidFill>
                </a:uFill>
              </a:rPr>
              <a:t>nephron?</a:t>
            </a:r>
            <a:br>
              <a:rPr lang="en-US" sz="3100"/>
            </a:br>
            <a:endParaRPr lang="en-US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2759B-B09E-D2C4-6158-CFC0EAE2A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09563" y="2160589"/>
            <a:ext cx="4064439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L="469265" indent="-228600">
              <a:tabLst>
                <a:tab pos="469265" algn="l"/>
                <a:tab pos="469900" algn="l"/>
              </a:tabLst>
            </a:pPr>
            <a:r>
              <a:rPr lang="en-US" sz="1700"/>
              <a:t>A</a:t>
            </a:r>
            <a:r>
              <a:rPr lang="en-US" sz="1700" spc="-5"/>
              <a:t> nephron </a:t>
            </a:r>
            <a:r>
              <a:rPr lang="en-US" sz="1700"/>
              <a:t>is the</a:t>
            </a:r>
            <a:r>
              <a:rPr lang="en-US" sz="1700" spc="-10"/>
              <a:t> </a:t>
            </a:r>
            <a:r>
              <a:rPr lang="en-US" sz="1700" spc="-5"/>
              <a:t>basic</a:t>
            </a:r>
            <a:r>
              <a:rPr lang="en-US" sz="1700" spc="-10"/>
              <a:t> </a:t>
            </a:r>
            <a:r>
              <a:rPr lang="en-US" sz="1700"/>
              <a:t>unit</a:t>
            </a:r>
            <a:r>
              <a:rPr lang="en-US" sz="1700" spc="-5"/>
              <a:t> of the</a:t>
            </a:r>
            <a:r>
              <a:rPr lang="en-US" sz="1700" spc="-15"/>
              <a:t> </a:t>
            </a:r>
            <a:r>
              <a:rPr lang="en-US" sz="1700"/>
              <a:t>kidney.</a:t>
            </a:r>
          </a:p>
          <a:p>
            <a:pPr marL="469265" marR="38100" indent="-228600">
              <a:tabLst>
                <a:tab pos="469265" algn="l"/>
                <a:tab pos="469900" algn="l"/>
              </a:tabLst>
            </a:pPr>
            <a:r>
              <a:rPr lang="en-US" sz="1700" spc="-5"/>
              <a:t>Each</a:t>
            </a:r>
            <a:r>
              <a:rPr lang="en-US" sz="1700" spc="10"/>
              <a:t> </a:t>
            </a:r>
            <a:r>
              <a:rPr lang="en-US" sz="1700" spc="-5"/>
              <a:t>nephron</a:t>
            </a:r>
            <a:r>
              <a:rPr lang="en-US" sz="1700" spc="15"/>
              <a:t> </a:t>
            </a:r>
            <a:r>
              <a:rPr lang="en-US" sz="1700" spc="-5"/>
              <a:t>consists</a:t>
            </a:r>
            <a:r>
              <a:rPr lang="en-US" sz="1700" spc="10"/>
              <a:t> </a:t>
            </a:r>
            <a:r>
              <a:rPr lang="en-US" sz="1700" spc="-5"/>
              <a:t>of</a:t>
            </a:r>
            <a:r>
              <a:rPr lang="en-US" sz="1700" spc="10"/>
              <a:t> </a:t>
            </a:r>
            <a:r>
              <a:rPr lang="en-US" sz="1700"/>
              <a:t>a</a:t>
            </a:r>
            <a:r>
              <a:rPr lang="en-US" sz="1700" spc="5"/>
              <a:t> </a:t>
            </a:r>
            <a:r>
              <a:rPr lang="en-US" sz="1700" spc="-5"/>
              <a:t>single</a:t>
            </a:r>
            <a:r>
              <a:rPr lang="en-US" sz="1700"/>
              <a:t> </a:t>
            </a:r>
            <a:r>
              <a:rPr lang="en-US" sz="1700" spc="-5"/>
              <a:t>glomerulus</a:t>
            </a:r>
            <a:r>
              <a:rPr lang="en-US" sz="1700" spc="10"/>
              <a:t> </a:t>
            </a:r>
            <a:r>
              <a:rPr lang="en-US" sz="1700" spc="-5"/>
              <a:t>with</a:t>
            </a:r>
            <a:r>
              <a:rPr lang="en-US" sz="1700" spc="15"/>
              <a:t> </a:t>
            </a:r>
            <a:r>
              <a:rPr lang="en-US" sz="1700"/>
              <a:t>its</a:t>
            </a:r>
            <a:r>
              <a:rPr lang="en-US" sz="1700" spc="10"/>
              <a:t> </a:t>
            </a:r>
            <a:r>
              <a:rPr lang="en-US" sz="1700" spc="-5"/>
              <a:t>renal</a:t>
            </a:r>
            <a:r>
              <a:rPr lang="en-US" sz="1700" spc="5"/>
              <a:t> </a:t>
            </a:r>
            <a:r>
              <a:rPr lang="en-US" sz="1700" spc="-5"/>
              <a:t>capsule,</a:t>
            </a:r>
            <a:r>
              <a:rPr lang="en-US" sz="1700"/>
              <a:t> </a:t>
            </a:r>
            <a:r>
              <a:rPr lang="en-US" sz="1700" spc="-5"/>
              <a:t>renal </a:t>
            </a:r>
            <a:r>
              <a:rPr lang="en-US" sz="1700" spc="-300"/>
              <a:t> </a:t>
            </a:r>
            <a:r>
              <a:rPr lang="en-US" sz="1700"/>
              <a:t>tubule</a:t>
            </a:r>
            <a:r>
              <a:rPr lang="en-US" sz="1700" spc="-10"/>
              <a:t> </a:t>
            </a:r>
            <a:r>
              <a:rPr lang="en-US" sz="1700" spc="-5"/>
              <a:t>and</a:t>
            </a:r>
            <a:r>
              <a:rPr lang="en-US" sz="1700" spc="-15"/>
              <a:t> </a:t>
            </a:r>
            <a:r>
              <a:rPr lang="en-US" sz="1700" spc="-5"/>
              <a:t>blood</a:t>
            </a:r>
            <a:r>
              <a:rPr lang="en-US" sz="1700"/>
              <a:t> </a:t>
            </a:r>
            <a:r>
              <a:rPr lang="en-US" sz="1700" spc="-5"/>
              <a:t>capillaries.</a:t>
            </a:r>
            <a:endParaRPr lang="en-US" sz="1700"/>
          </a:p>
          <a:p>
            <a:pPr marL="469265" marR="41910" indent="-228600">
              <a:tabLst>
                <a:tab pos="469265" algn="l"/>
                <a:tab pos="469900" algn="l"/>
              </a:tabLst>
            </a:pPr>
            <a:r>
              <a:rPr lang="en-US" sz="1700" b="1" u="sng" spc="-5">
                <a:uFill>
                  <a:solidFill>
                    <a:srgbClr val="000000"/>
                  </a:solidFill>
                </a:uFill>
              </a:rPr>
              <a:t>Renal</a:t>
            </a:r>
            <a:r>
              <a:rPr lang="en-US" sz="1700" b="1" u="sng"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US" sz="1700" b="1" u="sng" spc="-5">
                <a:uFill>
                  <a:solidFill>
                    <a:srgbClr val="000000"/>
                  </a:solidFill>
                </a:uFill>
              </a:rPr>
              <a:t>capsule</a:t>
            </a:r>
            <a:r>
              <a:rPr lang="en-US" sz="1700" b="1"/>
              <a:t> </a:t>
            </a:r>
            <a:r>
              <a:rPr lang="en-US" sz="1700"/>
              <a:t>is a</a:t>
            </a:r>
            <a:r>
              <a:rPr lang="en-US" sz="1700" spc="-5"/>
              <a:t> cup</a:t>
            </a:r>
            <a:r>
              <a:rPr lang="en-US" sz="1700"/>
              <a:t> </a:t>
            </a:r>
            <a:r>
              <a:rPr lang="en-US" sz="1700" spc="-5"/>
              <a:t>shaped</a:t>
            </a:r>
            <a:r>
              <a:rPr lang="en-US" sz="1700"/>
              <a:t> </a:t>
            </a:r>
            <a:r>
              <a:rPr lang="en-US" sz="1700" spc="-5"/>
              <a:t>structure</a:t>
            </a:r>
            <a:r>
              <a:rPr lang="en-US" sz="1700" spc="-10"/>
              <a:t> </a:t>
            </a:r>
            <a:r>
              <a:rPr lang="en-US" sz="1700" spc="-5"/>
              <a:t>that </a:t>
            </a:r>
            <a:r>
              <a:rPr lang="en-US" sz="1700"/>
              <a:t>encloses</a:t>
            </a:r>
            <a:r>
              <a:rPr lang="en-US" sz="1700" spc="-5"/>
              <a:t> </a:t>
            </a:r>
            <a:r>
              <a:rPr lang="en-US" sz="1700"/>
              <a:t>a</a:t>
            </a:r>
            <a:r>
              <a:rPr lang="en-US" sz="1700" spc="-5"/>
              <a:t> bed</a:t>
            </a:r>
            <a:r>
              <a:rPr lang="en-US" sz="1700" spc="5"/>
              <a:t> </a:t>
            </a:r>
            <a:r>
              <a:rPr lang="en-US" sz="1700" spc="-5"/>
              <a:t>of</a:t>
            </a:r>
            <a:r>
              <a:rPr lang="en-US" sz="1700"/>
              <a:t> capillaries </a:t>
            </a:r>
            <a:r>
              <a:rPr lang="en-US" sz="1700" spc="-300"/>
              <a:t> </a:t>
            </a:r>
            <a:r>
              <a:rPr lang="en-US" sz="1700" spc="-5"/>
              <a:t>called glomerulus.</a:t>
            </a:r>
            <a:endParaRPr lang="en-US" sz="1700"/>
          </a:p>
          <a:p>
            <a:pPr marL="469265" marR="5080" indent="-228600">
              <a:tabLst>
                <a:tab pos="469265" algn="l"/>
                <a:tab pos="469900" algn="l"/>
              </a:tabLst>
            </a:pPr>
            <a:r>
              <a:rPr lang="en-US" sz="1700" b="1" u="sng" spc="-5">
                <a:uFill>
                  <a:solidFill>
                    <a:srgbClr val="000000"/>
                  </a:solidFill>
                </a:uFill>
              </a:rPr>
              <a:t>Renal</a:t>
            </a:r>
            <a:r>
              <a:rPr lang="en-US" sz="1700" b="1" u="sng" spc="5"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US" sz="1700" b="1" u="sng" spc="-5">
                <a:uFill>
                  <a:solidFill>
                    <a:srgbClr val="000000"/>
                  </a:solidFill>
                </a:uFill>
              </a:rPr>
              <a:t>tubule</a:t>
            </a:r>
            <a:r>
              <a:rPr lang="en-US" sz="1700" b="1" u="sng"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US" sz="1700" b="1" spc="-5"/>
              <a:t>(with</a:t>
            </a:r>
            <a:r>
              <a:rPr lang="en-US" sz="1700" b="1" spc="5"/>
              <a:t> </a:t>
            </a:r>
            <a:r>
              <a:rPr lang="en-US" sz="1700" b="1" spc="-10"/>
              <a:t>loop</a:t>
            </a:r>
            <a:r>
              <a:rPr lang="en-US" sz="1700" b="1" spc="5"/>
              <a:t> </a:t>
            </a:r>
            <a:r>
              <a:rPr lang="en-US" sz="1700" b="1"/>
              <a:t>of</a:t>
            </a:r>
            <a:r>
              <a:rPr lang="en-US" sz="1700" b="1" spc="-5"/>
              <a:t> Henle</a:t>
            </a:r>
            <a:r>
              <a:rPr lang="en-US" sz="1700" b="1"/>
              <a:t> to </a:t>
            </a:r>
            <a:r>
              <a:rPr lang="en-US" sz="1700" b="1" spc="-5"/>
              <a:t>conserve</a:t>
            </a:r>
            <a:r>
              <a:rPr lang="en-US" sz="1700" b="1"/>
              <a:t> </a:t>
            </a:r>
            <a:r>
              <a:rPr lang="en-US" sz="1700" b="1" spc="-5"/>
              <a:t>water):</a:t>
            </a:r>
            <a:r>
              <a:rPr lang="en-US" sz="1700" b="1" spc="10"/>
              <a:t> </a:t>
            </a:r>
            <a:r>
              <a:rPr lang="en-US" sz="1700"/>
              <a:t>is</a:t>
            </a:r>
            <a:r>
              <a:rPr lang="en-US" sz="1700" spc="5"/>
              <a:t> </a:t>
            </a:r>
            <a:r>
              <a:rPr lang="en-US" sz="1700"/>
              <a:t>a</a:t>
            </a:r>
            <a:r>
              <a:rPr lang="en-US" sz="1700" spc="-5"/>
              <a:t> </a:t>
            </a:r>
            <a:r>
              <a:rPr lang="en-US" sz="1700"/>
              <a:t>long</a:t>
            </a:r>
            <a:r>
              <a:rPr lang="en-US" sz="1700" spc="-15"/>
              <a:t> </a:t>
            </a:r>
            <a:r>
              <a:rPr lang="en-US" sz="1700"/>
              <a:t>tube </a:t>
            </a:r>
            <a:r>
              <a:rPr lang="en-US" sz="1700" spc="-5"/>
              <a:t>with </a:t>
            </a:r>
            <a:r>
              <a:rPr lang="en-US" sz="1700" spc="-305"/>
              <a:t> </a:t>
            </a:r>
            <a:r>
              <a:rPr lang="en-US" sz="1700" spc="-5"/>
              <a:t>permeable walls</a:t>
            </a:r>
            <a:r>
              <a:rPr lang="en-US" sz="1700"/>
              <a:t> </a:t>
            </a:r>
            <a:r>
              <a:rPr lang="en-US" sz="1700" spc="-5"/>
              <a:t>and</a:t>
            </a:r>
            <a:r>
              <a:rPr lang="en-US" sz="1700" spc="-15"/>
              <a:t> </a:t>
            </a:r>
            <a:r>
              <a:rPr lang="en-US" sz="1700"/>
              <a:t>it</a:t>
            </a:r>
            <a:r>
              <a:rPr lang="en-US" sz="1700" spc="-5"/>
              <a:t> </a:t>
            </a:r>
            <a:r>
              <a:rPr lang="en-US" sz="1700"/>
              <a:t>opens </a:t>
            </a:r>
            <a:r>
              <a:rPr lang="en-US" sz="1700" spc="-5"/>
              <a:t>into</a:t>
            </a:r>
            <a:r>
              <a:rPr lang="en-US" sz="1700"/>
              <a:t> a</a:t>
            </a:r>
            <a:r>
              <a:rPr lang="en-US" sz="1700" spc="-10"/>
              <a:t> </a:t>
            </a:r>
            <a:r>
              <a:rPr lang="en-US" sz="1700" spc="-5"/>
              <a:t>collecting</a:t>
            </a:r>
            <a:r>
              <a:rPr lang="en-US" sz="1700" spc="-10"/>
              <a:t> </a:t>
            </a:r>
            <a:r>
              <a:rPr lang="en-US" sz="1700" spc="-5"/>
              <a:t>duct.</a:t>
            </a:r>
            <a:endParaRPr lang="en-US" sz="1700"/>
          </a:p>
          <a:p>
            <a:endParaRPr lang="en-US" sz="170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139750-F9C0-4F5F-4772-66692D0F7A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6026" r="32084" b="-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935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9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0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349457-6B56-B3B8-56B9-1CEE52C7AF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81" r="1" b="21649"/>
          <a:stretch/>
        </p:blipFill>
        <p:spPr>
          <a:xfrm>
            <a:off x="488680" y="480059"/>
            <a:ext cx="11200391" cy="579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5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AD329B-21C5-CFFF-811A-BB2888349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/>
              <a:t>Simple functions of the kidney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9F2FADBF-A717-EC27-4414-24878E6AA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063" y="934222"/>
            <a:ext cx="6909843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10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D63B-DE90-7842-A94C-FF166E643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700868"/>
            <a:ext cx="8596668" cy="1013528"/>
          </a:xfrm>
        </p:spPr>
        <p:txBody>
          <a:bodyPr>
            <a:normAutofit/>
          </a:bodyPr>
          <a:lstStyle/>
          <a:p>
            <a:r>
              <a:rPr lang="en-US" sz="4400" b="1" dirty="0"/>
              <a:t>How Urine is Formed?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0DA2-8F0E-4EED-ACF4-2678083078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307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01084BE1ADCC46A9E77BFB2C94437B" ma:contentTypeVersion="2" ma:contentTypeDescription="Create a new document." ma:contentTypeScope="" ma:versionID="60dfd34f9b65ca331405483631c1d436">
  <xsd:schema xmlns:xsd="http://www.w3.org/2001/XMLSchema" xmlns:xs="http://www.w3.org/2001/XMLSchema" xmlns:p="http://schemas.microsoft.com/office/2006/metadata/properties" xmlns:ns2="70f93f18-f546-4dbd-b78c-67955664e11f" targetNamespace="http://schemas.microsoft.com/office/2006/metadata/properties" ma:root="true" ma:fieldsID="cca456afa667d2ac1cdf160e5bb09dae" ns2:_="">
    <xsd:import namespace="70f93f18-f546-4dbd-b78c-67955664e1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f93f18-f546-4dbd-b78c-67955664e1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987489-DE0F-4419-8BC2-0A39A6EA6327}"/>
</file>

<file path=customXml/itemProps2.xml><?xml version="1.0" encoding="utf-8"?>
<ds:datastoreItem xmlns:ds="http://schemas.openxmlformats.org/officeDocument/2006/customXml" ds:itemID="{21E47F1C-C403-44A5-99A8-B90CFFBD77BE}"/>
</file>

<file path=customXml/itemProps3.xml><?xml version="1.0" encoding="utf-8"?>
<ds:datastoreItem xmlns:ds="http://schemas.openxmlformats.org/officeDocument/2006/customXml" ds:itemID="{CAC35F05-AA09-4580-A77D-B17E9854710C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626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Excretion</vt:lpstr>
      <vt:lpstr>Excretion</vt:lpstr>
      <vt:lpstr>Excretory orgns</vt:lpstr>
      <vt:lpstr>Human Excretory System</vt:lpstr>
      <vt:lpstr>Kidney</vt:lpstr>
      <vt:lpstr>What is a nephron? </vt:lpstr>
      <vt:lpstr>PowerPoint Presentation</vt:lpstr>
      <vt:lpstr>Simple functions of the kidney</vt:lpstr>
      <vt:lpstr>How Urine is Formed?</vt:lpstr>
      <vt:lpstr>A. Ultrafiltration</vt:lpstr>
      <vt:lpstr>B- Selective Reabsorption</vt:lpstr>
      <vt:lpstr>PowerPoint Presentation</vt:lpstr>
      <vt:lpstr>How is Glomerulus suited to filtration?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Excretion</dc:title>
  <dc:creator>marwa M</dc:creator>
  <cp:lastModifiedBy>marwa M</cp:lastModifiedBy>
  <cp:revision>1</cp:revision>
  <dcterms:created xsi:type="dcterms:W3CDTF">2022-05-28T02:42:19Z</dcterms:created>
  <dcterms:modified xsi:type="dcterms:W3CDTF">2022-05-28T03:30:09Z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0x0101000601084BE1ADCC46A9E77BFB2C94437B</vt:lpwstr>
  </property>
</Properties>
</file>