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2" r:id="rId17"/>
    <p:sldId id="273" r:id="rId18"/>
    <p:sldId id="274"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6" d="100"/>
          <a:sy n="86" d="100"/>
        </p:scale>
        <p:origin x="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3214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7313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1590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1033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486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5198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3835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6719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3145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86975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4867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8/24/2022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86476401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20667-7AC1-9BA0-68B6-5D951FFB9272}"/>
              </a:ext>
            </a:extLst>
          </p:cNvPr>
          <p:cNvSpPr>
            <a:spLocks noGrp="1"/>
          </p:cNvSpPr>
          <p:nvPr>
            <p:ph type="ctrTitle"/>
          </p:nvPr>
        </p:nvSpPr>
        <p:spPr>
          <a:xfrm>
            <a:off x="4983900" y="1079500"/>
            <a:ext cx="6119131" cy="2138400"/>
          </a:xfrm>
        </p:spPr>
        <p:txBody>
          <a:bodyPr>
            <a:normAutofit/>
          </a:bodyPr>
          <a:lstStyle/>
          <a:p>
            <a:r>
              <a:rPr lang="en-US" dirty="0"/>
              <a:t>Coordination and Response</a:t>
            </a:r>
          </a:p>
        </p:txBody>
      </p:sp>
      <p:sp>
        <p:nvSpPr>
          <p:cNvPr id="3" name="Subtitle 2">
            <a:extLst>
              <a:ext uri="{FF2B5EF4-FFF2-40B4-BE49-F238E27FC236}">
                <a16:creationId xmlns:a16="http://schemas.microsoft.com/office/drawing/2014/main" id="{3010F43D-BDFB-41D2-74BA-DDB68453B9FE}"/>
              </a:ext>
            </a:extLst>
          </p:cNvPr>
          <p:cNvSpPr>
            <a:spLocks noGrp="1"/>
          </p:cNvSpPr>
          <p:nvPr>
            <p:ph type="subTitle" idx="1"/>
          </p:nvPr>
        </p:nvSpPr>
        <p:spPr>
          <a:xfrm>
            <a:off x="4980779" y="4113213"/>
            <a:ext cx="6125372" cy="1655762"/>
          </a:xfrm>
        </p:spPr>
        <p:txBody>
          <a:bodyPr>
            <a:normAutofit/>
          </a:bodyPr>
          <a:lstStyle/>
          <a:p>
            <a:r>
              <a:rPr lang="en-US" dirty="0"/>
              <a:t>Part One </a:t>
            </a:r>
          </a:p>
        </p:txBody>
      </p:sp>
      <p:pic>
        <p:nvPicPr>
          <p:cNvPr id="4" name="Picture 3" descr="Hand with red strings">
            <a:extLst>
              <a:ext uri="{FF2B5EF4-FFF2-40B4-BE49-F238E27FC236}">
                <a16:creationId xmlns:a16="http://schemas.microsoft.com/office/drawing/2014/main" id="{FBCCB2F8-2000-9D75-081B-EDDEC1F0D262}"/>
              </a:ext>
            </a:extLst>
          </p:cNvPr>
          <p:cNvPicPr>
            <a:picLocks noChangeAspect="1"/>
          </p:cNvPicPr>
          <p:nvPr/>
        </p:nvPicPr>
        <p:blipFill rotWithShape="1">
          <a:blip r:embed="rId2"/>
          <a:srcRect l="33189" r="29202" b="-1"/>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72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E0F925-7CAE-3097-5BB4-7B164FC73342}"/>
              </a:ext>
            </a:extLst>
          </p:cNvPr>
          <p:cNvPicPr>
            <a:picLocks noChangeAspect="1"/>
          </p:cNvPicPr>
          <p:nvPr/>
        </p:nvPicPr>
        <p:blipFill>
          <a:blip r:embed="rId2"/>
          <a:stretch>
            <a:fillRect/>
          </a:stretch>
        </p:blipFill>
        <p:spPr>
          <a:xfrm>
            <a:off x="1076179" y="-15325"/>
            <a:ext cx="9305778" cy="6810020"/>
          </a:xfrm>
          <a:prstGeom prst="rect">
            <a:avLst/>
          </a:prstGeom>
        </p:spPr>
      </p:pic>
    </p:spTree>
    <p:extLst>
      <p:ext uri="{BB962C8B-B14F-4D97-AF65-F5344CB8AC3E}">
        <p14:creationId xmlns:p14="http://schemas.microsoft.com/office/powerpoint/2010/main" val="245205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E930-A680-EEBE-84D7-89D74C9BBF3F}"/>
              </a:ext>
            </a:extLst>
          </p:cNvPr>
          <p:cNvSpPr>
            <a:spLocks noGrp="1"/>
          </p:cNvSpPr>
          <p:nvPr>
            <p:ph type="title"/>
          </p:nvPr>
        </p:nvSpPr>
        <p:spPr/>
        <p:txBody>
          <a:bodyPr>
            <a:normAutofit/>
          </a:bodyPr>
          <a:lstStyle/>
          <a:p>
            <a:pPr algn="l"/>
            <a:r>
              <a:rPr lang="en-US" sz="2400" dirty="0">
                <a:solidFill>
                  <a:schemeClr val="bg2">
                    <a:lumMod val="75000"/>
                    <a:lumOff val="25000"/>
                  </a:schemeClr>
                </a:solidFill>
                <a:latin typeface="Times New Roman" panose="02020603050405020304" pitchFamily="18" charset="0"/>
                <a:cs typeface="Times New Roman" panose="02020603050405020304" pitchFamily="18" charset="0"/>
              </a:rPr>
              <a:t>Synapses ensure that nerve impulses only travel in one direction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There is only neurotransmitter on one side of the synapse(presynaptic membrane), so the impulses can only go across from that side.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The receptors of neurotransmitter are on the other side.(post synaptic membrane)</a:t>
            </a:r>
          </a:p>
        </p:txBody>
      </p:sp>
    </p:spTree>
    <p:extLst>
      <p:ext uri="{BB962C8B-B14F-4D97-AF65-F5344CB8AC3E}">
        <p14:creationId xmlns:p14="http://schemas.microsoft.com/office/powerpoint/2010/main" val="60256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9724-A9BE-AD39-E1B7-4E9F2683A7F5}"/>
              </a:ext>
            </a:extLst>
          </p:cNvPr>
          <p:cNvSpPr>
            <a:spLocks noGrp="1"/>
          </p:cNvSpPr>
          <p:nvPr>
            <p:ph type="title"/>
          </p:nvPr>
        </p:nvSpPr>
        <p:spPr>
          <a:xfrm>
            <a:off x="1079500" y="648394"/>
            <a:ext cx="10026650" cy="1018482"/>
          </a:xfrm>
        </p:spPr>
        <p:txBody>
          <a:bodyPr>
            <a:normAutofit/>
          </a:bodyPr>
          <a:lstStyle/>
          <a:p>
            <a:r>
              <a:rPr lang="en-US" dirty="0"/>
              <a:t>How does the nervous system process information</a:t>
            </a:r>
          </a:p>
        </p:txBody>
      </p:sp>
      <p:sp>
        <p:nvSpPr>
          <p:cNvPr id="3" name="Content Placeholder 2">
            <a:extLst>
              <a:ext uri="{FF2B5EF4-FFF2-40B4-BE49-F238E27FC236}">
                <a16:creationId xmlns:a16="http://schemas.microsoft.com/office/drawing/2014/main" id="{3EA0AE14-821D-A5D4-DA4D-7E1C8FC21817}"/>
              </a:ext>
            </a:extLst>
          </p:cNvPr>
          <p:cNvSpPr>
            <a:spLocks noGrp="1"/>
          </p:cNvSpPr>
          <p:nvPr>
            <p:ph idx="1"/>
          </p:nvPr>
        </p:nvSpPr>
        <p:spPr>
          <a:xfrm>
            <a:off x="1079500" y="1790700"/>
            <a:ext cx="10026650" cy="4792980"/>
          </a:xfrm>
        </p:spPr>
        <p:txBody>
          <a:bodyPr/>
          <a:lstStyle/>
          <a:p>
            <a:r>
              <a:rPr lang="en-US" b="1" dirty="0">
                <a:solidFill>
                  <a:schemeClr val="bg2">
                    <a:lumMod val="75000"/>
                    <a:lumOff val="25000"/>
                    <a:alpha val="70000"/>
                  </a:schemeClr>
                </a:solidFill>
              </a:rPr>
              <a:t>A-</a:t>
            </a:r>
            <a:r>
              <a:rPr lang="en-US" dirty="0"/>
              <a:t> </a:t>
            </a:r>
            <a:r>
              <a:rPr lang="en-US" b="1" dirty="0">
                <a:solidFill>
                  <a:schemeClr val="bg2">
                    <a:lumMod val="75000"/>
                    <a:lumOff val="25000"/>
                    <a:alpha val="70000"/>
                  </a:schemeClr>
                </a:solidFill>
              </a:rPr>
              <a:t>Sensations</a:t>
            </a:r>
          </a:p>
          <a:p>
            <a:endParaRPr lang="en-US" dirty="0"/>
          </a:p>
          <a:p>
            <a:endParaRPr lang="en-US" dirty="0"/>
          </a:p>
          <a:p>
            <a:r>
              <a:rPr lang="en-US" b="1" dirty="0">
                <a:solidFill>
                  <a:schemeClr val="bg2">
                    <a:lumMod val="75000"/>
                    <a:lumOff val="25000"/>
                    <a:alpha val="70000"/>
                  </a:schemeClr>
                </a:solidFill>
              </a:rPr>
              <a:t>B- Voluntary Actions</a:t>
            </a:r>
          </a:p>
          <a:p>
            <a:endParaRPr lang="en-US" dirty="0"/>
          </a:p>
          <a:p>
            <a:r>
              <a:rPr lang="en-US" dirty="0"/>
              <a:t> </a:t>
            </a:r>
          </a:p>
          <a:p>
            <a:r>
              <a:rPr lang="en-US" b="1" dirty="0">
                <a:solidFill>
                  <a:schemeClr val="bg2">
                    <a:lumMod val="75000"/>
                    <a:lumOff val="25000"/>
                    <a:alpha val="70000"/>
                  </a:schemeClr>
                </a:solidFill>
              </a:rPr>
              <a:t>C- Reflex Actions</a:t>
            </a:r>
          </a:p>
          <a:p>
            <a:endParaRPr lang="en-US" b="1" dirty="0">
              <a:solidFill>
                <a:schemeClr val="bg2">
                  <a:lumMod val="75000"/>
                  <a:lumOff val="25000"/>
                  <a:alpha val="70000"/>
                </a:schemeClr>
              </a:solidFill>
            </a:endParaRPr>
          </a:p>
        </p:txBody>
      </p:sp>
      <p:pic>
        <p:nvPicPr>
          <p:cNvPr id="5" name="Picture 4">
            <a:extLst>
              <a:ext uri="{FF2B5EF4-FFF2-40B4-BE49-F238E27FC236}">
                <a16:creationId xmlns:a16="http://schemas.microsoft.com/office/drawing/2014/main" id="{7281FE49-1F7E-AACB-D228-761697C71AE7}"/>
              </a:ext>
            </a:extLst>
          </p:cNvPr>
          <p:cNvPicPr>
            <a:picLocks noChangeAspect="1"/>
          </p:cNvPicPr>
          <p:nvPr/>
        </p:nvPicPr>
        <p:blipFill>
          <a:blip r:embed="rId2"/>
          <a:stretch>
            <a:fillRect/>
          </a:stretch>
        </p:blipFill>
        <p:spPr>
          <a:xfrm>
            <a:off x="677227" y="2222962"/>
            <a:ext cx="10715625" cy="904875"/>
          </a:xfrm>
          <a:prstGeom prst="rect">
            <a:avLst/>
          </a:prstGeom>
        </p:spPr>
      </p:pic>
      <p:pic>
        <p:nvPicPr>
          <p:cNvPr id="7" name="Picture 6">
            <a:extLst>
              <a:ext uri="{FF2B5EF4-FFF2-40B4-BE49-F238E27FC236}">
                <a16:creationId xmlns:a16="http://schemas.microsoft.com/office/drawing/2014/main" id="{20AB3D04-70DA-37D7-D590-CBE7DA6D2F60}"/>
              </a:ext>
            </a:extLst>
          </p:cNvPr>
          <p:cNvPicPr>
            <a:picLocks noChangeAspect="1"/>
          </p:cNvPicPr>
          <p:nvPr/>
        </p:nvPicPr>
        <p:blipFill>
          <a:blip r:embed="rId3"/>
          <a:stretch>
            <a:fillRect/>
          </a:stretch>
        </p:blipFill>
        <p:spPr>
          <a:xfrm>
            <a:off x="720089" y="3730164"/>
            <a:ext cx="10629900" cy="971550"/>
          </a:xfrm>
          <a:prstGeom prst="rect">
            <a:avLst/>
          </a:prstGeom>
        </p:spPr>
      </p:pic>
      <p:pic>
        <p:nvPicPr>
          <p:cNvPr id="9" name="Picture 8">
            <a:extLst>
              <a:ext uri="{FF2B5EF4-FFF2-40B4-BE49-F238E27FC236}">
                <a16:creationId xmlns:a16="http://schemas.microsoft.com/office/drawing/2014/main" id="{416CA00B-3B32-D9C4-BCF4-70F25F28D879}"/>
              </a:ext>
            </a:extLst>
          </p:cNvPr>
          <p:cNvPicPr>
            <a:picLocks noChangeAspect="1"/>
          </p:cNvPicPr>
          <p:nvPr/>
        </p:nvPicPr>
        <p:blipFill>
          <a:blip r:embed="rId4"/>
          <a:stretch>
            <a:fillRect/>
          </a:stretch>
        </p:blipFill>
        <p:spPr>
          <a:xfrm>
            <a:off x="720090" y="5380965"/>
            <a:ext cx="10519996" cy="1026869"/>
          </a:xfrm>
          <a:prstGeom prst="rect">
            <a:avLst/>
          </a:prstGeom>
        </p:spPr>
      </p:pic>
    </p:spTree>
    <p:extLst>
      <p:ext uri="{BB962C8B-B14F-4D97-AF65-F5344CB8AC3E}">
        <p14:creationId xmlns:p14="http://schemas.microsoft.com/office/powerpoint/2010/main" val="586477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486FB-D5EE-BB82-1E57-129686D8DD88}"/>
              </a:ext>
            </a:extLst>
          </p:cNvPr>
          <p:cNvSpPr>
            <a:spLocks noGrp="1"/>
          </p:cNvSpPr>
          <p:nvPr>
            <p:ph type="title"/>
          </p:nvPr>
        </p:nvSpPr>
        <p:spPr/>
        <p:txBody>
          <a:bodyPr>
            <a:normAutofit fontScale="90000"/>
          </a:bodyPr>
          <a:lstStyle/>
          <a:p>
            <a:r>
              <a:rPr lang="en-US" dirty="0"/>
              <a:t>What is reflex action?</a:t>
            </a:r>
            <a:br>
              <a:rPr lang="en-US" dirty="0"/>
            </a:br>
            <a:endParaRPr lang="en-US" dirty="0"/>
          </a:p>
        </p:txBody>
      </p:sp>
      <p:sp>
        <p:nvSpPr>
          <p:cNvPr id="3" name="Content Placeholder 2">
            <a:extLst>
              <a:ext uri="{FF2B5EF4-FFF2-40B4-BE49-F238E27FC236}">
                <a16:creationId xmlns:a16="http://schemas.microsoft.com/office/drawing/2014/main" id="{5063C25D-3E29-9967-28B6-63857C72B48F}"/>
              </a:ext>
            </a:extLst>
          </p:cNvPr>
          <p:cNvSpPr>
            <a:spLocks noGrp="1"/>
          </p:cNvSpPr>
          <p:nvPr>
            <p:ph idx="1"/>
          </p:nvPr>
        </p:nvSpPr>
        <p:spPr>
          <a:xfrm>
            <a:off x="1079500" y="1790700"/>
            <a:ext cx="10026650" cy="4694506"/>
          </a:xfrm>
        </p:spPr>
        <p:txBody>
          <a:bodyPr/>
          <a:lstStyle/>
          <a:p>
            <a:r>
              <a:rPr lang="en-US" dirty="0"/>
              <a:t>Is an immediate response to a specific stimulus without conscious control</a:t>
            </a:r>
          </a:p>
          <a:p>
            <a:r>
              <a:rPr lang="en-US" dirty="0"/>
              <a:t>Reflex actions are rapid and automatic</a:t>
            </a:r>
          </a:p>
          <a:p>
            <a:r>
              <a:rPr lang="en-US" dirty="0"/>
              <a:t>Reflex actions are examples of involuntary actions</a:t>
            </a:r>
          </a:p>
          <a:p>
            <a:r>
              <a:rPr lang="en-US" dirty="0"/>
              <a:t>There are two kinds of reflex actions:</a:t>
            </a:r>
          </a:p>
          <a:p>
            <a:r>
              <a:rPr lang="en-US" sz="2400" b="1" dirty="0">
                <a:solidFill>
                  <a:schemeClr val="bg2">
                    <a:lumMod val="75000"/>
                    <a:lumOff val="25000"/>
                    <a:alpha val="70000"/>
                  </a:schemeClr>
                </a:solidFill>
              </a:rPr>
              <a:t>A</a:t>
            </a:r>
            <a:r>
              <a:rPr lang="en-US" dirty="0">
                <a:solidFill>
                  <a:schemeClr val="bg2">
                    <a:lumMod val="75000"/>
                    <a:lumOff val="25000"/>
                    <a:alpha val="70000"/>
                  </a:schemeClr>
                </a:solidFill>
              </a:rPr>
              <a:t>- </a:t>
            </a:r>
            <a:r>
              <a:rPr lang="en-US" sz="2400" b="1" dirty="0">
                <a:solidFill>
                  <a:schemeClr val="bg2">
                    <a:lumMod val="75000"/>
                    <a:lumOff val="25000"/>
                    <a:alpha val="70000"/>
                  </a:schemeClr>
                </a:solidFill>
              </a:rPr>
              <a:t>Cranial Reflexes</a:t>
            </a:r>
          </a:p>
          <a:p>
            <a:r>
              <a:rPr lang="en-US" dirty="0"/>
              <a:t>Controlled by the brain and usually occur in the head region. Ex, pupil reflexes, blinking, salivation</a:t>
            </a:r>
          </a:p>
          <a:p>
            <a:r>
              <a:rPr lang="en-US" sz="2400" b="1" dirty="0">
                <a:solidFill>
                  <a:schemeClr val="bg2">
                    <a:lumMod val="75000"/>
                    <a:lumOff val="25000"/>
                    <a:alpha val="70000"/>
                  </a:schemeClr>
                </a:solidFill>
              </a:rPr>
              <a:t>B- Spinal Reflexes</a:t>
            </a:r>
          </a:p>
          <a:p>
            <a:r>
              <a:rPr lang="en-US" dirty="0"/>
              <a:t>Controlled by the spinal cord. Ex, knee –jerk reflex</a:t>
            </a:r>
          </a:p>
        </p:txBody>
      </p:sp>
    </p:spTree>
    <p:extLst>
      <p:ext uri="{BB962C8B-B14F-4D97-AF65-F5344CB8AC3E}">
        <p14:creationId xmlns:p14="http://schemas.microsoft.com/office/powerpoint/2010/main" val="399762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3" name="Freeform: Shape 12">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5" name="Freeform: Shape 14">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8" name="Rectangle 1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FB470-DDF1-FDA2-3BD1-FC85B3FADBC5}"/>
              </a:ext>
            </a:extLst>
          </p:cNvPr>
          <p:cNvSpPr>
            <a:spLocks noGrp="1"/>
          </p:cNvSpPr>
          <p:nvPr>
            <p:ph type="title"/>
          </p:nvPr>
        </p:nvSpPr>
        <p:spPr>
          <a:xfrm>
            <a:off x="1085851" y="1089025"/>
            <a:ext cx="4451349" cy="1532951"/>
          </a:xfrm>
        </p:spPr>
        <p:txBody>
          <a:bodyPr vert="horz" lIns="0" tIns="0" rIns="0" bIns="0" rtlCol="0" anchor="b" anchorCtr="0">
            <a:normAutofit/>
          </a:bodyPr>
          <a:lstStyle/>
          <a:p>
            <a:pPr algn="ctr"/>
            <a:r>
              <a:rPr lang="en-US" dirty="0"/>
              <a:t>What happens when you touch hot object?</a:t>
            </a:r>
          </a:p>
        </p:txBody>
      </p:sp>
      <p:grpSp>
        <p:nvGrpSpPr>
          <p:cNvPr id="20" name="Group 19">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0275" y="2840038"/>
            <a:ext cx="2216150" cy="1177924"/>
            <a:chOff x="4987925" y="2840038"/>
            <a:chExt cx="2216150" cy="1177924"/>
          </a:xfrm>
        </p:grpSpPr>
        <p:sp>
          <p:nvSpPr>
            <p:cNvPr id="21" name="Rectangle 20">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32" name="Freeform: Shape 31">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Freeform: Shape 32">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5" name="Group 24">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26" name="Group 25">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30" name="Freeform: Shape 29">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1" name="Straight Connector 30">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28" name="Freeform: Shape 27">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Connector 28">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5" name="Rectangle 34">
            <a:extLst>
              <a:ext uri="{FF2B5EF4-FFF2-40B4-BE49-F238E27FC236}">
                <a16:creationId xmlns:a16="http://schemas.microsoft.com/office/drawing/2014/main" id="{8036B80B-269D-4F02-9EF9-A6A4E917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a:extLst>
              <a:ext uri="{FF2B5EF4-FFF2-40B4-BE49-F238E27FC236}">
                <a16:creationId xmlns:a16="http://schemas.microsoft.com/office/drawing/2014/main" id="{6CE1EA95-FC58-60A2-7738-CD1644538931}"/>
              </a:ext>
            </a:extLst>
          </p:cNvPr>
          <p:cNvPicPr>
            <a:picLocks noGrp="1" noChangeAspect="1"/>
          </p:cNvPicPr>
          <p:nvPr>
            <p:ph idx="1"/>
          </p:nvPr>
        </p:nvPicPr>
        <p:blipFill>
          <a:blip r:embed="rId2"/>
          <a:stretch>
            <a:fillRect/>
          </a:stretch>
        </p:blipFill>
        <p:spPr>
          <a:xfrm>
            <a:off x="6705841" y="-1"/>
            <a:ext cx="5486153" cy="6801729"/>
          </a:xfrm>
          <a:prstGeom prst="rect">
            <a:avLst/>
          </a:prstGeom>
        </p:spPr>
      </p:pic>
    </p:spTree>
    <p:extLst>
      <p:ext uri="{BB962C8B-B14F-4D97-AF65-F5344CB8AC3E}">
        <p14:creationId xmlns:p14="http://schemas.microsoft.com/office/powerpoint/2010/main" val="1930405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B399C-D7B6-A967-6C76-D6A88DD3ED90}"/>
              </a:ext>
            </a:extLst>
          </p:cNvPr>
          <p:cNvSpPr>
            <a:spLocks noGrp="1"/>
          </p:cNvSpPr>
          <p:nvPr>
            <p:ph type="title"/>
          </p:nvPr>
        </p:nvSpPr>
        <p:spPr>
          <a:xfrm>
            <a:off x="6663910" y="540033"/>
            <a:ext cx="4426782" cy="1331604"/>
          </a:xfrm>
        </p:spPr>
        <p:txBody>
          <a:bodyPr anchor="b">
            <a:normAutofit/>
          </a:bodyPr>
          <a:lstStyle/>
          <a:p>
            <a:pPr algn="ctr"/>
            <a:r>
              <a:rPr lang="en-US" dirty="0"/>
              <a:t>What is a reflex arc?</a:t>
            </a:r>
          </a:p>
        </p:txBody>
      </p:sp>
      <p:pic>
        <p:nvPicPr>
          <p:cNvPr id="5" name="Picture 4">
            <a:extLst>
              <a:ext uri="{FF2B5EF4-FFF2-40B4-BE49-F238E27FC236}">
                <a16:creationId xmlns:a16="http://schemas.microsoft.com/office/drawing/2014/main" id="{0BA32844-AAE4-6B29-777F-A32AA3033A26}"/>
              </a:ext>
            </a:extLst>
          </p:cNvPr>
          <p:cNvPicPr>
            <a:picLocks noChangeAspect="1"/>
          </p:cNvPicPr>
          <p:nvPr/>
        </p:nvPicPr>
        <p:blipFill>
          <a:blip r:embed="rId2"/>
          <a:stretch>
            <a:fillRect/>
          </a:stretch>
        </p:blipFill>
        <p:spPr>
          <a:xfrm>
            <a:off x="126610" y="2009996"/>
            <a:ext cx="6196818" cy="3610045"/>
          </a:xfrm>
          <a:prstGeom prst="rect">
            <a:avLst/>
          </a:prstGeom>
        </p:spPr>
      </p:pic>
      <p:cxnSp>
        <p:nvCxnSpPr>
          <p:cNvPr id="17"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73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EE5020-AAD7-3960-CEC0-0686451A543C}"/>
              </a:ext>
            </a:extLst>
          </p:cNvPr>
          <p:cNvSpPr>
            <a:spLocks noGrp="1"/>
          </p:cNvSpPr>
          <p:nvPr>
            <p:ph idx="1"/>
          </p:nvPr>
        </p:nvSpPr>
        <p:spPr>
          <a:xfrm>
            <a:off x="6645276" y="2759076"/>
            <a:ext cx="4460874" cy="3009899"/>
          </a:xfrm>
        </p:spPr>
        <p:txBody>
          <a:bodyPr>
            <a:normAutofit/>
          </a:bodyPr>
          <a:lstStyle/>
          <a:p>
            <a:r>
              <a:rPr lang="en-US" dirty="0"/>
              <a:t>Is the shortest pathway by which nerve impulses travel from the receptor to the effector in a reflex action</a:t>
            </a:r>
          </a:p>
          <a:p>
            <a:endParaRPr lang="en-US" dirty="0"/>
          </a:p>
        </p:txBody>
      </p:sp>
    </p:spTree>
    <p:extLst>
      <p:ext uri="{BB962C8B-B14F-4D97-AF65-F5344CB8AC3E}">
        <p14:creationId xmlns:p14="http://schemas.microsoft.com/office/powerpoint/2010/main" val="1765232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770BE-CBA4-4813-D3E2-CF88B77C3A0C}"/>
              </a:ext>
            </a:extLst>
          </p:cNvPr>
          <p:cNvSpPr>
            <a:spLocks noGrp="1"/>
          </p:cNvSpPr>
          <p:nvPr>
            <p:ph type="title"/>
          </p:nvPr>
        </p:nvSpPr>
        <p:spPr>
          <a:xfrm>
            <a:off x="540988" y="540033"/>
            <a:ext cx="3884962" cy="1331604"/>
          </a:xfrm>
        </p:spPr>
        <p:txBody>
          <a:bodyPr vert="horz" lIns="0" tIns="0" rIns="0" bIns="0" rtlCol="0" anchor="b" anchorCtr="0">
            <a:normAutofit/>
          </a:bodyPr>
          <a:lstStyle/>
          <a:p>
            <a:pPr algn="ctr"/>
            <a:r>
              <a:rPr lang="en-US" b="1"/>
              <a:t>Spinal cord</a:t>
            </a:r>
          </a:p>
        </p:txBody>
      </p:sp>
      <p:cxnSp>
        <p:nvCxnSpPr>
          <p:cNvPr id="1033" name="Straight Connector 103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4BBEB4-4249-0F81-F26A-AD20ED482BF5}"/>
              </a:ext>
            </a:extLst>
          </p:cNvPr>
          <p:cNvSpPr>
            <a:spLocks noGrp="1"/>
          </p:cNvSpPr>
          <p:nvPr>
            <p:ph sz="half" idx="1"/>
          </p:nvPr>
        </p:nvSpPr>
        <p:spPr>
          <a:xfrm>
            <a:off x="540988" y="2759076"/>
            <a:ext cx="3884962" cy="3009899"/>
          </a:xfrm>
        </p:spPr>
        <p:txBody>
          <a:bodyPr vert="horz" lIns="0" tIns="0" rIns="0" bIns="0" rtlCol="0" anchor="t" anchorCtr="0">
            <a:normAutofit/>
          </a:bodyPr>
          <a:lstStyle/>
          <a:p>
            <a:pPr>
              <a:lnSpc>
                <a:spcPct val="115000"/>
              </a:lnSpc>
            </a:pPr>
            <a:endParaRPr lang="en-US" sz="1400" b="0" i="0" u="none" strike="noStrike" baseline="0"/>
          </a:p>
          <a:p>
            <a:pPr>
              <a:lnSpc>
                <a:spcPct val="115000"/>
              </a:lnSpc>
            </a:pPr>
            <a:r>
              <a:rPr lang="en-US" sz="1400" b="1" i="0" u="none" strike="noStrike" baseline="0"/>
              <a:t>Spinal Cord</a:t>
            </a:r>
            <a:r>
              <a:rPr lang="en-US" sz="1400" b="0" i="0" u="none" strike="noStrike" baseline="0"/>
              <a:t>: is a long white cord, consisting of thousands of nerve cells. It is protected by the vertebral column. </a:t>
            </a:r>
          </a:p>
          <a:p>
            <a:pPr>
              <a:lnSpc>
                <a:spcPct val="115000"/>
              </a:lnSpc>
            </a:pPr>
            <a:r>
              <a:rPr lang="en-US" sz="1400" b="0" i="0" u="none" strike="noStrike" baseline="0"/>
              <a:t>•In a transverse section, a spinal cord, shows two zones, an interior grey matter which contains the cell bodies of motor and connector neurones, and external white matter which contains  nerve fibresof neurones.  </a:t>
            </a:r>
          </a:p>
          <a:p>
            <a:pPr>
              <a:lnSpc>
                <a:spcPct val="115000"/>
              </a:lnSpc>
            </a:pPr>
            <a:endParaRPr lang="en-US" sz="1400"/>
          </a:p>
        </p:txBody>
      </p:sp>
      <p:sp>
        <p:nvSpPr>
          <p:cNvPr id="1035" name="Rectangle 1034">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26" name="Picture 2" descr="Draw and labelled diagram of TS of spinal cord and class 11 biology CBSE">
            <a:extLst>
              <a:ext uri="{FF2B5EF4-FFF2-40B4-BE49-F238E27FC236}">
                <a16:creationId xmlns:a16="http://schemas.microsoft.com/office/drawing/2014/main" id="{38E1A548-E02C-EF97-9EF5-0E295165FD5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537200" y="1998569"/>
            <a:ext cx="6113812" cy="2858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187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E78F-2F98-3B45-F8E3-BE776AFE2501}"/>
              </a:ext>
            </a:extLst>
          </p:cNvPr>
          <p:cNvSpPr>
            <a:spLocks noGrp="1"/>
          </p:cNvSpPr>
          <p:nvPr>
            <p:ph type="title"/>
          </p:nvPr>
        </p:nvSpPr>
        <p:spPr/>
        <p:txBody>
          <a:bodyPr/>
          <a:lstStyle/>
          <a:p>
            <a:pPr algn="l"/>
            <a:br>
              <a:rPr lang="en-US" sz="1800" b="0" i="0" u="none" strike="noStrike" baseline="0" dirty="0">
                <a:solidFill>
                  <a:srgbClr val="000000"/>
                </a:solidFill>
                <a:latin typeface="Calibri" panose="020F0502020204030204" pitchFamily="34" charset="0"/>
              </a:rPr>
            </a:br>
            <a:r>
              <a:rPr lang="en-US" sz="1800" b="0" i="0" u="none" strike="noStrike" baseline="0" dirty="0">
                <a:latin typeface="Calibri" panose="020F0502020204030204" pitchFamily="34" charset="0"/>
              </a:rPr>
              <a:t>The spinal nerves divide into </a:t>
            </a:r>
            <a:r>
              <a:rPr lang="en-US" sz="1800" b="0" i="0" u="none" strike="noStrike" baseline="0" dirty="0">
                <a:solidFill>
                  <a:schemeClr val="bg2">
                    <a:lumMod val="50000"/>
                    <a:lumOff val="50000"/>
                  </a:schemeClr>
                </a:solidFill>
                <a:latin typeface="Calibri" panose="020F0502020204030204" pitchFamily="34" charset="0"/>
              </a:rPr>
              <a:t>two</a:t>
            </a:r>
            <a:r>
              <a:rPr lang="en-US" sz="1800" b="0" i="0" u="none" strike="noStrike" baseline="0" dirty="0">
                <a:latin typeface="Calibri" panose="020F0502020204030204" pitchFamily="34" charset="0"/>
              </a:rPr>
              <a:t> roots at the point where they join the spinal cord.</a:t>
            </a:r>
            <a:br>
              <a:rPr lang="en-US" sz="1800" b="0" i="0" u="none" strike="noStrike" baseline="0" dirty="0">
                <a:latin typeface="Calibri" panose="020F0502020204030204" pitchFamily="34" charset="0"/>
              </a:rPr>
            </a:br>
            <a:br>
              <a:rPr lang="en-US" sz="1800" b="0" i="0" u="none" strike="noStrike" baseline="0" dirty="0">
                <a:latin typeface="Calibri" panose="020F0502020204030204" pitchFamily="34" charset="0"/>
              </a:rPr>
            </a:br>
            <a:br>
              <a:rPr lang="en-US" sz="1800" b="0" i="0" u="none" strike="noStrike" baseline="0" dirty="0">
                <a:latin typeface="Calibri" panose="020F0502020204030204" pitchFamily="34" charset="0"/>
              </a:rPr>
            </a:br>
            <a:r>
              <a:rPr lang="en-US" sz="1800" b="0" i="0" u="none" strike="noStrike" baseline="0" dirty="0">
                <a:latin typeface="Arial" panose="020B0604020202020204" pitchFamily="34" charset="0"/>
              </a:rPr>
              <a:t>•</a:t>
            </a:r>
            <a:r>
              <a:rPr lang="en-US" sz="1800" b="1" i="0" u="none" strike="noStrike" baseline="0" dirty="0">
                <a:solidFill>
                  <a:schemeClr val="bg2">
                    <a:lumMod val="50000"/>
                    <a:lumOff val="50000"/>
                  </a:schemeClr>
                </a:solidFill>
                <a:latin typeface="Calibri" panose="020F0502020204030204" pitchFamily="34" charset="0"/>
              </a:rPr>
              <a:t>Dorsal root</a:t>
            </a:r>
            <a:r>
              <a:rPr lang="en-US" sz="1800" b="0" i="0" u="none" strike="noStrike" baseline="0" dirty="0">
                <a:latin typeface="Calibri" panose="020F0502020204030204" pitchFamily="34" charset="0"/>
              </a:rPr>
              <a:t>–contains the sensory neurons. The cell body of these </a:t>
            </a:r>
            <a:r>
              <a:rPr lang="en-US" sz="1800" b="0" i="0" u="none" strike="noStrike" baseline="0" dirty="0" err="1">
                <a:latin typeface="Calibri" panose="020F0502020204030204" pitchFamily="34" charset="0"/>
              </a:rPr>
              <a:t>neuronesare</a:t>
            </a:r>
            <a:r>
              <a:rPr lang="en-US" sz="1800" b="0" i="0" u="none" strike="noStrike" baseline="0" dirty="0">
                <a:latin typeface="Calibri" panose="020F0502020204030204" pitchFamily="34" charset="0"/>
              </a:rPr>
              <a:t> found in ganglion in the dorsal root. </a:t>
            </a:r>
            <a:br>
              <a:rPr lang="en-US" sz="1800" b="0" i="0" u="none" strike="noStrike" baseline="0" dirty="0">
                <a:latin typeface="Calibri" panose="020F0502020204030204" pitchFamily="34" charset="0"/>
              </a:rPr>
            </a:br>
            <a:br>
              <a:rPr lang="en-US" sz="1800" b="0" i="0" u="none" strike="noStrike" baseline="0" dirty="0">
                <a:latin typeface="Calibri" panose="020F0502020204030204" pitchFamily="34" charset="0"/>
              </a:rPr>
            </a:br>
            <a:r>
              <a:rPr lang="en-US" sz="1800" b="0" i="0" u="none" strike="noStrike" baseline="0" dirty="0">
                <a:latin typeface="Arial" panose="020B0604020202020204" pitchFamily="34" charset="0"/>
              </a:rPr>
              <a:t>•</a:t>
            </a:r>
            <a:r>
              <a:rPr lang="en-US" sz="1800" b="0" i="0" u="none" strike="noStrike" baseline="0" dirty="0">
                <a:solidFill>
                  <a:schemeClr val="bg2">
                    <a:lumMod val="50000"/>
                    <a:lumOff val="50000"/>
                  </a:schemeClr>
                </a:solidFill>
                <a:latin typeface="Calibri" panose="020F0502020204030204" pitchFamily="34" charset="0"/>
              </a:rPr>
              <a:t>Ventral root </a:t>
            </a:r>
            <a:r>
              <a:rPr lang="en-US" sz="1800" b="0" i="0" u="none" strike="noStrike" baseline="0" dirty="0">
                <a:latin typeface="Calibri" panose="020F0502020204030204" pitchFamily="34" charset="0"/>
              </a:rPr>
              <a:t>-contains motor fibers of motor </a:t>
            </a:r>
            <a:r>
              <a:rPr lang="en-US" sz="1800" b="0" i="0" u="none" strike="noStrike" baseline="0" dirty="0" err="1">
                <a:latin typeface="Calibri" panose="020F0502020204030204" pitchFamily="34" charset="0"/>
              </a:rPr>
              <a:t>neurones</a:t>
            </a:r>
            <a:r>
              <a:rPr lang="en-US" sz="1800" b="0" i="0" u="none" strike="noStrike" baseline="0" dirty="0">
                <a:solidFill>
                  <a:srgbClr val="000000"/>
                </a:solidFill>
                <a:latin typeface="Calibri" panose="020F0502020204030204" pitchFamily="34" charset="0"/>
              </a:rPr>
              <a:t>. </a:t>
            </a:r>
            <a:br>
              <a:rPr lang="en-US" sz="1800" b="0" i="0" u="none" strike="noStrike" baseline="0" dirty="0">
                <a:solidFill>
                  <a:srgbClr val="000000"/>
                </a:solidFill>
                <a:latin typeface="Calibri" panose="020F0502020204030204" pitchFamily="34" charset="0"/>
              </a:rPr>
            </a:br>
            <a:endParaRPr lang="en-US" dirty="0"/>
          </a:p>
        </p:txBody>
      </p:sp>
    </p:spTree>
    <p:extLst>
      <p:ext uri="{BB962C8B-B14F-4D97-AF65-F5344CB8AC3E}">
        <p14:creationId xmlns:p14="http://schemas.microsoft.com/office/powerpoint/2010/main" val="2875763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2FF5-DA9A-C0B9-FDF7-300BF2E912EE}"/>
              </a:ext>
            </a:extLst>
          </p:cNvPr>
          <p:cNvSpPr>
            <a:spLocks noGrp="1"/>
          </p:cNvSpPr>
          <p:nvPr>
            <p:ph type="title"/>
          </p:nvPr>
        </p:nvSpPr>
        <p:spPr/>
        <p:txBody>
          <a:bodyPr/>
          <a:lstStyle/>
          <a:p>
            <a:pPr algn="l"/>
            <a:br>
              <a:rPr lang="en-US" sz="1800" b="0" i="0" u="none" strike="noStrike" baseline="0" dirty="0">
                <a:latin typeface="Calibri" panose="020F0502020204030204" pitchFamily="34" charset="0"/>
              </a:rPr>
            </a:br>
            <a:r>
              <a:rPr lang="en-US" sz="1800" b="0" i="0" u="none" strike="noStrike" baseline="0" dirty="0">
                <a:latin typeface="Calibri" panose="020F0502020204030204" pitchFamily="34" charset="0"/>
              </a:rPr>
              <a:t>Function of spinal cord</a:t>
            </a:r>
            <a:br>
              <a:rPr lang="en-US" sz="1800" b="0" i="0" u="none" strike="noStrike" baseline="0">
                <a:latin typeface="Calibri" panose="020F0502020204030204" pitchFamily="34" charset="0"/>
              </a:rPr>
            </a:br>
            <a:r>
              <a:rPr lang="en-US" sz="1800" b="0" i="0" u="none" strike="noStrike" baseline="0">
                <a:latin typeface="Calibri" panose="020F0502020204030204" pitchFamily="34" charset="0"/>
              </a:rPr>
              <a:t>It </a:t>
            </a:r>
            <a:r>
              <a:rPr lang="en-US" sz="1800" b="0" i="0" u="none" strike="noStrike" baseline="0" dirty="0">
                <a:latin typeface="Calibri" panose="020F0502020204030204" pitchFamily="34" charset="0"/>
              </a:rPr>
              <a:t>concerns with: </a:t>
            </a:r>
            <a:br>
              <a:rPr lang="en-US" sz="1800" b="0" i="0" u="none" strike="noStrike" baseline="0" dirty="0">
                <a:latin typeface="Calibri" panose="020F0502020204030204" pitchFamily="34" charset="0"/>
              </a:rPr>
            </a:br>
            <a:br>
              <a:rPr lang="en-US" sz="1800" b="0" i="0" u="none" strike="noStrike" baseline="0" dirty="0">
                <a:latin typeface="Calibri" panose="020F0502020204030204" pitchFamily="34" charset="0"/>
              </a:rPr>
            </a:br>
            <a:r>
              <a:rPr lang="en-US" sz="1800" dirty="0">
                <a:latin typeface="Arial" panose="020B0604020202020204" pitchFamily="34" charset="0"/>
              </a:rPr>
              <a:t>1- </a:t>
            </a:r>
            <a:r>
              <a:rPr lang="en-US" sz="1800" b="0" i="0" u="none" strike="noStrike" baseline="0" dirty="0">
                <a:latin typeface="Calibri" panose="020F0502020204030204" pitchFamily="34" charset="0"/>
              </a:rPr>
              <a:t>Reflex actions involving body structure below the neck. </a:t>
            </a:r>
            <a:br>
              <a:rPr lang="en-US" sz="1800" b="0" i="0" u="none" strike="noStrike" baseline="0" dirty="0">
                <a:latin typeface="Calibri" panose="020F0502020204030204" pitchFamily="34" charset="0"/>
              </a:rPr>
            </a:br>
            <a:r>
              <a:rPr lang="en-US" sz="1800" dirty="0">
                <a:latin typeface="Arial" panose="020B0604020202020204" pitchFamily="34" charset="0"/>
              </a:rPr>
              <a:t>2- </a:t>
            </a:r>
            <a:r>
              <a:rPr lang="en-US" sz="1800" b="0" i="0" u="none" strike="noStrike" baseline="0" dirty="0">
                <a:latin typeface="Calibri" panose="020F0502020204030204" pitchFamily="34" charset="0"/>
              </a:rPr>
              <a:t>Conducting sensory impulses from the skin and muscles to the brain.</a:t>
            </a:r>
            <a:br>
              <a:rPr lang="en-US" sz="1800" b="0" i="0" u="none" strike="noStrike" baseline="0" dirty="0">
                <a:latin typeface="Calibri" panose="020F0502020204030204" pitchFamily="34" charset="0"/>
              </a:rPr>
            </a:br>
            <a:r>
              <a:rPr lang="en-US" sz="1800" dirty="0">
                <a:latin typeface="Arial" panose="020B0604020202020204" pitchFamily="34" charset="0"/>
              </a:rPr>
              <a:t>3- </a:t>
            </a:r>
            <a:r>
              <a:rPr lang="en-US" sz="1800" b="0" i="0" u="none" strike="noStrike" baseline="0" dirty="0">
                <a:latin typeface="Calibri" panose="020F0502020204030204" pitchFamily="34" charset="0"/>
              </a:rPr>
              <a:t>Carrying motor impulses from the brain to the muscles of trunk and limbs. </a:t>
            </a:r>
            <a:br>
              <a:rPr lang="en-US" sz="1800" b="0" i="0" u="none" strike="noStrike" baseline="0" dirty="0">
                <a:latin typeface="Calibri" panose="020F0502020204030204" pitchFamily="34" charset="0"/>
              </a:rPr>
            </a:br>
            <a:br>
              <a:rPr lang="en-US" sz="1800" b="0" i="0" u="none" strike="noStrike" baseline="0" dirty="0">
                <a:latin typeface="Calibri" panose="020F0502020204030204" pitchFamily="34" charset="0"/>
              </a:rPr>
            </a:br>
            <a:r>
              <a:rPr lang="en-US" sz="1800" b="0" i="0" u="none" strike="noStrike" baseline="0" dirty="0">
                <a:solidFill>
                  <a:srgbClr val="888888"/>
                </a:solidFill>
                <a:latin typeface="Calibri" panose="020F0502020204030204" pitchFamily="34" charset="0"/>
              </a:rPr>
              <a:t> </a:t>
            </a:r>
            <a:endParaRPr lang="en-US" dirty="0"/>
          </a:p>
        </p:txBody>
      </p:sp>
    </p:spTree>
    <p:extLst>
      <p:ext uri="{BB962C8B-B14F-4D97-AF65-F5344CB8AC3E}">
        <p14:creationId xmlns:p14="http://schemas.microsoft.com/office/powerpoint/2010/main" val="114025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458C4A-2688-B593-B37E-D168871125E8}"/>
              </a:ext>
            </a:extLst>
          </p:cNvPr>
          <p:cNvSpPr>
            <a:spLocks noGrp="1"/>
          </p:cNvSpPr>
          <p:nvPr>
            <p:ph type="title"/>
          </p:nvPr>
        </p:nvSpPr>
        <p:spPr>
          <a:xfrm>
            <a:off x="1080000" y="540000"/>
            <a:ext cx="3345950" cy="2303213"/>
          </a:xfrm>
        </p:spPr>
        <p:txBody>
          <a:bodyPr anchor="ctr">
            <a:normAutofit/>
          </a:bodyPr>
          <a:lstStyle/>
          <a:p>
            <a:pPr algn="ctr">
              <a:lnSpc>
                <a:spcPct val="90000"/>
              </a:lnSpc>
            </a:pPr>
            <a:r>
              <a:rPr lang="en-US" sz="2600"/>
              <a:t>How is reflex action different from voluntary action?</a:t>
            </a:r>
          </a:p>
        </p:txBody>
      </p:sp>
      <p:cxnSp>
        <p:nvCxnSpPr>
          <p:cNvPr id="12" name="Straight Connector 11">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91EC26-F626-9F8E-2ADD-9C8F1E4C1539}"/>
              </a:ext>
            </a:extLst>
          </p:cNvPr>
          <p:cNvSpPr>
            <a:spLocks noGrp="1"/>
          </p:cNvSpPr>
          <p:nvPr>
            <p:ph idx="1"/>
          </p:nvPr>
        </p:nvSpPr>
        <p:spPr>
          <a:xfrm>
            <a:off x="5543552" y="540000"/>
            <a:ext cx="6107460" cy="2303213"/>
          </a:xfrm>
        </p:spPr>
        <p:txBody>
          <a:bodyPr anchor="ctr">
            <a:normAutofit/>
          </a:bodyPr>
          <a:lstStyle/>
          <a:p>
            <a:endParaRPr lang="en-US" dirty="0"/>
          </a:p>
          <a:p>
            <a:endParaRPr lang="en-US" dirty="0"/>
          </a:p>
        </p:txBody>
      </p:sp>
      <p:sp useBgFill="1">
        <p:nvSpPr>
          <p:cNvPr id="14" name="Rectangle 13">
            <a:extLst>
              <a:ext uri="{FF2B5EF4-FFF2-40B4-BE49-F238E27FC236}">
                <a16:creationId xmlns:a16="http://schemas.microsoft.com/office/drawing/2014/main" id="{4AD52C5F-F278-4082-B0E5-5FDE4B8E2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a:extLst>
              <a:ext uri="{FF2B5EF4-FFF2-40B4-BE49-F238E27FC236}">
                <a16:creationId xmlns:a16="http://schemas.microsoft.com/office/drawing/2014/main" id="{C9E2A6FE-BB6A-B164-71BF-D1A16CF54D18}"/>
              </a:ext>
            </a:extLst>
          </p:cNvPr>
          <p:cNvPicPr>
            <a:picLocks noChangeAspect="1"/>
          </p:cNvPicPr>
          <p:nvPr/>
        </p:nvPicPr>
        <p:blipFill>
          <a:blip r:embed="rId2">
            <a:duotone>
              <a:schemeClr val="bg2">
                <a:shade val="45000"/>
                <a:satMod val="135000"/>
              </a:schemeClr>
              <a:prstClr val="white"/>
            </a:duotone>
          </a:blip>
          <a:stretch>
            <a:fillRect/>
          </a:stretch>
        </p:blipFill>
        <p:spPr>
          <a:xfrm>
            <a:off x="541339" y="3495822"/>
            <a:ext cx="11109674" cy="3108960"/>
          </a:xfrm>
          <a:prstGeom prst="rect">
            <a:avLst/>
          </a:prstGeom>
        </p:spPr>
      </p:pic>
    </p:spTree>
    <p:extLst>
      <p:ext uri="{BB962C8B-B14F-4D97-AF65-F5344CB8AC3E}">
        <p14:creationId xmlns:p14="http://schemas.microsoft.com/office/powerpoint/2010/main" val="313701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392C1-C364-5652-91E4-0580501160CB}"/>
              </a:ext>
            </a:extLst>
          </p:cNvPr>
          <p:cNvSpPr>
            <a:spLocks noGrp="1"/>
          </p:cNvSpPr>
          <p:nvPr>
            <p:ph type="title"/>
          </p:nvPr>
        </p:nvSpPr>
        <p:spPr>
          <a:xfrm>
            <a:off x="540988" y="540033"/>
            <a:ext cx="3884962" cy="1331604"/>
          </a:xfrm>
        </p:spPr>
        <p:txBody>
          <a:bodyPr vert="horz" lIns="0" tIns="0" rIns="0" bIns="0" rtlCol="0" anchor="b" anchorCtr="0">
            <a:normAutofit/>
          </a:bodyPr>
          <a:lstStyle/>
          <a:p>
            <a:pPr algn="ctr"/>
            <a:r>
              <a:rPr lang="en-US" sz="2600"/>
              <a:t>Nervous system consists of two parts</a:t>
            </a:r>
          </a:p>
        </p:txBody>
      </p:sp>
      <p:cxnSp>
        <p:nvCxnSpPr>
          <p:cNvPr id="13" name="Straight Connector 1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525922-C92D-FB6F-B7A1-6448478E02CD}"/>
              </a:ext>
            </a:extLst>
          </p:cNvPr>
          <p:cNvSpPr>
            <a:spLocks noGrp="1"/>
          </p:cNvSpPr>
          <p:nvPr>
            <p:ph sz="half" idx="1"/>
          </p:nvPr>
        </p:nvSpPr>
        <p:spPr>
          <a:xfrm>
            <a:off x="98474" y="2759076"/>
            <a:ext cx="4747846" cy="3965271"/>
          </a:xfrm>
        </p:spPr>
        <p:txBody>
          <a:bodyPr vert="horz" lIns="0" tIns="0" rIns="0" bIns="0" rtlCol="0" anchor="t" anchorCtr="0">
            <a:normAutofit/>
          </a:bodyPr>
          <a:lstStyle/>
          <a:p>
            <a:pPr marL="0" indent="0">
              <a:buNone/>
            </a:pPr>
            <a:r>
              <a:rPr lang="en-US" sz="2400" b="1" dirty="0"/>
              <a:t>1- Central nervous system</a:t>
            </a:r>
            <a:r>
              <a:rPr lang="en-US" dirty="0"/>
              <a:t>(CNS):</a:t>
            </a:r>
          </a:p>
          <a:p>
            <a:r>
              <a:rPr lang="en-US" dirty="0"/>
              <a:t>Consists of brain and spinal cord</a:t>
            </a:r>
          </a:p>
          <a:p>
            <a:endParaRPr lang="en-US" dirty="0"/>
          </a:p>
          <a:p>
            <a:pPr marL="0" indent="0">
              <a:buNone/>
            </a:pPr>
            <a:r>
              <a:rPr lang="en-US" sz="2400" b="1" dirty="0"/>
              <a:t>2- Peripheral nervous system</a:t>
            </a:r>
            <a:r>
              <a:rPr lang="en-US" dirty="0"/>
              <a:t>(PNS) </a:t>
            </a:r>
          </a:p>
          <a:p>
            <a:r>
              <a:rPr lang="en-US" dirty="0"/>
              <a:t>Consists of cranial nerves(from the brain), spinal nerves and sensory organs</a:t>
            </a:r>
          </a:p>
        </p:txBody>
      </p:sp>
      <p:sp>
        <p:nvSpPr>
          <p:cNvPr id="15" name="Rectangle 14">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Content Placeholder 5">
            <a:extLst>
              <a:ext uri="{FF2B5EF4-FFF2-40B4-BE49-F238E27FC236}">
                <a16:creationId xmlns:a16="http://schemas.microsoft.com/office/drawing/2014/main" id="{2A9C473D-8C4B-E2F1-BD6F-16C3B6DCF8AC}"/>
              </a:ext>
            </a:extLst>
          </p:cNvPr>
          <p:cNvPicPr>
            <a:picLocks noGrp="1" noChangeAspect="1"/>
          </p:cNvPicPr>
          <p:nvPr>
            <p:ph sz="half" idx="2"/>
          </p:nvPr>
        </p:nvPicPr>
        <p:blipFill>
          <a:blip r:embed="rId2"/>
          <a:stretch>
            <a:fillRect/>
          </a:stretch>
        </p:blipFill>
        <p:spPr>
          <a:xfrm>
            <a:off x="5537200" y="943937"/>
            <a:ext cx="6113812" cy="4967471"/>
          </a:xfrm>
          <a:prstGeom prst="rect">
            <a:avLst/>
          </a:prstGeom>
        </p:spPr>
      </p:pic>
    </p:spTree>
    <p:extLst>
      <p:ext uri="{BB962C8B-B14F-4D97-AF65-F5344CB8AC3E}">
        <p14:creationId xmlns:p14="http://schemas.microsoft.com/office/powerpoint/2010/main" val="80804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68BC-4449-D206-A7F2-5827DFB37049}"/>
              </a:ext>
            </a:extLst>
          </p:cNvPr>
          <p:cNvSpPr>
            <a:spLocks noGrp="1"/>
          </p:cNvSpPr>
          <p:nvPr>
            <p:ph type="title"/>
          </p:nvPr>
        </p:nvSpPr>
        <p:spPr>
          <a:xfrm>
            <a:off x="504305" y="338051"/>
            <a:ext cx="10601845" cy="6190212"/>
          </a:xfrm>
        </p:spPr>
        <p:txBody>
          <a:bodyPr>
            <a:normAutofit/>
          </a:bodyPr>
          <a:lstStyle/>
          <a:p>
            <a:pPr algn="l"/>
            <a:r>
              <a:rPr lang="en-US" sz="2400" b="1" dirty="0">
                <a:solidFill>
                  <a:schemeClr val="bg2">
                    <a:lumMod val="75000"/>
                    <a:lumOff val="25000"/>
                  </a:schemeClr>
                </a:solidFill>
                <a:latin typeface="Times New Roman" panose="02020603050405020304" pitchFamily="18" charset="0"/>
                <a:cs typeface="Times New Roman" panose="02020603050405020304" pitchFamily="18" charset="0"/>
              </a:rPr>
              <a:t>What are Effectors? </a:t>
            </a:r>
            <a:br>
              <a:rPr lang="en-US" sz="2400" b="1" dirty="0">
                <a:solidFill>
                  <a:schemeClr val="bg2">
                    <a:lumMod val="75000"/>
                    <a:lumOff val="25000"/>
                  </a:schemeClr>
                </a:solidFill>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Effectors are the muscles and glands which go into action when they receive impulses or hormones</a:t>
            </a:r>
            <a:r>
              <a:rPr lang="en-US" sz="2400" dirty="0"/>
              <a:t>.</a:t>
            </a:r>
            <a:br>
              <a:rPr lang="en-US" sz="2400" dirty="0"/>
            </a:br>
            <a:r>
              <a:rPr lang="en-US" sz="2400" dirty="0"/>
              <a:t> </a:t>
            </a:r>
            <a:br>
              <a:rPr lang="en-US" sz="2400" dirty="0"/>
            </a:br>
            <a:r>
              <a:rPr lang="en-US" sz="2400" dirty="0">
                <a:solidFill>
                  <a:schemeClr val="bg2">
                    <a:lumMod val="75000"/>
                    <a:lumOff val="25000"/>
                  </a:schemeClr>
                </a:solidFill>
                <a:latin typeface="Times New Roman" panose="02020603050405020304" pitchFamily="18" charset="0"/>
                <a:cs typeface="Times New Roman" panose="02020603050405020304" pitchFamily="18" charset="0"/>
              </a:rPr>
              <a:t>The Nerve Impulse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It is a series of electrical signals, which travel down a nerve fiber. All nerve impulses are similar (of electrical nature) but they go to different parts of the brain to be interpreted.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a:solidFill>
                  <a:schemeClr val="bg2">
                    <a:lumMod val="75000"/>
                    <a:lumOff val="25000"/>
                  </a:schemeClr>
                </a:solidFill>
                <a:latin typeface="Times New Roman" panose="02020603050405020304" pitchFamily="18" charset="0"/>
                <a:cs typeface="Times New Roman" panose="02020603050405020304" pitchFamily="18" charset="0"/>
              </a:rPr>
              <a:t>Speed of pulse: </a:t>
            </a:r>
            <a:r>
              <a:rPr lang="en-US" sz="2400" dirty="0">
                <a:latin typeface="Times New Roman" panose="02020603050405020304" pitchFamily="18" charset="0"/>
                <a:cs typeface="Times New Roman" panose="02020603050405020304" pitchFamily="18" charset="0"/>
              </a:rPr>
              <a:t>100 m per second.</a:t>
            </a:r>
          </a:p>
        </p:txBody>
      </p:sp>
    </p:spTree>
    <p:extLst>
      <p:ext uri="{BB962C8B-B14F-4D97-AF65-F5344CB8AC3E}">
        <p14:creationId xmlns:p14="http://schemas.microsoft.com/office/powerpoint/2010/main" val="3134353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26B7-C8B6-289A-09CB-F53E3B00B87C}"/>
              </a:ext>
            </a:extLst>
          </p:cNvPr>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 </a:t>
            </a:r>
            <a:r>
              <a:rPr lang="en-US" b="1" dirty="0">
                <a:solidFill>
                  <a:schemeClr val="bg2">
                    <a:lumMod val="75000"/>
                    <a:lumOff val="25000"/>
                  </a:schemeClr>
                </a:solidFill>
                <a:latin typeface="Times New Roman" panose="02020603050405020304" pitchFamily="18" charset="0"/>
                <a:cs typeface="Times New Roman" panose="02020603050405020304" pitchFamily="18" charset="0"/>
              </a:rPr>
              <a:t>Types of Impulses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a:solidFill>
                  <a:schemeClr val="bg2">
                    <a:lumMod val="75000"/>
                    <a:lumOff val="25000"/>
                  </a:schemeClr>
                </a:solidFill>
                <a:latin typeface="Times New Roman" panose="02020603050405020304" pitchFamily="18" charset="0"/>
                <a:cs typeface="Times New Roman" panose="02020603050405020304" pitchFamily="18" charset="0"/>
              </a:rPr>
              <a:t>Sensory Impulses</a:t>
            </a:r>
            <a:r>
              <a:rPr lang="en-US" dirty="0">
                <a:latin typeface="Times New Roman" panose="02020603050405020304" pitchFamily="18" charset="0"/>
                <a:cs typeface="Times New Roman" panose="02020603050405020304" pitchFamily="18" charset="0"/>
              </a:rPr>
              <a:t>: these are nerve impulses from the sense organs to the CNS.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a:solidFill>
                  <a:schemeClr val="bg2">
                    <a:lumMod val="75000"/>
                    <a:lumOff val="25000"/>
                  </a:schemeClr>
                </a:solidFill>
                <a:latin typeface="Times New Roman" panose="02020603050405020304" pitchFamily="18" charset="0"/>
                <a:cs typeface="Times New Roman" panose="02020603050405020304" pitchFamily="18" charset="0"/>
              </a:rPr>
              <a:t>Motor Impulses</a:t>
            </a:r>
            <a:r>
              <a:rPr lang="en-US" dirty="0">
                <a:latin typeface="Times New Roman" panose="02020603050405020304" pitchFamily="18" charset="0"/>
                <a:cs typeface="Times New Roman" panose="02020603050405020304" pitchFamily="18" charset="0"/>
              </a:rPr>
              <a:t>: these are impulse from the CNS to the effectors.</a:t>
            </a:r>
          </a:p>
        </p:txBody>
      </p:sp>
    </p:spTree>
    <p:extLst>
      <p:ext uri="{BB962C8B-B14F-4D97-AF65-F5344CB8AC3E}">
        <p14:creationId xmlns:p14="http://schemas.microsoft.com/office/powerpoint/2010/main" val="409903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uron system in yellow and light blue">
            <a:extLst>
              <a:ext uri="{FF2B5EF4-FFF2-40B4-BE49-F238E27FC236}">
                <a16:creationId xmlns:a16="http://schemas.microsoft.com/office/drawing/2014/main" id="{A5916E1E-AC4C-4577-F29E-81349AA4A9E2}"/>
              </a:ext>
            </a:extLst>
          </p:cNvPr>
          <p:cNvPicPr>
            <a:picLocks noChangeAspect="1"/>
          </p:cNvPicPr>
          <p:nvPr/>
        </p:nvPicPr>
        <p:blipFill rotWithShape="1">
          <a:blip r:embed="rId2"/>
          <a:srcRect l="30750" r="30727" b="1"/>
          <a:stretch/>
        </p:blipFill>
        <p:spPr>
          <a:xfrm>
            <a:off x="20" y="10"/>
            <a:ext cx="3870969" cy="6857990"/>
          </a:xfrm>
          <a:prstGeom prst="rect">
            <a:avLst/>
          </a:prstGeom>
        </p:spPr>
      </p:pic>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B782DC-7556-23A0-468A-8A5C75824A5E}"/>
              </a:ext>
            </a:extLst>
          </p:cNvPr>
          <p:cNvSpPr txBox="1"/>
          <p:nvPr/>
        </p:nvSpPr>
        <p:spPr>
          <a:xfrm>
            <a:off x="4984750" y="2759076"/>
            <a:ext cx="6121400" cy="3009899"/>
          </a:xfrm>
          <a:prstGeom prst="rect">
            <a:avLst/>
          </a:prstGeom>
        </p:spPr>
        <p:txBody>
          <a:bodyPr vert="horz" lIns="0" tIns="0" rIns="0" bIns="0" rtlCol="0" anchor="t" anchorCtr="0">
            <a:normAutofit/>
          </a:bodyPr>
          <a:lstStyle/>
          <a:p>
            <a:pPr>
              <a:lnSpc>
                <a:spcPct val="115000"/>
              </a:lnSpc>
              <a:spcAft>
                <a:spcPts val="600"/>
              </a:spcAft>
              <a:buClr>
                <a:schemeClr val="accent1">
                  <a:lumMod val="60000"/>
                  <a:lumOff val="40000"/>
                </a:schemeClr>
              </a:buClr>
            </a:pPr>
            <a:r>
              <a:rPr lang="en-US" sz="2000" b="1" dirty="0">
                <a:solidFill>
                  <a:schemeClr val="tx1">
                    <a:alpha val="70000"/>
                  </a:schemeClr>
                </a:solidFill>
              </a:rPr>
              <a:t>• </a:t>
            </a:r>
            <a:r>
              <a:rPr lang="en-US" sz="2000" b="1" dirty="0">
                <a:solidFill>
                  <a:schemeClr val="bg2">
                    <a:lumMod val="75000"/>
                    <a:lumOff val="25000"/>
                    <a:alpha val="70000"/>
                  </a:schemeClr>
                </a:solidFill>
              </a:rPr>
              <a:t>What are </a:t>
            </a:r>
            <a:r>
              <a:rPr lang="en-US" sz="2000" b="1" dirty="0" err="1">
                <a:solidFill>
                  <a:schemeClr val="bg2">
                    <a:lumMod val="75000"/>
                    <a:lumOff val="25000"/>
                    <a:alpha val="70000"/>
                  </a:schemeClr>
                </a:solidFill>
              </a:rPr>
              <a:t>Neurones</a:t>
            </a:r>
            <a:r>
              <a:rPr lang="en-US" sz="2000" b="1" dirty="0">
                <a:solidFill>
                  <a:schemeClr val="bg2">
                    <a:lumMod val="75000"/>
                    <a:lumOff val="25000"/>
                    <a:alpha val="70000"/>
                  </a:schemeClr>
                </a:solidFill>
              </a:rPr>
              <a:t>? </a:t>
            </a:r>
          </a:p>
          <a:p>
            <a:pPr>
              <a:lnSpc>
                <a:spcPct val="115000"/>
              </a:lnSpc>
              <a:spcAft>
                <a:spcPts val="600"/>
              </a:spcAft>
              <a:buClr>
                <a:schemeClr val="accent1">
                  <a:lumMod val="60000"/>
                  <a:lumOff val="40000"/>
                </a:schemeClr>
              </a:buClr>
            </a:pPr>
            <a:r>
              <a:rPr lang="en-US" sz="2000" dirty="0" err="1">
                <a:solidFill>
                  <a:schemeClr val="tx1">
                    <a:alpha val="70000"/>
                  </a:schemeClr>
                </a:solidFill>
              </a:rPr>
              <a:t>Neurones</a:t>
            </a:r>
            <a:r>
              <a:rPr lang="en-US" sz="2000" dirty="0">
                <a:solidFill>
                  <a:schemeClr val="tx1">
                    <a:alpha val="70000"/>
                  </a:schemeClr>
                </a:solidFill>
              </a:rPr>
              <a:t> are the nerve cells. </a:t>
            </a:r>
          </a:p>
          <a:p>
            <a:pPr>
              <a:lnSpc>
                <a:spcPct val="115000"/>
              </a:lnSpc>
              <a:spcAft>
                <a:spcPts val="600"/>
              </a:spcAft>
              <a:buClr>
                <a:schemeClr val="accent1">
                  <a:lumMod val="60000"/>
                  <a:lumOff val="40000"/>
                </a:schemeClr>
              </a:buClr>
            </a:pPr>
            <a:endParaRPr lang="en-US" sz="2000" dirty="0">
              <a:solidFill>
                <a:schemeClr val="tx1">
                  <a:alpha val="70000"/>
                </a:schemeClr>
              </a:solidFill>
            </a:endParaRPr>
          </a:p>
          <a:p>
            <a:pPr>
              <a:lnSpc>
                <a:spcPct val="115000"/>
              </a:lnSpc>
              <a:spcAft>
                <a:spcPts val="600"/>
              </a:spcAft>
              <a:buClr>
                <a:schemeClr val="accent1">
                  <a:lumMod val="60000"/>
                  <a:lumOff val="40000"/>
                </a:schemeClr>
              </a:buClr>
            </a:pPr>
            <a:r>
              <a:rPr lang="en-US" sz="2000" dirty="0">
                <a:solidFill>
                  <a:schemeClr val="tx1">
                    <a:alpha val="70000"/>
                  </a:schemeClr>
                </a:solidFill>
              </a:rPr>
              <a:t>• There are three types of </a:t>
            </a:r>
            <a:r>
              <a:rPr lang="en-US" sz="2000" dirty="0" err="1">
                <a:solidFill>
                  <a:schemeClr val="tx1">
                    <a:alpha val="70000"/>
                  </a:schemeClr>
                </a:solidFill>
              </a:rPr>
              <a:t>Neurones</a:t>
            </a:r>
            <a:r>
              <a:rPr lang="en-US" sz="2000" dirty="0">
                <a:solidFill>
                  <a:schemeClr val="tx1">
                    <a:alpha val="70000"/>
                  </a:schemeClr>
                </a:solidFill>
              </a:rPr>
              <a:t>:</a:t>
            </a:r>
          </a:p>
          <a:p>
            <a:pPr>
              <a:lnSpc>
                <a:spcPct val="115000"/>
              </a:lnSpc>
              <a:spcAft>
                <a:spcPts val="600"/>
              </a:spcAft>
              <a:buClr>
                <a:schemeClr val="accent1">
                  <a:lumMod val="60000"/>
                  <a:lumOff val="40000"/>
                </a:schemeClr>
              </a:buClr>
            </a:pPr>
            <a:r>
              <a:rPr lang="en-US" sz="2000" dirty="0">
                <a:solidFill>
                  <a:schemeClr val="tx1">
                    <a:alpha val="70000"/>
                  </a:schemeClr>
                </a:solidFill>
              </a:rPr>
              <a:t> • Motor </a:t>
            </a:r>
            <a:r>
              <a:rPr lang="en-US" sz="2000" dirty="0" err="1">
                <a:solidFill>
                  <a:schemeClr val="tx1">
                    <a:alpha val="70000"/>
                  </a:schemeClr>
                </a:solidFill>
              </a:rPr>
              <a:t>Neurones</a:t>
            </a:r>
            <a:r>
              <a:rPr lang="en-US" sz="2000" dirty="0">
                <a:solidFill>
                  <a:schemeClr val="tx1">
                    <a:alpha val="70000"/>
                  </a:schemeClr>
                </a:solidFill>
              </a:rPr>
              <a:t> </a:t>
            </a:r>
          </a:p>
          <a:p>
            <a:pPr>
              <a:lnSpc>
                <a:spcPct val="115000"/>
              </a:lnSpc>
              <a:spcAft>
                <a:spcPts val="600"/>
              </a:spcAft>
              <a:buClr>
                <a:schemeClr val="accent1">
                  <a:lumMod val="60000"/>
                  <a:lumOff val="40000"/>
                </a:schemeClr>
              </a:buClr>
            </a:pPr>
            <a:r>
              <a:rPr lang="en-US" sz="2000" dirty="0">
                <a:solidFill>
                  <a:schemeClr val="tx1">
                    <a:alpha val="70000"/>
                  </a:schemeClr>
                </a:solidFill>
              </a:rPr>
              <a:t>• Sensory </a:t>
            </a:r>
            <a:r>
              <a:rPr lang="en-US" sz="2000" dirty="0" err="1">
                <a:solidFill>
                  <a:schemeClr val="tx1">
                    <a:alpha val="70000"/>
                  </a:schemeClr>
                </a:solidFill>
              </a:rPr>
              <a:t>Neurones</a:t>
            </a:r>
            <a:endParaRPr lang="en-US" sz="2000" dirty="0">
              <a:solidFill>
                <a:schemeClr val="tx1">
                  <a:alpha val="70000"/>
                </a:schemeClr>
              </a:solidFill>
            </a:endParaRPr>
          </a:p>
          <a:p>
            <a:pPr>
              <a:lnSpc>
                <a:spcPct val="115000"/>
              </a:lnSpc>
              <a:spcAft>
                <a:spcPts val="600"/>
              </a:spcAft>
              <a:buClr>
                <a:schemeClr val="accent1">
                  <a:lumMod val="60000"/>
                  <a:lumOff val="40000"/>
                </a:schemeClr>
              </a:buClr>
            </a:pPr>
            <a:r>
              <a:rPr lang="en-US" sz="2000" dirty="0">
                <a:solidFill>
                  <a:schemeClr val="tx1">
                    <a:alpha val="70000"/>
                  </a:schemeClr>
                </a:solidFill>
              </a:rPr>
              <a:t> • Relay </a:t>
            </a:r>
            <a:r>
              <a:rPr lang="en-US" sz="2000" dirty="0" err="1">
                <a:solidFill>
                  <a:schemeClr val="tx1">
                    <a:alpha val="70000"/>
                  </a:schemeClr>
                </a:solidFill>
              </a:rPr>
              <a:t>Neurones</a:t>
            </a:r>
            <a:endParaRPr lang="en-US" sz="2000" dirty="0">
              <a:solidFill>
                <a:schemeClr val="tx1">
                  <a:alpha val="70000"/>
                </a:schemeClr>
              </a:solidFill>
            </a:endParaRPr>
          </a:p>
        </p:txBody>
      </p:sp>
    </p:spTree>
    <p:extLst>
      <p:ext uri="{BB962C8B-B14F-4D97-AF65-F5344CB8AC3E}">
        <p14:creationId xmlns:p14="http://schemas.microsoft.com/office/powerpoint/2010/main" val="391772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DA7044-42F1-1FFC-A659-23345EECDBAA}"/>
              </a:ext>
            </a:extLst>
          </p:cNvPr>
          <p:cNvPicPr>
            <a:picLocks noChangeAspect="1"/>
          </p:cNvPicPr>
          <p:nvPr/>
        </p:nvPicPr>
        <p:blipFill>
          <a:blip r:embed="rId2"/>
          <a:stretch>
            <a:fillRect/>
          </a:stretch>
        </p:blipFill>
        <p:spPr>
          <a:xfrm>
            <a:off x="2659878" y="0"/>
            <a:ext cx="6872243" cy="6858000"/>
          </a:xfrm>
          <a:prstGeom prst="rect">
            <a:avLst/>
          </a:prstGeom>
          <a:ln>
            <a:noFill/>
          </a:ln>
          <a:effectLst>
            <a:softEdge rad="112500"/>
          </a:effectLst>
        </p:spPr>
      </p:pic>
    </p:spTree>
    <p:extLst>
      <p:ext uri="{BB962C8B-B14F-4D97-AF65-F5344CB8AC3E}">
        <p14:creationId xmlns:p14="http://schemas.microsoft.com/office/powerpoint/2010/main" val="2286344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50C321-DD61-F0AB-4ADA-E0EB040B732E}"/>
              </a:ext>
            </a:extLst>
          </p:cNvPr>
          <p:cNvPicPr>
            <a:picLocks noChangeAspect="1"/>
          </p:cNvPicPr>
          <p:nvPr/>
        </p:nvPicPr>
        <p:blipFill>
          <a:blip r:embed="rId2"/>
          <a:stretch>
            <a:fillRect/>
          </a:stretch>
        </p:blipFill>
        <p:spPr>
          <a:xfrm>
            <a:off x="1730326" y="0"/>
            <a:ext cx="9151033"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1848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2" name="Freeform: Shape 1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4" name="Freeform: Shape 1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7" name="Rectangle 16">
            <a:extLst>
              <a:ext uri="{FF2B5EF4-FFF2-40B4-BE49-F238E27FC236}">
                <a16:creationId xmlns:a16="http://schemas.microsoft.com/office/drawing/2014/main" id="{922314F7-656D-4F4F-8050-CCD6FC0FC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D4216-1393-B934-91AB-7FE786E0D5AB}"/>
              </a:ext>
            </a:extLst>
          </p:cNvPr>
          <p:cNvSpPr>
            <a:spLocks noGrp="1"/>
          </p:cNvSpPr>
          <p:nvPr>
            <p:ph type="title"/>
          </p:nvPr>
        </p:nvSpPr>
        <p:spPr>
          <a:xfrm>
            <a:off x="1079510" y="531814"/>
            <a:ext cx="4457690" cy="1720850"/>
          </a:xfrm>
        </p:spPr>
        <p:txBody>
          <a:bodyPr vert="horz" lIns="0" tIns="0" rIns="0" bIns="0" rtlCol="0" anchor="ctr" anchorCtr="0">
            <a:normAutofit/>
          </a:bodyPr>
          <a:lstStyle/>
          <a:p>
            <a:r>
              <a:rPr lang="en-US" dirty="0">
                <a:solidFill>
                  <a:schemeClr val="bg2">
                    <a:lumMod val="75000"/>
                    <a:lumOff val="25000"/>
                  </a:schemeClr>
                </a:solidFill>
              </a:rPr>
              <a:t>Sensory Neuron</a:t>
            </a:r>
          </a:p>
        </p:txBody>
      </p:sp>
      <p:cxnSp>
        <p:nvCxnSpPr>
          <p:cNvPr id="19" name="Straight Connector 18">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878DB60-2485-9A9D-4B52-AEF68496E185}"/>
              </a:ext>
            </a:extLst>
          </p:cNvPr>
          <p:cNvPicPr>
            <a:picLocks noChangeAspect="1"/>
          </p:cNvPicPr>
          <p:nvPr/>
        </p:nvPicPr>
        <p:blipFill>
          <a:blip r:embed="rId2"/>
          <a:stretch>
            <a:fillRect/>
          </a:stretch>
        </p:blipFill>
        <p:spPr>
          <a:xfrm>
            <a:off x="1586934" y="2843213"/>
            <a:ext cx="9018484" cy="3472117"/>
          </a:xfrm>
          <a:prstGeom prst="rect">
            <a:avLst/>
          </a:prstGeom>
        </p:spPr>
      </p:pic>
    </p:spTree>
    <p:extLst>
      <p:ext uri="{BB962C8B-B14F-4D97-AF65-F5344CB8AC3E}">
        <p14:creationId xmlns:p14="http://schemas.microsoft.com/office/powerpoint/2010/main" val="3562033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5277C1-8C3B-48B1-5558-F7825BD22E66}"/>
              </a:ext>
            </a:extLst>
          </p:cNvPr>
          <p:cNvSpPr>
            <a:spLocks noGrp="1"/>
          </p:cNvSpPr>
          <p:nvPr>
            <p:ph type="title"/>
          </p:nvPr>
        </p:nvSpPr>
        <p:spPr>
          <a:xfrm>
            <a:off x="1080000" y="540032"/>
            <a:ext cx="4426782" cy="1331605"/>
          </a:xfrm>
        </p:spPr>
        <p:txBody>
          <a:bodyPr vert="horz" lIns="0" tIns="0" rIns="0" bIns="0" rtlCol="0" anchor="b" anchorCtr="0">
            <a:normAutofit/>
          </a:bodyPr>
          <a:lstStyle/>
          <a:p>
            <a:pPr algn="ctr"/>
            <a:r>
              <a:rPr lang="en-US" b="1"/>
              <a:t>Synapse</a:t>
            </a:r>
          </a:p>
        </p:txBody>
      </p:sp>
      <p:cxnSp>
        <p:nvCxnSpPr>
          <p:cNvPr id="1033" name="Straight Connector 103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4553BD-9249-89C0-4DE9-87BF4334B763}"/>
              </a:ext>
            </a:extLst>
          </p:cNvPr>
          <p:cNvSpPr>
            <a:spLocks noGrp="1"/>
          </p:cNvSpPr>
          <p:nvPr>
            <p:ph sz="half" idx="1"/>
          </p:nvPr>
        </p:nvSpPr>
        <p:spPr>
          <a:xfrm>
            <a:off x="1080000" y="2759076"/>
            <a:ext cx="4460874" cy="3009899"/>
          </a:xfrm>
        </p:spPr>
        <p:txBody>
          <a:bodyPr vert="horz" lIns="0" tIns="0" rIns="0" bIns="0" rtlCol="0" anchor="t" anchorCtr="0">
            <a:normAutofit/>
          </a:bodyPr>
          <a:lstStyle/>
          <a:p>
            <a:pPr>
              <a:lnSpc>
                <a:spcPct val="115000"/>
              </a:lnSpc>
            </a:pPr>
            <a:r>
              <a:rPr lang="en-US" sz="1700"/>
              <a:t>• Synapse: a junction between two nerve cells, consisting of a minute gap across which impulses pass by diffusion of a neurotransmitter. </a:t>
            </a:r>
          </a:p>
          <a:p>
            <a:pPr>
              <a:lnSpc>
                <a:spcPct val="115000"/>
              </a:lnSpc>
            </a:pPr>
            <a:endParaRPr lang="en-US" sz="1700"/>
          </a:p>
          <a:p>
            <a:pPr>
              <a:lnSpc>
                <a:spcPct val="115000"/>
              </a:lnSpc>
            </a:pPr>
            <a:r>
              <a:rPr lang="en-US" sz="1700"/>
              <a:t>• At a synapse, a branch at the end of one fiber is in close contact with the cell body or dendrites of another neurone.</a:t>
            </a:r>
          </a:p>
        </p:txBody>
      </p:sp>
      <p:sp>
        <p:nvSpPr>
          <p:cNvPr id="1035" name="Rectangle 103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26" name="Picture 2" descr="Synapse illustration - Stock Image - F018/1381 - Science Photo Library">
            <a:extLst>
              <a:ext uri="{FF2B5EF4-FFF2-40B4-BE49-F238E27FC236}">
                <a16:creationId xmlns:a16="http://schemas.microsoft.com/office/drawing/2014/main" id="{5D14BAE5-9D55-897C-A775-0F7ABD17D18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258188" y="540032"/>
            <a:ext cx="4333500" cy="577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882969"/>
      </p:ext>
    </p:extLst>
  </p:cSld>
  <p:clrMapOvr>
    <a:masterClrMapping/>
  </p:clrMapOvr>
</p:sld>
</file>

<file path=ppt/theme/theme1.xml><?xml version="1.0" encoding="utf-8"?>
<a:theme xmlns:a="http://schemas.openxmlformats.org/drawingml/2006/main" name="LeafVTI">
  <a:themeElements>
    <a:clrScheme name="AnalogousFromRegularSeedRightStep">
      <a:dk1>
        <a:srgbClr val="000000"/>
      </a:dk1>
      <a:lt1>
        <a:srgbClr val="FFFFFF"/>
      </a:lt1>
      <a:dk2>
        <a:srgbClr val="34371F"/>
      </a:dk2>
      <a:lt2>
        <a:srgbClr val="E2E8E8"/>
      </a:lt2>
      <a:accent1>
        <a:srgbClr val="C34D51"/>
      </a:accent1>
      <a:accent2>
        <a:srgbClr val="B1673B"/>
      </a:accent2>
      <a:accent3>
        <a:srgbClr val="B9A249"/>
      </a:accent3>
      <a:accent4>
        <a:srgbClr val="95AE3A"/>
      </a:accent4>
      <a:accent5>
        <a:srgbClr val="70B447"/>
      </a:accent5>
      <a:accent6>
        <a:srgbClr val="3BB140"/>
      </a:accent6>
      <a:hlink>
        <a:srgbClr val="30918D"/>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2626</TotalTime>
  <Words>619</Words>
  <Application>Microsoft Office PowerPoint</Application>
  <PresentationFormat>Widescreen</PresentationFormat>
  <Paragraphs>50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Avenir Next LT Pro Light</vt:lpstr>
      <vt:lpstr>Calibri</vt:lpstr>
      <vt:lpstr>Rockwell Nova Light</vt:lpstr>
      <vt:lpstr>Times New Roman</vt:lpstr>
      <vt:lpstr>Wingdings</vt:lpstr>
      <vt:lpstr>LeafVTI</vt:lpstr>
      <vt:lpstr>Coordination and Response</vt:lpstr>
      <vt:lpstr>Nervous system consists of two parts</vt:lpstr>
      <vt:lpstr>What are Effectors?   • Effectors are the muscles and glands which go into action when they receive impulses or hormones.   The Nerve Impulse   It is a series of electrical signals, which travel down a nerve fiber. All nerve impulses are similar (of electrical nature) but they go to different parts of the brain to be interpreted.    Speed of pulse: 100 m per second.</vt:lpstr>
      <vt:lpstr>• Types of Impulses    Sensory Impulses: these are nerve impulses from the sense organs to the CNS.   • Motor Impulses: these are impulse from the CNS to the effectors.</vt:lpstr>
      <vt:lpstr>PowerPoint Presentation</vt:lpstr>
      <vt:lpstr>PowerPoint Presentation</vt:lpstr>
      <vt:lpstr>PowerPoint Presentation</vt:lpstr>
      <vt:lpstr>Sensory Neuron</vt:lpstr>
      <vt:lpstr>Synapse</vt:lpstr>
      <vt:lpstr>PowerPoint Presentation</vt:lpstr>
      <vt:lpstr>Synapses ensure that nerve impulses only travel in one direction    • There is only neurotransmitter on one side of the synapse(presynaptic membrane), so the impulses can only go across from that side.    • The receptors of neurotransmitter are on the other side.(post synaptic membrane)</vt:lpstr>
      <vt:lpstr>How does the nervous system process information</vt:lpstr>
      <vt:lpstr>What is reflex action? </vt:lpstr>
      <vt:lpstr>What happens when you touch hot object?</vt:lpstr>
      <vt:lpstr>What is a reflex arc?</vt:lpstr>
      <vt:lpstr>Spinal cord</vt:lpstr>
      <vt:lpstr> The spinal nerves divide into two roots at the point where they join the spinal cord.   •Dorsal root–contains the sensory neurons. The cell body of these neuronesare found in ganglion in the dorsal root.   •Ventral root -contains motor fibers of motor neurones.  </vt:lpstr>
      <vt:lpstr> Function of spinal cord It concerns with:   1- Reflex actions involving body structure below the neck.  2- Conducting sensory impulses from the skin and muscles to the brain. 3- Carrying motor impulses from the brain to the muscles of trunk and limbs.    </vt:lpstr>
      <vt:lpstr>How is reflex action different from voluntary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Coordination and Response</dc:title>
  <dc:creator>marwa M</dc:creator>
  <cp:lastModifiedBy>marwa M</cp:lastModifiedBy>
  <cp:revision>5</cp:revision>
  <dcterms:created xsi:type="dcterms:W3CDTF">2022-08-23T04:54:51Z</dcterms:created>
  <dcterms:modified xsi:type="dcterms:W3CDTF">2022-08-25T04:48:45Z</dcterms:modified>
</cp:coreProperties>
</file>