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6" r:id="rId10"/>
    <p:sldId id="264" r:id="rId11"/>
    <p:sldId id="268" r:id="rId12"/>
    <p:sldId id="269" r:id="rId13"/>
    <p:sldId id="271" r:id="rId14"/>
    <p:sldId id="270"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6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6" d="100"/>
          <a:sy n="86" d="100"/>
        </p:scale>
        <p:origin x="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C604-3303-868C-7080-E9DB03E0E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AB296-901F-AB95-5655-7AD616D6C1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69BC9-FB85-D657-4519-BECCAA55376F}"/>
              </a:ext>
            </a:extLst>
          </p:cNvPr>
          <p:cNvSpPr>
            <a:spLocks noGrp="1"/>
          </p:cNvSpPr>
          <p:nvPr>
            <p:ph type="dt" sz="half" idx="10"/>
          </p:nvPr>
        </p:nvSpPr>
        <p:spPr/>
        <p:txBody>
          <a:bodyPr/>
          <a:lstStyle/>
          <a:p>
            <a:fld id="{74B90B76-375F-4E11-A47E-D1E7239AE687}" type="datetimeFigureOut">
              <a:rPr lang="en-US" smtClean="0"/>
              <a:t>9/12/2022</a:t>
            </a:fld>
            <a:endParaRPr lang="en-US"/>
          </a:p>
        </p:txBody>
      </p:sp>
      <p:sp>
        <p:nvSpPr>
          <p:cNvPr id="5" name="Footer Placeholder 4">
            <a:extLst>
              <a:ext uri="{FF2B5EF4-FFF2-40B4-BE49-F238E27FC236}">
                <a16:creationId xmlns:a16="http://schemas.microsoft.com/office/drawing/2014/main" id="{B9B73C82-D874-4E41-7051-5268E6EEF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CA4A4-84B5-FEA1-6B16-FAEBA2CD7D4F}"/>
              </a:ext>
            </a:extLst>
          </p:cNvPr>
          <p:cNvSpPr>
            <a:spLocks noGrp="1"/>
          </p:cNvSpPr>
          <p:nvPr>
            <p:ph type="sldNum" sz="quarter" idx="12"/>
          </p:nvPr>
        </p:nvSpPr>
        <p:spPr/>
        <p:txBody>
          <a:bodyPr/>
          <a:lstStyle/>
          <a:p>
            <a:fld id="{2C053EFC-1A9E-493F-BE92-2A2BFB16E9B6}" type="slidenum">
              <a:rPr lang="en-US" smtClean="0"/>
              <a:t>‹#›</a:t>
            </a:fld>
            <a:endParaRPr lang="en-US"/>
          </a:p>
        </p:txBody>
      </p:sp>
    </p:spTree>
    <p:extLst>
      <p:ext uri="{BB962C8B-B14F-4D97-AF65-F5344CB8AC3E}">
        <p14:creationId xmlns:p14="http://schemas.microsoft.com/office/powerpoint/2010/main" val="108555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F03A-324E-11B6-8070-B30424C46F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6A18E0-7DAE-230A-DF5C-835EC9DEE4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F2509-3087-3747-DA90-DF36F4CDFAA4}"/>
              </a:ext>
            </a:extLst>
          </p:cNvPr>
          <p:cNvSpPr>
            <a:spLocks noGrp="1"/>
          </p:cNvSpPr>
          <p:nvPr>
            <p:ph type="dt" sz="half" idx="10"/>
          </p:nvPr>
        </p:nvSpPr>
        <p:spPr/>
        <p:txBody>
          <a:bodyPr/>
          <a:lstStyle/>
          <a:p>
            <a:fld id="{74B90B76-375F-4E11-A47E-D1E7239AE687}" type="datetimeFigureOut">
              <a:rPr lang="en-US" smtClean="0"/>
              <a:t>9/12/2022</a:t>
            </a:fld>
            <a:endParaRPr lang="en-US"/>
          </a:p>
        </p:txBody>
      </p:sp>
      <p:sp>
        <p:nvSpPr>
          <p:cNvPr id="5" name="Footer Placeholder 4">
            <a:extLst>
              <a:ext uri="{FF2B5EF4-FFF2-40B4-BE49-F238E27FC236}">
                <a16:creationId xmlns:a16="http://schemas.microsoft.com/office/drawing/2014/main" id="{2FAA2A99-1CF9-18C9-4391-CFE996780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E1652-3B02-AA65-BE5D-1FDE46D50535}"/>
              </a:ext>
            </a:extLst>
          </p:cNvPr>
          <p:cNvSpPr>
            <a:spLocks noGrp="1"/>
          </p:cNvSpPr>
          <p:nvPr>
            <p:ph type="sldNum" sz="quarter" idx="12"/>
          </p:nvPr>
        </p:nvSpPr>
        <p:spPr/>
        <p:txBody>
          <a:bodyPr/>
          <a:lstStyle/>
          <a:p>
            <a:fld id="{2C053EFC-1A9E-493F-BE92-2A2BFB16E9B6}" type="slidenum">
              <a:rPr lang="en-US" smtClean="0"/>
              <a:t>‹#›</a:t>
            </a:fld>
            <a:endParaRPr lang="en-US"/>
          </a:p>
        </p:txBody>
      </p:sp>
    </p:spTree>
    <p:extLst>
      <p:ext uri="{BB962C8B-B14F-4D97-AF65-F5344CB8AC3E}">
        <p14:creationId xmlns:p14="http://schemas.microsoft.com/office/powerpoint/2010/main" val="397812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77B0A7-4843-A8FE-07ED-CA26B4781D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AA0AED-5D10-FB6C-2D22-8C6ACDF542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A9F79-137D-C513-A620-394BD5331312}"/>
              </a:ext>
            </a:extLst>
          </p:cNvPr>
          <p:cNvSpPr>
            <a:spLocks noGrp="1"/>
          </p:cNvSpPr>
          <p:nvPr>
            <p:ph type="dt" sz="half" idx="10"/>
          </p:nvPr>
        </p:nvSpPr>
        <p:spPr/>
        <p:txBody>
          <a:bodyPr/>
          <a:lstStyle/>
          <a:p>
            <a:fld id="{74B90B76-375F-4E11-A47E-D1E7239AE687}" type="datetimeFigureOut">
              <a:rPr lang="en-US" smtClean="0"/>
              <a:t>9/12/2022</a:t>
            </a:fld>
            <a:endParaRPr lang="en-US"/>
          </a:p>
        </p:txBody>
      </p:sp>
      <p:sp>
        <p:nvSpPr>
          <p:cNvPr id="5" name="Footer Placeholder 4">
            <a:extLst>
              <a:ext uri="{FF2B5EF4-FFF2-40B4-BE49-F238E27FC236}">
                <a16:creationId xmlns:a16="http://schemas.microsoft.com/office/drawing/2014/main" id="{14223C21-EBB0-D0EA-BAC9-95A422480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6E349-5FE0-BD3C-CBF0-A46F9B58C7FA}"/>
              </a:ext>
            </a:extLst>
          </p:cNvPr>
          <p:cNvSpPr>
            <a:spLocks noGrp="1"/>
          </p:cNvSpPr>
          <p:nvPr>
            <p:ph type="sldNum" sz="quarter" idx="12"/>
          </p:nvPr>
        </p:nvSpPr>
        <p:spPr/>
        <p:txBody>
          <a:bodyPr/>
          <a:lstStyle/>
          <a:p>
            <a:fld id="{2C053EFC-1A9E-493F-BE92-2A2BFB16E9B6}" type="slidenum">
              <a:rPr lang="en-US" smtClean="0"/>
              <a:t>‹#›</a:t>
            </a:fld>
            <a:endParaRPr lang="en-US"/>
          </a:p>
        </p:txBody>
      </p:sp>
    </p:spTree>
    <p:extLst>
      <p:ext uri="{BB962C8B-B14F-4D97-AF65-F5344CB8AC3E}">
        <p14:creationId xmlns:p14="http://schemas.microsoft.com/office/powerpoint/2010/main" val="28280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7E2A6-D623-E031-51DB-1B34D64E2B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A6597-E9C9-B212-ACB6-9A1B391B56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4AF63-A630-F3CD-61E4-108F0F0B47A8}"/>
              </a:ext>
            </a:extLst>
          </p:cNvPr>
          <p:cNvSpPr>
            <a:spLocks noGrp="1"/>
          </p:cNvSpPr>
          <p:nvPr>
            <p:ph type="dt" sz="half" idx="10"/>
          </p:nvPr>
        </p:nvSpPr>
        <p:spPr/>
        <p:txBody>
          <a:bodyPr/>
          <a:lstStyle/>
          <a:p>
            <a:fld id="{74B90B76-375F-4E11-A47E-D1E7239AE687}" type="datetimeFigureOut">
              <a:rPr lang="en-US" smtClean="0"/>
              <a:t>9/12/2022</a:t>
            </a:fld>
            <a:endParaRPr lang="en-US"/>
          </a:p>
        </p:txBody>
      </p:sp>
      <p:sp>
        <p:nvSpPr>
          <p:cNvPr id="5" name="Footer Placeholder 4">
            <a:extLst>
              <a:ext uri="{FF2B5EF4-FFF2-40B4-BE49-F238E27FC236}">
                <a16:creationId xmlns:a16="http://schemas.microsoft.com/office/drawing/2014/main" id="{F02CD995-2560-4A43-049E-B2D54F7AE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6AE7A-82EA-022A-9208-7A51459DC34B}"/>
              </a:ext>
            </a:extLst>
          </p:cNvPr>
          <p:cNvSpPr>
            <a:spLocks noGrp="1"/>
          </p:cNvSpPr>
          <p:nvPr>
            <p:ph type="sldNum" sz="quarter" idx="12"/>
          </p:nvPr>
        </p:nvSpPr>
        <p:spPr/>
        <p:txBody>
          <a:bodyPr/>
          <a:lstStyle/>
          <a:p>
            <a:fld id="{2C053EFC-1A9E-493F-BE92-2A2BFB16E9B6}" type="slidenum">
              <a:rPr lang="en-US" smtClean="0"/>
              <a:t>‹#›</a:t>
            </a:fld>
            <a:endParaRPr lang="en-US"/>
          </a:p>
        </p:txBody>
      </p:sp>
    </p:spTree>
    <p:extLst>
      <p:ext uri="{BB962C8B-B14F-4D97-AF65-F5344CB8AC3E}">
        <p14:creationId xmlns:p14="http://schemas.microsoft.com/office/powerpoint/2010/main" val="299492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2CF1-9618-1AB1-A011-CE9F13D263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A14283-F2EC-39C5-89F4-6D3783A30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DD2A-66AA-DFE5-B5D9-B586F8DAFF62}"/>
              </a:ext>
            </a:extLst>
          </p:cNvPr>
          <p:cNvSpPr>
            <a:spLocks noGrp="1"/>
          </p:cNvSpPr>
          <p:nvPr>
            <p:ph type="dt" sz="half" idx="10"/>
          </p:nvPr>
        </p:nvSpPr>
        <p:spPr/>
        <p:txBody>
          <a:bodyPr/>
          <a:lstStyle/>
          <a:p>
            <a:fld id="{74B90B76-375F-4E11-A47E-D1E7239AE687}" type="datetimeFigureOut">
              <a:rPr lang="en-US" smtClean="0"/>
              <a:t>9/12/2022</a:t>
            </a:fld>
            <a:endParaRPr lang="en-US"/>
          </a:p>
        </p:txBody>
      </p:sp>
      <p:sp>
        <p:nvSpPr>
          <p:cNvPr id="5" name="Footer Placeholder 4">
            <a:extLst>
              <a:ext uri="{FF2B5EF4-FFF2-40B4-BE49-F238E27FC236}">
                <a16:creationId xmlns:a16="http://schemas.microsoft.com/office/drawing/2014/main" id="{9B6D2524-CA7A-DECF-C64C-E85C4770C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1831C-9395-2D06-8F6A-57DA94A738F0}"/>
              </a:ext>
            </a:extLst>
          </p:cNvPr>
          <p:cNvSpPr>
            <a:spLocks noGrp="1"/>
          </p:cNvSpPr>
          <p:nvPr>
            <p:ph type="sldNum" sz="quarter" idx="12"/>
          </p:nvPr>
        </p:nvSpPr>
        <p:spPr/>
        <p:txBody>
          <a:bodyPr/>
          <a:lstStyle/>
          <a:p>
            <a:fld id="{2C053EFC-1A9E-493F-BE92-2A2BFB16E9B6}" type="slidenum">
              <a:rPr lang="en-US" smtClean="0"/>
              <a:t>‹#›</a:t>
            </a:fld>
            <a:endParaRPr lang="en-US"/>
          </a:p>
        </p:txBody>
      </p:sp>
    </p:spTree>
    <p:extLst>
      <p:ext uri="{BB962C8B-B14F-4D97-AF65-F5344CB8AC3E}">
        <p14:creationId xmlns:p14="http://schemas.microsoft.com/office/powerpoint/2010/main" val="32341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7B0A-67B4-0AA8-D2D7-509EB25717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E006BC-BE64-4B1F-8349-C4C2CDDB2E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79B250-4B3B-433A-60FA-28FACFD679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17D73-5C72-3374-E4BF-F92A31E946B1}"/>
              </a:ext>
            </a:extLst>
          </p:cNvPr>
          <p:cNvSpPr>
            <a:spLocks noGrp="1"/>
          </p:cNvSpPr>
          <p:nvPr>
            <p:ph type="dt" sz="half" idx="10"/>
          </p:nvPr>
        </p:nvSpPr>
        <p:spPr/>
        <p:txBody>
          <a:bodyPr/>
          <a:lstStyle/>
          <a:p>
            <a:fld id="{74B90B76-375F-4E11-A47E-D1E7239AE687}" type="datetimeFigureOut">
              <a:rPr lang="en-US" smtClean="0"/>
              <a:t>9/12/2022</a:t>
            </a:fld>
            <a:endParaRPr lang="en-US"/>
          </a:p>
        </p:txBody>
      </p:sp>
      <p:sp>
        <p:nvSpPr>
          <p:cNvPr id="6" name="Footer Placeholder 5">
            <a:extLst>
              <a:ext uri="{FF2B5EF4-FFF2-40B4-BE49-F238E27FC236}">
                <a16:creationId xmlns:a16="http://schemas.microsoft.com/office/drawing/2014/main" id="{3B8E5804-030C-C3A2-77C7-B5B3F49EDF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41ECA-E61E-7959-693D-865D5890832E}"/>
              </a:ext>
            </a:extLst>
          </p:cNvPr>
          <p:cNvSpPr>
            <a:spLocks noGrp="1"/>
          </p:cNvSpPr>
          <p:nvPr>
            <p:ph type="sldNum" sz="quarter" idx="12"/>
          </p:nvPr>
        </p:nvSpPr>
        <p:spPr/>
        <p:txBody>
          <a:bodyPr/>
          <a:lstStyle/>
          <a:p>
            <a:fld id="{2C053EFC-1A9E-493F-BE92-2A2BFB16E9B6}" type="slidenum">
              <a:rPr lang="en-US" smtClean="0"/>
              <a:t>‹#›</a:t>
            </a:fld>
            <a:endParaRPr lang="en-US"/>
          </a:p>
        </p:txBody>
      </p:sp>
    </p:spTree>
    <p:extLst>
      <p:ext uri="{BB962C8B-B14F-4D97-AF65-F5344CB8AC3E}">
        <p14:creationId xmlns:p14="http://schemas.microsoft.com/office/powerpoint/2010/main" val="4233604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149E-7F90-7C02-0BEE-299292C46E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9E079F-7744-0762-5C6D-BBE1551E9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53834F-4949-C0B2-C59C-0E1F96A23A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DB809D-C940-0915-7A96-FC1522E81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B21C8-B5DE-0A04-ADB3-8C94474550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4DBFA-8E28-BE7B-B374-C7354DC9B671}"/>
              </a:ext>
            </a:extLst>
          </p:cNvPr>
          <p:cNvSpPr>
            <a:spLocks noGrp="1"/>
          </p:cNvSpPr>
          <p:nvPr>
            <p:ph type="dt" sz="half" idx="10"/>
          </p:nvPr>
        </p:nvSpPr>
        <p:spPr/>
        <p:txBody>
          <a:bodyPr/>
          <a:lstStyle/>
          <a:p>
            <a:fld id="{74B90B76-375F-4E11-A47E-D1E7239AE687}" type="datetimeFigureOut">
              <a:rPr lang="en-US" smtClean="0"/>
              <a:t>9/12/2022</a:t>
            </a:fld>
            <a:endParaRPr lang="en-US"/>
          </a:p>
        </p:txBody>
      </p:sp>
      <p:sp>
        <p:nvSpPr>
          <p:cNvPr id="8" name="Footer Placeholder 7">
            <a:extLst>
              <a:ext uri="{FF2B5EF4-FFF2-40B4-BE49-F238E27FC236}">
                <a16:creationId xmlns:a16="http://schemas.microsoft.com/office/drawing/2014/main" id="{59369805-DEBE-EF93-D6BB-8E53260982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69A9B-390E-4425-0BD3-4A60BCDACCC5}"/>
              </a:ext>
            </a:extLst>
          </p:cNvPr>
          <p:cNvSpPr>
            <a:spLocks noGrp="1"/>
          </p:cNvSpPr>
          <p:nvPr>
            <p:ph type="sldNum" sz="quarter" idx="12"/>
          </p:nvPr>
        </p:nvSpPr>
        <p:spPr/>
        <p:txBody>
          <a:bodyPr/>
          <a:lstStyle/>
          <a:p>
            <a:fld id="{2C053EFC-1A9E-493F-BE92-2A2BFB16E9B6}" type="slidenum">
              <a:rPr lang="en-US" smtClean="0"/>
              <a:t>‹#›</a:t>
            </a:fld>
            <a:endParaRPr lang="en-US"/>
          </a:p>
        </p:txBody>
      </p:sp>
    </p:spTree>
    <p:extLst>
      <p:ext uri="{BB962C8B-B14F-4D97-AF65-F5344CB8AC3E}">
        <p14:creationId xmlns:p14="http://schemas.microsoft.com/office/powerpoint/2010/main" val="130829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AC83-CED5-5816-F8CC-0ABFFBCE48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AAF191-52B2-C2AA-B7EC-88B1CF7D307C}"/>
              </a:ext>
            </a:extLst>
          </p:cNvPr>
          <p:cNvSpPr>
            <a:spLocks noGrp="1"/>
          </p:cNvSpPr>
          <p:nvPr>
            <p:ph type="dt" sz="half" idx="10"/>
          </p:nvPr>
        </p:nvSpPr>
        <p:spPr/>
        <p:txBody>
          <a:bodyPr/>
          <a:lstStyle/>
          <a:p>
            <a:fld id="{74B90B76-375F-4E11-A47E-D1E7239AE687}" type="datetimeFigureOut">
              <a:rPr lang="en-US" smtClean="0"/>
              <a:t>9/12/2022</a:t>
            </a:fld>
            <a:endParaRPr lang="en-US"/>
          </a:p>
        </p:txBody>
      </p:sp>
      <p:sp>
        <p:nvSpPr>
          <p:cNvPr id="4" name="Footer Placeholder 3">
            <a:extLst>
              <a:ext uri="{FF2B5EF4-FFF2-40B4-BE49-F238E27FC236}">
                <a16:creationId xmlns:a16="http://schemas.microsoft.com/office/drawing/2014/main" id="{B5633FED-B1ED-EAEA-DD85-295C1099C7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99A5C1-C352-CB8D-5E6B-C996E78BC2E9}"/>
              </a:ext>
            </a:extLst>
          </p:cNvPr>
          <p:cNvSpPr>
            <a:spLocks noGrp="1"/>
          </p:cNvSpPr>
          <p:nvPr>
            <p:ph type="sldNum" sz="quarter" idx="12"/>
          </p:nvPr>
        </p:nvSpPr>
        <p:spPr/>
        <p:txBody>
          <a:bodyPr/>
          <a:lstStyle/>
          <a:p>
            <a:fld id="{2C053EFC-1A9E-493F-BE92-2A2BFB16E9B6}" type="slidenum">
              <a:rPr lang="en-US" smtClean="0"/>
              <a:t>‹#›</a:t>
            </a:fld>
            <a:endParaRPr lang="en-US"/>
          </a:p>
        </p:txBody>
      </p:sp>
    </p:spTree>
    <p:extLst>
      <p:ext uri="{BB962C8B-B14F-4D97-AF65-F5344CB8AC3E}">
        <p14:creationId xmlns:p14="http://schemas.microsoft.com/office/powerpoint/2010/main" val="289262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7D4565-0991-DF2E-AB36-382074562A42}"/>
              </a:ext>
            </a:extLst>
          </p:cNvPr>
          <p:cNvSpPr>
            <a:spLocks noGrp="1"/>
          </p:cNvSpPr>
          <p:nvPr>
            <p:ph type="dt" sz="half" idx="10"/>
          </p:nvPr>
        </p:nvSpPr>
        <p:spPr/>
        <p:txBody>
          <a:bodyPr/>
          <a:lstStyle/>
          <a:p>
            <a:fld id="{74B90B76-375F-4E11-A47E-D1E7239AE687}" type="datetimeFigureOut">
              <a:rPr lang="en-US" smtClean="0"/>
              <a:t>9/12/2022</a:t>
            </a:fld>
            <a:endParaRPr lang="en-US"/>
          </a:p>
        </p:txBody>
      </p:sp>
      <p:sp>
        <p:nvSpPr>
          <p:cNvPr id="3" name="Footer Placeholder 2">
            <a:extLst>
              <a:ext uri="{FF2B5EF4-FFF2-40B4-BE49-F238E27FC236}">
                <a16:creationId xmlns:a16="http://schemas.microsoft.com/office/drawing/2014/main" id="{03EE2086-942C-A685-CB10-6849A897B1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40B8E-E737-47EB-1443-3E370372ABB9}"/>
              </a:ext>
            </a:extLst>
          </p:cNvPr>
          <p:cNvSpPr>
            <a:spLocks noGrp="1"/>
          </p:cNvSpPr>
          <p:nvPr>
            <p:ph type="sldNum" sz="quarter" idx="12"/>
          </p:nvPr>
        </p:nvSpPr>
        <p:spPr/>
        <p:txBody>
          <a:bodyPr/>
          <a:lstStyle/>
          <a:p>
            <a:fld id="{2C053EFC-1A9E-493F-BE92-2A2BFB16E9B6}" type="slidenum">
              <a:rPr lang="en-US" smtClean="0"/>
              <a:t>‹#›</a:t>
            </a:fld>
            <a:endParaRPr lang="en-US"/>
          </a:p>
        </p:txBody>
      </p:sp>
    </p:spTree>
    <p:extLst>
      <p:ext uri="{BB962C8B-B14F-4D97-AF65-F5344CB8AC3E}">
        <p14:creationId xmlns:p14="http://schemas.microsoft.com/office/powerpoint/2010/main" val="1226586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42BB-AACE-4CBB-8EC8-EAE13067C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CCD314-DAEF-5EF5-D6F0-F2EDC7B04A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689F50-1CE4-C807-232C-2FEDE50DC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03EBD1-B2C1-A17D-25D9-B36FF435CBE5}"/>
              </a:ext>
            </a:extLst>
          </p:cNvPr>
          <p:cNvSpPr>
            <a:spLocks noGrp="1"/>
          </p:cNvSpPr>
          <p:nvPr>
            <p:ph type="dt" sz="half" idx="10"/>
          </p:nvPr>
        </p:nvSpPr>
        <p:spPr/>
        <p:txBody>
          <a:bodyPr/>
          <a:lstStyle/>
          <a:p>
            <a:fld id="{74B90B76-375F-4E11-A47E-D1E7239AE687}" type="datetimeFigureOut">
              <a:rPr lang="en-US" smtClean="0"/>
              <a:t>9/12/2022</a:t>
            </a:fld>
            <a:endParaRPr lang="en-US"/>
          </a:p>
        </p:txBody>
      </p:sp>
      <p:sp>
        <p:nvSpPr>
          <p:cNvPr id="6" name="Footer Placeholder 5">
            <a:extLst>
              <a:ext uri="{FF2B5EF4-FFF2-40B4-BE49-F238E27FC236}">
                <a16:creationId xmlns:a16="http://schemas.microsoft.com/office/drawing/2014/main" id="{DA8B736B-3D04-0401-B616-E1958D5EB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910BBE-8982-020D-3E66-B3536FB1545C}"/>
              </a:ext>
            </a:extLst>
          </p:cNvPr>
          <p:cNvSpPr>
            <a:spLocks noGrp="1"/>
          </p:cNvSpPr>
          <p:nvPr>
            <p:ph type="sldNum" sz="quarter" idx="12"/>
          </p:nvPr>
        </p:nvSpPr>
        <p:spPr/>
        <p:txBody>
          <a:bodyPr/>
          <a:lstStyle/>
          <a:p>
            <a:fld id="{2C053EFC-1A9E-493F-BE92-2A2BFB16E9B6}" type="slidenum">
              <a:rPr lang="en-US" smtClean="0"/>
              <a:t>‹#›</a:t>
            </a:fld>
            <a:endParaRPr lang="en-US"/>
          </a:p>
        </p:txBody>
      </p:sp>
    </p:spTree>
    <p:extLst>
      <p:ext uri="{BB962C8B-B14F-4D97-AF65-F5344CB8AC3E}">
        <p14:creationId xmlns:p14="http://schemas.microsoft.com/office/powerpoint/2010/main" val="47039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BE9E-F501-6F82-E688-884D115CB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091C64-37C7-121B-EA21-32DAADD078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7BD2BF-3825-8C06-9FE9-1E9F1F995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C227A-DB8D-C660-CCCE-6FAA736EFE69}"/>
              </a:ext>
            </a:extLst>
          </p:cNvPr>
          <p:cNvSpPr>
            <a:spLocks noGrp="1"/>
          </p:cNvSpPr>
          <p:nvPr>
            <p:ph type="dt" sz="half" idx="10"/>
          </p:nvPr>
        </p:nvSpPr>
        <p:spPr/>
        <p:txBody>
          <a:bodyPr/>
          <a:lstStyle/>
          <a:p>
            <a:fld id="{74B90B76-375F-4E11-A47E-D1E7239AE687}" type="datetimeFigureOut">
              <a:rPr lang="en-US" smtClean="0"/>
              <a:t>9/12/2022</a:t>
            </a:fld>
            <a:endParaRPr lang="en-US"/>
          </a:p>
        </p:txBody>
      </p:sp>
      <p:sp>
        <p:nvSpPr>
          <p:cNvPr id="6" name="Footer Placeholder 5">
            <a:extLst>
              <a:ext uri="{FF2B5EF4-FFF2-40B4-BE49-F238E27FC236}">
                <a16:creationId xmlns:a16="http://schemas.microsoft.com/office/drawing/2014/main" id="{FC235633-408F-5200-DE77-F0D8D6A7A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10B30-80CC-B320-7FCD-4D42325EB7C9}"/>
              </a:ext>
            </a:extLst>
          </p:cNvPr>
          <p:cNvSpPr>
            <a:spLocks noGrp="1"/>
          </p:cNvSpPr>
          <p:nvPr>
            <p:ph type="sldNum" sz="quarter" idx="12"/>
          </p:nvPr>
        </p:nvSpPr>
        <p:spPr/>
        <p:txBody>
          <a:bodyPr/>
          <a:lstStyle/>
          <a:p>
            <a:fld id="{2C053EFC-1A9E-493F-BE92-2A2BFB16E9B6}" type="slidenum">
              <a:rPr lang="en-US" smtClean="0"/>
              <a:t>‹#›</a:t>
            </a:fld>
            <a:endParaRPr lang="en-US"/>
          </a:p>
        </p:txBody>
      </p:sp>
    </p:spTree>
    <p:extLst>
      <p:ext uri="{BB962C8B-B14F-4D97-AF65-F5344CB8AC3E}">
        <p14:creationId xmlns:p14="http://schemas.microsoft.com/office/powerpoint/2010/main" val="1760643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55AF72-9303-82C7-1FFB-A554B749F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20B602-66B7-F280-9143-8BB7DE1CDA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7E551-3C67-3F55-7460-9C9FEC756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90B76-375F-4E11-A47E-D1E7239AE687}" type="datetimeFigureOut">
              <a:rPr lang="en-US" smtClean="0"/>
              <a:t>9/12/2022</a:t>
            </a:fld>
            <a:endParaRPr lang="en-US"/>
          </a:p>
        </p:txBody>
      </p:sp>
      <p:sp>
        <p:nvSpPr>
          <p:cNvPr id="5" name="Footer Placeholder 4">
            <a:extLst>
              <a:ext uri="{FF2B5EF4-FFF2-40B4-BE49-F238E27FC236}">
                <a16:creationId xmlns:a16="http://schemas.microsoft.com/office/drawing/2014/main" id="{BD2B3EC4-4C53-02E2-1829-70E4D03D79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DFD653-3EFF-6A40-B88B-F1274BFBED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53EFC-1A9E-493F-BE92-2A2BFB16E9B6}" type="slidenum">
              <a:rPr lang="en-US" smtClean="0"/>
              <a:t>‹#›</a:t>
            </a:fld>
            <a:endParaRPr lang="en-US"/>
          </a:p>
        </p:txBody>
      </p:sp>
    </p:spTree>
    <p:extLst>
      <p:ext uri="{BB962C8B-B14F-4D97-AF65-F5344CB8AC3E}">
        <p14:creationId xmlns:p14="http://schemas.microsoft.com/office/powerpoint/2010/main" val="328278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ketchfab.com/3d-models/realistic-human-eye-417cbd1aac554ea189966250b784ab6f"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youtube.com/watch?v=XPquOR8-j_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vertebrate, mollusk, dark&#10;&#10;Description automatically generated">
            <a:extLst>
              <a:ext uri="{FF2B5EF4-FFF2-40B4-BE49-F238E27FC236}">
                <a16:creationId xmlns:a16="http://schemas.microsoft.com/office/drawing/2014/main" id="{04FD2853-01F3-D77B-2E6E-166C2EF31AD3}"/>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
          <a:stretch/>
        </p:blipFill>
        <p:spPr>
          <a:xfrm>
            <a:off x="20" y="10"/>
            <a:ext cx="12188930" cy="6857990"/>
          </a:xfrm>
          <a:prstGeom prst="rect">
            <a:avLst/>
          </a:prstGeom>
        </p:spPr>
      </p:pic>
      <p:sp>
        <p:nvSpPr>
          <p:cNvPr id="2" name="Title 1">
            <a:extLst>
              <a:ext uri="{FF2B5EF4-FFF2-40B4-BE49-F238E27FC236}">
                <a16:creationId xmlns:a16="http://schemas.microsoft.com/office/drawing/2014/main" id="{7C368EF2-4ED8-16FF-EDA1-6DB05276CCD4}"/>
              </a:ext>
            </a:extLst>
          </p:cNvPr>
          <p:cNvSpPr>
            <a:spLocks noGrp="1"/>
          </p:cNvSpPr>
          <p:nvPr>
            <p:ph type="ctrTitle"/>
          </p:nvPr>
        </p:nvSpPr>
        <p:spPr>
          <a:xfrm>
            <a:off x="1524000" y="1122363"/>
            <a:ext cx="9144000" cy="3063240"/>
          </a:xfrm>
        </p:spPr>
        <p:txBody>
          <a:bodyPr>
            <a:normAutofit/>
          </a:bodyPr>
          <a:lstStyle/>
          <a:p>
            <a:r>
              <a:rPr lang="en-US" sz="6600">
                <a:solidFill>
                  <a:srgbClr val="FFFFFF"/>
                </a:solidFill>
              </a:rPr>
              <a:t>Sense Organs</a:t>
            </a:r>
          </a:p>
        </p:txBody>
      </p:sp>
      <p:sp>
        <p:nvSpPr>
          <p:cNvPr id="3" name="Subtitle 2">
            <a:extLst>
              <a:ext uri="{FF2B5EF4-FFF2-40B4-BE49-F238E27FC236}">
                <a16:creationId xmlns:a16="http://schemas.microsoft.com/office/drawing/2014/main" id="{5D6B4339-94C5-1702-9996-B1479C2E0710}"/>
              </a:ext>
            </a:extLst>
          </p:cNvPr>
          <p:cNvSpPr>
            <a:spLocks noGrp="1"/>
          </p:cNvSpPr>
          <p:nvPr>
            <p:ph type="subTitle" idx="1"/>
          </p:nvPr>
        </p:nvSpPr>
        <p:spPr>
          <a:xfrm>
            <a:off x="1527048" y="4599432"/>
            <a:ext cx="9144000" cy="1536192"/>
          </a:xfrm>
        </p:spPr>
        <p:txBody>
          <a:bodyPr>
            <a:normAutofit/>
          </a:bodyPr>
          <a:lstStyle/>
          <a:p>
            <a:r>
              <a:rPr lang="en-US">
                <a:solidFill>
                  <a:srgbClr val="FFFFFF"/>
                </a:solidFill>
              </a:rPr>
              <a:t>Eye </a:t>
            </a:r>
          </a:p>
        </p:txBody>
      </p:sp>
      <p:sp>
        <p:nvSpPr>
          <p:cNvPr id="1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80674A-2287-42A1-3186-10053E342781}"/>
              </a:ext>
            </a:extLst>
          </p:cNvPr>
          <p:cNvSpPr txBox="1"/>
          <p:nvPr/>
        </p:nvSpPr>
        <p:spPr>
          <a:xfrm>
            <a:off x="10002134"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sketchfab.com/3d-models/realistic-human-eye-417cbd1aac554ea189966250b784ab6f">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8763897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437C8-4AB7-E4AC-F74F-82D8DF317878}"/>
              </a:ext>
            </a:extLst>
          </p:cNvPr>
          <p:cNvSpPr>
            <a:spLocks noGrp="1"/>
          </p:cNvSpPr>
          <p:nvPr>
            <p:ph type="title"/>
          </p:nvPr>
        </p:nvSpPr>
        <p:spPr>
          <a:xfrm>
            <a:off x="686834" y="1153572"/>
            <a:ext cx="3200400" cy="4461163"/>
          </a:xfrm>
        </p:spPr>
        <p:txBody>
          <a:bodyPr>
            <a:normAutofit/>
          </a:bodyPr>
          <a:lstStyle/>
          <a:p>
            <a:r>
              <a:rPr lang="en-US" sz="3700" b="1">
                <a:solidFill>
                  <a:srgbClr val="FFFFFF"/>
                </a:solidFill>
              </a:rPr>
              <a:t>Photoreceptors in Retina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DA7902D-4592-3A0E-18B4-D0A5DFD1571A}"/>
              </a:ext>
            </a:extLst>
          </p:cNvPr>
          <p:cNvSpPr>
            <a:spLocks noGrp="1"/>
          </p:cNvSpPr>
          <p:nvPr>
            <p:ph idx="1"/>
          </p:nvPr>
        </p:nvSpPr>
        <p:spPr>
          <a:xfrm>
            <a:off x="4447308" y="591344"/>
            <a:ext cx="6906491" cy="5585619"/>
          </a:xfrm>
        </p:spPr>
        <p:txBody>
          <a:bodyPr anchor="ctr">
            <a:normAutofit/>
          </a:bodyPr>
          <a:lstStyle/>
          <a:p>
            <a:pPr algn="ctr"/>
            <a:r>
              <a:rPr lang="en-US" sz="3200" b="1" dirty="0">
                <a:solidFill>
                  <a:srgbClr val="EA6C16"/>
                </a:solidFill>
              </a:rPr>
              <a:t>Cones</a:t>
            </a:r>
            <a:r>
              <a:rPr lang="en-US" sz="2400" dirty="0"/>
              <a:t> </a:t>
            </a:r>
          </a:p>
          <a:p>
            <a:r>
              <a:rPr lang="en-US" sz="2400" dirty="0"/>
              <a:t>Enable us to see </a:t>
            </a:r>
            <a:r>
              <a:rPr lang="en-US" sz="2400" dirty="0" err="1"/>
              <a:t>colours</a:t>
            </a:r>
            <a:r>
              <a:rPr lang="en-US" sz="2400" dirty="0"/>
              <a:t> or details. Cones only work under high light intensity. </a:t>
            </a:r>
          </a:p>
          <a:p>
            <a:r>
              <a:rPr lang="en-US" sz="2400" dirty="0"/>
              <a:t>Cone cells are packed most tightly at the center of the retina. Objects are seen most clearly during daylight by looking directly at them. </a:t>
            </a:r>
          </a:p>
          <a:p>
            <a:r>
              <a:rPr lang="en-US" sz="2400" dirty="0"/>
              <a:t>We have 3 types of cones: </a:t>
            </a:r>
          </a:p>
          <a:p>
            <a:pPr marL="0" indent="0">
              <a:buNone/>
            </a:pPr>
            <a:r>
              <a:rPr lang="en-US" sz="2400" dirty="0"/>
              <a:t>• Cones respond to red light. </a:t>
            </a:r>
          </a:p>
          <a:p>
            <a:pPr marL="0" indent="0">
              <a:buNone/>
            </a:pPr>
            <a:r>
              <a:rPr lang="en-US" sz="2400" dirty="0"/>
              <a:t>• Cones respond to green light.</a:t>
            </a:r>
          </a:p>
          <a:p>
            <a:pPr marL="0" indent="0">
              <a:buNone/>
            </a:pPr>
            <a:r>
              <a:rPr lang="en-US" sz="2400" dirty="0"/>
              <a:t>• Cones respond to blue light. </a:t>
            </a:r>
          </a:p>
          <a:p>
            <a:pPr marL="0" indent="0">
              <a:buNone/>
            </a:pPr>
            <a:r>
              <a:rPr lang="en-US" sz="2400" dirty="0"/>
              <a:t>• If all three types are equally stimulated we get the sensation of white.</a:t>
            </a:r>
          </a:p>
          <a:p>
            <a:pPr marL="0" indent="0">
              <a:buNone/>
            </a:pPr>
            <a:r>
              <a:rPr lang="en-US" sz="2400" dirty="0"/>
              <a:t> • Color differences depend on light wavelength .</a:t>
            </a:r>
          </a:p>
          <a:p>
            <a:endParaRPr lang="en-US" sz="2400" dirty="0"/>
          </a:p>
        </p:txBody>
      </p:sp>
    </p:spTree>
    <p:extLst>
      <p:ext uri="{BB962C8B-B14F-4D97-AF65-F5344CB8AC3E}">
        <p14:creationId xmlns:p14="http://schemas.microsoft.com/office/powerpoint/2010/main" val="315276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 name="Rectangle 206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71465F-5A0F-7FAC-F397-7E614514C3ED}"/>
              </a:ext>
            </a:extLst>
          </p:cNvPr>
          <p:cNvSpPr>
            <a:spLocks noGrp="1"/>
          </p:cNvSpPr>
          <p:nvPr>
            <p:ph type="title"/>
          </p:nvPr>
        </p:nvSpPr>
        <p:spPr>
          <a:xfrm>
            <a:off x="643467" y="321734"/>
            <a:ext cx="10905066" cy="1135737"/>
          </a:xfrm>
        </p:spPr>
        <p:txBody>
          <a:bodyPr>
            <a:normAutofit/>
          </a:bodyPr>
          <a:lstStyle/>
          <a:p>
            <a:r>
              <a:rPr lang="en-US" sz="3600" b="1" dirty="0">
                <a:solidFill>
                  <a:srgbClr val="EA6C16"/>
                </a:solidFill>
              </a:rPr>
              <a:t>Fovea</a:t>
            </a:r>
          </a:p>
        </p:txBody>
      </p:sp>
      <p:sp>
        <p:nvSpPr>
          <p:cNvPr id="3" name="Content Placeholder 2">
            <a:extLst>
              <a:ext uri="{FF2B5EF4-FFF2-40B4-BE49-F238E27FC236}">
                <a16:creationId xmlns:a16="http://schemas.microsoft.com/office/drawing/2014/main" id="{BD3F742A-C9E4-6C5F-1EE5-E69B40A2AC68}"/>
              </a:ext>
            </a:extLst>
          </p:cNvPr>
          <p:cNvSpPr>
            <a:spLocks noGrp="1"/>
          </p:cNvSpPr>
          <p:nvPr>
            <p:ph idx="1"/>
          </p:nvPr>
        </p:nvSpPr>
        <p:spPr>
          <a:xfrm>
            <a:off x="643469" y="1782981"/>
            <a:ext cx="4008384" cy="4393982"/>
          </a:xfrm>
        </p:spPr>
        <p:txBody>
          <a:bodyPr>
            <a:normAutofit/>
          </a:bodyPr>
          <a:lstStyle/>
          <a:p>
            <a:r>
              <a:rPr lang="en-US" sz="2000" dirty="0"/>
              <a:t> is the most sensitive region in the retina. </a:t>
            </a:r>
          </a:p>
          <a:p>
            <a:r>
              <a:rPr lang="en-US" sz="2000" dirty="0"/>
              <a:t>It contains only cones.</a:t>
            </a:r>
          </a:p>
          <a:p>
            <a:r>
              <a:rPr lang="en-US" sz="2000" dirty="0"/>
              <a:t> When you examine an object closely you are making its image to fall on the fovea.</a:t>
            </a:r>
          </a:p>
          <a:p>
            <a:endParaRPr lang="en-US" sz="2000" dirty="0"/>
          </a:p>
        </p:txBody>
      </p:sp>
      <p:grpSp>
        <p:nvGrpSpPr>
          <p:cNvPr id="2070" name="Group 206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71" name="Isosceles Triangle 207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Fovea Centralis - All About Vision">
            <a:extLst>
              <a:ext uri="{FF2B5EF4-FFF2-40B4-BE49-F238E27FC236}">
                <a16:creationId xmlns:a16="http://schemas.microsoft.com/office/drawing/2014/main" id="{131A73D4-CFB4-7AE7-2307-115064D70E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1908184"/>
            <a:ext cx="6253212" cy="4111486"/>
          </a:xfrm>
          <a:prstGeom prst="rect">
            <a:avLst/>
          </a:prstGeom>
          <a:noFill/>
          <a:extLst>
            <a:ext uri="{909E8E84-426E-40DD-AFC4-6F175D3DCCD1}">
              <a14:hiddenFill xmlns:a14="http://schemas.microsoft.com/office/drawing/2010/main">
                <a:solidFill>
                  <a:srgbClr val="FFFFFF"/>
                </a:solidFill>
              </a14:hiddenFill>
            </a:ext>
          </a:extLst>
        </p:spPr>
      </p:pic>
      <p:grpSp>
        <p:nvGrpSpPr>
          <p:cNvPr id="2074" name="Group 207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75" name="Rectangle 207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Isosceles Triangle 207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05009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C79B7-5425-2756-F752-254A97D219F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Pupil Reflex </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0E0FD96-E771-796E-1423-C39FC75670F3}"/>
              </a:ext>
            </a:extLst>
          </p:cNvPr>
          <p:cNvSpPr>
            <a:spLocks noGrp="1"/>
          </p:cNvSpPr>
          <p:nvPr>
            <p:ph sz="half" idx="2"/>
          </p:nvPr>
        </p:nvSpPr>
        <p:spPr>
          <a:xfrm>
            <a:off x="630936" y="2807208"/>
            <a:ext cx="3429000" cy="3410712"/>
          </a:xfrm>
        </p:spPr>
        <p:txBody>
          <a:bodyPr vert="horz" lIns="91440" tIns="45720" rIns="91440" bIns="45720" rtlCol="0" anchor="t">
            <a:normAutofit/>
          </a:bodyPr>
          <a:lstStyle/>
          <a:p>
            <a:r>
              <a:rPr lang="en-US" sz="2000"/>
              <a:t>Sometimes, the light may be so bright that decreasing the size of the pupil is not enough.</a:t>
            </a:r>
          </a:p>
          <a:p>
            <a:r>
              <a:rPr lang="en-US" sz="2000"/>
              <a:t>The eye lids become closer to each other, to screen off part of the light.</a:t>
            </a:r>
          </a:p>
          <a:p>
            <a:r>
              <a:rPr lang="en-US" sz="2000"/>
              <a:t>This prevents excessive light from entering the eye and damaging the retina.</a:t>
            </a:r>
          </a:p>
        </p:txBody>
      </p:sp>
      <p:pic>
        <p:nvPicPr>
          <p:cNvPr id="6" name="Content Placeholder 5">
            <a:extLst>
              <a:ext uri="{FF2B5EF4-FFF2-40B4-BE49-F238E27FC236}">
                <a16:creationId xmlns:a16="http://schemas.microsoft.com/office/drawing/2014/main" id="{0912EB28-9F33-984D-960C-FDCEEB600710}"/>
              </a:ext>
            </a:extLst>
          </p:cNvPr>
          <p:cNvPicPr>
            <a:picLocks noGrp="1" noChangeAspect="1"/>
          </p:cNvPicPr>
          <p:nvPr>
            <p:ph sz="half" idx="1"/>
          </p:nvPr>
        </p:nvPicPr>
        <p:blipFill>
          <a:blip r:embed="rId2"/>
          <a:stretch>
            <a:fillRect/>
          </a:stretch>
        </p:blipFill>
        <p:spPr>
          <a:xfrm>
            <a:off x="4654296" y="1987849"/>
            <a:ext cx="6903720" cy="2994246"/>
          </a:xfrm>
          <a:prstGeom prst="rect">
            <a:avLst/>
          </a:prstGeom>
        </p:spPr>
      </p:pic>
    </p:spTree>
    <p:extLst>
      <p:ext uri="{BB962C8B-B14F-4D97-AF65-F5344CB8AC3E}">
        <p14:creationId xmlns:p14="http://schemas.microsoft.com/office/powerpoint/2010/main" val="82500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AF2A46FC-A8BE-4771-BE51-D9123E918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1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AEB9E71-F8EB-98D8-0BFE-A45C579B9255}"/>
              </a:ext>
            </a:extLst>
          </p:cNvPr>
          <p:cNvPicPr>
            <a:picLocks noChangeAspect="1"/>
          </p:cNvPicPr>
          <p:nvPr/>
        </p:nvPicPr>
        <p:blipFill rotWithShape="1">
          <a:blip r:embed="rId2"/>
          <a:srcRect r="663" b="-1"/>
          <a:stretch/>
        </p:blipFill>
        <p:spPr>
          <a:xfrm>
            <a:off x="615790" y="532653"/>
            <a:ext cx="10960420" cy="5792694"/>
          </a:xfrm>
          <a:custGeom>
            <a:avLst/>
            <a:gdLst/>
            <a:ahLst/>
            <a:cxnLst/>
            <a:rect l="l" t="t" r="r" b="b"/>
            <a:pathLst>
              <a:path w="10485104" h="5523506">
                <a:moveTo>
                  <a:pt x="5949681" y="536"/>
                </a:moveTo>
                <a:cubicBezTo>
                  <a:pt x="6074035" y="-2131"/>
                  <a:pt x="6198411" y="5173"/>
                  <a:pt x="6321822" y="22405"/>
                </a:cubicBezTo>
                <a:cubicBezTo>
                  <a:pt x="6498937" y="51493"/>
                  <a:pt x="6677824" y="73364"/>
                  <a:pt x="6857694" y="55210"/>
                </a:cubicBezTo>
                <a:cubicBezTo>
                  <a:pt x="6981675" y="42526"/>
                  <a:pt x="7105459" y="35089"/>
                  <a:pt x="7230031" y="35528"/>
                </a:cubicBezTo>
                <a:cubicBezTo>
                  <a:pt x="7516370" y="35528"/>
                  <a:pt x="7802902" y="38152"/>
                  <a:pt x="8089242" y="32684"/>
                </a:cubicBezTo>
                <a:cubicBezTo>
                  <a:pt x="8344090" y="27873"/>
                  <a:pt x="8597956" y="17377"/>
                  <a:pt x="8853003" y="43837"/>
                </a:cubicBezTo>
                <a:cubicBezTo>
                  <a:pt x="9229472" y="82767"/>
                  <a:pt x="9607909" y="70300"/>
                  <a:pt x="9985559" y="65708"/>
                </a:cubicBezTo>
                <a:cubicBezTo>
                  <a:pt x="10083101" y="64320"/>
                  <a:pt x="10180599" y="61132"/>
                  <a:pt x="10278047" y="56140"/>
                </a:cubicBezTo>
                <a:lnTo>
                  <a:pt x="10449151" y="44199"/>
                </a:lnTo>
                <a:lnTo>
                  <a:pt x="10468533" y="198724"/>
                </a:lnTo>
                <a:cubicBezTo>
                  <a:pt x="10475933" y="234109"/>
                  <a:pt x="10480462" y="270161"/>
                  <a:pt x="10482057" y="306442"/>
                </a:cubicBezTo>
                <a:cubicBezTo>
                  <a:pt x="10492136" y="438884"/>
                  <a:pt x="10475168" y="569479"/>
                  <a:pt x="10461007" y="700359"/>
                </a:cubicBezTo>
                <a:cubicBezTo>
                  <a:pt x="10451566" y="783776"/>
                  <a:pt x="10437150" y="868045"/>
                  <a:pt x="10461007" y="950608"/>
                </a:cubicBezTo>
                <a:cubicBezTo>
                  <a:pt x="10477350" y="1008147"/>
                  <a:pt x="10480985" y="1069224"/>
                  <a:pt x="10471595" y="1128666"/>
                </a:cubicBezTo>
                <a:cubicBezTo>
                  <a:pt x="10455763" y="1234166"/>
                  <a:pt x="10452459" y="1341527"/>
                  <a:pt x="10461772" y="1447979"/>
                </a:cubicBezTo>
                <a:cubicBezTo>
                  <a:pt x="10467921" y="1518165"/>
                  <a:pt x="10466977" y="1588906"/>
                  <a:pt x="10458965" y="1658865"/>
                </a:cubicBezTo>
                <a:cubicBezTo>
                  <a:pt x="10448377" y="1752939"/>
                  <a:pt x="10431919" y="1848719"/>
                  <a:pt x="10451949" y="1943076"/>
                </a:cubicBezTo>
                <a:cubicBezTo>
                  <a:pt x="10483843" y="2092999"/>
                  <a:pt x="10477464" y="2242779"/>
                  <a:pt x="10464706" y="2393837"/>
                </a:cubicBezTo>
                <a:cubicBezTo>
                  <a:pt x="10455138" y="2506243"/>
                  <a:pt x="10444549" y="2619928"/>
                  <a:pt x="10463686" y="2733613"/>
                </a:cubicBezTo>
                <a:cubicBezTo>
                  <a:pt x="10471914" y="2786362"/>
                  <a:pt x="10471914" y="2840306"/>
                  <a:pt x="10463686" y="2893056"/>
                </a:cubicBezTo>
                <a:cubicBezTo>
                  <a:pt x="10453735" y="2964109"/>
                  <a:pt x="10444294" y="3034452"/>
                  <a:pt x="10457052" y="3106215"/>
                </a:cubicBezTo>
                <a:cubicBezTo>
                  <a:pt x="10462665" y="3137479"/>
                  <a:pt x="10466875" y="3169026"/>
                  <a:pt x="10469810" y="3200574"/>
                </a:cubicBezTo>
                <a:cubicBezTo>
                  <a:pt x="10475653" y="3281119"/>
                  <a:pt x="10473561" y="3362120"/>
                  <a:pt x="10463559" y="3442154"/>
                </a:cubicBezTo>
                <a:cubicBezTo>
                  <a:pt x="10453990" y="3535091"/>
                  <a:pt x="10469554" y="3628597"/>
                  <a:pt x="10456797" y="3721250"/>
                </a:cubicBezTo>
                <a:cubicBezTo>
                  <a:pt x="10447738" y="3795870"/>
                  <a:pt x="10447394" y="3871485"/>
                  <a:pt x="10455776" y="3946204"/>
                </a:cubicBezTo>
                <a:cubicBezTo>
                  <a:pt x="10470855" y="4087457"/>
                  <a:pt x="10469912" y="4230260"/>
                  <a:pt x="10452970" y="4371244"/>
                </a:cubicBezTo>
                <a:cubicBezTo>
                  <a:pt x="10442508" y="4453523"/>
                  <a:pt x="10436512" y="4538218"/>
                  <a:pt x="10455266" y="4618934"/>
                </a:cubicBezTo>
                <a:cubicBezTo>
                  <a:pt x="10499408" y="4808646"/>
                  <a:pt x="10473637" y="4998642"/>
                  <a:pt x="10455266" y="5187359"/>
                </a:cubicBezTo>
                <a:cubicBezTo>
                  <a:pt x="10444103" y="5288708"/>
                  <a:pt x="10443847" y="5391181"/>
                  <a:pt x="10454500" y="5492602"/>
                </a:cubicBezTo>
                <a:lnTo>
                  <a:pt x="10454510" y="5492731"/>
                </a:lnTo>
                <a:lnTo>
                  <a:pt x="10414967" y="5491139"/>
                </a:lnTo>
                <a:cubicBezTo>
                  <a:pt x="10117611" y="5495732"/>
                  <a:pt x="9820450" y="5526349"/>
                  <a:pt x="9523092" y="5507105"/>
                </a:cubicBezTo>
                <a:cubicBezTo>
                  <a:pt x="9272964" y="5490920"/>
                  <a:pt x="9023034" y="5477142"/>
                  <a:pt x="8772711" y="5490483"/>
                </a:cubicBezTo>
                <a:cubicBezTo>
                  <a:pt x="8636774" y="5499549"/>
                  <a:pt x="8500636" y="5503107"/>
                  <a:pt x="8364561" y="5501172"/>
                </a:cubicBezTo>
                <a:lnTo>
                  <a:pt x="8196562" y="5491993"/>
                </a:lnTo>
                <a:lnTo>
                  <a:pt x="8077075" y="5475562"/>
                </a:lnTo>
                <a:lnTo>
                  <a:pt x="7915670" y="5468917"/>
                </a:lnTo>
                <a:lnTo>
                  <a:pt x="7914092" y="5467957"/>
                </a:lnTo>
                <a:lnTo>
                  <a:pt x="7894412" y="5467957"/>
                </a:lnTo>
                <a:lnTo>
                  <a:pt x="7892834" y="5468758"/>
                </a:lnTo>
                <a:lnTo>
                  <a:pt x="7727602" y="5475562"/>
                </a:lnTo>
                <a:lnTo>
                  <a:pt x="7690606" y="5480649"/>
                </a:lnTo>
                <a:lnTo>
                  <a:pt x="7624212" y="5484579"/>
                </a:lnTo>
                <a:cubicBezTo>
                  <a:pt x="7434738" y="5508001"/>
                  <a:pt x="7243868" y="5514147"/>
                  <a:pt x="7053506" y="5502949"/>
                </a:cubicBezTo>
                <a:cubicBezTo>
                  <a:pt x="6777009" y="5485453"/>
                  <a:pt x="6500117" y="5474737"/>
                  <a:pt x="6223029" y="5498574"/>
                </a:cubicBezTo>
                <a:cubicBezTo>
                  <a:pt x="6065592" y="5511916"/>
                  <a:pt x="5908157" y="5526131"/>
                  <a:pt x="5750720" y="5507761"/>
                </a:cubicBezTo>
                <a:cubicBezTo>
                  <a:pt x="5616170" y="5490965"/>
                  <a:pt x="5480520" y="5488253"/>
                  <a:pt x="5345518" y="5499668"/>
                </a:cubicBezTo>
                <a:cubicBezTo>
                  <a:pt x="5197844" y="5511040"/>
                  <a:pt x="5049616" y="5511040"/>
                  <a:pt x="4901942" y="5499668"/>
                </a:cubicBezTo>
                <a:cubicBezTo>
                  <a:pt x="4760445" y="5490920"/>
                  <a:pt x="4618556" y="5476268"/>
                  <a:pt x="4477454" y="5492013"/>
                </a:cubicBezTo>
                <a:cubicBezTo>
                  <a:pt x="4279085" y="5513884"/>
                  <a:pt x="4081305" y="5506667"/>
                  <a:pt x="3883329" y="5493326"/>
                </a:cubicBezTo>
                <a:cubicBezTo>
                  <a:pt x="3719792" y="5482391"/>
                  <a:pt x="3555664" y="5466425"/>
                  <a:pt x="3392914" y="5492233"/>
                </a:cubicBezTo>
                <a:cubicBezTo>
                  <a:pt x="3175771" y="5523222"/>
                  <a:pt x="2956480" y="5531206"/>
                  <a:pt x="2737979" y="5516072"/>
                </a:cubicBezTo>
                <a:cubicBezTo>
                  <a:pt x="2289680" y="5492670"/>
                  <a:pt x="1840986" y="5498574"/>
                  <a:pt x="1392489" y="5480641"/>
                </a:cubicBezTo>
                <a:cubicBezTo>
                  <a:pt x="1244499" y="5474519"/>
                  <a:pt x="1097296" y="5507322"/>
                  <a:pt x="949699" y="5509072"/>
                </a:cubicBezTo>
                <a:cubicBezTo>
                  <a:pt x="684469" y="5512352"/>
                  <a:pt x="418241" y="5493120"/>
                  <a:pt x="151598" y="5492249"/>
                </a:cubicBezTo>
                <a:lnTo>
                  <a:pt x="1415" y="5496057"/>
                </a:lnTo>
                <a:lnTo>
                  <a:pt x="3772" y="5431261"/>
                </a:lnTo>
                <a:cubicBezTo>
                  <a:pt x="7163" y="5398149"/>
                  <a:pt x="12808" y="5364994"/>
                  <a:pt x="20909" y="5331792"/>
                </a:cubicBezTo>
                <a:cubicBezTo>
                  <a:pt x="51502" y="5208362"/>
                  <a:pt x="50009" y="5079152"/>
                  <a:pt x="16572" y="4956462"/>
                </a:cubicBezTo>
                <a:cubicBezTo>
                  <a:pt x="9172" y="4924695"/>
                  <a:pt x="4643" y="4892329"/>
                  <a:pt x="3048" y="4859758"/>
                </a:cubicBezTo>
                <a:cubicBezTo>
                  <a:pt x="-7031" y="4740857"/>
                  <a:pt x="9937" y="4623614"/>
                  <a:pt x="24098" y="4506116"/>
                </a:cubicBezTo>
                <a:cubicBezTo>
                  <a:pt x="33539" y="4431228"/>
                  <a:pt x="47955" y="4355575"/>
                  <a:pt x="24098" y="4281453"/>
                </a:cubicBezTo>
                <a:cubicBezTo>
                  <a:pt x="7755" y="4229797"/>
                  <a:pt x="4120" y="4174965"/>
                  <a:pt x="13510" y="4121600"/>
                </a:cubicBezTo>
                <a:cubicBezTo>
                  <a:pt x="29342" y="4026887"/>
                  <a:pt x="32646" y="3930503"/>
                  <a:pt x="23333" y="3834935"/>
                </a:cubicBezTo>
                <a:cubicBezTo>
                  <a:pt x="17184" y="3771925"/>
                  <a:pt x="18128" y="3708417"/>
                  <a:pt x="26140" y="3645611"/>
                </a:cubicBezTo>
                <a:cubicBezTo>
                  <a:pt x="36728" y="3561155"/>
                  <a:pt x="53186" y="3475168"/>
                  <a:pt x="33156" y="3390458"/>
                </a:cubicBezTo>
                <a:cubicBezTo>
                  <a:pt x="1262" y="3255864"/>
                  <a:pt x="7641" y="3121398"/>
                  <a:pt x="20399" y="2985784"/>
                </a:cubicBezTo>
                <a:cubicBezTo>
                  <a:pt x="29967" y="2884871"/>
                  <a:pt x="40556" y="2782810"/>
                  <a:pt x="21419" y="2680748"/>
                </a:cubicBezTo>
                <a:cubicBezTo>
                  <a:pt x="13191" y="2633392"/>
                  <a:pt x="13191" y="2584964"/>
                  <a:pt x="21419" y="2537607"/>
                </a:cubicBezTo>
                <a:cubicBezTo>
                  <a:pt x="31370" y="2473819"/>
                  <a:pt x="40811" y="2410668"/>
                  <a:pt x="28053" y="2346242"/>
                </a:cubicBezTo>
                <a:cubicBezTo>
                  <a:pt x="22440" y="2318175"/>
                  <a:pt x="18230" y="2289853"/>
                  <a:pt x="15295" y="2261531"/>
                </a:cubicBezTo>
                <a:cubicBezTo>
                  <a:pt x="9452" y="2189221"/>
                  <a:pt x="11544" y="2116502"/>
                  <a:pt x="21546" y="2044651"/>
                </a:cubicBezTo>
                <a:cubicBezTo>
                  <a:pt x="31115" y="1961216"/>
                  <a:pt x="15551" y="1877270"/>
                  <a:pt x="28308" y="1794090"/>
                </a:cubicBezTo>
                <a:cubicBezTo>
                  <a:pt x="37367" y="1727100"/>
                  <a:pt x="37711" y="1659216"/>
                  <a:pt x="29329" y="1592136"/>
                </a:cubicBezTo>
                <a:cubicBezTo>
                  <a:pt x="14250" y="1465325"/>
                  <a:pt x="15193" y="1337123"/>
                  <a:pt x="32135" y="1210554"/>
                </a:cubicBezTo>
                <a:cubicBezTo>
                  <a:pt x="42597" y="1136687"/>
                  <a:pt x="48593" y="1060652"/>
                  <a:pt x="29839" y="988188"/>
                </a:cubicBezTo>
                <a:cubicBezTo>
                  <a:pt x="-14303" y="817873"/>
                  <a:pt x="11468" y="647303"/>
                  <a:pt x="29839" y="477881"/>
                </a:cubicBezTo>
                <a:cubicBezTo>
                  <a:pt x="41002" y="386894"/>
                  <a:pt x="41258" y="294898"/>
                  <a:pt x="30605" y="203847"/>
                </a:cubicBezTo>
                <a:lnTo>
                  <a:pt x="17136" y="42362"/>
                </a:lnTo>
                <a:lnTo>
                  <a:pt x="155390" y="51827"/>
                </a:lnTo>
                <a:cubicBezTo>
                  <a:pt x="380715" y="63616"/>
                  <a:pt x="606095" y="63411"/>
                  <a:pt x="831032" y="41432"/>
                </a:cubicBezTo>
                <a:cubicBezTo>
                  <a:pt x="1107234" y="18075"/>
                  <a:pt x="1384519" y="14708"/>
                  <a:pt x="1661115" y="31372"/>
                </a:cubicBezTo>
                <a:cubicBezTo>
                  <a:pt x="1911045" y="42962"/>
                  <a:pt x="2160581" y="71395"/>
                  <a:pt x="2411103" y="47120"/>
                </a:cubicBezTo>
                <a:cubicBezTo>
                  <a:pt x="2497298" y="38807"/>
                  <a:pt x="2581920" y="18689"/>
                  <a:pt x="2668707" y="14096"/>
                </a:cubicBezTo>
                <a:cubicBezTo>
                  <a:pt x="3075287" y="-7775"/>
                  <a:pt x="3480488" y="25030"/>
                  <a:pt x="3885690" y="51930"/>
                </a:cubicBezTo>
                <a:cubicBezTo>
                  <a:pt x="4033287" y="61770"/>
                  <a:pt x="4180883" y="73799"/>
                  <a:pt x="4328480" y="46900"/>
                </a:cubicBezTo>
                <a:cubicBezTo>
                  <a:pt x="4453032" y="25577"/>
                  <a:pt x="4579453" y="21181"/>
                  <a:pt x="4704949" y="33778"/>
                </a:cubicBezTo>
                <a:cubicBezTo>
                  <a:pt x="4816098" y="46376"/>
                  <a:pt x="4927939" y="49371"/>
                  <a:pt x="5039501" y="42745"/>
                </a:cubicBezTo>
                <a:cubicBezTo>
                  <a:pt x="5342568" y="15407"/>
                  <a:pt x="5645828" y="318"/>
                  <a:pt x="5949681" y="536"/>
                </a:cubicBezTo>
                <a:close/>
              </a:path>
            </a:pathLst>
          </a:custGeom>
        </p:spPr>
      </p:pic>
    </p:spTree>
    <p:extLst>
      <p:ext uri="{BB962C8B-B14F-4D97-AF65-F5344CB8AC3E}">
        <p14:creationId xmlns:p14="http://schemas.microsoft.com/office/powerpoint/2010/main" val="3352217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B106-0FA0-30C2-7105-4AC1A8C00086}"/>
              </a:ext>
            </a:extLst>
          </p:cNvPr>
          <p:cNvSpPr>
            <a:spLocks noGrp="1"/>
          </p:cNvSpPr>
          <p:nvPr>
            <p:ph type="title"/>
          </p:nvPr>
        </p:nvSpPr>
        <p:spPr/>
        <p:txBody>
          <a:bodyPr>
            <a:normAutofit/>
          </a:bodyPr>
          <a:lstStyle/>
          <a:p>
            <a:r>
              <a:rPr lang="en-US" sz="3600" b="1" dirty="0">
                <a:solidFill>
                  <a:srgbClr val="EA6C16"/>
                </a:solidFill>
              </a:rPr>
              <a:t>How Iris controls the amount of light entering the eye</a:t>
            </a:r>
          </a:p>
        </p:txBody>
      </p:sp>
      <p:sp>
        <p:nvSpPr>
          <p:cNvPr id="3" name="Text Placeholder 2">
            <a:extLst>
              <a:ext uri="{FF2B5EF4-FFF2-40B4-BE49-F238E27FC236}">
                <a16:creationId xmlns:a16="http://schemas.microsoft.com/office/drawing/2014/main" id="{C79C40D1-DD18-DBEA-A041-E3F859E2AE85}"/>
              </a:ext>
            </a:extLst>
          </p:cNvPr>
          <p:cNvSpPr>
            <a:spLocks noGrp="1"/>
          </p:cNvSpPr>
          <p:nvPr>
            <p:ph type="body" idx="1"/>
          </p:nvPr>
        </p:nvSpPr>
        <p:spPr>
          <a:xfrm>
            <a:off x="361864" y="2172393"/>
            <a:ext cx="5157787" cy="504305"/>
          </a:xfrm>
        </p:spPr>
        <p:txBody>
          <a:bodyPr/>
          <a:lstStyle/>
          <a:p>
            <a:pPr algn="ctr"/>
            <a:r>
              <a:rPr lang="en-US" dirty="0"/>
              <a:t>Bright light</a:t>
            </a:r>
          </a:p>
        </p:txBody>
      </p:sp>
      <p:sp>
        <p:nvSpPr>
          <p:cNvPr id="5" name="Text Placeholder 4">
            <a:extLst>
              <a:ext uri="{FF2B5EF4-FFF2-40B4-BE49-F238E27FC236}">
                <a16:creationId xmlns:a16="http://schemas.microsoft.com/office/drawing/2014/main" id="{5A3BA042-06B7-721A-260E-3E1A720AC7C2}"/>
              </a:ext>
            </a:extLst>
          </p:cNvPr>
          <p:cNvSpPr>
            <a:spLocks noGrp="1"/>
          </p:cNvSpPr>
          <p:nvPr>
            <p:ph type="body" sz="quarter" idx="3"/>
          </p:nvPr>
        </p:nvSpPr>
        <p:spPr>
          <a:xfrm>
            <a:off x="6096000" y="2172393"/>
            <a:ext cx="5183188" cy="504305"/>
          </a:xfrm>
        </p:spPr>
        <p:txBody>
          <a:bodyPr/>
          <a:lstStyle/>
          <a:p>
            <a:pPr algn="ctr"/>
            <a:r>
              <a:rPr lang="en-US" dirty="0"/>
              <a:t>Dim light</a:t>
            </a:r>
          </a:p>
        </p:txBody>
      </p:sp>
      <p:pic>
        <p:nvPicPr>
          <p:cNvPr id="10" name="Content Placeholder 9">
            <a:extLst>
              <a:ext uri="{FF2B5EF4-FFF2-40B4-BE49-F238E27FC236}">
                <a16:creationId xmlns:a16="http://schemas.microsoft.com/office/drawing/2014/main" id="{E5A6E6B4-B4D0-E8E1-C0CF-7B80B4335150}"/>
              </a:ext>
            </a:extLst>
          </p:cNvPr>
          <p:cNvPicPr>
            <a:picLocks noGrp="1" noChangeAspect="1"/>
          </p:cNvPicPr>
          <p:nvPr>
            <p:ph sz="quarter" idx="4"/>
          </p:nvPr>
        </p:nvPicPr>
        <p:blipFill>
          <a:blip r:embed="rId2"/>
          <a:stretch>
            <a:fillRect/>
          </a:stretch>
        </p:blipFill>
        <p:spPr>
          <a:xfrm>
            <a:off x="6749934" y="2676698"/>
            <a:ext cx="4605453" cy="2556489"/>
          </a:xfrm>
        </p:spPr>
      </p:pic>
      <p:pic>
        <p:nvPicPr>
          <p:cNvPr id="14" name="Content Placeholder 13">
            <a:extLst>
              <a:ext uri="{FF2B5EF4-FFF2-40B4-BE49-F238E27FC236}">
                <a16:creationId xmlns:a16="http://schemas.microsoft.com/office/drawing/2014/main" id="{4C17F859-F026-221C-FD21-8BC0FF6EBB39}"/>
              </a:ext>
            </a:extLst>
          </p:cNvPr>
          <p:cNvPicPr>
            <a:picLocks noGrp="1" noChangeAspect="1"/>
          </p:cNvPicPr>
          <p:nvPr>
            <p:ph sz="half" idx="2"/>
          </p:nvPr>
        </p:nvPicPr>
        <p:blipFill>
          <a:blip r:embed="rId3"/>
          <a:stretch>
            <a:fillRect/>
          </a:stretch>
        </p:blipFill>
        <p:spPr>
          <a:xfrm>
            <a:off x="839788" y="2676699"/>
            <a:ext cx="4679863" cy="2787534"/>
          </a:xfrm>
        </p:spPr>
      </p:pic>
    </p:spTree>
    <p:extLst>
      <p:ext uri="{BB962C8B-B14F-4D97-AF65-F5344CB8AC3E}">
        <p14:creationId xmlns:p14="http://schemas.microsoft.com/office/powerpoint/2010/main" val="3045218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C0EF0-2AC9-12C9-F374-9D66FE680E0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rgbClr val="EA6C16"/>
                </a:solidFill>
                <a:latin typeface="+mj-lt"/>
                <a:ea typeface="+mj-ea"/>
                <a:cs typeface="+mj-cs"/>
              </a:rPr>
              <a:t>How do we see?</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10;&#10;Description automatically generated">
            <a:extLst>
              <a:ext uri="{FF2B5EF4-FFF2-40B4-BE49-F238E27FC236}">
                <a16:creationId xmlns:a16="http://schemas.microsoft.com/office/drawing/2014/main" id="{B0B90AEB-C10F-2D3D-71F8-C2E81D80A212}"/>
              </a:ext>
            </a:extLst>
          </p:cNvPr>
          <p:cNvPicPr>
            <a:picLocks noGrp="1" noChangeAspect="1"/>
          </p:cNvPicPr>
          <p:nvPr>
            <p:ph idx="1"/>
          </p:nvPr>
        </p:nvPicPr>
        <p:blipFill>
          <a:blip r:embed="rId2"/>
          <a:stretch>
            <a:fillRect/>
          </a:stretch>
        </p:blipFill>
        <p:spPr>
          <a:xfrm>
            <a:off x="398041" y="2427541"/>
            <a:ext cx="11340818" cy="3997637"/>
          </a:xfrm>
          <a:prstGeom prst="rect">
            <a:avLst/>
          </a:prstGeom>
        </p:spPr>
      </p:pic>
    </p:spTree>
    <p:extLst>
      <p:ext uri="{BB962C8B-B14F-4D97-AF65-F5344CB8AC3E}">
        <p14:creationId xmlns:p14="http://schemas.microsoft.com/office/powerpoint/2010/main" val="772458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4CE6-214C-EB33-174E-6979F4FFCF1A}"/>
              </a:ext>
            </a:extLst>
          </p:cNvPr>
          <p:cNvSpPr>
            <a:spLocks noGrp="1"/>
          </p:cNvSpPr>
          <p:nvPr>
            <p:ph type="title"/>
          </p:nvPr>
        </p:nvSpPr>
        <p:spPr/>
        <p:txBody>
          <a:bodyPr/>
          <a:lstStyle/>
          <a:p>
            <a:pPr algn="ctr"/>
            <a:r>
              <a:rPr lang="en-US" b="1" dirty="0">
                <a:solidFill>
                  <a:srgbClr val="EA6C16"/>
                </a:solidFill>
              </a:rPr>
              <a:t>Focusing/Accommodation</a:t>
            </a:r>
          </a:p>
        </p:txBody>
      </p:sp>
      <p:sp>
        <p:nvSpPr>
          <p:cNvPr id="3" name="Content Placeholder 2">
            <a:extLst>
              <a:ext uri="{FF2B5EF4-FFF2-40B4-BE49-F238E27FC236}">
                <a16:creationId xmlns:a16="http://schemas.microsoft.com/office/drawing/2014/main" id="{24EEAE0F-98D5-A5DA-29EB-31B115F73508}"/>
              </a:ext>
            </a:extLst>
          </p:cNvPr>
          <p:cNvSpPr>
            <a:spLocks noGrp="1"/>
          </p:cNvSpPr>
          <p:nvPr>
            <p:ph idx="1"/>
          </p:nvPr>
        </p:nvSpPr>
        <p:spPr>
          <a:xfrm>
            <a:off x="838200" y="2150225"/>
            <a:ext cx="10515600" cy="4026738"/>
          </a:xfrm>
        </p:spPr>
        <p:txBody>
          <a:bodyPr/>
          <a:lstStyle/>
          <a:p>
            <a:r>
              <a:rPr lang="en-US" dirty="0"/>
              <a:t>Is the adjustment of the lens of the eye, so that clear images of the objects are formed at the retina.</a:t>
            </a:r>
          </a:p>
          <a:p>
            <a:endParaRPr lang="en-US" dirty="0"/>
          </a:p>
        </p:txBody>
      </p:sp>
    </p:spTree>
    <p:extLst>
      <p:ext uri="{BB962C8B-B14F-4D97-AF65-F5344CB8AC3E}">
        <p14:creationId xmlns:p14="http://schemas.microsoft.com/office/powerpoint/2010/main" val="694946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99E7-225B-584A-3C7C-EB520B0980EF}"/>
              </a:ext>
            </a:extLst>
          </p:cNvPr>
          <p:cNvSpPr>
            <a:spLocks noGrp="1"/>
          </p:cNvSpPr>
          <p:nvPr>
            <p:ph type="title"/>
          </p:nvPr>
        </p:nvSpPr>
        <p:spPr>
          <a:xfrm>
            <a:off x="166255" y="105296"/>
            <a:ext cx="3988169" cy="1662544"/>
          </a:xfrm>
        </p:spPr>
        <p:txBody>
          <a:bodyPr vert="horz" lIns="91440" tIns="45720" rIns="91440" bIns="45720" rtlCol="0" anchor="ctr">
            <a:normAutofit/>
          </a:bodyPr>
          <a:lstStyle/>
          <a:p>
            <a:r>
              <a:rPr lang="en-US" sz="3700" b="1" kern="1200" dirty="0">
                <a:solidFill>
                  <a:srgbClr val="EA6C16"/>
                </a:solidFill>
                <a:latin typeface="+mj-lt"/>
                <a:ea typeface="+mj-ea"/>
                <a:cs typeface="+mj-cs"/>
              </a:rPr>
              <a:t>Accommodation for distant objects</a:t>
            </a:r>
          </a:p>
        </p:txBody>
      </p:sp>
      <p:sp>
        <p:nvSpPr>
          <p:cNvPr id="3" name="Content Placeholder 2">
            <a:extLst>
              <a:ext uri="{FF2B5EF4-FFF2-40B4-BE49-F238E27FC236}">
                <a16:creationId xmlns:a16="http://schemas.microsoft.com/office/drawing/2014/main" id="{AC77E95C-41F6-023F-C3B0-EE5CA8D63778}"/>
              </a:ext>
            </a:extLst>
          </p:cNvPr>
          <p:cNvSpPr>
            <a:spLocks noGrp="1"/>
          </p:cNvSpPr>
          <p:nvPr>
            <p:ph sz="half" idx="1"/>
          </p:nvPr>
        </p:nvSpPr>
        <p:spPr>
          <a:xfrm>
            <a:off x="648931" y="2183476"/>
            <a:ext cx="3505494" cy="4040343"/>
          </a:xfrm>
        </p:spPr>
        <p:txBody>
          <a:bodyPr vert="horz" lIns="91440" tIns="45720" rIns="91440" bIns="45720" rtlCol="0">
            <a:normAutofit/>
          </a:bodyPr>
          <a:lstStyle/>
          <a:p>
            <a:r>
              <a:rPr lang="en-US" sz="1700" dirty="0"/>
              <a:t>Light from distant object.</a:t>
            </a:r>
          </a:p>
          <a:p>
            <a:pPr marL="0" indent="0">
              <a:buNone/>
            </a:pPr>
            <a:r>
              <a:rPr lang="en-US" sz="1700" dirty="0"/>
              <a:t>• Ciliary muscle relaxes. </a:t>
            </a:r>
          </a:p>
          <a:p>
            <a:pPr marL="0" indent="0">
              <a:buNone/>
            </a:pPr>
            <a:r>
              <a:rPr lang="en-US" sz="1700" dirty="0"/>
              <a:t>• Vitreous </a:t>
            </a:r>
            <a:r>
              <a:rPr lang="en-US" sz="1700" dirty="0" err="1"/>
              <a:t>humour</a:t>
            </a:r>
            <a:r>
              <a:rPr lang="en-US" sz="1700" dirty="0"/>
              <a:t> presses on the sclera. </a:t>
            </a:r>
          </a:p>
          <a:p>
            <a:pPr marL="0" indent="0">
              <a:buNone/>
            </a:pPr>
            <a:r>
              <a:rPr lang="en-US" sz="1700" dirty="0"/>
              <a:t>• Suspensory ligaments tight(taut).</a:t>
            </a:r>
          </a:p>
          <a:p>
            <a:pPr marL="0" indent="0">
              <a:buNone/>
            </a:pPr>
            <a:r>
              <a:rPr lang="en-US" sz="1700" dirty="0"/>
              <a:t>• Lens pulled thin and less convex, increasing its focal length</a:t>
            </a:r>
          </a:p>
          <a:p>
            <a:pPr marL="0"/>
            <a:endParaRPr lang="en-US" sz="1700" dirty="0"/>
          </a:p>
          <a:p>
            <a:pPr marL="0" indent="0">
              <a:buNone/>
            </a:pPr>
            <a:r>
              <a:rPr lang="en-US" sz="1700" dirty="0"/>
              <a:t>• </a:t>
            </a:r>
            <a:r>
              <a:rPr lang="en-US" sz="1700" dirty="0">
                <a:solidFill>
                  <a:srgbClr val="EA6C16"/>
                </a:solidFill>
              </a:rPr>
              <a:t>Result</a:t>
            </a:r>
            <a:r>
              <a:rPr lang="en-US" sz="1700" dirty="0"/>
              <a:t>: Light is focused on retina (fovea) and a clear image(details)of an object is formed</a:t>
            </a:r>
          </a:p>
        </p:txBody>
      </p:sp>
      <p:sp>
        <p:nvSpPr>
          <p:cNvPr id="18" name="Rectangle 1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B1D3EC6E-C043-F005-BB30-6F9E70946731}"/>
              </a:ext>
            </a:extLst>
          </p:cNvPr>
          <p:cNvPicPr>
            <a:picLocks noGrp="1" noChangeAspect="1"/>
          </p:cNvPicPr>
          <p:nvPr>
            <p:ph sz="half" idx="2"/>
          </p:nvPr>
        </p:nvPicPr>
        <p:blipFill>
          <a:blip r:embed="rId2"/>
          <a:stretch>
            <a:fillRect/>
          </a:stretch>
        </p:blipFill>
        <p:spPr>
          <a:xfrm>
            <a:off x="5405862" y="2042931"/>
            <a:ext cx="6019331" cy="2768892"/>
          </a:xfrm>
          <a:prstGeom prst="rect">
            <a:avLst/>
          </a:prstGeom>
          <a:effectLst/>
        </p:spPr>
      </p:pic>
    </p:spTree>
    <p:extLst>
      <p:ext uri="{BB962C8B-B14F-4D97-AF65-F5344CB8AC3E}">
        <p14:creationId xmlns:p14="http://schemas.microsoft.com/office/powerpoint/2010/main" val="4003665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F755-5CA1-F436-8BF3-AD96E0434944}"/>
              </a:ext>
            </a:extLst>
          </p:cNvPr>
          <p:cNvSpPr>
            <a:spLocks noGrp="1"/>
          </p:cNvSpPr>
          <p:nvPr>
            <p:ph type="title"/>
          </p:nvPr>
        </p:nvSpPr>
        <p:spPr/>
        <p:txBody>
          <a:bodyPr/>
          <a:lstStyle/>
          <a:p>
            <a:r>
              <a:rPr lang="en-US" b="1" dirty="0">
                <a:solidFill>
                  <a:srgbClr val="EA6C16"/>
                </a:solidFill>
              </a:rPr>
              <a:t>Focusing on Near objects</a:t>
            </a:r>
          </a:p>
        </p:txBody>
      </p:sp>
      <p:sp>
        <p:nvSpPr>
          <p:cNvPr id="3" name="Content Placeholder 2">
            <a:extLst>
              <a:ext uri="{FF2B5EF4-FFF2-40B4-BE49-F238E27FC236}">
                <a16:creationId xmlns:a16="http://schemas.microsoft.com/office/drawing/2014/main" id="{BC7087FD-C653-6B9F-90D3-D4E7C4F82773}"/>
              </a:ext>
            </a:extLst>
          </p:cNvPr>
          <p:cNvSpPr>
            <a:spLocks noGrp="1"/>
          </p:cNvSpPr>
          <p:nvPr>
            <p:ph sz="half" idx="1"/>
          </p:nvPr>
        </p:nvSpPr>
        <p:spPr>
          <a:xfrm>
            <a:off x="838200" y="1825625"/>
            <a:ext cx="4565073" cy="4597342"/>
          </a:xfrm>
        </p:spPr>
        <p:txBody>
          <a:bodyPr>
            <a:normAutofit/>
          </a:bodyPr>
          <a:lstStyle/>
          <a:p>
            <a:pPr marL="0" indent="0">
              <a:buNone/>
            </a:pPr>
            <a:r>
              <a:rPr lang="en-US" dirty="0"/>
              <a:t>• Light from near by object.</a:t>
            </a:r>
          </a:p>
          <a:p>
            <a:pPr marL="0" indent="0">
              <a:buNone/>
            </a:pPr>
            <a:r>
              <a:rPr lang="en-US" dirty="0"/>
              <a:t>• Ciliary muscles contract.</a:t>
            </a:r>
          </a:p>
          <a:p>
            <a:pPr marL="0" indent="0">
              <a:buNone/>
            </a:pPr>
            <a:r>
              <a:rPr lang="en-US" dirty="0"/>
              <a:t>• Suspensory ligaments slacken, relaxing their pull on the lens. </a:t>
            </a:r>
          </a:p>
          <a:p>
            <a:pPr marL="0" indent="0">
              <a:buNone/>
            </a:pPr>
            <a:r>
              <a:rPr lang="en-US" dirty="0"/>
              <a:t>• Lens gets thicker and more convex, decreasing its focal length. </a:t>
            </a:r>
          </a:p>
          <a:p>
            <a:pPr marL="0" indent="0">
              <a:buNone/>
            </a:pPr>
            <a:r>
              <a:rPr lang="en-US" dirty="0"/>
              <a:t>•</a:t>
            </a:r>
            <a:r>
              <a:rPr lang="en-US" dirty="0">
                <a:solidFill>
                  <a:srgbClr val="EA6C16"/>
                </a:solidFill>
              </a:rPr>
              <a:t> Result</a:t>
            </a:r>
            <a:r>
              <a:rPr lang="en-US" dirty="0"/>
              <a:t>: Light is focused on retina (fovea) </a:t>
            </a:r>
          </a:p>
        </p:txBody>
      </p:sp>
      <p:pic>
        <p:nvPicPr>
          <p:cNvPr id="6" name="Content Placeholder 5">
            <a:extLst>
              <a:ext uri="{FF2B5EF4-FFF2-40B4-BE49-F238E27FC236}">
                <a16:creationId xmlns:a16="http://schemas.microsoft.com/office/drawing/2014/main" id="{5C1FB040-5ABB-8BE7-F901-C3C13356E94F}"/>
              </a:ext>
            </a:extLst>
          </p:cNvPr>
          <p:cNvPicPr>
            <a:picLocks noGrp="1" noChangeAspect="1"/>
          </p:cNvPicPr>
          <p:nvPr>
            <p:ph sz="half" idx="2"/>
          </p:nvPr>
        </p:nvPicPr>
        <p:blipFill>
          <a:blip r:embed="rId2"/>
          <a:stretch>
            <a:fillRect/>
          </a:stretch>
        </p:blipFill>
        <p:spPr>
          <a:xfrm>
            <a:off x="5674822" y="2011679"/>
            <a:ext cx="5957454" cy="3369425"/>
          </a:xfrm>
        </p:spPr>
      </p:pic>
    </p:spTree>
    <p:extLst>
      <p:ext uri="{BB962C8B-B14F-4D97-AF65-F5344CB8AC3E}">
        <p14:creationId xmlns:p14="http://schemas.microsoft.com/office/powerpoint/2010/main" val="406502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40B10-669B-A3FE-7178-662F2C6692E8}"/>
              </a:ext>
            </a:extLst>
          </p:cNvPr>
          <p:cNvSpPr txBox="1"/>
          <p:nvPr/>
        </p:nvSpPr>
        <p:spPr>
          <a:xfrm>
            <a:off x="1097280" y="1064029"/>
            <a:ext cx="9271462" cy="4462760"/>
          </a:xfrm>
          <a:prstGeom prst="rect">
            <a:avLst/>
          </a:prstGeom>
          <a:noFill/>
        </p:spPr>
        <p:txBody>
          <a:bodyPr wrap="square">
            <a:spAutoFit/>
          </a:bodyPr>
          <a:lstStyle/>
          <a:p>
            <a:pPr algn="ctr"/>
            <a:r>
              <a:rPr lang="en-US" sz="3200" b="1" dirty="0">
                <a:solidFill>
                  <a:srgbClr val="EA6C16"/>
                </a:solidFill>
              </a:rPr>
              <a:t>Three D vision</a:t>
            </a:r>
          </a:p>
          <a:p>
            <a:pPr algn="ctr"/>
            <a:endParaRPr lang="en-US" b="1" dirty="0"/>
          </a:p>
          <a:p>
            <a:r>
              <a:rPr lang="en-US" dirty="0"/>
              <a:t> combining two images </a:t>
            </a:r>
          </a:p>
          <a:p>
            <a:r>
              <a:rPr lang="en-US" dirty="0"/>
              <a:t>Having two eyes (binocular vision) is better than having one eye for the following reasons: </a:t>
            </a:r>
          </a:p>
          <a:p>
            <a:pPr marL="285750" indent="-285750">
              <a:buFontTx/>
              <a:buChar char="-"/>
            </a:pPr>
            <a:r>
              <a:rPr lang="en-US" dirty="0"/>
              <a:t>it gives a larger field of vision. </a:t>
            </a:r>
          </a:p>
          <a:p>
            <a:r>
              <a:rPr lang="en-US" dirty="0"/>
              <a:t>- a defect in one eye does not result in blindness.</a:t>
            </a:r>
          </a:p>
          <a:p>
            <a:r>
              <a:rPr lang="en-US" dirty="0"/>
              <a:t>- in animals with two forward-facing eyes, it provides the potential for 3D vision. </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r>
              <a:rPr lang="en-US" dirty="0"/>
              <a:t>Three D vision depends on each eye being able to look at the same object from a slightly different perspective. The visual center in the brain combines the two views to make a three-dimensional image.</a:t>
            </a:r>
          </a:p>
          <a:p>
            <a:r>
              <a:rPr lang="en-US" dirty="0"/>
              <a:t> Stereoscopic vision provides information about the size and shapes of objects enable distances to be judged accurately. </a:t>
            </a:r>
          </a:p>
        </p:txBody>
      </p:sp>
    </p:spTree>
    <p:extLst>
      <p:ext uri="{BB962C8B-B14F-4D97-AF65-F5344CB8AC3E}">
        <p14:creationId xmlns:p14="http://schemas.microsoft.com/office/powerpoint/2010/main" val="383604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EB1498-F1D5-049D-4FF1-5E6C763E9460}"/>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900" b="0" i="0" u="none" strike="noStrike" baseline="0"/>
          </a:p>
          <a:p>
            <a:pPr indent="-228600">
              <a:lnSpc>
                <a:spcPct val="90000"/>
              </a:lnSpc>
              <a:spcAft>
                <a:spcPts val="600"/>
              </a:spcAft>
              <a:buFont typeface="Arial" panose="020B0604020202020204" pitchFamily="34" charset="0"/>
              <a:buChar char="•"/>
            </a:pPr>
            <a:r>
              <a:rPr lang="en-US" sz="1900" b="1" i="0" u="none" strike="noStrike" baseline="0"/>
              <a:t>Stimulus: </a:t>
            </a:r>
            <a:r>
              <a:rPr lang="en-US" sz="1900" b="0" i="0" u="none" strike="noStrike" baseline="0"/>
              <a:t>is anything that affects living organisms and let it produces a reaction.</a:t>
            </a:r>
          </a:p>
          <a:p>
            <a:pPr indent="-228600">
              <a:lnSpc>
                <a:spcPct val="90000"/>
              </a:lnSpc>
              <a:spcAft>
                <a:spcPts val="600"/>
              </a:spcAft>
              <a:buFont typeface="Arial" panose="020B0604020202020204" pitchFamily="34" charset="0"/>
              <a:buChar char="•"/>
            </a:pPr>
            <a:r>
              <a:rPr lang="en-US" sz="1900" b="1" i="0" u="none" strike="noStrike" baseline="0"/>
              <a:t>Receptors: </a:t>
            </a:r>
            <a:r>
              <a:rPr lang="en-US" sz="1900" b="0" i="0" u="none" strike="noStrike" baseline="0"/>
              <a:t>structures, which detect stimuli.</a:t>
            </a:r>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b="0" i="1" u="none" strike="noStrike" baseline="0"/>
              <a:t>Receptors can be classified according to the type of stimulus they respond to, as shown in the table</a:t>
            </a:r>
          </a:p>
          <a:p>
            <a:pPr indent="-228600">
              <a:lnSpc>
                <a:spcPct val="90000"/>
              </a:lnSpc>
              <a:spcAft>
                <a:spcPts val="600"/>
              </a:spcAft>
              <a:buFont typeface="Arial" panose="020B0604020202020204" pitchFamily="34" charset="0"/>
              <a:buChar char="•"/>
            </a:pPr>
            <a:endParaRPr lang="en-US" sz="1900" b="0" i="0" u="none" strike="noStrike" baseline="0"/>
          </a:p>
        </p:txBody>
      </p:sp>
      <p:pic>
        <p:nvPicPr>
          <p:cNvPr id="5" name="Picture 4">
            <a:extLst>
              <a:ext uri="{FF2B5EF4-FFF2-40B4-BE49-F238E27FC236}">
                <a16:creationId xmlns:a16="http://schemas.microsoft.com/office/drawing/2014/main" id="{763E1823-10AB-8A17-F31A-728FB39DAF2D}"/>
              </a:ext>
            </a:extLst>
          </p:cNvPr>
          <p:cNvPicPr>
            <a:picLocks noChangeAspect="1"/>
          </p:cNvPicPr>
          <p:nvPr/>
        </p:nvPicPr>
        <p:blipFill>
          <a:blip r:embed="rId2"/>
          <a:stretch>
            <a:fillRect/>
          </a:stretch>
        </p:blipFill>
        <p:spPr>
          <a:xfrm>
            <a:off x="4654296" y="1746219"/>
            <a:ext cx="6903720" cy="4717886"/>
          </a:xfrm>
          <a:prstGeom prst="rect">
            <a:avLst/>
          </a:prstGeom>
        </p:spPr>
      </p:pic>
    </p:spTree>
    <p:extLst>
      <p:ext uri="{BB962C8B-B14F-4D97-AF65-F5344CB8AC3E}">
        <p14:creationId xmlns:p14="http://schemas.microsoft.com/office/powerpoint/2010/main" val="205211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C431-A25C-1EB4-ED51-A6A0BCF1E3EB}"/>
              </a:ext>
            </a:extLst>
          </p:cNvPr>
          <p:cNvSpPr>
            <a:spLocks noGrp="1"/>
          </p:cNvSpPr>
          <p:nvPr>
            <p:ph type="title"/>
          </p:nvPr>
        </p:nvSpPr>
        <p:spPr/>
        <p:txBody>
          <a:bodyPr/>
          <a:lstStyle/>
          <a:p>
            <a:pPr algn="ctr"/>
            <a:r>
              <a:rPr lang="en-US" b="1" dirty="0"/>
              <a:t>Human Eye</a:t>
            </a:r>
          </a:p>
        </p:txBody>
      </p:sp>
      <p:sp>
        <p:nvSpPr>
          <p:cNvPr id="3" name="Content Placeholder 2">
            <a:extLst>
              <a:ext uri="{FF2B5EF4-FFF2-40B4-BE49-F238E27FC236}">
                <a16:creationId xmlns:a16="http://schemas.microsoft.com/office/drawing/2014/main" id="{79967A04-B24D-4A28-47FF-0D6CF0799DF6}"/>
              </a:ext>
            </a:extLst>
          </p:cNvPr>
          <p:cNvSpPr>
            <a:spLocks noGrp="1"/>
          </p:cNvSpPr>
          <p:nvPr>
            <p:ph idx="1"/>
          </p:nvPr>
        </p:nvSpPr>
        <p:spPr/>
        <p:txBody>
          <a:bodyPr/>
          <a:lstStyle/>
          <a:p>
            <a:r>
              <a:rPr lang="en-US" dirty="0"/>
              <a:t>The eye is the sense organ responsible for sight</a:t>
            </a:r>
          </a:p>
          <a:p>
            <a:r>
              <a:rPr lang="en-US" dirty="0"/>
              <a:t>It lies in a hollow in the skull called the </a:t>
            </a:r>
            <a:r>
              <a:rPr lang="en-US" b="1" dirty="0"/>
              <a:t>orbit</a:t>
            </a:r>
          </a:p>
          <a:p>
            <a:r>
              <a:rPr lang="en-US" dirty="0"/>
              <a:t>Each eyeball is attached to the skull by rectus muscle</a:t>
            </a:r>
          </a:p>
          <a:p>
            <a:endParaRPr lang="en-US" dirty="0"/>
          </a:p>
        </p:txBody>
      </p:sp>
      <p:pic>
        <p:nvPicPr>
          <p:cNvPr id="5" name="Picture 4">
            <a:extLst>
              <a:ext uri="{FF2B5EF4-FFF2-40B4-BE49-F238E27FC236}">
                <a16:creationId xmlns:a16="http://schemas.microsoft.com/office/drawing/2014/main" id="{F7990F38-6C30-F729-4162-6289CD2AE558}"/>
              </a:ext>
            </a:extLst>
          </p:cNvPr>
          <p:cNvPicPr>
            <a:picLocks noChangeAspect="1"/>
          </p:cNvPicPr>
          <p:nvPr/>
        </p:nvPicPr>
        <p:blipFill>
          <a:blip r:embed="rId2"/>
          <a:stretch>
            <a:fillRect/>
          </a:stretch>
        </p:blipFill>
        <p:spPr>
          <a:xfrm>
            <a:off x="8930467" y="1152351"/>
            <a:ext cx="3045402" cy="4788478"/>
          </a:xfrm>
          <a:prstGeom prst="rect">
            <a:avLst/>
          </a:prstGeom>
        </p:spPr>
      </p:pic>
    </p:spTree>
    <p:extLst>
      <p:ext uri="{BB962C8B-B14F-4D97-AF65-F5344CB8AC3E}">
        <p14:creationId xmlns:p14="http://schemas.microsoft.com/office/powerpoint/2010/main" val="386463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08F264-5482-BF71-BD85-C90B2E2402A9}"/>
              </a:ext>
            </a:extLst>
          </p:cNvPr>
          <p:cNvSpPr>
            <a:spLocks noGrp="1"/>
          </p:cNvSpPr>
          <p:nvPr>
            <p:ph type="title"/>
          </p:nvPr>
        </p:nvSpPr>
        <p:spPr>
          <a:xfrm>
            <a:off x="718686" y="5091762"/>
            <a:ext cx="7484787" cy="1264588"/>
          </a:xfrm>
        </p:spPr>
        <p:txBody>
          <a:bodyPr vert="horz" lIns="91440" tIns="45720" rIns="91440" bIns="45720" rtlCol="0" anchor="ctr">
            <a:normAutofit/>
          </a:bodyPr>
          <a:lstStyle/>
          <a:p>
            <a:pPr algn="r"/>
            <a:r>
              <a:rPr lang="en-US" sz="4800">
                <a:solidFill>
                  <a:srgbClr val="FFFFFF"/>
                </a:solidFill>
              </a:rPr>
              <a:t>Structure of the eye</a:t>
            </a:r>
          </a:p>
        </p:txBody>
      </p:sp>
      <p:cxnSp>
        <p:nvCxnSpPr>
          <p:cNvPr id="22" name="Straight Connector 18">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4CC6653E-81D7-8E7B-3DC2-76BC7CBAACF2}"/>
              </a:ext>
            </a:extLst>
          </p:cNvPr>
          <p:cNvPicPr>
            <a:picLocks noGrp="1" noChangeAspect="1"/>
          </p:cNvPicPr>
          <p:nvPr>
            <p:ph idx="1"/>
          </p:nvPr>
        </p:nvPicPr>
        <p:blipFill>
          <a:blip r:embed="rId2"/>
          <a:stretch>
            <a:fillRect/>
          </a:stretch>
        </p:blipFill>
        <p:spPr>
          <a:xfrm>
            <a:off x="2264898" y="1173468"/>
            <a:ext cx="7666893" cy="3222686"/>
          </a:xfrm>
        </p:spPr>
      </p:pic>
    </p:spTree>
    <p:extLst>
      <p:ext uri="{BB962C8B-B14F-4D97-AF65-F5344CB8AC3E}">
        <p14:creationId xmlns:p14="http://schemas.microsoft.com/office/powerpoint/2010/main" val="124607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6EECBB-AF89-581C-0A7E-C60E89E5D756}"/>
              </a:ext>
            </a:extLst>
          </p:cNvPr>
          <p:cNvPicPr>
            <a:picLocks noChangeAspect="1"/>
          </p:cNvPicPr>
          <p:nvPr/>
        </p:nvPicPr>
        <p:blipFill>
          <a:blip r:embed="rId2">
            <a:duotone>
              <a:schemeClr val="accent2">
                <a:shade val="45000"/>
                <a:satMod val="135000"/>
              </a:schemeClr>
              <a:prstClr val="white"/>
            </a:duotone>
          </a:blip>
          <a:stretch>
            <a:fillRect/>
          </a:stretch>
        </p:blipFill>
        <p:spPr>
          <a:xfrm>
            <a:off x="288176" y="321425"/>
            <a:ext cx="11837322" cy="6289964"/>
          </a:xfrm>
          <a:prstGeom prst="rect">
            <a:avLst/>
          </a:prstGeom>
        </p:spPr>
      </p:pic>
    </p:spTree>
    <p:extLst>
      <p:ext uri="{BB962C8B-B14F-4D97-AF65-F5344CB8AC3E}">
        <p14:creationId xmlns:p14="http://schemas.microsoft.com/office/powerpoint/2010/main" val="3091637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6B54E6-DA32-A4B6-1E17-138EAFABDAFD}"/>
              </a:ext>
            </a:extLst>
          </p:cNvPr>
          <p:cNvPicPr>
            <a:picLocks noChangeAspect="1"/>
          </p:cNvPicPr>
          <p:nvPr/>
        </p:nvPicPr>
        <p:blipFill>
          <a:blip r:embed="rId2"/>
          <a:stretch>
            <a:fillRect/>
          </a:stretch>
        </p:blipFill>
        <p:spPr>
          <a:xfrm>
            <a:off x="299259" y="0"/>
            <a:ext cx="10363200" cy="6858000"/>
          </a:xfrm>
          <a:prstGeom prst="rect">
            <a:avLst/>
          </a:prstGeom>
        </p:spPr>
      </p:pic>
    </p:spTree>
    <p:extLst>
      <p:ext uri="{BB962C8B-B14F-4D97-AF65-F5344CB8AC3E}">
        <p14:creationId xmlns:p14="http://schemas.microsoft.com/office/powerpoint/2010/main" val="400980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035" name="Freeform: Shape 103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62F8ECA-25C2-90D4-47C2-DC6EFCCD21D3}"/>
              </a:ext>
            </a:extLst>
          </p:cNvPr>
          <p:cNvSpPr>
            <a:spLocks noGrp="1"/>
          </p:cNvSpPr>
          <p:nvPr>
            <p:ph type="title"/>
          </p:nvPr>
        </p:nvSpPr>
        <p:spPr>
          <a:xfrm>
            <a:off x="765051" y="662400"/>
            <a:ext cx="3384000" cy="1492132"/>
          </a:xfrm>
        </p:spPr>
        <p:txBody>
          <a:bodyPr anchor="t">
            <a:normAutofit/>
          </a:bodyPr>
          <a:lstStyle/>
          <a:p>
            <a:r>
              <a:rPr lang="en-US" b="1">
                <a:solidFill>
                  <a:schemeClr val="bg1"/>
                </a:solidFill>
              </a:rPr>
              <a:t>Blind Spot</a:t>
            </a:r>
          </a:p>
        </p:txBody>
      </p:sp>
      <p:sp>
        <p:nvSpPr>
          <p:cNvPr id="3" name="Content Placeholder 2">
            <a:extLst>
              <a:ext uri="{FF2B5EF4-FFF2-40B4-BE49-F238E27FC236}">
                <a16:creationId xmlns:a16="http://schemas.microsoft.com/office/drawing/2014/main" id="{53C2B4AD-EDF0-035B-8E6C-D3D7625D0A10}"/>
              </a:ext>
            </a:extLst>
          </p:cNvPr>
          <p:cNvSpPr>
            <a:spLocks noGrp="1"/>
          </p:cNvSpPr>
          <p:nvPr>
            <p:ph idx="1"/>
          </p:nvPr>
        </p:nvSpPr>
        <p:spPr>
          <a:xfrm>
            <a:off x="765051" y="2286000"/>
            <a:ext cx="3384000" cy="3844800"/>
          </a:xfrm>
        </p:spPr>
        <p:txBody>
          <a:bodyPr>
            <a:normAutofit/>
          </a:bodyPr>
          <a:lstStyle/>
          <a:p>
            <a:r>
              <a:rPr lang="en-US" sz="2000">
                <a:solidFill>
                  <a:schemeClr val="bg1">
                    <a:alpha val="60000"/>
                  </a:schemeClr>
                </a:solidFill>
              </a:rPr>
              <a:t>The blind spot is the point where the optic nerve leaves the retina, there are no sensory cells and no information reaches the brain about that part of the image, which falls on the blinds spot. </a:t>
            </a:r>
          </a:p>
          <a:p>
            <a:endParaRPr lang="en-US" sz="2000">
              <a:solidFill>
                <a:schemeClr val="bg1">
                  <a:alpha val="60000"/>
                </a:schemeClr>
              </a:solidFill>
            </a:endParaRPr>
          </a:p>
          <a:p>
            <a:endParaRPr lang="en-US" sz="2000">
              <a:solidFill>
                <a:schemeClr val="bg1">
                  <a:alpha val="60000"/>
                </a:schemeClr>
              </a:solidFill>
            </a:endParaRPr>
          </a:p>
          <a:p>
            <a:r>
              <a:rPr lang="en-US" sz="2000">
                <a:solidFill>
                  <a:schemeClr val="bg1">
                    <a:alpha val="60000"/>
                  </a:schemeClr>
                </a:solidFill>
                <a:hlinkClick r:id="rId2"/>
              </a:rPr>
              <a:t>https://www.youtube.com/watch?v=XPquOR8-j_E</a:t>
            </a:r>
            <a:endParaRPr lang="en-US" sz="2000">
              <a:solidFill>
                <a:schemeClr val="bg1">
                  <a:alpha val="60000"/>
                </a:schemeClr>
              </a:solidFill>
            </a:endParaRPr>
          </a:p>
          <a:p>
            <a:endParaRPr lang="en-US" sz="2000">
              <a:solidFill>
                <a:schemeClr val="bg1">
                  <a:alpha val="60000"/>
                </a:schemeClr>
              </a:solidFill>
            </a:endParaRPr>
          </a:p>
          <a:p>
            <a:endParaRPr lang="en-US" sz="2000">
              <a:solidFill>
                <a:schemeClr val="bg1">
                  <a:alpha val="60000"/>
                </a:schemeClr>
              </a:solidFill>
            </a:endParaRPr>
          </a:p>
        </p:txBody>
      </p:sp>
      <p:pic>
        <p:nvPicPr>
          <p:cNvPr id="1026" name="Picture 2" descr="Blind Spots In Personal Growth - Personal Excellence">
            <a:extLst>
              <a:ext uri="{FF2B5EF4-FFF2-40B4-BE49-F238E27FC236}">
                <a16:creationId xmlns:a16="http://schemas.microsoft.com/office/drawing/2014/main" id="{1D4D3B74-1A2B-F4B8-A1FA-9AB990E39F1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1053" y="1075950"/>
            <a:ext cx="6014185" cy="4706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53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lowchart: Document 2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E5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14D75-AB57-375F-D9B9-F619F40C7D5A}"/>
              </a:ext>
            </a:extLst>
          </p:cNvPr>
          <p:cNvSpPr>
            <a:spLocks noGrp="1"/>
          </p:cNvSpPr>
          <p:nvPr>
            <p:ph type="title"/>
          </p:nvPr>
        </p:nvSpPr>
        <p:spPr>
          <a:xfrm>
            <a:off x="838200" y="171162"/>
            <a:ext cx="2840182" cy="2371148"/>
          </a:xfrm>
          <a:prstGeom prst="ellipse">
            <a:avLst/>
          </a:prstGeom>
        </p:spPr>
        <p:txBody>
          <a:bodyPr vert="horz" lIns="91440" tIns="45720" rIns="91440" bIns="45720" rtlCol="0" anchor="ctr">
            <a:normAutofit/>
          </a:bodyPr>
          <a:lstStyle/>
          <a:p>
            <a:r>
              <a:rPr lang="en-US" sz="2200" kern="1200">
                <a:solidFill>
                  <a:srgbClr val="FFFFFF"/>
                </a:solidFill>
                <a:latin typeface="+mj-lt"/>
                <a:ea typeface="+mj-ea"/>
                <a:cs typeface="+mj-cs"/>
              </a:rPr>
              <a:t>Photoreceptors in the Retina </a:t>
            </a:r>
          </a:p>
        </p:txBody>
      </p:sp>
      <p:pic>
        <p:nvPicPr>
          <p:cNvPr id="4" name="Content Placeholder 3">
            <a:extLst>
              <a:ext uri="{FF2B5EF4-FFF2-40B4-BE49-F238E27FC236}">
                <a16:creationId xmlns:a16="http://schemas.microsoft.com/office/drawing/2014/main" id="{E2FB0400-3C05-3A17-C20C-A5D2947785BD}"/>
              </a:ext>
            </a:extLst>
          </p:cNvPr>
          <p:cNvPicPr>
            <a:picLocks noGrp="1" noChangeAspect="1"/>
          </p:cNvPicPr>
          <p:nvPr>
            <p:ph idx="1"/>
          </p:nvPr>
        </p:nvPicPr>
        <p:blipFill>
          <a:blip r:embed="rId2"/>
          <a:stretch>
            <a:fillRect/>
          </a:stretch>
        </p:blipFill>
        <p:spPr>
          <a:xfrm>
            <a:off x="4207933" y="922141"/>
            <a:ext cx="7347537" cy="5014693"/>
          </a:xfrm>
          <a:prstGeom prst="rect">
            <a:avLst/>
          </a:prstGeom>
        </p:spPr>
      </p:pic>
    </p:spTree>
    <p:extLst>
      <p:ext uri="{BB962C8B-B14F-4D97-AF65-F5344CB8AC3E}">
        <p14:creationId xmlns:p14="http://schemas.microsoft.com/office/powerpoint/2010/main" val="428281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1571C-AD83-F1A2-03A2-2CEEC1E23B05}"/>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Photoreceptors in the Retina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6801387-0E5C-72BF-7F43-31639553830E}"/>
              </a:ext>
            </a:extLst>
          </p:cNvPr>
          <p:cNvSpPr>
            <a:spLocks noGrp="1"/>
          </p:cNvSpPr>
          <p:nvPr>
            <p:ph idx="1"/>
          </p:nvPr>
        </p:nvSpPr>
        <p:spPr>
          <a:xfrm>
            <a:off x="4447308" y="591344"/>
            <a:ext cx="6906491" cy="5585619"/>
          </a:xfrm>
        </p:spPr>
        <p:txBody>
          <a:bodyPr anchor="ctr">
            <a:normAutofit fontScale="92500" lnSpcReduction="10000"/>
          </a:bodyPr>
          <a:lstStyle/>
          <a:p>
            <a:pPr algn="ctr"/>
            <a:r>
              <a:rPr lang="en-US" sz="3200" b="1" dirty="0">
                <a:solidFill>
                  <a:srgbClr val="EA6C16"/>
                </a:solidFill>
              </a:rPr>
              <a:t>Rods </a:t>
            </a:r>
          </a:p>
          <a:p>
            <a:r>
              <a:rPr lang="en-US" dirty="0"/>
              <a:t>are packed most tightly around the edge of the retina. </a:t>
            </a:r>
          </a:p>
          <a:p>
            <a:r>
              <a:rPr lang="en-US" dirty="0"/>
              <a:t>Rods provide black and white images with no details. </a:t>
            </a:r>
          </a:p>
          <a:p>
            <a:r>
              <a:rPr lang="en-US" dirty="0"/>
              <a:t>Rods are sensitive to light of low intensity because they contain a pigment called visual purple(rhodopsin)</a:t>
            </a:r>
          </a:p>
          <a:p>
            <a:r>
              <a:rPr lang="en-US" dirty="0"/>
              <a:t>When eye is exposed to bright light, all visual purple are bleached, and they need to form again for a person to seen in dim light</a:t>
            </a:r>
          </a:p>
          <a:p>
            <a:r>
              <a:rPr lang="en-US" dirty="0"/>
              <a:t>The formation of visual purple requires Vit. A</a:t>
            </a:r>
          </a:p>
          <a:p>
            <a:r>
              <a:rPr lang="en-US" dirty="0"/>
              <a:t>A person who lacks Vit A suffers from night blindness</a:t>
            </a:r>
          </a:p>
          <a:p>
            <a:endParaRPr lang="en-US" dirty="0"/>
          </a:p>
          <a:p>
            <a:endParaRPr lang="en-US" dirty="0"/>
          </a:p>
        </p:txBody>
      </p:sp>
    </p:spTree>
    <p:extLst>
      <p:ext uri="{BB962C8B-B14F-4D97-AF65-F5344CB8AC3E}">
        <p14:creationId xmlns:p14="http://schemas.microsoft.com/office/powerpoint/2010/main" val="3254570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15182</TotalTime>
  <Words>704</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Sense Organs</vt:lpstr>
      <vt:lpstr>PowerPoint Presentation</vt:lpstr>
      <vt:lpstr>Human Eye</vt:lpstr>
      <vt:lpstr>Structure of the eye</vt:lpstr>
      <vt:lpstr>PowerPoint Presentation</vt:lpstr>
      <vt:lpstr>PowerPoint Presentation</vt:lpstr>
      <vt:lpstr>Blind Spot</vt:lpstr>
      <vt:lpstr>Photoreceptors in the Retina </vt:lpstr>
      <vt:lpstr>Photoreceptors in the Retina </vt:lpstr>
      <vt:lpstr>Photoreceptors in Retina</vt:lpstr>
      <vt:lpstr>Fovea</vt:lpstr>
      <vt:lpstr>Pupil Reflex </vt:lpstr>
      <vt:lpstr>PowerPoint Presentation</vt:lpstr>
      <vt:lpstr>How Iris controls the amount of light entering the eye</vt:lpstr>
      <vt:lpstr>How do we see?</vt:lpstr>
      <vt:lpstr>Focusing/Accommodation</vt:lpstr>
      <vt:lpstr>Accommodation for distant objects</vt:lpstr>
      <vt:lpstr>Focusing on Near objects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Sense Organs</dc:title>
  <dc:creator>marwa M</dc:creator>
  <cp:lastModifiedBy>marwa M</cp:lastModifiedBy>
  <cp:revision>7</cp:revision>
  <dcterms:created xsi:type="dcterms:W3CDTF">2022-08-25T04:51:41Z</dcterms:created>
  <dcterms:modified xsi:type="dcterms:W3CDTF">2022-09-13T15:03:52Z</dcterms:modified>
</cp:coreProperties>
</file>