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1" r:id="rId17"/>
    <p:sldId id="270" r:id="rId18"/>
    <p:sldId id="282" r:id="rId19"/>
    <p:sldId id="272" r:id="rId20"/>
    <p:sldId id="274" r:id="rId21"/>
    <p:sldId id="275" r:id="rId22"/>
    <p:sldId id="278" r:id="rId23"/>
    <p:sldId id="276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DB01BFA-0B6D-4AB8-BFEE-92208F18678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8BEFEC-EC00-4973-93D8-EC363D13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16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1BFA-0B6D-4AB8-BFEE-92208F18678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EFEC-EC00-4973-93D8-EC363D13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1BFA-0B6D-4AB8-BFEE-92208F18678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EFEC-EC00-4973-93D8-EC363D13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1BFA-0B6D-4AB8-BFEE-92208F18678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EFEC-EC00-4973-93D8-EC363D13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B01BFA-0B6D-4AB8-BFEE-92208F18678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8BEFEC-EC00-4973-93D8-EC363D13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30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1BFA-0B6D-4AB8-BFEE-92208F18678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EFEC-EC00-4973-93D8-EC363D13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0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1BFA-0B6D-4AB8-BFEE-92208F18678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EFEC-EC00-4973-93D8-EC363D13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9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1BFA-0B6D-4AB8-BFEE-92208F18678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EFEC-EC00-4973-93D8-EC363D13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8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1BFA-0B6D-4AB8-BFEE-92208F18678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EFEC-EC00-4973-93D8-EC363D13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1BFA-0B6D-4AB8-BFEE-92208F18678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8BEFEC-EC00-4973-93D8-EC363D13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9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DB01BFA-0B6D-4AB8-BFEE-92208F18678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8BEFEC-EC00-4973-93D8-EC363D13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0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DB01BFA-0B6D-4AB8-BFEE-92208F18678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8BEFEC-EC00-4973-93D8-EC363D13BC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54816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6E18-B557-3D89-E483-C01CCBB61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Endocrine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1B68B-A2AF-EB13-8160-FA279A671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357642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624D-3A05-AAEB-AB6F-837BBB52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Negative feedback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8C5D85-ED96-F955-5602-7946A400F8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8680" y="2438400"/>
            <a:ext cx="4952683" cy="326136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05AD3B-555B-D400-144D-712BAD2FFB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0638" y="2204388"/>
            <a:ext cx="4754562" cy="3546186"/>
          </a:xfrm>
        </p:spPr>
      </p:pic>
    </p:spTree>
    <p:extLst>
      <p:ext uri="{BB962C8B-B14F-4D97-AF65-F5344CB8AC3E}">
        <p14:creationId xmlns:p14="http://schemas.microsoft.com/office/powerpoint/2010/main" val="379298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D204-145D-58D9-1A1A-E40207F8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Regulation of blood glucose concentration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C0974-A1F4-278A-6F71-C0B11F46C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44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2000" dirty="0"/>
              <a:t>Cells need a steady supply of glucose to allow them to respire and release the energy they need;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Too much glucose in the blood can cause water to move out of cells and into the blood by osmosis.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The control of blood glucose concentration is carried out by the pancreas and the liver.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There are groups of cells in the pancreas called islets of Langerhans; </a:t>
            </a:r>
          </a:p>
          <a:p>
            <a:pPr marL="0" indent="0">
              <a:buNone/>
            </a:pPr>
            <a:r>
              <a:rPr lang="en-US" sz="2000" dirty="0"/>
              <a:t>• They make two hormones called insulin and glucagon.</a:t>
            </a:r>
          </a:p>
        </p:txBody>
      </p:sp>
    </p:spTree>
    <p:extLst>
      <p:ext uri="{BB962C8B-B14F-4D97-AF65-F5344CB8AC3E}">
        <p14:creationId xmlns:p14="http://schemas.microsoft.com/office/powerpoint/2010/main" val="383610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9BBC1C-53D8-45CF-BA1B-33469AE42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CFF5A-FFE8-4387-94AB-029C2000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5253AC-398C-4DEE-AC83-CB99763C3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20211-D004-AE35-05B1-36829DF3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When glucose concentration rises above normal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8C3648-83C0-4CB5-8223-4BDE40CB1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374904"/>
            <a:ext cx="8212114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9C016-B23E-2446-082F-2DA10AEE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409744"/>
            <a:ext cx="6575879" cy="607335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C7907F-31F8-5625-DFE0-4318A582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8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9BBC1C-53D8-45CF-BA1B-33469AE42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CFF5A-FFE8-4387-94AB-029C2000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5253AC-398C-4DEE-AC83-CB99763C3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5DD20-2814-515F-7E83-FDB49EC8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When glucose concentration falls below normal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8C3648-83C0-4CB5-8223-4BDE40CB1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374904"/>
            <a:ext cx="8212114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1016BF-2DB2-1BCD-85D3-1D126F87F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38" y="374904"/>
            <a:ext cx="6923992" cy="60411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5A8596-EDB3-27F2-4CAD-E7405261C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3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FC97-D421-A22B-840E-84BA9426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3860"/>
            <a:ext cx="10058400" cy="161033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1 Diabetes</a:t>
            </a:r>
            <a:br>
              <a:rPr lang="en-US" dirty="0"/>
            </a:br>
            <a:r>
              <a:rPr lang="en-US" sz="3100" dirty="0"/>
              <a:t>(No Insulin secreted by islets of Langerhans, glucose cannot be stored as glycogen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C531E-BAAA-61BD-261B-00EBB226F5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Signs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FB2FD-8435-5B47-97B2-F5A357C227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High blood glucose level</a:t>
            </a:r>
          </a:p>
          <a:p>
            <a:r>
              <a:rPr lang="en-US" dirty="0"/>
              <a:t>Glucose excreted in the urine</a:t>
            </a:r>
          </a:p>
          <a:p>
            <a:r>
              <a:rPr lang="en-US" dirty="0"/>
              <a:t>Slow wound healing</a:t>
            </a:r>
          </a:p>
          <a:p>
            <a:r>
              <a:rPr lang="en-US" dirty="0"/>
              <a:t>Feeling thirsty most of the time</a:t>
            </a:r>
          </a:p>
          <a:p>
            <a:r>
              <a:rPr lang="en-US" dirty="0"/>
              <a:t>Weight loss</a:t>
            </a:r>
          </a:p>
          <a:p>
            <a:r>
              <a:rPr lang="en-US" dirty="0"/>
              <a:t>fatigue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87553-BAAE-DCB1-2644-0B680C72E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Treatment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56B3C-122F-C15B-B3A0-FA9EA6587E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Injection of Insulin</a:t>
            </a:r>
          </a:p>
          <a:p>
            <a:r>
              <a:rPr lang="en-US" dirty="0"/>
              <a:t>Diet(Avoid excessive intake of </a:t>
            </a:r>
            <a:r>
              <a:rPr lang="en-US" dirty="0" err="1"/>
              <a:t>glucoe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82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5206-85C9-796F-4B8F-5D5EE618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Hypoglycemia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2005-155A-827A-BAC1-0468E1030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If a person does not eat carbohydrates for a long time, this may cause the blood glucose concentration to drop vey low. Why?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• Because no insulin has been secreted, the liver has not built up of stores of glycogen that can now be broken down to produce glucose. The person has hypoglycemia. </a:t>
            </a:r>
          </a:p>
          <a:p>
            <a:pPr marL="0" indent="0">
              <a:buNone/>
            </a:pPr>
            <a:r>
              <a:rPr lang="en-US" dirty="0"/>
              <a:t>• The person feels very tired and may show confusion and can become unconscious. This is because cells do not have a supply of glucose to release energy by respiration.</a:t>
            </a:r>
          </a:p>
        </p:txBody>
      </p:sp>
    </p:spTree>
    <p:extLst>
      <p:ext uri="{BB962C8B-B14F-4D97-AF65-F5344CB8AC3E}">
        <p14:creationId xmlns:p14="http://schemas.microsoft.com/office/powerpoint/2010/main" val="84317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2969-AE47-5AE0-719E-D16DAF7B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4538E-3835-7240-DC18-F41CD4A33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8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D248-A1BC-4AF6-A3F4-75673F84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Poikilotherms </a:t>
            </a:r>
            <a:r>
              <a:rPr lang="en-US"/>
              <a:t>and Homoiotherms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7BE2-2B85-1A6C-1CD9-960C3F3ED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325" y="2103119"/>
            <a:ext cx="5595667" cy="4366691"/>
          </a:xfrm>
        </p:spPr>
        <p:txBody>
          <a:bodyPr>
            <a:normAutofit/>
          </a:bodyPr>
          <a:lstStyle/>
          <a:p>
            <a:r>
              <a:rPr lang="en-US" dirty="0"/>
              <a:t>Poikilotherms have body temperature that vary with the surrounding temperatures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Homoiotherms are those that are able to have constant body temperature irrespective of the surrounding temperature.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• Homoiotherms (mammals and birds)get their heat energy from food, by respiration. Because of this, they have to eat far more food than poikilotherm ones.</a:t>
            </a:r>
          </a:p>
        </p:txBody>
      </p:sp>
      <p:pic>
        <p:nvPicPr>
          <p:cNvPr id="1026" name="Picture 2" descr="Thermoregulation - Biology">
            <a:extLst>
              <a:ext uri="{FF2B5EF4-FFF2-40B4-BE49-F238E27FC236}">
                <a16:creationId xmlns:a16="http://schemas.microsoft.com/office/drawing/2014/main" id="{C69A6F14-F04E-99F7-7DBC-FA53AC6410C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586" y="2103438"/>
            <a:ext cx="3956665" cy="374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4E3F-6C4D-4CE8-2168-2F58FFB4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being a homoiotherms: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60B5-26F5-81F8-14CA-9189C7367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1698"/>
            <a:ext cx="10058400" cy="3303342"/>
          </a:xfrm>
        </p:spPr>
        <p:txBody>
          <a:bodyPr/>
          <a:lstStyle/>
          <a:p>
            <a:r>
              <a:rPr lang="en-US" dirty="0"/>
              <a:t>Live in areas with different climatic conditions</a:t>
            </a:r>
          </a:p>
          <a:p>
            <a:r>
              <a:rPr lang="en-US" dirty="0"/>
              <a:t>Stay active throughout the year</a:t>
            </a:r>
          </a:p>
          <a:p>
            <a:r>
              <a:rPr lang="en-US" dirty="0"/>
              <a:t>Metabolic reactions can occur as enzymes work within a narrow range of temperature</a:t>
            </a:r>
          </a:p>
          <a:p>
            <a:r>
              <a:rPr lang="en-US" dirty="0"/>
              <a:t>It can feed throughout the year and do not need to hibernate</a:t>
            </a:r>
          </a:p>
        </p:txBody>
      </p:sp>
    </p:spTree>
    <p:extLst>
      <p:ext uri="{BB962C8B-B14F-4D97-AF65-F5344CB8AC3E}">
        <p14:creationId xmlns:p14="http://schemas.microsoft.com/office/powerpoint/2010/main" val="29655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DC9BBC1C-53D8-45CF-BA1B-33469AE42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AECFF5A-FFE8-4387-94AB-029C2000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3C5253AC-398C-4DEE-AC83-CB99763C3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F6A9D-56BB-1F25-17CB-243EA75B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Structure of Skin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8C3648-83C0-4CB5-8223-4BDE40CB1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374904"/>
            <a:ext cx="8212114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E4B2B8-0B93-70F2-19CA-0AC7CF416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6327"/>
            <a:ext cx="6629400" cy="5973970"/>
          </a:xfrm>
          <a:prstGeom prst="rect">
            <a:avLst/>
          </a:prstGeom>
        </p:spPr>
      </p:pic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D784176C-18A5-5DE5-432B-6E2E004FB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/>
              <a:t>• Human skin is made of two layers: </a:t>
            </a:r>
          </a:p>
          <a:p>
            <a:r>
              <a:rPr lang="en-US" sz="1400" dirty="0"/>
              <a:t>• The epidermis: the top layer of the skin; </a:t>
            </a:r>
          </a:p>
          <a:p>
            <a:r>
              <a:rPr lang="en-US" sz="1400" dirty="0"/>
              <a:t>• The dermis: the lower layer.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9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15BD-A06A-590D-E262-B224AEA5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Glands and Hormones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555B-B5EE-6A34-1C4D-293E5B5BA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Endocrine glands: </a:t>
            </a:r>
          </a:p>
          <a:p>
            <a:pPr marL="0" indent="0">
              <a:buNone/>
            </a:pPr>
            <a:r>
              <a:rPr lang="en-US" dirty="0"/>
              <a:t>are ductless glands, which pour their secretions (hormones) into blood stream. 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Hormone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is a chemical substance produced by an endocrine gland and carried by the blood to target organs. A hormone alters the activity of one or more specific target organs. </a:t>
            </a:r>
          </a:p>
        </p:txBody>
      </p:sp>
    </p:spTree>
    <p:extLst>
      <p:ext uri="{BB962C8B-B14F-4D97-AF65-F5344CB8AC3E}">
        <p14:creationId xmlns:p14="http://schemas.microsoft.com/office/powerpoint/2010/main" val="688693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1A9A-AA3E-9766-5ECA-37AF7DF9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Epidermis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1A04-55B9-68DC-0C7E-26B16E28B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All cells in the epidermis are made in the layer of dividing cells at the base of it. As they move to surface, they die. </a:t>
            </a:r>
          </a:p>
          <a:p>
            <a:pPr marL="0" indent="0">
              <a:buNone/>
            </a:pPr>
            <a:r>
              <a:rPr lang="en-US" dirty="0"/>
              <a:t>• The top layer of the skin is made up of dead cells, called the cornified layer. </a:t>
            </a:r>
          </a:p>
          <a:p>
            <a:pPr marL="0" indent="0">
              <a:buNone/>
            </a:pPr>
            <a:r>
              <a:rPr lang="en-US" dirty="0"/>
              <a:t>• The cornified layer is hard and waterproof, it protects the softer, living cells underneath. </a:t>
            </a:r>
          </a:p>
          <a:p>
            <a:r>
              <a:rPr lang="en-US" dirty="0"/>
              <a:t>Some cells in the epidermis contain a dark pigment, called melanin. Melanin absorbs the harmful ultraviolet rays in sunlight, which would damage the living cells in the deeper layers. </a:t>
            </a:r>
          </a:p>
          <a:p>
            <a:pPr marL="0" indent="0">
              <a:buNone/>
            </a:pPr>
            <a:r>
              <a:rPr lang="en-US" dirty="0"/>
              <a:t>• A hair grows from one of the hair follicles in the dermis. Hairs are made of keratin.</a:t>
            </a:r>
          </a:p>
        </p:txBody>
      </p:sp>
    </p:spTree>
    <p:extLst>
      <p:ext uri="{BB962C8B-B14F-4D97-AF65-F5344CB8AC3E}">
        <p14:creationId xmlns:p14="http://schemas.microsoft.com/office/powerpoint/2010/main" val="3663828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9358-D976-D030-F146-CE78A456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Dermis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E15B-0796-B20F-A957-6F14C987A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The dermis contains elastic fibers and collagen fibers. </a:t>
            </a:r>
          </a:p>
          <a:p>
            <a:pPr marL="0" indent="0">
              <a:buNone/>
            </a:pPr>
            <a:r>
              <a:rPr lang="en-US" dirty="0"/>
              <a:t>• As the person gets older, the fibers loose their elasticity, so the skin becomes loose and wrinkled. </a:t>
            </a:r>
          </a:p>
          <a:p>
            <a:pPr marL="0" indent="0">
              <a:buNone/>
            </a:pPr>
            <a:r>
              <a:rPr lang="en-US" dirty="0"/>
              <a:t>• The dermis also contains: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6A41720-A31A-A9D0-2B53-1DE41AC98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04753"/>
              </p:ext>
            </p:extLst>
          </p:nvPr>
        </p:nvGraphicFramePr>
        <p:xfrm>
          <a:off x="1066799" y="3642360"/>
          <a:ext cx="1061911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202">
                  <a:extLst>
                    <a:ext uri="{9D8B030D-6E8A-4147-A177-3AD203B41FA5}">
                      <a16:colId xmlns:a16="http://schemas.microsoft.com/office/drawing/2014/main" val="931346376"/>
                    </a:ext>
                  </a:extLst>
                </a:gridCol>
                <a:gridCol w="8006915">
                  <a:extLst>
                    <a:ext uri="{9D8B030D-6E8A-4147-A177-3AD203B41FA5}">
                      <a16:colId xmlns:a16="http://schemas.microsoft.com/office/drawing/2014/main" val="118383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Blood vessels</a:t>
                      </a:r>
                    </a:p>
                    <a:p>
                      <a:r>
                        <a:rPr lang="en-US" sz="1400" dirty="0"/>
                        <a:t>(arterioles and capillaries)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dilate, more blood is pushed to the capillaries…..skin become blushed</a:t>
                      </a:r>
                    </a:p>
                    <a:p>
                      <a:r>
                        <a:rPr lang="en-US" dirty="0"/>
                        <a:t>When constrict, less blood flow…skin becomes pale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08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Hair  erector muscles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muscles contract, hair stands up and pimples appear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22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Nerve endings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 are sensitive to touch, pain, pressure and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73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Subcutanuous</a:t>
                      </a:r>
                      <a:r>
                        <a:rPr lang="en-US" dirty="0"/>
                        <a:t> fat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fatty tissue helps to insulate your body against heat loss, and also acts as energy reserve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88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Sweat 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Secret sweat made of water, salts and little urea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1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433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AE14-9556-A5EA-F598-B7BE3A4E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Shunt vessels</a:t>
            </a:r>
          </a:p>
        </p:txBody>
      </p:sp>
      <p:pic>
        <p:nvPicPr>
          <p:cNvPr id="5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E5978E52-D95D-658F-B97F-9569FC07F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1883532"/>
            <a:ext cx="5312766" cy="30548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BCA29-2363-BDDE-A722-E90B7BE77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Located in some parts of our skins</a:t>
            </a:r>
          </a:p>
          <a:p>
            <a:r>
              <a:rPr lang="en-US" dirty="0"/>
              <a:t>Connect skin arterioles with skin venules</a:t>
            </a:r>
          </a:p>
          <a:p>
            <a:r>
              <a:rPr lang="en-US" dirty="0"/>
              <a:t>Control the amount of blood that flow</a:t>
            </a:r>
          </a:p>
          <a:p>
            <a:pPr marL="0" indent="0">
              <a:buNone/>
            </a:pPr>
            <a:r>
              <a:rPr lang="en-US" dirty="0"/>
              <a:t> through the skin capillaries</a:t>
            </a:r>
          </a:p>
        </p:txBody>
      </p:sp>
    </p:spTree>
    <p:extLst>
      <p:ext uri="{BB962C8B-B14F-4D97-AF65-F5344CB8AC3E}">
        <p14:creationId xmlns:p14="http://schemas.microsoft.com/office/powerpoint/2010/main" val="1750940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F080-4AD2-97A8-DE44-9DD83A43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Regulation of body temperature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F6F69-D789-3891-258E-2E66E0952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Gain heat when: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FC3AD-57CF-21DD-84C4-D1F0EE9029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Vigorous muscular exercise</a:t>
            </a:r>
          </a:p>
          <a:p>
            <a:r>
              <a:rPr lang="en-US" dirty="0"/>
              <a:t>Consumption of spicy food</a:t>
            </a:r>
          </a:p>
          <a:p>
            <a:r>
              <a:rPr lang="en-US" dirty="0"/>
              <a:t>Being in warm environment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A2A6B-2721-828B-4934-B43094705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Lose heat when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98823-D5FA-0B32-B90D-3653984A92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Through the skin by radiation, convection and lo limited extent by conduction</a:t>
            </a:r>
          </a:p>
          <a:p>
            <a:r>
              <a:rPr lang="en-US" dirty="0"/>
              <a:t>Evaporation of the sweat from the surface of the skin</a:t>
            </a:r>
          </a:p>
          <a:p>
            <a:r>
              <a:rPr lang="en-US" dirty="0"/>
              <a:t>In the feces and urine</a:t>
            </a:r>
          </a:p>
          <a:p>
            <a:r>
              <a:rPr lang="en-US" dirty="0"/>
              <a:t>In the exhaled air</a:t>
            </a:r>
          </a:p>
        </p:txBody>
      </p:sp>
    </p:spTree>
    <p:extLst>
      <p:ext uri="{BB962C8B-B14F-4D97-AF65-F5344CB8AC3E}">
        <p14:creationId xmlns:p14="http://schemas.microsoft.com/office/powerpoint/2010/main" val="9193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CF676C5D-39FB-47FA-8E32-DBC5B5CB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5309DCE-22F9-498E-B635-F2848115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40092-E545-0F03-661C-EF6218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Hypothalamus</a:t>
            </a:r>
          </a:p>
        </p:txBody>
      </p:sp>
      <p:pic>
        <p:nvPicPr>
          <p:cNvPr id="3074" name="Picture 2" descr="Hypothalamus - Hormones Australia %">
            <a:extLst>
              <a:ext uri="{FF2B5EF4-FFF2-40B4-BE49-F238E27FC236}">
                <a16:creationId xmlns:a16="http://schemas.microsoft.com/office/drawing/2014/main" id="{810A0DF6-9651-7A8A-6E35-6DFC68C9CBC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3645" y="782052"/>
            <a:ext cx="3509582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760B-1B87-A42F-7C14-5992AA2CE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 the brain</a:t>
            </a:r>
          </a:p>
          <a:p>
            <a:r>
              <a:rPr lang="en-US" dirty="0"/>
              <a:t>Monitors and regulates body temperature</a:t>
            </a:r>
          </a:p>
          <a:p>
            <a:r>
              <a:rPr lang="en-US" dirty="0"/>
              <a:t>Receives information about temperature from 2 sources:</a:t>
            </a:r>
          </a:p>
          <a:p>
            <a:pPr marL="0"/>
            <a:r>
              <a:rPr lang="en-US" dirty="0"/>
              <a:t>1-thermoreceptors in the skin that detect environmental temperature</a:t>
            </a:r>
          </a:p>
          <a:p>
            <a:pPr marL="0"/>
            <a:r>
              <a:rPr lang="en-US" dirty="0"/>
              <a:t>2-thermoreceptors in the hypothalamus that detect blood temperature</a:t>
            </a:r>
          </a:p>
        </p:txBody>
      </p:sp>
    </p:spTree>
    <p:extLst>
      <p:ext uri="{BB962C8B-B14F-4D97-AF65-F5344CB8AC3E}">
        <p14:creationId xmlns:p14="http://schemas.microsoft.com/office/powerpoint/2010/main" val="2072650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E850-B303-27C3-E2B7-2EABCF85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heating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086BD-F0A0-752C-DE9A-89EFE54D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temperature rises above normal</a:t>
            </a:r>
          </a:p>
          <a:p>
            <a:r>
              <a:rPr lang="en-US" dirty="0"/>
              <a:t>Thermoreceptors of the skin and hypothalamus are stimulated. As a  result: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 Arterioles of the skin dilate( vasodilation), shunt vessels constrict--</a:t>
            </a:r>
            <a:r>
              <a:rPr lang="en-US" dirty="0">
                <a:sym typeface="Wingdings" panose="05000000000000000000" pitchFamily="2" charset="2"/>
              </a:rPr>
              <a:t>more blood flow to the skin, heat lost by radiation and convection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- Sweat glands become more active-- more sweat is produced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-Evaporation of water from the sweat on skin, more latent heat is lost.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-Metabolic rate is decreased to reduce the amount of heat produced by the body</a:t>
            </a:r>
          </a:p>
          <a:p>
            <a:pPr marL="0" indent="0">
              <a:buNone/>
            </a:pPr>
            <a:r>
              <a:rPr lang="en-US" dirty="0"/>
              <a:t>Hair lies flat:  The erector muscles in the skin relax, so that the hairs lie flat on the surface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10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E177-B1C5-1450-DAFA-CE9741FE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Overcooling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3426-3896-F6D1-9970-6F918C29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Body temperature falls below normal</a:t>
            </a:r>
          </a:p>
          <a:p>
            <a:r>
              <a:rPr lang="en-US" dirty="0"/>
              <a:t>Thermoreceptors in the skin and hypothalamus are stimulated</a:t>
            </a:r>
          </a:p>
          <a:p>
            <a:r>
              <a:rPr lang="en-US" dirty="0"/>
              <a:t>- Arterioles of the skin constrict( vasoconstriction), shunt vessels dilate</a:t>
            </a:r>
            <a:r>
              <a:rPr lang="en-US" dirty="0">
                <a:sym typeface="Wingdings" panose="05000000000000000000" pitchFamily="2" charset="2"/>
              </a:rPr>
              <a:t> less blood flow to the skin, less heat  is lost by radiation and convection</a:t>
            </a:r>
          </a:p>
          <a:p>
            <a:r>
              <a:rPr lang="en-US" dirty="0">
                <a:sym typeface="Wingdings" panose="05000000000000000000" pitchFamily="2" charset="2"/>
              </a:rPr>
              <a:t>Sweat glands become less active-- less sweat is produced</a:t>
            </a:r>
          </a:p>
          <a:p>
            <a:r>
              <a:rPr lang="en-US" dirty="0">
                <a:sym typeface="Wingdings" panose="05000000000000000000" pitchFamily="2" charset="2"/>
              </a:rPr>
              <a:t>Metabolic rate is increased to increase the amount of heat produced by the body</a:t>
            </a:r>
          </a:p>
          <a:p>
            <a:r>
              <a:rPr lang="en-US" dirty="0">
                <a:sym typeface="Wingdings" panose="05000000000000000000" pitchFamily="2" charset="2"/>
              </a:rPr>
              <a:t>When the above response are insufficient, shivering occurs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(spasmodic contraction of the skeletal muscles)</a:t>
            </a:r>
          </a:p>
          <a:p>
            <a:pPr marL="0" indent="0">
              <a:buNone/>
            </a:pPr>
            <a:r>
              <a:rPr lang="en-US" dirty="0"/>
              <a:t>Hair stands up When the hair erector muscle contracts, it pulls the hair more upright. In mammals, this makes the fur or hair stand up more and so provides a thicker layer of insulating air in cold weather. Air is a bad conductor of heat and so this layer of air insulates the body against heat loss.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7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35FE5-0E51-88D1-3B6B-788B4E4C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497" y="1017945"/>
            <a:ext cx="6880072" cy="4661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B496CB-F378-5368-7071-116281CD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253" y="1794084"/>
            <a:ext cx="2888344" cy="1428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Major Endocrine Glands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8E6CC2-62FA-7D48-BB55-8ED7FFA3A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36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0E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42CA-7B1B-E7B8-D220-BCFD1B53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1352" y="892120"/>
            <a:ext cx="2665380" cy="1377029"/>
          </a:xfrm>
        </p:spPr>
        <p:txBody>
          <a:bodyPr anchor="b">
            <a:normAutofit/>
          </a:bodyPr>
          <a:lstStyle/>
          <a:p>
            <a:r>
              <a:rPr lang="en-US" sz="2800"/>
              <a:t>Endocrine VS Exocrine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4F9FD1F-9CB3-7CCE-1855-F0BAFC422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1351" y="2403903"/>
            <a:ext cx="2704291" cy="3567129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026" name="Picture 2" descr="Examples Of Some Exocrine And Endocrine Glands">
            <a:extLst>
              <a:ext uri="{FF2B5EF4-FFF2-40B4-BE49-F238E27FC236}">
                <a16:creationId xmlns:a16="http://schemas.microsoft.com/office/drawing/2014/main" id="{4E3D1465-6FAA-3B12-135B-E2D9080B6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59"/>
          <a:stretch/>
        </p:blipFill>
        <p:spPr bwMode="auto">
          <a:xfrm>
            <a:off x="93044" y="258769"/>
            <a:ext cx="8291883" cy="611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85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AB94-466B-3903-C615-A0D8499A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Adrenaline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6950-A428-BE04-D052-B4A2ACD23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 a hormone produced by adrenal glands and particularly. </a:t>
            </a:r>
          </a:p>
          <a:p>
            <a:r>
              <a:rPr lang="en-US" dirty="0"/>
              <a:t>We have two adrenal glands, one above each kidney. </a:t>
            </a:r>
          </a:p>
          <a:p>
            <a:pPr marL="0" indent="0">
              <a:buNone/>
            </a:pPr>
            <a:r>
              <a:rPr lang="en-US" dirty="0"/>
              <a:t>• Adrenaline is secreted in response to stressful situation. </a:t>
            </a:r>
          </a:p>
          <a:p>
            <a:pPr marL="0" indent="0">
              <a:buNone/>
            </a:pPr>
            <a:r>
              <a:rPr lang="en-US" dirty="0"/>
              <a:t>• It is called emergency hormone because it is secreted in cases of fear, fight and flight.</a:t>
            </a:r>
          </a:p>
        </p:txBody>
      </p:sp>
      <p:pic>
        <p:nvPicPr>
          <p:cNvPr id="2050" name="Picture 2" descr="Naturally Nourished Episode 158 How to Rebound Your Adrenal Glands | Ali  Miller RD">
            <a:extLst>
              <a:ext uri="{FF2B5EF4-FFF2-40B4-BE49-F238E27FC236}">
                <a16:creationId xmlns:a16="http://schemas.microsoft.com/office/drawing/2014/main" id="{7A4DAE32-7521-126D-46D5-3FB6B4C8582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558" y="2103120"/>
            <a:ext cx="3847782" cy="387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02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0D0C-F14A-9797-601E-5CC43A85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Adrenaline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95B01-61DA-446F-3B44-83E9BE70B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80" y="1752600"/>
            <a:ext cx="8336280" cy="4762500"/>
          </a:xfrm>
        </p:spPr>
      </p:pic>
    </p:spTree>
    <p:extLst>
      <p:ext uri="{BB962C8B-B14F-4D97-AF65-F5344CB8AC3E}">
        <p14:creationId xmlns:p14="http://schemas.microsoft.com/office/powerpoint/2010/main" val="266879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0669-2151-51CC-AF5B-91D0E26A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Endocrine Vs Nervous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66525E-C3D8-5F93-831A-5D063B9F7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705630"/>
            <a:ext cx="10058400" cy="3611350"/>
          </a:xfrm>
        </p:spPr>
      </p:pic>
    </p:spTree>
    <p:extLst>
      <p:ext uri="{BB962C8B-B14F-4D97-AF65-F5344CB8AC3E}">
        <p14:creationId xmlns:p14="http://schemas.microsoft.com/office/powerpoint/2010/main" val="200521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2B545C88-6A10-41E0-9679-026C5281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meostasis | Other Quiz - Quizizz">
            <a:extLst>
              <a:ext uri="{FF2B5EF4-FFF2-40B4-BE49-F238E27FC236}">
                <a16:creationId xmlns:a16="http://schemas.microsoft.com/office/drawing/2014/main" id="{05BD6C63-03BE-9680-EC4B-FD49FF97F9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"/>
          <a:stretch/>
        </p:blipFill>
        <p:spPr bwMode="auto">
          <a:xfrm>
            <a:off x="410122" y="374904"/>
            <a:ext cx="8212114" cy="610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74B63CBE-2162-4233-B8D1-F01182D39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374904"/>
            <a:ext cx="2783379" cy="610819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AED0E-1C26-8C39-5679-B27131C7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753" y="612843"/>
            <a:ext cx="2432528" cy="1499738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Homeostasis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FE5958D5-AF12-7D27-B48D-2577FB4A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1753" y="2149813"/>
            <a:ext cx="2432527" cy="40467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Homeostasis, the maintenance of a constant internal environment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2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3326-3C70-974D-DABD-C1D2A498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need to be constant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467D6-1242-DAC5-1434-585420B30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Temperature</a:t>
            </a:r>
            <a:r>
              <a:rPr lang="en-US" dirty="0"/>
              <a:t>: Enzymes in the body can only work within a certain range of temperature</a:t>
            </a:r>
          </a:p>
          <a:p>
            <a:r>
              <a:rPr lang="en-US" dirty="0"/>
              <a:t>Changes in body temperature can cause enzymes to become inactive or denatured</a:t>
            </a:r>
          </a:p>
          <a:p>
            <a:endParaRPr lang="en-US" dirty="0"/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PH and water potential</a:t>
            </a:r>
            <a:r>
              <a:rPr lang="en-US" dirty="0"/>
              <a:t>: to keep tissue fluid with constant pH and water potential for enzymatic activity and  cells sustainability</a:t>
            </a:r>
          </a:p>
          <a:p>
            <a:endParaRPr lang="en-US" dirty="0"/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Blood glucose concentration</a:t>
            </a:r>
            <a:r>
              <a:rPr lang="en-US" dirty="0"/>
              <a:t>: for cellular respiration and providing energy for the cells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13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10771</TotalTime>
  <Words>1207</Words>
  <Application>Microsoft Office PowerPoint</Application>
  <PresentationFormat>Widescreen</PresentationFormat>
  <Paragraphs>133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Century Gothic</vt:lpstr>
      <vt:lpstr>Savon</vt:lpstr>
      <vt:lpstr>Endocrine System</vt:lpstr>
      <vt:lpstr>Glands and Hormones</vt:lpstr>
      <vt:lpstr>Major Endocrine Glands</vt:lpstr>
      <vt:lpstr>Endocrine VS Exocrine</vt:lpstr>
      <vt:lpstr>Adrenaline</vt:lpstr>
      <vt:lpstr>Importance of Adrenaline</vt:lpstr>
      <vt:lpstr>Endocrine Vs Nervous </vt:lpstr>
      <vt:lpstr>Homeostasis</vt:lpstr>
      <vt:lpstr>Variable need to be constant</vt:lpstr>
      <vt:lpstr>Negative feedback</vt:lpstr>
      <vt:lpstr>Regulation of blood glucose concentration</vt:lpstr>
      <vt:lpstr>When glucose concentration rises above normal level</vt:lpstr>
      <vt:lpstr>When glucose concentration falls below normal level</vt:lpstr>
      <vt:lpstr>Type 1 Diabetes (No Insulin secreted by islets of Langerhans, glucose cannot be stored as glycogen</vt:lpstr>
      <vt:lpstr>Hypoglycemia</vt:lpstr>
      <vt:lpstr>Temperature</vt:lpstr>
      <vt:lpstr>Poikilotherms and Homoiotherms</vt:lpstr>
      <vt:lpstr>Advantages of being a homoiotherms:</vt:lpstr>
      <vt:lpstr>Structure of Skin</vt:lpstr>
      <vt:lpstr>Epidermis</vt:lpstr>
      <vt:lpstr>Dermis</vt:lpstr>
      <vt:lpstr>Shunt vessels</vt:lpstr>
      <vt:lpstr>Regulation of body temperature</vt:lpstr>
      <vt:lpstr>Hypothalamus</vt:lpstr>
      <vt:lpstr>Over heating</vt:lpstr>
      <vt:lpstr>Overcooling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Endocrine System</dc:title>
  <dc:creator>marwa M</dc:creator>
  <cp:lastModifiedBy>marwa M</cp:lastModifiedBy>
  <cp:revision>8</cp:revision>
  <dcterms:created xsi:type="dcterms:W3CDTF">2022-09-17T12:25:42Z</dcterms:created>
  <dcterms:modified xsi:type="dcterms:W3CDTF">2022-09-27T07:32:20Z</dcterms:modified>
</cp:coreProperties>
</file>