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66"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30105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09AFB-37D5-462F-BA17-4006D530F08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98770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925900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199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741605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274461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2657378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420671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24937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69482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279508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09AFB-37D5-462F-BA17-4006D530F08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55031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09AFB-37D5-462F-BA17-4006D530F08E}"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284467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10027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16612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109AFB-37D5-462F-BA17-4006D530F08E}" type="datetimeFigureOut">
              <a:rPr lang="en-US" smtClean="0"/>
              <a:t>10/2/2022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195520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09AFB-37D5-462F-BA17-4006D530F08E}"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248A-FFF7-4797-9DE5-89EE3FEE5C0E}" type="slidenum">
              <a:rPr lang="en-US" smtClean="0"/>
              <a:t>‹#›</a:t>
            </a:fld>
            <a:endParaRPr lang="en-US"/>
          </a:p>
        </p:txBody>
      </p:sp>
    </p:spTree>
    <p:extLst>
      <p:ext uri="{BB962C8B-B14F-4D97-AF65-F5344CB8AC3E}">
        <p14:creationId xmlns:p14="http://schemas.microsoft.com/office/powerpoint/2010/main" val="335039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109AFB-37D5-462F-BA17-4006D530F08E}" type="datetimeFigureOut">
              <a:rPr lang="en-US" smtClean="0"/>
              <a:t>10/2/2022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E8248A-FFF7-4797-9DE5-89EE3FEE5C0E}" type="slidenum">
              <a:rPr lang="en-US" smtClean="0"/>
              <a:t>‹#›</a:t>
            </a:fld>
            <a:endParaRPr lang="en-US"/>
          </a:p>
        </p:txBody>
      </p:sp>
    </p:spTree>
    <p:extLst>
      <p:ext uri="{BB962C8B-B14F-4D97-AF65-F5344CB8AC3E}">
        <p14:creationId xmlns:p14="http://schemas.microsoft.com/office/powerpoint/2010/main" val="20498020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24DC-F04C-5D9A-E92B-A96F1A05DF9B}"/>
              </a:ext>
            </a:extLst>
          </p:cNvPr>
          <p:cNvSpPr>
            <a:spLocks noGrp="1"/>
          </p:cNvSpPr>
          <p:nvPr>
            <p:ph type="ctrTitle"/>
          </p:nvPr>
        </p:nvSpPr>
        <p:spPr/>
        <p:txBody>
          <a:bodyPr/>
          <a:lstStyle/>
          <a:p>
            <a:r>
              <a:rPr lang="en-US" dirty="0"/>
              <a:t>Plant Responses</a:t>
            </a:r>
          </a:p>
        </p:txBody>
      </p:sp>
      <p:sp>
        <p:nvSpPr>
          <p:cNvPr id="3" name="Subtitle 2">
            <a:extLst>
              <a:ext uri="{FF2B5EF4-FFF2-40B4-BE49-F238E27FC236}">
                <a16:creationId xmlns:a16="http://schemas.microsoft.com/office/drawing/2014/main" id="{1BD68083-5997-8EEC-5FEB-A52158F2BD6B}"/>
              </a:ext>
            </a:extLst>
          </p:cNvPr>
          <p:cNvSpPr>
            <a:spLocks noGrp="1"/>
          </p:cNvSpPr>
          <p:nvPr>
            <p:ph type="subTitle" idx="1"/>
          </p:nvPr>
        </p:nvSpPr>
        <p:spPr/>
        <p:txBody>
          <a:bodyPr/>
          <a:lstStyle/>
          <a:p>
            <a:pPr algn="ctr"/>
            <a:r>
              <a:rPr lang="en-US" dirty="0"/>
              <a:t>Tropism</a:t>
            </a:r>
          </a:p>
        </p:txBody>
      </p:sp>
    </p:spTree>
    <p:extLst>
      <p:ext uri="{BB962C8B-B14F-4D97-AF65-F5344CB8AC3E}">
        <p14:creationId xmlns:p14="http://schemas.microsoft.com/office/powerpoint/2010/main" val="176294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FB4B8-E73F-427F-40F0-54B41AECC4C1}"/>
              </a:ext>
            </a:extLst>
          </p:cNvPr>
          <p:cNvSpPr txBox="1"/>
          <p:nvPr/>
        </p:nvSpPr>
        <p:spPr>
          <a:xfrm>
            <a:off x="1964574" y="2234338"/>
            <a:ext cx="8262851" cy="923330"/>
          </a:xfrm>
          <a:prstGeom prst="rect">
            <a:avLst/>
          </a:prstGeom>
          <a:noFill/>
        </p:spPr>
        <p:txBody>
          <a:bodyPr wrap="square">
            <a:spAutoFit/>
          </a:bodyPr>
          <a:lstStyle/>
          <a:p>
            <a:pPr algn="ctr"/>
            <a:r>
              <a:rPr lang="en-US" sz="5400" b="1" strike="noStrike" baseline="0" dirty="0">
                <a:solidFill>
                  <a:schemeClr val="accent3">
                    <a:lumMod val="60000"/>
                    <a:lumOff val="40000"/>
                  </a:schemeClr>
                </a:solidFill>
                <a:latin typeface="Calibri" panose="020F0502020204030204" pitchFamily="34" charset="0"/>
              </a:rPr>
              <a:t>Experiments on tropism </a:t>
            </a:r>
            <a:endParaRPr lang="en-US" sz="5400" b="1" dirty="0">
              <a:solidFill>
                <a:schemeClr val="accent3">
                  <a:lumMod val="60000"/>
                  <a:lumOff val="40000"/>
                </a:schemeClr>
              </a:solidFill>
            </a:endParaRPr>
          </a:p>
        </p:txBody>
      </p:sp>
    </p:spTree>
    <p:extLst>
      <p:ext uri="{BB962C8B-B14F-4D97-AF65-F5344CB8AC3E}">
        <p14:creationId xmlns:p14="http://schemas.microsoft.com/office/powerpoint/2010/main" val="271658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3A8D-772B-79A8-367C-2DBC82B5DB51}"/>
              </a:ext>
            </a:extLst>
          </p:cNvPr>
          <p:cNvSpPr>
            <a:spLocks noGrp="1"/>
          </p:cNvSpPr>
          <p:nvPr>
            <p:ph type="title"/>
          </p:nvPr>
        </p:nvSpPr>
        <p:spPr/>
        <p:txBody>
          <a:bodyPr/>
          <a:lstStyle/>
          <a:p>
            <a:pPr algn="ctr"/>
            <a:r>
              <a:rPr lang="en-US" dirty="0"/>
              <a:t>Experiment One:</a:t>
            </a:r>
            <a:br>
              <a:rPr lang="en-US" dirty="0"/>
            </a:br>
            <a:br>
              <a:rPr lang="en-US" sz="1800" b="0" i="0" u="none" strike="noStrike" baseline="0" dirty="0">
                <a:solidFill>
                  <a:srgbClr val="000000"/>
                </a:solidFill>
                <a:latin typeface="Calibri" panose="020F0502020204030204" pitchFamily="34" charset="0"/>
              </a:rPr>
            </a:br>
            <a:r>
              <a:rPr lang="en-US" sz="2400" b="1" i="0" u="none" strike="noStrike" baseline="0" dirty="0">
                <a:solidFill>
                  <a:srgbClr val="000000"/>
                </a:solidFill>
                <a:latin typeface="Calibri" panose="020F0502020204030204" pitchFamily="34" charset="0"/>
              </a:rPr>
              <a:t>Geotropism in pea radicles</a:t>
            </a:r>
            <a:br>
              <a:rPr lang="en-US" sz="18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9FF6ACF7-00BD-45B0-ABCF-AECFB590EB12}"/>
              </a:ext>
            </a:extLst>
          </p:cNvPr>
          <p:cNvSpPr>
            <a:spLocks noGrp="1"/>
          </p:cNvSpPr>
          <p:nvPr>
            <p:ph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Twenty soaked pea-seeds are allowed to germinate for 3 days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Pin 6 of the seeds with straight radicles to a clinostat so that the radicles are horizontal.</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Pin another 6 to a cork in a jar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Keep the jar and clinostat in the same conditions of light and temperature for about 2 days.</a:t>
            </a: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Arial" panose="020B0604020202020204" pitchFamily="34" charset="0"/>
              </a:rPr>
              <a:t>•</a:t>
            </a:r>
            <a:r>
              <a:rPr lang="en-US" sz="2400" b="1" i="1" u="none" strike="noStrike" baseline="0" dirty="0">
                <a:solidFill>
                  <a:srgbClr val="000000"/>
                </a:solidFill>
                <a:latin typeface="Calibri" panose="020F0502020204030204" pitchFamily="34" charset="0"/>
              </a:rPr>
              <a:t>Clinostat</a:t>
            </a:r>
            <a:r>
              <a:rPr lang="en-US" sz="1800" b="0" i="1" u="none" strike="noStrike" baseline="0" dirty="0">
                <a:solidFill>
                  <a:srgbClr val="000000"/>
                </a:solidFill>
                <a:latin typeface="Calibri" panose="020F0502020204030204" pitchFamily="34" charset="0"/>
              </a:rPr>
              <a:t> is an electric turn table which rotates the seedling slowly about four times an hour. </a:t>
            </a:r>
            <a:endParaRPr lang="en-US" sz="1800" b="0" i="0" u="none" strike="noStrike" baseline="0" dirty="0">
              <a:solidFill>
                <a:srgbClr val="000000"/>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94084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F4BB1-F5FB-CCCE-4B40-2186EC24C923}"/>
              </a:ext>
            </a:extLst>
          </p:cNvPr>
          <p:cNvPicPr>
            <a:picLocks noChangeAspect="1"/>
          </p:cNvPicPr>
          <p:nvPr/>
        </p:nvPicPr>
        <p:blipFill>
          <a:blip r:embed="rId2"/>
          <a:stretch>
            <a:fillRect/>
          </a:stretch>
        </p:blipFill>
        <p:spPr>
          <a:xfrm>
            <a:off x="764771" y="363884"/>
            <a:ext cx="10429702" cy="6340819"/>
          </a:xfrm>
          <a:prstGeom prst="rect">
            <a:avLst/>
          </a:prstGeom>
        </p:spPr>
      </p:pic>
    </p:spTree>
    <p:extLst>
      <p:ext uri="{BB962C8B-B14F-4D97-AF65-F5344CB8AC3E}">
        <p14:creationId xmlns:p14="http://schemas.microsoft.com/office/powerpoint/2010/main" val="24815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89B8D-28FE-6311-A504-1E71502A889F}"/>
              </a:ext>
            </a:extLst>
          </p:cNvPr>
          <p:cNvSpPr txBox="1"/>
          <p:nvPr/>
        </p:nvSpPr>
        <p:spPr>
          <a:xfrm>
            <a:off x="432262" y="1436914"/>
            <a:ext cx="8711738" cy="3323987"/>
          </a:xfrm>
          <a:prstGeom prst="rect">
            <a:avLst/>
          </a:prstGeom>
          <a:noFill/>
        </p:spPr>
        <p:txBody>
          <a:bodyPr wrap="square">
            <a:spAutoFit/>
          </a:bodyPr>
          <a:lstStyle/>
          <a:p>
            <a:r>
              <a:rPr lang="en-US" sz="2400" b="1" i="0" u="none" strike="noStrike" baseline="0" dirty="0">
                <a:latin typeface="Calibri" panose="020F0502020204030204" pitchFamily="34" charset="0"/>
              </a:rPr>
              <a:t>Result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The radicles in the jar bend and grow vertically downwards.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The radicles in the clinostat will continue to grow horizontally straight.</a:t>
            </a:r>
          </a:p>
          <a:p>
            <a:endParaRPr lang="en-US" sz="1800" b="0" i="0" u="none" strike="noStrike" baseline="0" dirty="0">
              <a:solidFill>
                <a:srgbClr val="000000"/>
              </a:solidFill>
              <a:latin typeface="Calibri" panose="020F0502020204030204" pitchFamily="34" charset="0"/>
            </a:endParaRPr>
          </a:p>
          <a:p>
            <a:r>
              <a:rPr lang="en-US" sz="2400" b="1" i="0" u="none" strike="noStrike" baseline="0" dirty="0">
                <a:latin typeface="Calibri" panose="020F0502020204030204" pitchFamily="34" charset="0"/>
              </a:rPr>
              <a:t>Explanation</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Pea radicles in the jar are affected  by one sided stimulus, auxins are unevenly distributed, more on the lower side.  Auxins reduce the growth of the lower side and the roots respond by bending towards gravity. (positive geotropism).</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Pea radicles in clinostat are not affected by one-sided stimulus because of the rotation of the clinostat so that the gravity affects all sides equally and the radicles grow straight horizontal, due to the even distribution of auxins.</a:t>
            </a:r>
          </a:p>
        </p:txBody>
      </p:sp>
    </p:spTree>
    <p:extLst>
      <p:ext uri="{BB962C8B-B14F-4D97-AF65-F5344CB8AC3E}">
        <p14:creationId xmlns:p14="http://schemas.microsoft.com/office/powerpoint/2010/main" val="84303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62B1-2364-C3BE-398B-2A3D95A46664}"/>
              </a:ext>
            </a:extLst>
          </p:cNvPr>
          <p:cNvSpPr>
            <a:spLocks noGrp="1"/>
          </p:cNvSpPr>
          <p:nvPr>
            <p:ph type="title"/>
          </p:nvPr>
        </p:nvSpPr>
        <p:spPr/>
        <p:txBody>
          <a:bodyPr/>
          <a:lstStyle/>
          <a:p>
            <a:pPr algn="ctr"/>
            <a:r>
              <a:rPr lang="en-US" dirty="0"/>
              <a:t>Experiment Two</a:t>
            </a:r>
            <a:br>
              <a:rPr lang="en-US" dirty="0"/>
            </a:br>
            <a:r>
              <a:rPr lang="en-US" sz="1800" b="1" i="0" u="none" strike="noStrike" baseline="0" dirty="0">
                <a:solidFill>
                  <a:srgbClr val="000000"/>
                </a:solidFill>
                <a:latin typeface="Calibri" panose="020F0502020204030204" pitchFamily="34" charset="0"/>
              </a:rPr>
              <a:t>Phototropism in shoots</a:t>
            </a:r>
            <a:endParaRPr lang="en-US" dirty="0"/>
          </a:p>
        </p:txBody>
      </p:sp>
      <p:sp>
        <p:nvSpPr>
          <p:cNvPr id="3" name="Content Placeholder 2">
            <a:extLst>
              <a:ext uri="{FF2B5EF4-FFF2-40B4-BE49-F238E27FC236}">
                <a16:creationId xmlns:a16="http://schemas.microsoft.com/office/drawing/2014/main" id="{6A8669CD-A60D-CF83-16F3-B6CB5156A173}"/>
              </a:ext>
            </a:extLst>
          </p:cNvPr>
          <p:cNvSpPr>
            <a:spLocks noGrp="1"/>
          </p:cNvSpPr>
          <p:nvPr>
            <p:ph idx="1"/>
          </p:nvPr>
        </p:nvSpPr>
        <p:spPr>
          <a:xfrm>
            <a:off x="327458" y="1429789"/>
            <a:ext cx="6012383" cy="5370021"/>
          </a:xfrm>
        </p:spPr>
        <p:txBody>
          <a:bodyPr>
            <a:normAutofit fontScale="92500" lnSpcReduction="20000"/>
          </a:bodyPr>
          <a:lstStyle/>
          <a:p>
            <a:pPr marL="0" indent="0" algn="l">
              <a:buNone/>
            </a:pP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Take 2 potted bean seedlings A and B (of similar size).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 is placed under a cardboard box with a window cut in one side for light to reach the plant from one direction.</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B is placed in an identical situation but on a clinostat (control).</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Both are kept in an identical conditions for 2 days.</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a:t>
            </a:r>
            <a:r>
              <a:rPr lang="en-US" sz="2400" b="1" i="0" u="none" strike="noStrike" baseline="0" dirty="0">
                <a:latin typeface="Calibri" panose="020F0502020204030204" pitchFamily="34" charset="0"/>
              </a:rPr>
              <a:t>Result</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The stem of plant A bends by growing towards the light.</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Plant B continues to grow straight vertically upward.</a:t>
            </a:r>
          </a:p>
          <a:p>
            <a:r>
              <a:rPr lang="en-US" sz="2600" b="1" i="0" u="none" strike="noStrike" baseline="0" dirty="0">
                <a:latin typeface="Calibri" panose="020F0502020204030204" pitchFamily="34" charset="0"/>
              </a:rPr>
              <a:t>Explanation</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Plant A has responded to one-sided lighting by growing towards the light (positive phototropism). </a:t>
            </a:r>
          </a:p>
          <a:p>
            <a:pPr marL="0" indent="0">
              <a:buNone/>
            </a:pPr>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Plant B (control) is not affected by the one sided stimulus. The rotation of the clinostat has allowed light to act on all sides equally and the shoot grows vertically upwards.  </a:t>
            </a:r>
            <a:r>
              <a:rPr lang="en-US" sz="1800" b="0" i="1" u="none" strike="noStrike" baseline="0" dirty="0">
                <a:solidFill>
                  <a:srgbClr val="000000"/>
                </a:solidFill>
                <a:latin typeface="Calibri" panose="020F0502020204030204" pitchFamily="34" charset="0"/>
              </a:rPr>
              <a:t>Explain in term of auxins.</a:t>
            </a:r>
            <a:endParaRPr lang="en-US" sz="1800" b="0" i="0" u="none" strike="noStrike" baseline="0" dirty="0">
              <a:solidFill>
                <a:srgbClr val="000000"/>
              </a:solidFill>
              <a:latin typeface="Calibri" panose="020F0502020204030204" pitchFamily="34" charset="0"/>
            </a:endParaRPr>
          </a:p>
          <a:p>
            <a:pPr marL="0" indent="0">
              <a:buNone/>
            </a:pPr>
            <a:endParaRPr lang="en-US" sz="1800" b="0" i="0" u="none" strike="noStrike" baseline="0" dirty="0">
              <a:solidFill>
                <a:srgbClr val="000000"/>
              </a:solidFill>
              <a:latin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4BAB74C2-AEF4-1196-9FA7-441EE20BFC2A}"/>
              </a:ext>
            </a:extLst>
          </p:cNvPr>
          <p:cNvPicPr>
            <a:picLocks noChangeAspect="1"/>
          </p:cNvPicPr>
          <p:nvPr/>
        </p:nvPicPr>
        <p:blipFill>
          <a:blip r:embed="rId2"/>
          <a:stretch>
            <a:fillRect/>
          </a:stretch>
        </p:blipFill>
        <p:spPr>
          <a:xfrm>
            <a:off x="7028171" y="1759201"/>
            <a:ext cx="4270850" cy="4195482"/>
          </a:xfrm>
          <a:prstGeom prst="rect">
            <a:avLst/>
          </a:prstGeom>
        </p:spPr>
      </p:pic>
    </p:spTree>
    <p:extLst>
      <p:ext uri="{BB962C8B-B14F-4D97-AF65-F5344CB8AC3E}">
        <p14:creationId xmlns:p14="http://schemas.microsoft.com/office/powerpoint/2010/main" val="14256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BF9FB3-55E5-D414-D04A-3C0D1C81163C}"/>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Experiment Three </a:t>
            </a:r>
            <a:br>
              <a:rPr lang="en-US" sz="3300">
                <a:solidFill>
                  <a:srgbClr val="EBEBEB"/>
                </a:solidFill>
              </a:rPr>
            </a:br>
            <a:r>
              <a:rPr lang="en-US" sz="3300" b="1" i="0" u="none" strike="noStrike" baseline="0">
                <a:solidFill>
                  <a:srgbClr val="EBEBEB"/>
                </a:solidFill>
                <a:latin typeface="Calibri" panose="020F0502020204030204" pitchFamily="34" charset="0"/>
              </a:rPr>
              <a:t>Region of response</a:t>
            </a:r>
            <a:endParaRPr lang="en-US" sz="3300">
              <a:solidFill>
                <a:srgbClr val="EBEBEB"/>
              </a:solidFill>
            </a:endParaRPr>
          </a:p>
        </p:txBody>
      </p:sp>
      <p:sp useBgFill="1">
        <p:nvSpPr>
          <p:cNvPr id="21"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8AC88685-7789-DD01-D374-5BAD67C931A6}"/>
              </a:ext>
            </a:extLst>
          </p:cNvPr>
          <p:cNvSpPr>
            <a:spLocks noGrp="1"/>
          </p:cNvSpPr>
          <p:nvPr>
            <p:ph idx="1"/>
          </p:nvPr>
        </p:nvSpPr>
        <p:spPr>
          <a:xfrm>
            <a:off x="648931" y="2548281"/>
            <a:ext cx="5122606" cy="3658689"/>
          </a:xfrm>
        </p:spPr>
        <p:txBody>
          <a:bodyPr>
            <a:normAutofit/>
          </a:bodyPr>
          <a:lstStyle/>
          <a:p>
            <a:endParaRPr lang="en-US" b="0" i="0" u="none" strike="noStrike" baseline="0">
              <a:latin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299784B7-A88A-EF8B-2FBC-C482AB13F3D6}"/>
              </a:ext>
            </a:extLst>
          </p:cNvPr>
          <p:cNvPicPr>
            <a:picLocks noChangeAspect="1"/>
          </p:cNvPicPr>
          <p:nvPr/>
        </p:nvPicPr>
        <p:blipFill>
          <a:blip r:embed="rId2"/>
          <a:stretch>
            <a:fillRect/>
          </a:stretch>
        </p:blipFill>
        <p:spPr>
          <a:xfrm>
            <a:off x="748145" y="2844354"/>
            <a:ext cx="8855826" cy="3800285"/>
          </a:xfrm>
          <a:prstGeom prst="rect">
            <a:avLst/>
          </a:prstGeom>
          <a:effectLst/>
        </p:spPr>
      </p:pic>
    </p:spTree>
    <p:extLst>
      <p:ext uri="{BB962C8B-B14F-4D97-AF65-F5344CB8AC3E}">
        <p14:creationId xmlns:p14="http://schemas.microsoft.com/office/powerpoint/2010/main" val="412277859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7" name="Picture 103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3" name="Rectangle 104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06671-EC24-DD67-64D0-4B59229B4305}"/>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u="none" strike="noStrike" baseline="0"/>
              <a:t>Etiolation</a:t>
            </a:r>
            <a:endParaRPr lang="en-US"/>
          </a:p>
        </p:txBody>
      </p:sp>
      <p:sp>
        <p:nvSpPr>
          <p:cNvPr id="104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Etiolated plant hi-res stock photography and images - Alamy">
            <a:extLst>
              <a:ext uri="{FF2B5EF4-FFF2-40B4-BE49-F238E27FC236}">
                <a16:creationId xmlns:a16="http://schemas.microsoft.com/office/drawing/2014/main" id="{37972099-9EF4-4A58-3337-483DC69F9E28}"/>
              </a:ext>
            </a:extLst>
          </p:cNvPr>
          <p:cNvPicPr>
            <a:picLocks noGrp="1" noChangeAspect="1" noChangeArrowheads="1"/>
          </p:cNvPicPr>
          <p:nvPr>
            <p:ph sz="half" idx="2"/>
          </p:nvPr>
        </p:nvPicPr>
        <p:blipFill rotWithShape="1">
          <a:blip r:embed="rId7">
            <a:extLst>
              <a:ext uri="{28A0092B-C50C-407E-A947-70E740481C1C}">
                <a14:useLocalDpi xmlns:a14="http://schemas.microsoft.com/office/drawing/2010/main" val="0"/>
              </a:ext>
            </a:extLst>
          </a:blip>
          <a:srcRect l="9356"/>
          <a:stretch/>
        </p:blipFill>
        <p:spPr bwMode="auto">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a:noFill/>
          <a:extLst>
            <a:ext uri="{909E8E84-426E-40DD-AFC4-6F175D3DCCD1}">
              <a14:hiddenFill xmlns:a14="http://schemas.microsoft.com/office/drawing/2010/main">
                <a:solidFill>
                  <a:srgbClr val="FFFFFF"/>
                </a:solidFill>
              </a14:hiddenFill>
            </a:ext>
          </a:extLst>
        </p:spPr>
      </p:pic>
      <p:sp>
        <p:nvSpPr>
          <p:cNvPr id="1058" name="Rectangle 104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74D6C5B-8A51-B42D-DDCE-B8076B24AF9B}"/>
              </a:ext>
            </a:extLst>
          </p:cNvPr>
          <p:cNvSpPr>
            <a:spLocks noGrp="1"/>
          </p:cNvSpPr>
          <p:nvPr>
            <p:ph sz="half" idx="1"/>
          </p:nvPr>
        </p:nvSpPr>
        <p:spPr>
          <a:xfrm>
            <a:off x="5410950" y="1385455"/>
            <a:ext cx="4638903" cy="5408813"/>
          </a:xfrm>
        </p:spPr>
        <p:txBody>
          <a:bodyPr vert="horz" lIns="91440" tIns="45720" rIns="91440" bIns="45720" rtlCol="0">
            <a:normAutofit/>
          </a:bodyPr>
          <a:lstStyle/>
          <a:p>
            <a:pPr>
              <a:lnSpc>
                <a:spcPct val="90000"/>
              </a:lnSpc>
            </a:pPr>
            <a:endParaRPr lang="en-US" sz="1300" u="none" strike="noStrike" baseline="0" dirty="0"/>
          </a:p>
          <a:p>
            <a:pPr>
              <a:lnSpc>
                <a:spcPct val="90000"/>
              </a:lnSpc>
            </a:pPr>
            <a:r>
              <a:rPr lang="en-US" sz="1600" u="none" strike="noStrike" baseline="0" dirty="0"/>
              <a:t>Seedlings growing in the dark are very pale, tall and thin.</a:t>
            </a:r>
          </a:p>
          <a:p>
            <a:pPr>
              <a:lnSpc>
                <a:spcPct val="90000"/>
              </a:lnSpc>
            </a:pPr>
            <a:r>
              <a:rPr lang="en-US" sz="1600" u="none" strike="noStrike" baseline="0" dirty="0"/>
              <a:t>In darkness, auxin is also distributed evenly around the shoot behind the tip, and the shoot grows rapidly upwards.</a:t>
            </a:r>
          </a:p>
          <a:p>
            <a:pPr>
              <a:lnSpc>
                <a:spcPct val="90000"/>
              </a:lnSpc>
            </a:pPr>
            <a:r>
              <a:rPr lang="en-US" sz="1600" u="none" strike="noStrike" baseline="0" dirty="0"/>
              <a:t>But chloroplasts do not develop well in darkness.</a:t>
            </a:r>
          </a:p>
          <a:p>
            <a:pPr>
              <a:lnSpc>
                <a:spcPct val="90000"/>
              </a:lnSpc>
            </a:pPr>
            <a:r>
              <a:rPr lang="en-US" sz="1600" u="none" strike="noStrike" baseline="0" dirty="0"/>
              <a:t>Therefore plants without light become yellow, spindly (long and thin and usually weak) and have smaller leaves.</a:t>
            </a:r>
          </a:p>
          <a:p>
            <a:pPr>
              <a:lnSpc>
                <a:spcPct val="90000"/>
              </a:lnSpc>
            </a:pPr>
            <a:r>
              <a:rPr lang="en-US" sz="1600" u="none" strike="noStrike" baseline="0" dirty="0"/>
              <a:t>Plants like this are said to be etiolated.</a:t>
            </a:r>
          </a:p>
          <a:p>
            <a:pPr>
              <a:lnSpc>
                <a:spcPct val="90000"/>
              </a:lnSpc>
            </a:pPr>
            <a:r>
              <a:rPr lang="en-US" sz="1600" u="none" strike="noStrike" baseline="0" dirty="0"/>
              <a:t>If the plants reach the light, chlorophyll will develop, and the plants will begin to grow normally.</a:t>
            </a:r>
          </a:p>
          <a:p>
            <a:pPr>
              <a:lnSpc>
                <a:spcPct val="90000"/>
              </a:lnSpc>
            </a:pPr>
            <a:r>
              <a:rPr lang="en-US" sz="1600" u="none" strike="noStrike" baseline="0" dirty="0"/>
              <a:t>If they do not reach light, they die because they cannot photosynthesize.</a:t>
            </a:r>
          </a:p>
          <a:p>
            <a:pPr>
              <a:lnSpc>
                <a:spcPct val="90000"/>
              </a:lnSpc>
            </a:pPr>
            <a:endParaRPr lang="en-US" sz="1300" dirty="0"/>
          </a:p>
        </p:txBody>
      </p:sp>
    </p:spTree>
    <p:extLst>
      <p:ext uri="{BB962C8B-B14F-4D97-AF65-F5344CB8AC3E}">
        <p14:creationId xmlns:p14="http://schemas.microsoft.com/office/powerpoint/2010/main" val="312112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41EB-EED2-3C59-0010-830071AB5242}"/>
              </a:ext>
            </a:extLst>
          </p:cNvPr>
          <p:cNvSpPr>
            <a:spLocks noGrp="1"/>
          </p:cNvSpPr>
          <p:nvPr>
            <p:ph type="title"/>
          </p:nvPr>
        </p:nvSpPr>
        <p:spPr/>
        <p:txBody>
          <a:bodyPr/>
          <a:lstStyle/>
          <a:p>
            <a:r>
              <a:rPr lang="en-US" dirty="0"/>
              <a:t>Tropism</a:t>
            </a:r>
          </a:p>
        </p:txBody>
      </p:sp>
      <p:sp>
        <p:nvSpPr>
          <p:cNvPr id="3" name="Content Placeholder 2">
            <a:extLst>
              <a:ext uri="{FF2B5EF4-FFF2-40B4-BE49-F238E27FC236}">
                <a16:creationId xmlns:a16="http://schemas.microsoft.com/office/drawing/2014/main" id="{360AE3AD-6E65-B278-93AE-5AD4E132C268}"/>
              </a:ext>
            </a:extLst>
          </p:cNvPr>
          <p:cNvSpPr>
            <a:spLocks noGrp="1"/>
          </p:cNvSpPr>
          <p:nvPr>
            <p:ph idx="1"/>
          </p:nvPr>
        </p:nvSpPr>
        <p:spPr>
          <a:xfrm>
            <a:off x="498764" y="1296786"/>
            <a:ext cx="9551089" cy="4951614"/>
          </a:xfrm>
        </p:spPr>
        <p:txBody>
          <a:bodyPr>
            <a:normAutofit lnSpcReduction="10000"/>
          </a:bodyPr>
          <a:lstStyle/>
          <a:p>
            <a:r>
              <a:rPr lang="en-US" sz="2400" b="1" i="0" u="none" strike="noStrike" baseline="0" dirty="0">
                <a:solidFill>
                  <a:srgbClr val="000000"/>
                </a:solidFill>
                <a:latin typeface="Calibri" panose="020F0502020204030204" pitchFamily="34" charset="0"/>
              </a:rPr>
              <a:t>Tropisms</a:t>
            </a:r>
          </a:p>
          <a:p>
            <a:pPr marL="0" indent="0">
              <a:buNone/>
            </a:pPr>
            <a:r>
              <a:rPr lang="en-US" sz="1800" b="0" i="0" u="none" strike="noStrike" baseline="0" dirty="0">
                <a:solidFill>
                  <a:srgbClr val="000000"/>
                </a:solidFill>
                <a:latin typeface="Calibri" panose="020F0502020204030204" pitchFamily="34" charset="0"/>
              </a:rPr>
              <a:t>Growth movement related to direction of the stimulus.</a:t>
            </a:r>
          </a:p>
          <a:p>
            <a:r>
              <a:rPr lang="en-US" sz="2800" b="1" i="0" u="none" strike="noStrike" baseline="0" dirty="0">
                <a:solidFill>
                  <a:srgbClr val="000000"/>
                </a:solidFill>
                <a:latin typeface="Calibri" panose="020F0502020204030204" pitchFamily="34" charset="0"/>
              </a:rPr>
              <a:t>Phototropism</a:t>
            </a:r>
          </a:p>
          <a:p>
            <a:pPr marL="0" indent="0">
              <a:buNone/>
            </a:pPr>
            <a:r>
              <a:rPr lang="en-US" sz="1800" b="0" i="0" u="none" strike="noStrike" baseline="0" dirty="0">
                <a:solidFill>
                  <a:srgbClr val="000000"/>
                </a:solidFill>
                <a:latin typeface="Calibri" panose="020F0502020204030204" pitchFamily="34" charset="0"/>
              </a:rPr>
              <a:t>Growth movement or response in which parts of a plant grow towards or away from the direction from which light is coming.</a:t>
            </a:r>
          </a:p>
          <a:p>
            <a:r>
              <a:rPr lang="en-US" sz="2400" b="1" i="0" u="none" strike="noStrike" baseline="0" dirty="0">
                <a:solidFill>
                  <a:srgbClr val="000000"/>
                </a:solidFill>
                <a:latin typeface="Calibri" panose="020F0502020204030204" pitchFamily="34" charset="0"/>
              </a:rPr>
              <a:t>Geotropisms</a:t>
            </a:r>
          </a:p>
          <a:p>
            <a:pPr marL="0" indent="0">
              <a:buNone/>
            </a:pPr>
            <a:r>
              <a:rPr lang="en-US" sz="1800" b="0" i="0" u="none" strike="noStrike" baseline="0" dirty="0">
                <a:solidFill>
                  <a:srgbClr val="000000"/>
                </a:solidFill>
                <a:latin typeface="Calibri" panose="020F0502020204030204" pitchFamily="34" charset="0"/>
              </a:rPr>
              <a:t>Growth movement or response in which parts of a plant grow towards or away from gravity.</a:t>
            </a:r>
          </a:p>
          <a:p>
            <a:r>
              <a:rPr lang="en-US" sz="1800" b="0" i="0" u="none" strike="noStrike" baseline="0" dirty="0">
                <a:solidFill>
                  <a:srgbClr val="000000"/>
                </a:solidFill>
                <a:latin typeface="Calibri" panose="020F0502020204030204" pitchFamily="34" charset="0"/>
              </a:rPr>
              <a:t>Positive response: growth movements towards the stimulus.</a:t>
            </a:r>
          </a:p>
          <a:p>
            <a:r>
              <a:rPr lang="en-US" sz="1800" b="0" i="0" u="none" strike="noStrike" baseline="0" dirty="0">
                <a:solidFill>
                  <a:srgbClr val="000000"/>
                </a:solidFill>
                <a:latin typeface="Calibri" panose="020F0502020204030204" pitchFamily="34" charset="0"/>
              </a:rPr>
              <a:t>Negative response: growth movements away from the stimulus.</a:t>
            </a:r>
          </a:p>
          <a:p>
            <a:r>
              <a:rPr lang="en-US" sz="1800" b="0" i="0" u="none" strike="noStrike" baseline="0" dirty="0">
                <a:solidFill>
                  <a:srgbClr val="000000"/>
                </a:solidFill>
                <a:latin typeface="Calibri" panose="020F0502020204030204" pitchFamily="34" charset="0"/>
              </a:rPr>
              <a:t>Examples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 stem growing towards light is positive phototropism.</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 stem growing upwards (away from gravity) is a negative geotropism.</a:t>
            </a:r>
          </a:p>
          <a:p>
            <a:pPr marL="0" indent="0">
              <a:buNone/>
            </a:pPr>
            <a:endParaRPr lang="en-US" dirty="0"/>
          </a:p>
        </p:txBody>
      </p:sp>
    </p:spTree>
    <p:extLst>
      <p:ext uri="{BB962C8B-B14F-4D97-AF65-F5344CB8AC3E}">
        <p14:creationId xmlns:p14="http://schemas.microsoft.com/office/powerpoint/2010/main" val="245162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C684-206D-116F-D84B-604709233B0F}"/>
              </a:ext>
            </a:extLst>
          </p:cNvPr>
          <p:cNvSpPr>
            <a:spLocks noGrp="1"/>
          </p:cNvSpPr>
          <p:nvPr>
            <p:ph type="title"/>
          </p:nvPr>
        </p:nvSpPr>
        <p:spPr/>
        <p:txBody>
          <a:bodyPr/>
          <a:lstStyle/>
          <a:p>
            <a:r>
              <a:rPr lang="en-US" dirty="0"/>
              <a:t>Advantages of </a:t>
            </a:r>
            <a:r>
              <a:rPr lang="en-US" dirty="0" err="1"/>
              <a:t>Phototropisms</a:t>
            </a:r>
            <a:r>
              <a:rPr lang="en-US" dirty="0"/>
              <a:t> in Plants</a:t>
            </a:r>
          </a:p>
        </p:txBody>
      </p:sp>
      <p:sp>
        <p:nvSpPr>
          <p:cNvPr id="3" name="Content Placeholder 2">
            <a:extLst>
              <a:ext uri="{FF2B5EF4-FFF2-40B4-BE49-F238E27FC236}">
                <a16:creationId xmlns:a16="http://schemas.microsoft.com/office/drawing/2014/main" id="{0162339C-D2DB-3748-17C8-FD2FFFB7D2DA}"/>
              </a:ext>
            </a:extLst>
          </p:cNvPr>
          <p:cNvSpPr>
            <a:spLocks noGrp="1"/>
          </p:cNvSpPr>
          <p:nvPr>
            <p:ph sz="half" idx="1"/>
          </p:nvPr>
        </p:nvSpPr>
        <p:spPr/>
        <p:txBody>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 shoot brings its leaves into the best situation to absorb light for photosynthesis.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Flowers are most likely to be seen and pollinated by insects.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Easy dispersal of seeds fruits.</a:t>
            </a:r>
          </a:p>
        </p:txBody>
      </p:sp>
      <p:pic>
        <p:nvPicPr>
          <p:cNvPr id="1026" name="Picture 2" descr="275 Phototropism Stock Photos, Pictures &amp; Royalty-Free Images - iStock">
            <a:extLst>
              <a:ext uri="{FF2B5EF4-FFF2-40B4-BE49-F238E27FC236}">
                <a16:creationId xmlns:a16="http://schemas.microsoft.com/office/drawing/2014/main" id="{998940C9-1535-C4D5-B880-77F016B793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7694" y="1751215"/>
            <a:ext cx="3725848" cy="404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5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41B4-E29D-D366-9BD1-51255FE9AA81}"/>
              </a:ext>
            </a:extLst>
          </p:cNvPr>
          <p:cNvSpPr>
            <a:spLocks noGrp="1"/>
          </p:cNvSpPr>
          <p:nvPr>
            <p:ph type="title"/>
          </p:nvPr>
        </p:nvSpPr>
        <p:spPr/>
        <p:txBody>
          <a:bodyPr/>
          <a:lstStyle/>
          <a:p>
            <a:r>
              <a:rPr lang="en-US" dirty="0"/>
              <a:t>Advantages of geotropisms in Roots</a:t>
            </a:r>
          </a:p>
        </p:txBody>
      </p:sp>
      <p:sp>
        <p:nvSpPr>
          <p:cNvPr id="4" name="Content Placeholder 3">
            <a:extLst>
              <a:ext uri="{FF2B5EF4-FFF2-40B4-BE49-F238E27FC236}">
                <a16:creationId xmlns:a16="http://schemas.microsoft.com/office/drawing/2014/main" id="{95C0A839-2A46-8B7A-9983-0BA209D8E9DE}"/>
              </a:ext>
            </a:extLst>
          </p:cNvPr>
          <p:cNvSpPr>
            <a:spLocks noGrp="1"/>
          </p:cNvSpPr>
          <p:nvPr>
            <p:ph sz="half" idx="2"/>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Roots penetrate the </a:t>
            </a:r>
            <a:r>
              <a:rPr lang="en-US" sz="1800" b="0" i="0" u="none" strike="noStrike" baseline="0" dirty="0" err="1">
                <a:solidFill>
                  <a:srgbClr val="000000"/>
                </a:solidFill>
                <a:latin typeface="Calibri" panose="020F0502020204030204" pitchFamily="34" charset="0"/>
              </a:rPr>
              <a:t>soil,and</a:t>
            </a:r>
            <a:r>
              <a:rPr lang="en-US" sz="1800" b="0" i="0" u="none" strike="noStrike" baseline="0" dirty="0">
                <a:solidFill>
                  <a:srgbClr val="000000"/>
                </a:solidFill>
                <a:latin typeface="Calibri" panose="020F0502020204030204" pitchFamily="34" charset="0"/>
              </a:rPr>
              <a:t> anchor the plant.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Roots find sources of water and mineral salts.</a:t>
            </a:r>
          </a:p>
          <a:p>
            <a:pPr marL="0" indent="0">
              <a:buNone/>
            </a:pPr>
            <a:endParaRPr lang="en-US" dirty="0"/>
          </a:p>
        </p:txBody>
      </p:sp>
      <p:pic>
        <p:nvPicPr>
          <p:cNvPr id="2050" name="Picture 2" descr="Geotropism: Growth Regulatory Substances - QS Study">
            <a:extLst>
              <a:ext uri="{FF2B5EF4-FFF2-40B4-BE49-F238E27FC236}">
                <a16:creationId xmlns:a16="http://schemas.microsoft.com/office/drawing/2014/main" id="{FFAA225B-2457-290B-3EC2-779B8E3BCAA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43095" y="2459824"/>
            <a:ext cx="4395787" cy="254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0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9281-709F-13D7-1EE8-06B1A337CBB6}"/>
              </a:ext>
            </a:extLst>
          </p:cNvPr>
          <p:cNvSpPr>
            <a:spLocks noGrp="1"/>
          </p:cNvSpPr>
          <p:nvPr>
            <p:ph type="title"/>
          </p:nvPr>
        </p:nvSpPr>
        <p:spPr/>
        <p:txBody>
          <a:bodyPr/>
          <a:lstStyle/>
          <a:p>
            <a:pPr algn="ctr"/>
            <a:r>
              <a:rPr lang="en-US" dirty="0"/>
              <a:t>Auxin</a:t>
            </a:r>
          </a:p>
        </p:txBody>
      </p:sp>
      <p:sp>
        <p:nvSpPr>
          <p:cNvPr id="3" name="Content Placeholder 2">
            <a:extLst>
              <a:ext uri="{FF2B5EF4-FFF2-40B4-BE49-F238E27FC236}">
                <a16:creationId xmlns:a16="http://schemas.microsoft.com/office/drawing/2014/main" id="{24660138-557E-F4E9-E029-45AD4CD5DC3C}"/>
              </a:ext>
            </a:extLst>
          </p:cNvPr>
          <p:cNvSpPr>
            <a:spLocks noGrp="1"/>
          </p:cNvSpPr>
          <p:nvPr>
            <p:ph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are plant hormones, also known as growth regulating substances, they are produced by the shoot tip or root tip, and diffuse to the region of elongation to produce an effect.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Auxins in shoot enhance growth.</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Auxins in root inhibit or slow down growth.</a:t>
            </a:r>
          </a:p>
          <a:p>
            <a:pPr marL="0" indent="0">
              <a:buNone/>
            </a:pPr>
            <a:endParaRPr lang="en-US" dirty="0"/>
          </a:p>
        </p:txBody>
      </p:sp>
    </p:spTree>
    <p:extLst>
      <p:ext uri="{BB962C8B-B14F-4D97-AF65-F5344CB8AC3E}">
        <p14:creationId xmlns:p14="http://schemas.microsoft.com/office/powerpoint/2010/main" val="138486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A4FB-4B37-83D4-721A-4BCF96B27BCD}"/>
              </a:ext>
            </a:extLst>
          </p:cNvPr>
          <p:cNvSpPr>
            <a:spLocks noGrp="1"/>
          </p:cNvSpPr>
          <p:nvPr>
            <p:ph type="title"/>
          </p:nvPr>
        </p:nvSpPr>
        <p:spPr/>
        <p:txBody>
          <a:bodyPr/>
          <a:lstStyle/>
          <a:p>
            <a:r>
              <a:rPr lang="en-US" dirty="0"/>
              <a:t>How Auxin works in Shoots?</a:t>
            </a:r>
          </a:p>
        </p:txBody>
      </p:sp>
      <p:pic>
        <p:nvPicPr>
          <p:cNvPr id="5" name="Content Placeholder 4">
            <a:extLst>
              <a:ext uri="{FF2B5EF4-FFF2-40B4-BE49-F238E27FC236}">
                <a16:creationId xmlns:a16="http://schemas.microsoft.com/office/drawing/2014/main" id="{A1C9D2AE-1ABC-7B30-6ABF-BEF0EECECEB4}"/>
              </a:ext>
            </a:extLst>
          </p:cNvPr>
          <p:cNvPicPr>
            <a:picLocks noGrp="1" noChangeAspect="1"/>
          </p:cNvPicPr>
          <p:nvPr>
            <p:ph idx="1"/>
          </p:nvPr>
        </p:nvPicPr>
        <p:blipFill>
          <a:blip r:embed="rId2"/>
          <a:stretch>
            <a:fillRect/>
          </a:stretch>
        </p:blipFill>
        <p:spPr>
          <a:xfrm>
            <a:off x="770313" y="1702369"/>
            <a:ext cx="10185862" cy="4803725"/>
          </a:xfrm>
        </p:spPr>
      </p:pic>
    </p:spTree>
    <p:extLst>
      <p:ext uri="{BB962C8B-B14F-4D97-AF65-F5344CB8AC3E}">
        <p14:creationId xmlns:p14="http://schemas.microsoft.com/office/powerpoint/2010/main" val="87357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B874-7C9D-0AF8-6263-92D73BA8DDF6}"/>
              </a:ext>
            </a:extLst>
          </p:cNvPr>
          <p:cNvSpPr>
            <a:spLocks noGrp="1"/>
          </p:cNvSpPr>
          <p:nvPr>
            <p:ph type="title"/>
          </p:nvPr>
        </p:nvSpPr>
        <p:spPr/>
        <p:txBody>
          <a:bodyPr/>
          <a:lstStyle/>
          <a:p>
            <a:r>
              <a:rPr lang="en-US" dirty="0"/>
              <a:t>Positive Geotropism in Roots</a:t>
            </a:r>
          </a:p>
        </p:txBody>
      </p:sp>
      <p:sp>
        <p:nvSpPr>
          <p:cNvPr id="3" name="Content Placeholder 2">
            <a:extLst>
              <a:ext uri="{FF2B5EF4-FFF2-40B4-BE49-F238E27FC236}">
                <a16:creationId xmlns:a16="http://schemas.microsoft.com/office/drawing/2014/main" id="{AAADEC39-A8E6-B0D6-A468-F9096B25D794}"/>
              </a:ext>
            </a:extLst>
          </p:cNvPr>
          <p:cNvSpPr>
            <a:spLocks noGrp="1"/>
          </p:cNvSpPr>
          <p:nvPr>
            <p:ph sz="half" idx="1"/>
          </p:nvPr>
        </p:nvSpPr>
        <p:spPr/>
        <p:txBody>
          <a:bodyPr/>
          <a:lstStyle/>
          <a:p>
            <a:r>
              <a:rPr lang="en-US" sz="2400" b="1" i="0" u="sng" strike="noStrike" baseline="0" dirty="0">
                <a:solidFill>
                  <a:srgbClr val="000000"/>
                </a:solidFill>
                <a:latin typeface="Calibri" panose="020F0502020204030204" pitchFamily="34" charset="0"/>
              </a:rPr>
              <a:t>1</a:t>
            </a:r>
            <a:r>
              <a:rPr lang="en-US" sz="2400" b="1" i="0" u="sng" strike="noStrike" baseline="30000" dirty="0">
                <a:solidFill>
                  <a:srgbClr val="000000"/>
                </a:solidFill>
                <a:latin typeface="Calibri" panose="020F0502020204030204" pitchFamily="34" charset="0"/>
              </a:rPr>
              <a:t>st</a:t>
            </a:r>
            <a:r>
              <a:rPr lang="en-US" sz="2400" b="1" i="0" u="sng" strike="noStrike" baseline="0" dirty="0">
                <a:solidFill>
                  <a:srgbClr val="000000"/>
                </a:solidFill>
                <a:latin typeface="Calibri" panose="020F0502020204030204" pitchFamily="34" charset="0"/>
              </a:rPr>
              <a:t> case: </a:t>
            </a:r>
          </a:p>
          <a:p>
            <a:pPr marL="0" indent="0">
              <a:buNone/>
            </a:pPr>
            <a:r>
              <a:rPr lang="en-US" sz="1800" b="0" i="0" u="none" strike="noStrike" baseline="0" dirty="0">
                <a:solidFill>
                  <a:srgbClr val="000000"/>
                </a:solidFill>
                <a:latin typeface="Calibri" panose="020F0502020204030204" pitchFamily="34" charset="0"/>
              </a:rPr>
              <a:t>(with the root in vertical position )</a:t>
            </a:r>
          </a:p>
          <a:p>
            <a:r>
              <a:rPr lang="en-US" sz="1800" b="0" i="0" u="none" strike="noStrike" baseline="0" dirty="0">
                <a:solidFill>
                  <a:srgbClr val="000000"/>
                </a:solidFill>
                <a:latin typeface="Calibri" panose="020F0502020204030204" pitchFamily="34" charset="0"/>
              </a:rPr>
              <a:t>Root tip produces auxins which pass back by diffusion to the elongation zone, auxins slow down cell growth.</a:t>
            </a:r>
          </a:p>
          <a:p>
            <a:r>
              <a:rPr lang="en-US" sz="1800" b="0" i="0" u="none" strike="noStrike" baseline="0" dirty="0">
                <a:solidFill>
                  <a:srgbClr val="000000"/>
                </a:solidFill>
                <a:latin typeface="Calibri" panose="020F0502020204030204" pitchFamily="34" charset="0"/>
              </a:rPr>
              <a:t>This is positive geotropism.</a:t>
            </a:r>
            <a:endParaRPr lang="en-US" dirty="0"/>
          </a:p>
        </p:txBody>
      </p:sp>
      <p:pic>
        <p:nvPicPr>
          <p:cNvPr id="6" name="Content Placeholder 5">
            <a:extLst>
              <a:ext uri="{FF2B5EF4-FFF2-40B4-BE49-F238E27FC236}">
                <a16:creationId xmlns:a16="http://schemas.microsoft.com/office/drawing/2014/main" id="{8200D245-DCC2-54D0-79CE-0FFDF78AC4B4}"/>
              </a:ext>
            </a:extLst>
          </p:cNvPr>
          <p:cNvPicPr>
            <a:picLocks noGrp="1" noChangeAspect="1"/>
          </p:cNvPicPr>
          <p:nvPr>
            <p:ph sz="half" idx="2"/>
          </p:nvPr>
        </p:nvPicPr>
        <p:blipFill>
          <a:blip r:embed="rId2"/>
          <a:stretch>
            <a:fillRect/>
          </a:stretch>
        </p:blipFill>
        <p:spPr>
          <a:xfrm>
            <a:off x="5654675" y="2421035"/>
            <a:ext cx="4395788" cy="3470080"/>
          </a:xfrm>
        </p:spPr>
      </p:pic>
    </p:spTree>
    <p:extLst>
      <p:ext uri="{BB962C8B-B14F-4D97-AF65-F5344CB8AC3E}">
        <p14:creationId xmlns:p14="http://schemas.microsoft.com/office/powerpoint/2010/main" val="381701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23DA-9D07-2685-7061-D73B99E499C8}"/>
              </a:ext>
            </a:extLst>
          </p:cNvPr>
          <p:cNvSpPr>
            <a:spLocks noGrp="1"/>
          </p:cNvSpPr>
          <p:nvPr>
            <p:ph type="title"/>
          </p:nvPr>
        </p:nvSpPr>
        <p:spPr/>
        <p:txBody>
          <a:bodyPr/>
          <a:lstStyle/>
          <a:p>
            <a:r>
              <a:rPr lang="en-US" dirty="0"/>
              <a:t>Positive Geotropism in Roots</a:t>
            </a:r>
          </a:p>
        </p:txBody>
      </p:sp>
      <p:sp>
        <p:nvSpPr>
          <p:cNvPr id="3" name="Content Placeholder 2">
            <a:extLst>
              <a:ext uri="{FF2B5EF4-FFF2-40B4-BE49-F238E27FC236}">
                <a16:creationId xmlns:a16="http://schemas.microsoft.com/office/drawing/2014/main" id="{24C26755-0C6A-C007-F70D-FA5197A416A5}"/>
              </a:ext>
            </a:extLst>
          </p:cNvPr>
          <p:cNvSpPr>
            <a:spLocks noGrp="1"/>
          </p:cNvSpPr>
          <p:nvPr>
            <p:ph sz="half" idx="1"/>
          </p:nvPr>
        </p:nvSpPr>
        <p:spPr/>
        <p:txBody>
          <a:bodyPr/>
          <a:lstStyle/>
          <a:p>
            <a:r>
              <a:rPr lang="en-US" sz="2400" b="1" i="1" u="sng" strike="noStrike" baseline="0" dirty="0">
                <a:latin typeface="Calibri" panose="020F0502020204030204" pitchFamily="34" charset="0"/>
              </a:rPr>
              <a:t>2</a:t>
            </a:r>
            <a:r>
              <a:rPr lang="en-US" sz="2400" b="1" i="1" u="sng" strike="noStrike" baseline="30000" dirty="0">
                <a:latin typeface="Calibri" panose="020F0502020204030204" pitchFamily="34" charset="0"/>
              </a:rPr>
              <a:t>nd</a:t>
            </a:r>
            <a:r>
              <a:rPr lang="en-US" sz="2400" b="1" i="1" u="sng" strike="noStrike" baseline="0" dirty="0">
                <a:latin typeface="Calibri" panose="020F0502020204030204" pitchFamily="34" charset="0"/>
              </a:rPr>
              <a:t> case: </a:t>
            </a:r>
          </a:p>
          <a:p>
            <a:pPr marL="0" indent="0">
              <a:buNone/>
            </a:pPr>
            <a:r>
              <a:rPr lang="en-US" sz="1800" b="0" i="1" u="none" strike="noStrike" baseline="0" dirty="0">
                <a:latin typeface="Calibri" panose="020F0502020204030204" pitchFamily="34" charset="0"/>
              </a:rPr>
              <a:t>(with the root in horizontal root position)</a:t>
            </a:r>
            <a:endParaRPr lang="en-US" sz="1800" b="0" i="0" u="none" strike="noStrike" baseline="0" dirty="0">
              <a:latin typeface="Calibri" panose="020F050202020403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Root tip produces auxins which pass back by diffusion and unevenly distributed more on the lower side.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Auxins slow down cell growth of the lower side and the root bends towards gravity.</a:t>
            </a:r>
          </a:p>
          <a:p>
            <a:endParaRPr lang="en-US" dirty="0"/>
          </a:p>
        </p:txBody>
      </p:sp>
      <p:pic>
        <p:nvPicPr>
          <p:cNvPr id="10" name="Content Placeholder 9">
            <a:extLst>
              <a:ext uri="{FF2B5EF4-FFF2-40B4-BE49-F238E27FC236}">
                <a16:creationId xmlns:a16="http://schemas.microsoft.com/office/drawing/2014/main" id="{EA4F5901-E3F8-7D46-749C-708F329D5263}"/>
              </a:ext>
            </a:extLst>
          </p:cNvPr>
          <p:cNvPicPr>
            <a:picLocks noGrp="1" noChangeAspect="1"/>
          </p:cNvPicPr>
          <p:nvPr>
            <p:ph sz="half" idx="2"/>
          </p:nvPr>
        </p:nvPicPr>
        <p:blipFill>
          <a:blip r:embed="rId2"/>
          <a:stretch>
            <a:fillRect/>
          </a:stretch>
        </p:blipFill>
        <p:spPr>
          <a:xfrm>
            <a:off x="6085681" y="2084388"/>
            <a:ext cx="3533775" cy="4143375"/>
          </a:xfrm>
        </p:spPr>
      </p:pic>
    </p:spTree>
    <p:extLst>
      <p:ext uri="{BB962C8B-B14F-4D97-AF65-F5344CB8AC3E}">
        <p14:creationId xmlns:p14="http://schemas.microsoft.com/office/powerpoint/2010/main" val="193668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2121-8AC4-2CCF-BA23-C51ADA1B93D5}"/>
              </a:ext>
            </a:extLst>
          </p:cNvPr>
          <p:cNvSpPr>
            <a:spLocks noGrp="1"/>
          </p:cNvSpPr>
          <p:nvPr>
            <p:ph type="title"/>
          </p:nvPr>
        </p:nvSpPr>
        <p:spPr/>
        <p:txBody>
          <a:bodyPr/>
          <a:lstStyle/>
          <a:p>
            <a:r>
              <a:rPr lang="en-US" dirty="0"/>
              <a:t>Negative Geotropism in Shoots</a:t>
            </a:r>
          </a:p>
        </p:txBody>
      </p:sp>
      <p:pic>
        <p:nvPicPr>
          <p:cNvPr id="5" name="Content Placeholder 4">
            <a:extLst>
              <a:ext uri="{FF2B5EF4-FFF2-40B4-BE49-F238E27FC236}">
                <a16:creationId xmlns:a16="http://schemas.microsoft.com/office/drawing/2014/main" id="{75D414FA-DE37-5335-9968-E69EB90ACDC7}"/>
              </a:ext>
            </a:extLst>
          </p:cNvPr>
          <p:cNvPicPr>
            <a:picLocks noGrp="1" noChangeAspect="1"/>
          </p:cNvPicPr>
          <p:nvPr>
            <p:ph idx="1"/>
          </p:nvPr>
        </p:nvPicPr>
        <p:blipFill>
          <a:blip r:embed="rId2"/>
          <a:stretch>
            <a:fillRect/>
          </a:stretch>
        </p:blipFill>
        <p:spPr>
          <a:xfrm>
            <a:off x="3792976" y="2052638"/>
            <a:ext cx="3567824" cy="4195762"/>
          </a:xfrm>
        </p:spPr>
      </p:pic>
    </p:spTree>
    <p:extLst>
      <p:ext uri="{BB962C8B-B14F-4D97-AF65-F5344CB8AC3E}">
        <p14:creationId xmlns:p14="http://schemas.microsoft.com/office/powerpoint/2010/main" val="3129566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796</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Plant Responses</vt:lpstr>
      <vt:lpstr>Tropism</vt:lpstr>
      <vt:lpstr>Advantages of Phototropisms in Plants</vt:lpstr>
      <vt:lpstr>Advantages of geotropisms in Roots</vt:lpstr>
      <vt:lpstr>Auxin</vt:lpstr>
      <vt:lpstr>How Auxin works in Shoots?</vt:lpstr>
      <vt:lpstr>Positive Geotropism in Roots</vt:lpstr>
      <vt:lpstr>Positive Geotropism in Roots</vt:lpstr>
      <vt:lpstr>Negative Geotropism in Shoots</vt:lpstr>
      <vt:lpstr>PowerPoint Presentation</vt:lpstr>
      <vt:lpstr>Experiment One:  Geotropism in pea radicles </vt:lpstr>
      <vt:lpstr>PowerPoint Presentation</vt:lpstr>
      <vt:lpstr>PowerPoint Presentation</vt:lpstr>
      <vt:lpstr>Experiment Two Phototropism in shoots</vt:lpstr>
      <vt:lpstr>Experiment Three  Region of response</vt:lpstr>
      <vt:lpstr>Etiolation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Responses</dc:title>
  <dc:creator>marwa M</dc:creator>
  <cp:lastModifiedBy>marwa M</cp:lastModifiedBy>
  <cp:revision>3</cp:revision>
  <dcterms:created xsi:type="dcterms:W3CDTF">2022-10-02T12:14:31Z</dcterms:created>
  <dcterms:modified xsi:type="dcterms:W3CDTF">2022-10-02T16:06:00Z</dcterms:modified>
</cp:coreProperties>
</file>