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8" d="100"/>
          <a:sy n="68" d="100"/>
        </p:scale>
        <p:origin x="5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E61EE7-3224-4811-B6C4-C2C5EC994A8D}" type="datetimeFigureOut">
              <a:rPr lang="en-US" smtClean="0"/>
              <a:t>10/25/2022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231947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1197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368970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707FA71-AD57-4C14-BD78-8B50F2F4180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716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45780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E61EE7-3224-4811-B6C4-C2C5EC994A8D}"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3438233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E61EE7-3224-4811-B6C4-C2C5EC994A8D}"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1940165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61EE7-3224-4811-B6C4-C2C5EC994A8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983706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E61EE7-3224-4811-B6C4-C2C5EC994A8D}" type="datetimeFigureOut">
              <a:rPr lang="en-US" smtClean="0"/>
              <a:t>10/25/2022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30031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61EE7-3224-4811-B6C4-C2C5EC994A8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40290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E61EE7-3224-4811-B6C4-C2C5EC994A8D}" type="datetimeFigureOut">
              <a:rPr lang="en-US" smtClean="0"/>
              <a:t>10/25/2022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101430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128373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61EE7-3224-4811-B6C4-C2C5EC994A8D}"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283299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61EE7-3224-4811-B6C4-C2C5EC994A8D}"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167062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61EE7-3224-4811-B6C4-C2C5EC994A8D}"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261313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136058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61EE7-3224-4811-B6C4-C2C5EC994A8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FA71-AD57-4C14-BD78-8B50F2F41800}" type="slidenum">
              <a:rPr lang="en-US" smtClean="0"/>
              <a:t>‹#›</a:t>
            </a:fld>
            <a:endParaRPr lang="en-US"/>
          </a:p>
        </p:txBody>
      </p:sp>
    </p:spTree>
    <p:extLst>
      <p:ext uri="{BB962C8B-B14F-4D97-AF65-F5344CB8AC3E}">
        <p14:creationId xmlns:p14="http://schemas.microsoft.com/office/powerpoint/2010/main" val="278070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E61EE7-3224-4811-B6C4-C2C5EC994A8D}" type="datetimeFigureOut">
              <a:rPr lang="en-US" smtClean="0"/>
              <a:t>10/25/2022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07FA71-AD57-4C14-BD78-8B50F2F41800}" type="slidenum">
              <a:rPr lang="en-US" smtClean="0"/>
              <a:t>‹#›</a:t>
            </a:fld>
            <a:endParaRPr lang="en-US"/>
          </a:p>
        </p:txBody>
      </p:sp>
    </p:spTree>
    <p:extLst>
      <p:ext uri="{BB962C8B-B14F-4D97-AF65-F5344CB8AC3E}">
        <p14:creationId xmlns:p14="http://schemas.microsoft.com/office/powerpoint/2010/main" val="19069896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0B2D-AAB5-F7B9-07C2-CE6CAD40B9F2}"/>
              </a:ext>
            </a:extLst>
          </p:cNvPr>
          <p:cNvSpPr>
            <a:spLocks noGrp="1"/>
          </p:cNvSpPr>
          <p:nvPr>
            <p:ph type="ctrTitle"/>
          </p:nvPr>
        </p:nvSpPr>
        <p:spPr>
          <a:xfrm>
            <a:off x="127461" y="1803405"/>
            <a:ext cx="11792989" cy="1825096"/>
          </a:xfrm>
        </p:spPr>
        <p:txBody>
          <a:bodyPr/>
          <a:lstStyle/>
          <a:p>
            <a:r>
              <a:rPr lang="en-US" dirty="0">
                <a:solidFill>
                  <a:schemeClr val="accent5">
                    <a:lumMod val="60000"/>
                    <a:lumOff val="40000"/>
                  </a:schemeClr>
                </a:solidFill>
              </a:rPr>
              <a:t>Reproduction/Asexual and sexual</a:t>
            </a:r>
          </a:p>
        </p:txBody>
      </p:sp>
      <p:sp>
        <p:nvSpPr>
          <p:cNvPr id="3" name="Subtitle 2">
            <a:extLst>
              <a:ext uri="{FF2B5EF4-FFF2-40B4-BE49-F238E27FC236}">
                <a16:creationId xmlns:a16="http://schemas.microsoft.com/office/drawing/2014/main" id="{81979F32-ED99-F7DF-70CA-E0A323C1C1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784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1CEE-7281-2EFA-342E-E8A5FFFDD5A9}"/>
              </a:ext>
            </a:extLst>
          </p:cNvPr>
          <p:cNvSpPr>
            <a:spLocks noGrp="1"/>
          </p:cNvSpPr>
          <p:nvPr>
            <p:ph type="title"/>
          </p:nvPr>
        </p:nvSpPr>
        <p:spPr/>
        <p:txBody>
          <a:bodyPr/>
          <a:lstStyle/>
          <a:p>
            <a:pPr algn="ctr"/>
            <a:r>
              <a:rPr lang="en-US" dirty="0"/>
              <a:t>Sexual reproduction</a:t>
            </a:r>
          </a:p>
        </p:txBody>
      </p:sp>
      <p:sp>
        <p:nvSpPr>
          <p:cNvPr id="3" name="Content Placeholder 2">
            <a:extLst>
              <a:ext uri="{FF2B5EF4-FFF2-40B4-BE49-F238E27FC236}">
                <a16:creationId xmlns:a16="http://schemas.microsoft.com/office/drawing/2014/main" id="{162C68B8-B9F7-7587-1018-E0365F239BA7}"/>
              </a:ext>
            </a:extLst>
          </p:cNvPr>
          <p:cNvSpPr>
            <a:spLocks noGrp="1"/>
          </p:cNvSpPr>
          <p:nvPr>
            <p:ph idx="1"/>
          </p:nvPr>
        </p:nvSpPr>
        <p:spPr>
          <a:xfrm>
            <a:off x="685800" y="2804160"/>
            <a:ext cx="10820400" cy="3414525"/>
          </a:xfrm>
        </p:spPr>
        <p:txBody>
          <a:bodyPr/>
          <a:lstStyle/>
          <a:p>
            <a:r>
              <a:rPr lang="en-US" dirty="0"/>
              <a:t>It is reproduction involving two parents. Parents have specialized reproductive organs where gametes are produced by meiosis. There is fertilization, zygote formation, and variation, so the offspring are similar but not identical to their parents. </a:t>
            </a:r>
          </a:p>
        </p:txBody>
      </p:sp>
    </p:spTree>
    <p:extLst>
      <p:ext uri="{BB962C8B-B14F-4D97-AF65-F5344CB8AC3E}">
        <p14:creationId xmlns:p14="http://schemas.microsoft.com/office/powerpoint/2010/main" val="361485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424-7139-7D7A-0196-B413BAD22CEE}"/>
              </a:ext>
            </a:extLst>
          </p:cNvPr>
          <p:cNvSpPr>
            <a:spLocks noGrp="1"/>
          </p:cNvSpPr>
          <p:nvPr>
            <p:ph type="title"/>
          </p:nvPr>
        </p:nvSpPr>
        <p:spPr/>
        <p:txBody>
          <a:bodyPr>
            <a:normAutofit fontScale="90000"/>
          </a:bodyPr>
          <a:lstStyle/>
          <a:p>
            <a:pPr algn="ctr"/>
            <a:r>
              <a:rPr lang="en-US" dirty="0"/>
              <a:t>Advantages and disadvantages of sexual reproduction</a:t>
            </a:r>
          </a:p>
        </p:txBody>
      </p:sp>
      <p:pic>
        <p:nvPicPr>
          <p:cNvPr id="5" name="Content Placeholder 4">
            <a:extLst>
              <a:ext uri="{FF2B5EF4-FFF2-40B4-BE49-F238E27FC236}">
                <a16:creationId xmlns:a16="http://schemas.microsoft.com/office/drawing/2014/main" id="{A6E64E2C-F196-AC80-82AD-B1683806EC77}"/>
              </a:ext>
            </a:extLst>
          </p:cNvPr>
          <p:cNvPicPr>
            <a:picLocks noGrp="1" noChangeAspect="1"/>
          </p:cNvPicPr>
          <p:nvPr>
            <p:ph idx="1"/>
          </p:nvPr>
        </p:nvPicPr>
        <p:blipFill>
          <a:blip r:embed="rId2"/>
          <a:stretch>
            <a:fillRect/>
          </a:stretch>
        </p:blipFill>
        <p:spPr>
          <a:xfrm>
            <a:off x="1076178" y="2588456"/>
            <a:ext cx="10051367" cy="3179298"/>
          </a:xfrm>
        </p:spPr>
      </p:pic>
    </p:spTree>
    <p:extLst>
      <p:ext uri="{BB962C8B-B14F-4D97-AF65-F5344CB8AC3E}">
        <p14:creationId xmlns:p14="http://schemas.microsoft.com/office/powerpoint/2010/main" val="318349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46E3-E1F0-DC2A-B88F-2B3C12E2EF7D}"/>
              </a:ext>
            </a:extLst>
          </p:cNvPr>
          <p:cNvSpPr>
            <a:spLocks noGrp="1"/>
          </p:cNvSpPr>
          <p:nvPr>
            <p:ph type="title"/>
          </p:nvPr>
        </p:nvSpPr>
        <p:spPr/>
        <p:txBody>
          <a:bodyPr/>
          <a:lstStyle/>
          <a:p>
            <a:pPr algn="ctr"/>
            <a:r>
              <a:rPr lang="en-US" dirty="0"/>
              <a:t>Asexual VS sexual</a:t>
            </a:r>
          </a:p>
        </p:txBody>
      </p:sp>
      <p:pic>
        <p:nvPicPr>
          <p:cNvPr id="5" name="Content Placeholder 4">
            <a:extLst>
              <a:ext uri="{FF2B5EF4-FFF2-40B4-BE49-F238E27FC236}">
                <a16:creationId xmlns:a16="http://schemas.microsoft.com/office/drawing/2014/main" id="{85C35D96-03E6-E496-3F35-54EF040B0882}"/>
              </a:ext>
            </a:extLst>
          </p:cNvPr>
          <p:cNvPicPr>
            <a:picLocks noGrp="1" noChangeAspect="1"/>
          </p:cNvPicPr>
          <p:nvPr>
            <p:ph idx="1"/>
          </p:nvPr>
        </p:nvPicPr>
        <p:blipFill>
          <a:blip r:embed="rId2"/>
          <a:stretch>
            <a:fillRect/>
          </a:stretch>
        </p:blipFill>
        <p:spPr>
          <a:xfrm>
            <a:off x="1477109" y="2497014"/>
            <a:ext cx="9277642" cy="3080825"/>
          </a:xfrm>
        </p:spPr>
      </p:pic>
    </p:spTree>
    <p:extLst>
      <p:ext uri="{BB962C8B-B14F-4D97-AF65-F5344CB8AC3E}">
        <p14:creationId xmlns:p14="http://schemas.microsoft.com/office/powerpoint/2010/main" val="327760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D05F-BCB8-A624-3442-FE6D015B3FB9}"/>
              </a:ext>
            </a:extLst>
          </p:cNvPr>
          <p:cNvSpPr>
            <a:spLocks noGrp="1"/>
          </p:cNvSpPr>
          <p:nvPr>
            <p:ph type="title"/>
          </p:nvPr>
        </p:nvSpPr>
        <p:spPr/>
        <p:txBody>
          <a:bodyPr/>
          <a:lstStyle/>
          <a:p>
            <a:pPr algn="ctr"/>
            <a:r>
              <a:rPr lang="en-US" dirty="0"/>
              <a:t>Asexual Reproduction</a:t>
            </a:r>
          </a:p>
        </p:txBody>
      </p:sp>
      <p:sp>
        <p:nvSpPr>
          <p:cNvPr id="3" name="Content Placeholder 2">
            <a:extLst>
              <a:ext uri="{FF2B5EF4-FFF2-40B4-BE49-F238E27FC236}">
                <a16:creationId xmlns:a16="http://schemas.microsoft.com/office/drawing/2014/main" id="{B83276FF-EF86-11BC-0DBA-1103A10F2733}"/>
              </a:ext>
            </a:extLst>
          </p:cNvPr>
          <p:cNvSpPr>
            <a:spLocks noGrp="1"/>
          </p:cNvSpPr>
          <p:nvPr>
            <p:ph idx="1"/>
          </p:nvPr>
        </p:nvSpPr>
        <p:spPr>
          <a:xfrm>
            <a:off x="685800" y="2554778"/>
            <a:ext cx="10820400" cy="3663907"/>
          </a:xfrm>
        </p:spPr>
        <p:txBody>
          <a:bodyPr/>
          <a:lstStyle/>
          <a:p>
            <a:r>
              <a:rPr lang="en-US" dirty="0"/>
              <a:t>It is reproduction involving only one-parent organism with no gamete formation, fertilization and zygote formation. The offspring are identical to their parents (no variation), because parents give their daughter cells by mitosis.</a:t>
            </a:r>
          </a:p>
        </p:txBody>
      </p:sp>
    </p:spTree>
    <p:extLst>
      <p:ext uri="{BB962C8B-B14F-4D97-AF65-F5344CB8AC3E}">
        <p14:creationId xmlns:p14="http://schemas.microsoft.com/office/powerpoint/2010/main" val="25800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EE32-06F0-B0BE-A859-6C00B52B7A8A}"/>
              </a:ext>
            </a:extLst>
          </p:cNvPr>
          <p:cNvSpPr>
            <a:spLocks noGrp="1"/>
          </p:cNvSpPr>
          <p:nvPr>
            <p:ph type="title"/>
          </p:nvPr>
        </p:nvSpPr>
        <p:spPr/>
        <p:txBody>
          <a:bodyPr>
            <a:normAutofit fontScale="90000"/>
          </a:bodyPr>
          <a:lstStyle/>
          <a:p>
            <a:pPr algn="ctr"/>
            <a:r>
              <a:rPr lang="en-US" dirty="0"/>
              <a:t>Advantages and disadvantages of asexual reproduction</a:t>
            </a:r>
          </a:p>
        </p:txBody>
      </p:sp>
      <p:pic>
        <p:nvPicPr>
          <p:cNvPr id="5" name="Content Placeholder 4">
            <a:extLst>
              <a:ext uri="{FF2B5EF4-FFF2-40B4-BE49-F238E27FC236}">
                <a16:creationId xmlns:a16="http://schemas.microsoft.com/office/drawing/2014/main" id="{FDC7823E-2CF4-2694-09DF-E7AD16DB3243}"/>
              </a:ext>
            </a:extLst>
          </p:cNvPr>
          <p:cNvPicPr>
            <a:picLocks noGrp="1" noChangeAspect="1"/>
          </p:cNvPicPr>
          <p:nvPr>
            <p:ph idx="1"/>
          </p:nvPr>
        </p:nvPicPr>
        <p:blipFill>
          <a:blip r:embed="rId2"/>
          <a:stretch>
            <a:fillRect/>
          </a:stretch>
        </p:blipFill>
        <p:spPr>
          <a:xfrm>
            <a:off x="290767" y="2057401"/>
            <a:ext cx="11652703" cy="4448907"/>
          </a:xfrm>
        </p:spPr>
      </p:pic>
    </p:spTree>
    <p:extLst>
      <p:ext uri="{BB962C8B-B14F-4D97-AF65-F5344CB8AC3E}">
        <p14:creationId xmlns:p14="http://schemas.microsoft.com/office/powerpoint/2010/main" val="412502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78E5-571A-D8B2-531C-88A2F7D19995}"/>
              </a:ext>
            </a:extLst>
          </p:cNvPr>
          <p:cNvSpPr>
            <a:spLocks noGrp="1"/>
          </p:cNvSpPr>
          <p:nvPr>
            <p:ph type="ctrTitle"/>
          </p:nvPr>
        </p:nvSpPr>
        <p:spPr/>
        <p:txBody>
          <a:bodyPr/>
          <a:lstStyle/>
          <a:p>
            <a:pPr algn="ctr"/>
            <a:r>
              <a:rPr lang="en-US" dirty="0"/>
              <a:t>Examples of asexual reproduction</a:t>
            </a:r>
          </a:p>
        </p:txBody>
      </p:sp>
      <p:sp>
        <p:nvSpPr>
          <p:cNvPr id="3" name="Subtitle 2">
            <a:extLst>
              <a:ext uri="{FF2B5EF4-FFF2-40B4-BE49-F238E27FC236}">
                <a16:creationId xmlns:a16="http://schemas.microsoft.com/office/drawing/2014/main" id="{2B731047-0EA7-A03D-662D-B23282D15D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925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6BBE-79D4-A503-E283-293A4741B830}"/>
              </a:ext>
            </a:extLst>
          </p:cNvPr>
          <p:cNvSpPr>
            <a:spLocks noGrp="1"/>
          </p:cNvSpPr>
          <p:nvPr>
            <p:ph type="title"/>
          </p:nvPr>
        </p:nvSpPr>
        <p:spPr>
          <a:xfrm>
            <a:off x="619760" y="764373"/>
            <a:ext cx="6832600" cy="1293028"/>
          </a:xfrm>
        </p:spPr>
        <p:txBody>
          <a:bodyPr>
            <a:normAutofit/>
          </a:bodyPr>
          <a:lstStyle/>
          <a:p>
            <a:r>
              <a:rPr lang="en-US" sz="3400"/>
              <a:t>A reproduction in bacteria</a:t>
            </a:r>
            <a:br>
              <a:rPr lang="en-US" sz="3400"/>
            </a:br>
            <a:r>
              <a:rPr lang="en-US" sz="3400"/>
              <a:t>(Binary Fission)</a:t>
            </a:r>
          </a:p>
        </p:txBody>
      </p:sp>
      <p:sp>
        <p:nvSpPr>
          <p:cNvPr id="3" name="Content Placeholder 2">
            <a:extLst>
              <a:ext uri="{FF2B5EF4-FFF2-40B4-BE49-F238E27FC236}">
                <a16:creationId xmlns:a16="http://schemas.microsoft.com/office/drawing/2014/main" id="{AD178512-C334-6CC7-88FF-59679BDE5614}"/>
              </a:ext>
            </a:extLst>
          </p:cNvPr>
          <p:cNvSpPr>
            <a:spLocks noGrp="1"/>
          </p:cNvSpPr>
          <p:nvPr>
            <p:ph idx="1"/>
          </p:nvPr>
        </p:nvSpPr>
        <p:spPr>
          <a:xfrm>
            <a:off x="619760" y="2194560"/>
            <a:ext cx="6832600" cy="4024125"/>
          </a:xfrm>
        </p:spPr>
        <p:txBody>
          <a:bodyPr>
            <a:normAutofit/>
          </a:bodyPr>
          <a:lstStyle/>
          <a:p>
            <a:r>
              <a:rPr lang="en-US"/>
              <a:t>• Bacteria The type of division is Binary fission. When conditions (food, water, temperature, space) are suitable for reproduction, one bacterium divides into two cells (identical daughter bacteria).</a:t>
            </a:r>
            <a:endParaRPr lang="en-US" dirty="0"/>
          </a:p>
        </p:txBody>
      </p:sp>
      <p:pic>
        <p:nvPicPr>
          <p:cNvPr id="5" name="Picture 4">
            <a:extLst>
              <a:ext uri="{FF2B5EF4-FFF2-40B4-BE49-F238E27FC236}">
                <a16:creationId xmlns:a16="http://schemas.microsoft.com/office/drawing/2014/main" id="{E43E12CA-8100-9CFF-5771-5A5AFE836625}"/>
              </a:ext>
            </a:extLst>
          </p:cNvPr>
          <p:cNvPicPr>
            <a:picLocks noChangeAspect="1"/>
          </p:cNvPicPr>
          <p:nvPr/>
        </p:nvPicPr>
        <p:blipFill>
          <a:blip r:embed="rId2"/>
          <a:stretch>
            <a:fillRect/>
          </a:stretch>
        </p:blipFill>
        <p:spPr>
          <a:xfrm>
            <a:off x="7861238" y="764372"/>
            <a:ext cx="3948590" cy="5559055"/>
          </a:xfrm>
          <a:prstGeom prst="rect">
            <a:avLst/>
          </a:prstGeom>
        </p:spPr>
      </p:pic>
    </p:spTree>
    <p:extLst>
      <p:ext uri="{BB962C8B-B14F-4D97-AF65-F5344CB8AC3E}">
        <p14:creationId xmlns:p14="http://schemas.microsoft.com/office/powerpoint/2010/main" val="349728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020F-5B2E-4057-E1FB-127AB7681BF2}"/>
              </a:ext>
            </a:extLst>
          </p:cNvPr>
          <p:cNvSpPr>
            <a:spLocks noGrp="1"/>
          </p:cNvSpPr>
          <p:nvPr>
            <p:ph type="title"/>
          </p:nvPr>
        </p:nvSpPr>
        <p:spPr>
          <a:xfrm>
            <a:off x="619760" y="764373"/>
            <a:ext cx="6832600" cy="1293028"/>
          </a:xfrm>
        </p:spPr>
        <p:txBody>
          <a:bodyPr>
            <a:normAutofit/>
          </a:bodyPr>
          <a:lstStyle/>
          <a:p>
            <a:r>
              <a:rPr lang="en-US" b="1" dirty="0"/>
              <a:t>b. </a:t>
            </a:r>
            <a:r>
              <a:rPr lang="en-US" dirty="0"/>
              <a:t>fungi by spore formation</a:t>
            </a:r>
          </a:p>
        </p:txBody>
      </p:sp>
      <p:sp>
        <p:nvSpPr>
          <p:cNvPr id="3" name="Content Placeholder 2">
            <a:extLst>
              <a:ext uri="{FF2B5EF4-FFF2-40B4-BE49-F238E27FC236}">
                <a16:creationId xmlns:a16="http://schemas.microsoft.com/office/drawing/2014/main" id="{DD415B37-93C4-3616-DFD6-E2EC7C36FAA9}"/>
              </a:ext>
            </a:extLst>
          </p:cNvPr>
          <p:cNvSpPr>
            <a:spLocks noGrp="1"/>
          </p:cNvSpPr>
          <p:nvPr>
            <p:ph idx="1"/>
          </p:nvPr>
        </p:nvSpPr>
        <p:spPr>
          <a:xfrm>
            <a:off x="619760" y="2194560"/>
            <a:ext cx="6832600" cy="4024125"/>
          </a:xfrm>
        </p:spPr>
        <p:txBody>
          <a:bodyPr>
            <a:normAutofit/>
          </a:bodyPr>
          <a:lstStyle/>
          <a:p>
            <a:r>
              <a:rPr lang="en-US" dirty="0"/>
              <a:t>The up right hyphae are those responsible for reproduction. A swollen is formed at the tip of the up right hypha, which is called sporangium. The cytoplasm divides into small spores each containing many nuclei and little cytoplasm. At maturity the sporangium ruptures releasing the spores. Spores are carried by air current onto new suitable medium. Each spore then grows into a new fungus.</a:t>
            </a:r>
          </a:p>
        </p:txBody>
      </p:sp>
      <p:pic>
        <p:nvPicPr>
          <p:cNvPr id="5" name="Picture 4" descr="Diagram&#10;&#10;Description automatically generated">
            <a:extLst>
              <a:ext uri="{FF2B5EF4-FFF2-40B4-BE49-F238E27FC236}">
                <a16:creationId xmlns:a16="http://schemas.microsoft.com/office/drawing/2014/main" id="{BA302B46-A672-04E5-506C-F230DCED0137}"/>
              </a:ext>
            </a:extLst>
          </p:cNvPr>
          <p:cNvPicPr>
            <a:picLocks noChangeAspect="1"/>
          </p:cNvPicPr>
          <p:nvPr/>
        </p:nvPicPr>
        <p:blipFill>
          <a:blip r:embed="rId2"/>
          <a:stretch>
            <a:fillRect/>
          </a:stretch>
        </p:blipFill>
        <p:spPr>
          <a:xfrm>
            <a:off x="7861238" y="2024420"/>
            <a:ext cx="3644962" cy="2915969"/>
          </a:xfrm>
          <a:prstGeom prst="rect">
            <a:avLst/>
          </a:prstGeom>
        </p:spPr>
      </p:pic>
    </p:spTree>
    <p:extLst>
      <p:ext uri="{BB962C8B-B14F-4D97-AF65-F5344CB8AC3E}">
        <p14:creationId xmlns:p14="http://schemas.microsoft.com/office/powerpoint/2010/main" val="292436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E449-D739-F1B7-5922-072CA72A351A}"/>
              </a:ext>
            </a:extLst>
          </p:cNvPr>
          <p:cNvSpPr>
            <a:spLocks noGrp="1"/>
          </p:cNvSpPr>
          <p:nvPr>
            <p:ph type="title"/>
          </p:nvPr>
        </p:nvSpPr>
        <p:spPr>
          <a:xfrm>
            <a:off x="542170" y="1260627"/>
            <a:ext cx="3521830" cy="4953741"/>
          </a:xfrm>
        </p:spPr>
        <p:txBody>
          <a:bodyPr anchor="t">
            <a:normAutofit/>
          </a:bodyPr>
          <a:lstStyle/>
          <a:p>
            <a:r>
              <a:rPr lang="en-US" dirty="0"/>
              <a:t>C. plants by tuber formation</a:t>
            </a:r>
          </a:p>
        </p:txBody>
      </p:sp>
      <p:pic>
        <p:nvPicPr>
          <p:cNvPr id="5" name="Picture 4" descr="Diagram&#10;&#10;Description automatically generated">
            <a:extLst>
              <a:ext uri="{FF2B5EF4-FFF2-40B4-BE49-F238E27FC236}">
                <a16:creationId xmlns:a16="http://schemas.microsoft.com/office/drawing/2014/main" id="{1EB2EC70-8CE0-AD6E-DE63-A794374D2DFC}"/>
              </a:ext>
            </a:extLst>
          </p:cNvPr>
          <p:cNvPicPr>
            <a:picLocks noChangeAspect="1"/>
          </p:cNvPicPr>
          <p:nvPr/>
        </p:nvPicPr>
        <p:blipFill>
          <a:blip r:embed="rId2"/>
          <a:stretch>
            <a:fillRect/>
          </a:stretch>
        </p:blipFill>
        <p:spPr>
          <a:xfrm>
            <a:off x="417290" y="4021175"/>
            <a:ext cx="4774273" cy="1921645"/>
          </a:xfrm>
          <a:prstGeom prst="rect">
            <a:avLst/>
          </a:prstGeom>
        </p:spPr>
      </p:pic>
      <p:sp>
        <p:nvSpPr>
          <p:cNvPr id="8" name="Content Placeholder 2">
            <a:extLst>
              <a:ext uri="{FF2B5EF4-FFF2-40B4-BE49-F238E27FC236}">
                <a16:creationId xmlns:a16="http://schemas.microsoft.com/office/drawing/2014/main" id="{F1CAE957-90F6-F495-1997-6F676163AD84}"/>
              </a:ext>
            </a:extLst>
          </p:cNvPr>
          <p:cNvSpPr>
            <a:spLocks noGrp="1"/>
          </p:cNvSpPr>
          <p:nvPr>
            <p:ph idx="1"/>
          </p:nvPr>
        </p:nvSpPr>
        <p:spPr>
          <a:xfrm>
            <a:off x="5392189" y="858981"/>
            <a:ext cx="6114011" cy="5359257"/>
          </a:xfrm>
        </p:spPr>
        <p:txBody>
          <a:bodyPr>
            <a:normAutofit/>
          </a:bodyPr>
          <a:lstStyle/>
          <a:p>
            <a:pPr marL="0" indent="0">
              <a:buNone/>
            </a:pPr>
            <a:r>
              <a:rPr lang="en-US" sz="1900" dirty="0"/>
              <a:t>• Rhizomes are underground lateral stems. </a:t>
            </a:r>
          </a:p>
          <a:p>
            <a:pPr marL="0" indent="0">
              <a:buNone/>
            </a:pPr>
            <a:r>
              <a:rPr lang="en-US" sz="1900" dirty="0"/>
              <a:t>• They grow from the base of a potato stem under the surface of the ground.</a:t>
            </a:r>
          </a:p>
          <a:p>
            <a:pPr marL="0" indent="0">
              <a:buNone/>
            </a:pPr>
            <a:r>
              <a:rPr lang="en-US" sz="1900" dirty="0"/>
              <a:t> • Sucrose in the green leaves is translocated along the phloem to the tips of these rhizomes. </a:t>
            </a:r>
          </a:p>
          <a:p>
            <a:pPr marL="0" indent="0">
              <a:buNone/>
            </a:pPr>
            <a:r>
              <a:rPr lang="en-US" sz="1900" dirty="0"/>
              <a:t>• Sucrose is converted into starch and stored.</a:t>
            </a:r>
          </a:p>
          <a:p>
            <a:pPr marL="0" indent="0">
              <a:buNone/>
            </a:pPr>
            <a:r>
              <a:rPr lang="en-US" sz="1900" dirty="0"/>
              <a:t> • The tips swell with stored food, starch to form tubers. </a:t>
            </a:r>
          </a:p>
          <a:p>
            <a:pPr marL="0" indent="0">
              <a:buNone/>
            </a:pPr>
            <a:r>
              <a:rPr lang="en-US" sz="1900" dirty="0"/>
              <a:t>• Buds in tubers grow into new potato plant, by forming new shoot and roots. </a:t>
            </a:r>
          </a:p>
          <a:p>
            <a:r>
              <a:rPr lang="en-US" sz="1900" dirty="0"/>
              <a:t>Note: asexual reproduction in plants is also known as vegetative propagation.</a:t>
            </a:r>
          </a:p>
        </p:txBody>
      </p:sp>
    </p:spTree>
    <p:extLst>
      <p:ext uri="{BB962C8B-B14F-4D97-AF65-F5344CB8AC3E}">
        <p14:creationId xmlns:p14="http://schemas.microsoft.com/office/powerpoint/2010/main" val="174383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02EF-82C3-2BC9-A27C-E306D46597FD}"/>
              </a:ext>
            </a:extLst>
          </p:cNvPr>
          <p:cNvSpPr>
            <a:spLocks noGrp="1"/>
          </p:cNvSpPr>
          <p:nvPr>
            <p:ph type="title"/>
          </p:nvPr>
        </p:nvSpPr>
        <p:spPr>
          <a:xfrm>
            <a:off x="2895600" y="764373"/>
            <a:ext cx="8610600" cy="1293028"/>
          </a:xfrm>
        </p:spPr>
        <p:txBody>
          <a:bodyPr>
            <a:normAutofit/>
          </a:bodyPr>
          <a:lstStyle/>
          <a:p>
            <a:r>
              <a:rPr lang="en-US" dirty="0"/>
              <a:t>By rhizomes </a:t>
            </a:r>
          </a:p>
        </p:txBody>
      </p:sp>
      <p:pic>
        <p:nvPicPr>
          <p:cNvPr id="6" name="Picture 5">
            <a:extLst>
              <a:ext uri="{FF2B5EF4-FFF2-40B4-BE49-F238E27FC236}">
                <a16:creationId xmlns:a16="http://schemas.microsoft.com/office/drawing/2014/main" id="{BCA97C16-B2DC-B853-3A5B-D3E60605754B}"/>
              </a:ext>
            </a:extLst>
          </p:cNvPr>
          <p:cNvPicPr>
            <a:picLocks noChangeAspect="1"/>
          </p:cNvPicPr>
          <p:nvPr/>
        </p:nvPicPr>
        <p:blipFill rotWithShape="1">
          <a:blip r:embed="rId2"/>
          <a:srcRect t="2022"/>
          <a:stretch/>
        </p:blipFill>
        <p:spPr>
          <a:xfrm>
            <a:off x="6985000" y="2501159"/>
            <a:ext cx="4521200" cy="3410926"/>
          </a:xfrm>
          <a:prstGeom prst="rect">
            <a:avLst/>
          </a:prstGeom>
        </p:spPr>
      </p:pic>
      <p:sp>
        <p:nvSpPr>
          <p:cNvPr id="8" name="Content Placeholder 7">
            <a:extLst>
              <a:ext uri="{FF2B5EF4-FFF2-40B4-BE49-F238E27FC236}">
                <a16:creationId xmlns:a16="http://schemas.microsoft.com/office/drawing/2014/main" id="{D3A1473B-3EF1-112B-DE60-F3572DD2B677}"/>
              </a:ext>
            </a:extLst>
          </p:cNvPr>
          <p:cNvSpPr>
            <a:spLocks noGrp="1"/>
          </p:cNvSpPr>
          <p:nvPr>
            <p:ph idx="1"/>
          </p:nvPr>
        </p:nvSpPr>
        <p:spPr/>
        <p:txBody>
          <a:bodyPr/>
          <a:lstStyle/>
          <a:p>
            <a:r>
              <a:rPr lang="en-US" dirty="0"/>
              <a:t>It is underground storage stem</a:t>
            </a:r>
          </a:p>
          <a:p>
            <a:r>
              <a:rPr lang="en-US" dirty="0"/>
              <a:t>It bears scale leaves and buds</a:t>
            </a:r>
          </a:p>
          <a:p>
            <a:r>
              <a:rPr lang="en-US" dirty="0"/>
              <a:t>Each bud can grow into new plant</a:t>
            </a:r>
          </a:p>
        </p:txBody>
      </p:sp>
    </p:spTree>
    <p:extLst>
      <p:ext uri="{BB962C8B-B14F-4D97-AF65-F5344CB8AC3E}">
        <p14:creationId xmlns:p14="http://schemas.microsoft.com/office/powerpoint/2010/main" val="203391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4239-1159-E0BC-68AD-FA840B349C82}"/>
              </a:ext>
            </a:extLst>
          </p:cNvPr>
          <p:cNvSpPr>
            <a:spLocks noGrp="1"/>
          </p:cNvSpPr>
          <p:nvPr>
            <p:ph type="title"/>
          </p:nvPr>
        </p:nvSpPr>
        <p:spPr>
          <a:xfrm>
            <a:off x="2895600" y="764373"/>
            <a:ext cx="8610600" cy="1293028"/>
          </a:xfrm>
        </p:spPr>
        <p:txBody>
          <a:bodyPr>
            <a:normAutofit/>
          </a:bodyPr>
          <a:lstStyle/>
          <a:p>
            <a:r>
              <a:rPr lang="en-US"/>
              <a:t>By runners </a:t>
            </a:r>
          </a:p>
        </p:txBody>
      </p:sp>
      <p:sp>
        <p:nvSpPr>
          <p:cNvPr id="9" name="Content Placeholder 8">
            <a:extLst>
              <a:ext uri="{FF2B5EF4-FFF2-40B4-BE49-F238E27FC236}">
                <a16:creationId xmlns:a16="http://schemas.microsoft.com/office/drawing/2014/main" id="{CC0EF817-B02D-83F4-E595-C311D4484CE4}"/>
              </a:ext>
            </a:extLst>
          </p:cNvPr>
          <p:cNvSpPr>
            <a:spLocks noGrp="1"/>
          </p:cNvSpPr>
          <p:nvPr>
            <p:ph idx="1"/>
          </p:nvPr>
        </p:nvSpPr>
        <p:spPr>
          <a:xfrm>
            <a:off x="677333" y="2194560"/>
            <a:ext cx="5816600" cy="4024125"/>
          </a:xfrm>
        </p:spPr>
        <p:txBody>
          <a:bodyPr>
            <a:normAutofit/>
          </a:bodyPr>
          <a:lstStyle/>
          <a:p>
            <a:r>
              <a:rPr lang="en-US" dirty="0"/>
              <a:t>It is a slender shoot that  arises from the bud in the parent plant.</a:t>
            </a:r>
          </a:p>
          <a:p>
            <a:r>
              <a:rPr lang="en-US" dirty="0"/>
              <a:t>It grows horizontally over the surface of the soil.</a:t>
            </a:r>
          </a:p>
          <a:p>
            <a:r>
              <a:rPr lang="en-US" dirty="0"/>
              <a:t>Buds develop along its length</a:t>
            </a:r>
          </a:p>
          <a:p>
            <a:r>
              <a:rPr lang="en-US" dirty="0"/>
              <a:t>Each bud develops roots and leaves and becomes a new plant.</a:t>
            </a:r>
          </a:p>
        </p:txBody>
      </p:sp>
      <p:pic>
        <p:nvPicPr>
          <p:cNvPr id="5" name="Content Placeholder 4">
            <a:extLst>
              <a:ext uri="{FF2B5EF4-FFF2-40B4-BE49-F238E27FC236}">
                <a16:creationId xmlns:a16="http://schemas.microsoft.com/office/drawing/2014/main" id="{E8B47E7F-7DE2-FD5F-F928-25315874A034}"/>
              </a:ext>
            </a:extLst>
          </p:cNvPr>
          <p:cNvPicPr>
            <a:picLocks noChangeAspect="1"/>
          </p:cNvPicPr>
          <p:nvPr/>
        </p:nvPicPr>
        <p:blipFill>
          <a:blip r:embed="rId2"/>
          <a:stretch>
            <a:fillRect/>
          </a:stretch>
        </p:blipFill>
        <p:spPr>
          <a:xfrm>
            <a:off x="6985000" y="2973420"/>
            <a:ext cx="4521200" cy="2237993"/>
          </a:xfrm>
          <a:prstGeom prst="rect">
            <a:avLst/>
          </a:prstGeom>
        </p:spPr>
      </p:pic>
    </p:spTree>
    <p:extLst>
      <p:ext uri="{BB962C8B-B14F-4D97-AF65-F5344CB8AC3E}">
        <p14:creationId xmlns:p14="http://schemas.microsoft.com/office/powerpoint/2010/main" val="5682076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BDB6132EC19A4A90D107D961AD02FA" ma:contentTypeVersion="0" ma:contentTypeDescription="Create a new document." ma:contentTypeScope="" ma:versionID="c5766c664fe1dd1cc196b425b7ff3fda">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59B641-EA3B-442B-88E3-AF38CC573FB0}"/>
</file>

<file path=customXml/itemProps2.xml><?xml version="1.0" encoding="utf-8"?>
<ds:datastoreItem xmlns:ds="http://schemas.openxmlformats.org/officeDocument/2006/customXml" ds:itemID="{FF25F048-1065-4E7A-A0D4-5850B7175036}"/>
</file>

<file path=customXml/itemProps3.xml><?xml version="1.0" encoding="utf-8"?>
<ds:datastoreItem xmlns:ds="http://schemas.openxmlformats.org/officeDocument/2006/customXml" ds:itemID="{839F5DEC-D2FD-43B4-9065-A81DA71351DA}"/>
</file>

<file path=docProps/app.xml><?xml version="1.0" encoding="utf-8"?>
<Properties xmlns="http://schemas.openxmlformats.org/officeDocument/2006/extended-properties" xmlns:vt="http://schemas.openxmlformats.org/officeDocument/2006/docPropsVTypes">
  <Template>TM04033937[[fn=Vapor Trail]]</Template>
  <TotalTime>33</TotalTime>
  <Words>395</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Reproduction/Asexual and sexual</vt:lpstr>
      <vt:lpstr>Asexual Reproduction</vt:lpstr>
      <vt:lpstr>Advantages and disadvantages of asexual reproduction</vt:lpstr>
      <vt:lpstr>Examples of asexual reproduction</vt:lpstr>
      <vt:lpstr>A reproduction in bacteria (Binary Fission)</vt:lpstr>
      <vt:lpstr>b. fungi by spore formation</vt:lpstr>
      <vt:lpstr>C. plants by tuber formation</vt:lpstr>
      <vt:lpstr>By rhizomes </vt:lpstr>
      <vt:lpstr>By runners </vt:lpstr>
      <vt:lpstr>Sexual reproduction</vt:lpstr>
      <vt:lpstr>Advantages and disadvantages of sexual reproduction</vt:lpstr>
      <vt:lpstr>Asexual VS sexual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Reproduction/Asexual and sexual</dc:title>
  <dc:creator>marwa M</dc:creator>
  <cp:lastModifiedBy>marwa M</cp:lastModifiedBy>
  <cp:revision>1</cp:revision>
  <dcterms:created xsi:type="dcterms:W3CDTF">2022-10-25T06:17:18Z</dcterms:created>
  <dcterms:modified xsi:type="dcterms:W3CDTF">2022-10-25T06:51:12Z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0x01010098BDB6132EC19A4A90D107D961AD02FA</vt:lpwstr>
  </property>
</Properties>
</file>