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9" r:id="rId13"/>
    <p:sldId id="278" r:id="rId14"/>
    <p:sldId id="264" r:id="rId15"/>
    <p:sldId id="265" r:id="rId16"/>
    <p:sldId id="270" r:id="rId17"/>
    <p:sldId id="266" r:id="rId18"/>
    <p:sldId id="267" r:id="rId19"/>
    <p:sldId id="268" r:id="rId20"/>
    <p:sldId id="272" r:id="rId21"/>
    <p:sldId id="273" r:id="rId22"/>
    <p:sldId id="274" r:id="rId23"/>
    <p:sldId id="275" r:id="rId24"/>
    <p:sldId id="276" r:id="rId25"/>
    <p:sldId id="277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86C40-4D3A-466B-B35F-C016D0682B5D}" v="247" dt="2020-09-24T06:30:49.881"/>
    <p1510:client id="{812E4773-C074-44BB-A159-058888829BC4}" v="1" dt="2020-09-27T03:53:40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9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7T03:51:08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3943 3413 3199 0 0,'-5'0'288'0'0,"3"10"3680"0"0,3 3-11423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7T03:51:08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5477 16431 12671 0 0,'0'4'1376'0'0,"5"8"-64"0"0,25-9-8416 0 0,8-5-1151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7T03:51:08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7355 16140 2303 0 0,'0'0'-2303'0'0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7T03:51:08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10213 16060 3199 0 0,'5'0'320'0'0,"-3"0"11936"0"0,-2 5-14208 0 0,-6-3-416 0 0,-2-3-9087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7T03:51:08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16669 16589 15199 0 0,'0'10'1632'0'0,"5"8"-1632"0"0,1 10-6464 0 0,0 1-3903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7T03:51:08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6165 7699 10911 0 0,'0'5'4928'0'0,"0"6"-5984"0"0,5 7-2816 0 0,1-1-7039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7T03:51:08.4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27200 3836 15455 0 0,'-4'5'2272'0'0,"-3"7"-7968"0"0,1 0-6335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7T03:51:08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4102 13626 14271 0 0,'0'5'2144'0'0,"0"6"-768"0"0,0 6-672 0 0,-5 11-11616 0 0,-1-1 3329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7T03:51:08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24659 8733 10591 0 0,'0'-4'2816'0'0,"5"-3"3744"0"0,6-4-18496 0 0,2 0 3905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7BE5-A24F-41AC-8633-D5FB658AEA0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5BD72-7376-43E8-A671-87645A8A4D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5BD72-7376-43E8-A671-87645A8A4D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7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5218-8393-499C-9DA8-C0D2DC0CAAC0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BE08-FAB2-4DDD-BCFB-C881038229E4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9DCA-B241-4D13-9ED6-D2C419481415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8188-9044-4C95-A00D-AB959F55D3C8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B27B-409B-47D7-8C74-8A4B3E30EB2A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D57F-15DC-4A31-BDD8-B3B465D7E785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CA8A-C33B-4E1F-B32A-809B4214C1B2}" type="datetime1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991B-4E9A-47E1-9AF5-D2BB76079EB6}" type="datetime1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5938-F123-4EBB-9048-3A78679DAEC7}" type="datetime1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F5E3-151D-4C4E-B4DE-9713EFF75152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E48C-950E-48C6-B189-46780AF4B493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0E1B4-5E71-4BC2-AA0A-3F29DB4E03B3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Mr Mahmoud El Ezzi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82689-7E90-4A68-993C-41A446093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8.png"/><Relationship Id="rId121" Type="http://schemas.openxmlformats.org/officeDocument/2006/relationships/customXml" Target="../ink/ink5.xml"/><Relationship Id="rId3" Type="http://schemas.openxmlformats.org/officeDocument/2006/relationships/image" Target="../media/image1.jpeg"/><Relationship Id="rId120" Type="http://schemas.openxmlformats.org/officeDocument/2006/relationships/image" Target="../media/image89.png"/><Relationship Id="rId2" Type="http://schemas.openxmlformats.org/officeDocument/2006/relationships/notesSlide" Target="../notesSlides/notesSlide1.xml"/><Relationship Id="rId107" Type="http://schemas.openxmlformats.org/officeDocument/2006/relationships/customXml" Target="../ink/ink3.xml"/><Relationship Id="rId111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110" Type="http://schemas.openxmlformats.org/officeDocument/2006/relationships/image" Target="../media/image84.png"/><Relationship Id="rId106" Type="http://schemas.openxmlformats.org/officeDocument/2006/relationships/image" Target="../media/image82.png"/><Relationship Id="rId152" Type="http://schemas.openxmlformats.org/officeDocument/2006/relationships/image" Target="../media/image105.png"/><Relationship Id="rId19" Type="http://schemas.openxmlformats.org/officeDocument/2006/relationships/customXml" Target="../ink/ink2.xml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104" Type="http://schemas.openxmlformats.org/officeDocument/2006/relationships/image" Target="../media/image175.png"/><Relationship Id="rId146" Type="http://schemas.openxmlformats.org/officeDocument/2006/relationships/image" Target="../media/image196.png"/><Relationship Id="rId170" Type="http://schemas.openxmlformats.org/officeDocument/2006/relationships/image" Target="../media/image20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105" Type="http://schemas.openxmlformats.org/officeDocument/2006/relationships/customXml" Target="../ink/ink7.xml"/><Relationship Id="rId147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2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CELLS AND LEVEL OF ORGANISATION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Ribosomes are found:</a:t>
            </a:r>
          </a:p>
          <a:p>
            <a:pPr lvl="1"/>
            <a:r>
              <a:rPr lang="en-US" dirty="0"/>
              <a:t>Either free in the cytoplasm;</a:t>
            </a:r>
          </a:p>
          <a:p>
            <a:pPr lvl="1"/>
            <a:r>
              <a:rPr lang="en-US" dirty="0"/>
              <a:t>Or on the surface of rough ER;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>
                <a:solidFill>
                  <a:srgbClr val="FF0000"/>
                </a:solidFill>
              </a:rPr>
              <a:t>What is rough ER?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 dirty="0"/>
              <a:t>Rough endoplasmic reticulum is a network of membrane, it has ribosomes on its surface;</a:t>
            </a:r>
          </a:p>
          <a:p>
            <a:pPr marL="457200" lvl="1" indent="0">
              <a:buNone/>
            </a:pPr>
            <a:r>
              <a:rPr lang="en-US" i="1" u="sng" dirty="0"/>
              <a:t>Function of rough ER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It stores and </a:t>
            </a:r>
            <a:r>
              <a:rPr lang="en-US" i="1"/>
              <a:t>transports protein.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	</a:t>
            </a:r>
            <a:r>
              <a:rPr lang="en-US" b="1" u="sng" dirty="0"/>
              <a:t>Cell wall</a:t>
            </a:r>
            <a:r>
              <a:rPr lang="en-US" b="1" dirty="0"/>
              <a:t>: </a:t>
            </a:r>
            <a:endParaRPr lang="en-US" dirty="0"/>
          </a:p>
          <a:p>
            <a:pPr lvl="0"/>
            <a:r>
              <a:rPr lang="en-US" dirty="0"/>
              <a:t>it lies outside the cell membrane;</a:t>
            </a:r>
          </a:p>
          <a:p>
            <a:pPr lvl="0"/>
            <a:r>
              <a:rPr lang="en-US" dirty="0"/>
              <a:t>it contains cellulose and other substances;</a:t>
            </a:r>
          </a:p>
          <a:p>
            <a:pPr lvl="0"/>
            <a:r>
              <a:rPr lang="en-US" dirty="0"/>
              <a:t>Cellulose form fibers which </a:t>
            </a:r>
            <a:r>
              <a:rPr lang="en-US" dirty="0" err="1"/>
              <a:t>criss-cross</a:t>
            </a:r>
            <a:r>
              <a:rPr lang="en-US" dirty="0"/>
              <a:t> over one another to form a very strong covering to the cell; </a:t>
            </a:r>
          </a:p>
          <a:p>
            <a:pPr lvl="0"/>
            <a:r>
              <a:rPr lang="en-US" dirty="0"/>
              <a:t>it is non-living and freely (fully) permeable to water and dissolved substances.</a:t>
            </a:r>
            <a:br>
              <a:rPr lang="en-US" dirty="0"/>
            </a:br>
            <a:endParaRPr lang="en-US" dirty="0"/>
          </a:p>
          <a:p>
            <a:r>
              <a:rPr lang="en-US" b="1" i="1" u="sng" dirty="0"/>
              <a:t>Function:</a:t>
            </a:r>
            <a:r>
              <a:rPr lang="en-US" dirty="0"/>
              <a:t> the cell wall provides structural support and protects against damage caused by osmotic intake of water.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91094"/>
            <a:ext cx="4038600" cy="434417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Vacuoles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Vacuole is a space in a plant cell, surrounded by a membrane.  It contains the cell sap, a watery solution of sugars, salts and pigments.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Note: Animal cells have much smaller vacuoles called vesicles, which may contain food or water.</a:t>
            </a:r>
            <a:br>
              <a:rPr lang="en-US" i="1" dirty="0"/>
            </a:b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Chloroplasts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Chloroplasts are found in the cells in the green parts of plants.  </a:t>
            </a:r>
          </a:p>
          <a:p>
            <a:pPr marL="0" indent="0">
              <a:buNone/>
            </a:pPr>
            <a:r>
              <a:rPr lang="en-US" dirty="0"/>
              <a:t>They are organelles which contain the green substance chlorophyll (for light absorption ) and the enzymes necessary for the production of glucose by photosynthesis.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Chloroplasts often contain starch grains, starch is made of many glucose molecules.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Animal cells do have granules (tiny grains) of another substance similar to starch, called glycogen;</a:t>
            </a:r>
          </a:p>
          <a:p>
            <a:pPr marL="0" indent="0">
              <a:buNone/>
            </a:pPr>
            <a:r>
              <a:rPr lang="en-US" dirty="0"/>
              <a:t>Glycogen granules are found in the cytoplasm.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48288"/>
            <a:ext cx="4038600" cy="262978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37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i="1" u="sng" dirty="0">
                <a:solidFill>
                  <a:srgbClr val="FF0000"/>
                </a:solidFill>
              </a:rPr>
              <a:t>Level of organization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Cell  →  Tissue  →    Organ  →     Organ system  →    Organism.</a:t>
            </a:r>
            <a:br>
              <a:rPr lang="en-US" sz="2400" dirty="0"/>
            </a:br>
            <a:br>
              <a:rPr lang="en-US" dirty="0"/>
            </a:br>
            <a:r>
              <a:rPr lang="en-US" sz="28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Tissues</a:t>
            </a:r>
            <a:r>
              <a:rPr lang="en-US" sz="2800" dirty="0"/>
              <a:t>: group of cells with similar structure and function (Cells specialized in the same activity). </a:t>
            </a:r>
          </a:p>
          <a:p>
            <a:pPr marL="0" indent="0">
              <a:buNone/>
            </a:pPr>
            <a:r>
              <a:rPr lang="en-US" sz="2800" dirty="0"/>
              <a:t>Examples:</a:t>
            </a:r>
          </a:p>
          <a:p>
            <a:pPr lvl="1"/>
            <a:r>
              <a:rPr lang="en-US" dirty="0"/>
              <a:t>Epithelial tissue, such as the cells lining the stomach;</a:t>
            </a:r>
          </a:p>
          <a:p>
            <a:pPr lvl="1"/>
            <a:r>
              <a:rPr lang="en-US" dirty="0"/>
              <a:t>Muscle tissue;</a:t>
            </a:r>
          </a:p>
          <a:p>
            <a:pPr lvl="1"/>
            <a:r>
              <a:rPr lang="en-US" dirty="0"/>
              <a:t>Epidermis in plants;</a:t>
            </a:r>
          </a:p>
          <a:p>
            <a:pPr lvl="1"/>
            <a:r>
              <a:rPr lang="en-US" dirty="0"/>
              <a:t>Palisade tissue, a layer of cells inside a leaf which are specialized to carry out photosynthesis.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32545"/>
            <a:ext cx="4038600" cy="26612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83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Organs</a:t>
            </a:r>
            <a:r>
              <a:rPr lang="en-US" dirty="0"/>
              <a:t>: consist of several tissues grouped together to make a structure with a special function.</a:t>
            </a:r>
            <a:br>
              <a:rPr lang="en-US" dirty="0"/>
            </a:br>
            <a:r>
              <a:rPr lang="en-US" dirty="0"/>
              <a:t>e.g.  stomach, heart, lungs, eyes, brain, intestine, root, stem and leaves.</a:t>
            </a:r>
          </a:p>
          <a:p>
            <a:r>
              <a:rPr lang="en-US" b="1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Organ System</a:t>
            </a:r>
            <a:r>
              <a:rPr lang="en-US" dirty="0"/>
              <a:t>: group of organs, whose functions are closely related.</a:t>
            </a:r>
            <a:br>
              <a:rPr lang="en-US" dirty="0"/>
            </a:br>
            <a:r>
              <a:rPr lang="en-US" dirty="0"/>
              <a:t>e.g.  Heart and blood vessels make up the circulatory system.</a:t>
            </a:r>
            <a:br>
              <a:rPr lang="en-US" dirty="0"/>
            </a:br>
            <a:r>
              <a:rPr lang="en-US" dirty="0"/>
              <a:t>       Brain, spinal cord and nerves make the nervous system.</a:t>
            </a:r>
            <a:br>
              <a:rPr lang="en-US" dirty="0"/>
            </a:br>
            <a:r>
              <a:rPr lang="en-US" dirty="0"/>
              <a:t>       Stem, leaves and buds make up a shoot system.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Organism</a:t>
            </a:r>
            <a:r>
              <a:rPr lang="en-US" dirty="0"/>
              <a:t>: formed by organs and systems working together to produce an independent plant/animal.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40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</a:rPr>
              <a:t>Cell specialization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specialized cell is a cell which has lost its ability to divide.  It develops a distinct shape and becomes adapted to do one particular job.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86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Ciliated cells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367" y="1600200"/>
            <a:ext cx="3205265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37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Root hair cell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03" y="1600200"/>
            <a:ext cx="4636194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28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Xylem vessel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356" y="1600200"/>
            <a:ext cx="3123288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7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	</a:t>
            </a:r>
            <a:r>
              <a:rPr lang="en-US" b="1" i="1" u="sng" dirty="0"/>
              <a:t>The cell</a:t>
            </a:r>
            <a:r>
              <a:rPr lang="en-US" dirty="0"/>
              <a:t>: is the basic structural and functional unit of living things.</a:t>
            </a:r>
          </a:p>
          <a:p>
            <a:pPr lvl="1">
              <a:buNone/>
            </a:pPr>
            <a:r>
              <a:rPr lang="en-US" dirty="0"/>
              <a:t>Main parts of all cells:</a:t>
            </a:r>
          </a:p>
          <a:p>
            <a:pPr lvl="1"/>
            <a:r>
              <a:rPr lang="en-US" dirty="0"/>
              <a:t>cell membrane</a:t>
            </a:r>
          </a:p>
          <a:p>
            <a:pPr lvl="1"/>
            <a:r>
              <a:rPr lang="en-US" dirty="0"/>
              <a:t>cytoplasm</a:t>
            </a:r>
          </a:p>
          <a:p>
            <a:pPr lvl="1"/>
            <a:r>
              <a:rPr lang="en-US" dirty="0"/>
              <a:t>and in most a nucleus.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Palisade cell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59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Nerve cell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019" y="1600200"/>
            <a:ext cx="2355962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82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Red blood cells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81" y="1600200"/>
            <a:ext cx="4789437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87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25367993"/>
              </p:ext>
            </p:extLst>
          </p:nvPr>
        </p:nvGraphicFramePr>
        <p:xfrm>
          <a:off x="0" y="1"/>
          <a:ext cx="9144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355">
                  <a:extLst>
                    <a:ext uri="{9D8B030D-6E8A-4147-A177-3AD203B41FA5}">
                      <a16:colId xmlns:a16="http://schemas.microsoft.com/office/drawing/2014/main" val="1885401461"/>
                    </a:ext>
                  </a:extLst>
                </a:gridCol>
                <a:gridCol w="1549831">
                  <a:extLst>
                    <a:ext uri="{9D8B030D-6E8A-4147-A177-3AD203B41FA5}">
                      <a16:colId xmlns:a16="http://schemas.microsoft.com/office/drawing/2014/main" val="933168315"/>
                    </a:ext>
                  </a:extLst>
                </a:gridCol>
                <a:gridCol w="1859797">
                  <a:extLst>
                    <a:ext uri="{9D8B030D-6E8A-4147-A177-3AD203B41FA5}">
                      <a16:colId xmlns:a16="http://schemas.microsoft.com/office/drawing/2014/main" val="3633941104"/>
                    </a:ext>
                  </a:extLst>
                </a:gridCol>
                <a:gridCol w="4417017">
                  <a:extLst>
                    <a:ext uri="{9D8B030D-6E8A-4147-A177-3AD203B41FA5}">
                      <a16:colId xmlns:a16="http://schemas.microsoft.com/office/drawing/2014/main" val="739339724"/>
                    </a:ext>
                  </a:extLst>
                </a:gridCol>
              </a:tblGrid>
              <a:tr h="311727">
                <a:tc>
                  <a:txBody>
                    <a:bodyPr/>
                    <a:lstStyle/>
                    <a:p>
                      <a:r>
                        <a:rPr lang="en-US" sz="1400" dirty="0"/>
                        <a:t>Type of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is</a:t>
                      </a:r>
                      <a:r>
                        <a:rPr lang="en-US" sz="1400" baseline="0" dirty="0"/>
                        <a:t> it found?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Adaptation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144588"/>
                  </a:ext>
                </a:extLst>
              </a:tr>
              <a:tr h="529936">
                <a:tc>
                  <a:txBody>
                    <a:bodyPr/>
                    <a:lstStyle/>
                    <a:p>
                      <a:r>
                        <a:rPr lang="en-US" sz="1400" dirty="0"/>
                        <a:t>Ciliated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Lining of trachea and bronchi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mucus upwards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Have cilia</a:t>
                      </a:r>
                      <a:r>
                        <a:rPr lang="en-US" sz="1400" baseline="0" dirty="0"/>
                        <a:t> that vibrate to move mucus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864795"/>
                  </a:ext>
                </a:extLst>
              </a:tr>
              <a:tr h="529936">
                <a:tc>
                  <a:txBody>
                    <a:bodyPr/>
                    <a:lstStyle/>
                    <a:p>
                      <a:r>
                        <a:rPr lang="en-US" sz="1400" dirty="0"/>
                        <a:t>Root hair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Near the ends of plant roots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Absorb water and mineral salts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cell has long extension (a root hair) which increases the surface area for the absorption of materials;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534199"/>
                  </a:ext>
                </a:extLst>
              </a:tr>
              <a:tr h="966355">
                <a:tc>
                  <a:txBody>
                    <a:bodyPr/>
                    <a:lstStyle/>
                    <a:p>
                      <a:r>
                        <a:rPr lang="en-US" sz="1400" dirty="0"/>
                        <a:t>Xylem vessels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stems, roots and leaves of plants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Transport water and mineral salts;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cell has no cytoplasm so water can pass freely;</a:t>
                      </a:r>
                    </a:p>
                    <a:p>
                      <a:r>
                        <a:rPr lang="en-US" sz="1400" dirty="0"/>
                        <a:t>No end wall so that many cells form a continuous tube;</a:t>
                      </a:r>
                    </a:p>
                    <a:p>
                      <a:r>
                        <a:rPr lang="en-US" sz="1400" dirty="0"/>
                        <a:t>Walls are strengthened with</a:t>
                      </a:r>
                      <a:r>
                        <a:rPr lang="en-US" sz="1400" baseline="0" dirty="0"/>
                        <a:t> a waterproof substance called lignin (prevent collapsing);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69118"/>
                  </a:ext>
                </a:extLst>
              </a:tr>
              <a:tr h="748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Palisade cells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Beneath</a:t>
                      </a:r>
                      <a:r>
                        <a:rPr lang="en-US" sz="1400" baseline="0" dirty="0"/>
                        <a:t> the epidermis of a leaf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photosynthesis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Have a large number of chloroplasts</a:t>
                      </a:r>
                      <a:r>
                        <a:rPr lang="en-US" sz="1400" baseline="0" dirty="0"/>
                        <a:t> to absorb the maximum amount of light;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423205"/>
                  </a:ext>
                </a:extLst>
              </a:tr>
              <a:tr h="1402773">
                <a:tc>
                  <a:txBody>
                    <a:bodyPr/>
                    <a:lstStyle/>
                    <a:p>
                      <a:r>
                        <a:rPr lang="en-US" sz="1400" dirty="0"/>
                        <a:t>Nerve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Throughout the bodies of animals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Transmit information in the form of electrical</a:t>
                      </a:r>
                      <a:r>
                        <a:rPr lang="en-US" sz="1400" baseline="0" dirty="0"/>
                        <a:t> impulses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cell has a long fiber along which</a:t>
                      </a:r>
                      <a:r>
                        <a:rPr lang="en-US" sz="1400" baseline="0" dirty="0"/>
                        <a:t> impulses travel;</a:t>
                      </a:r>
                    </a:p>
                    <a:p>
                      <a:r>
                        <a:rPr lang="en-US" sz="1400" baseline="0" dirty="0"/>
                        <a:t>The fiber is covered by a fatty sheath which gives electrical insulation and speeds up conduction of impulses;</a:t>
                      </a:r>
                    </a:p>
                    <a:p>
                      <a:r>
                        <a:rPr lang="en-US" sz="1400" baseline="0" dirty="0"/>
                        <a:t>The cell has many branched ending which connect with many other cells;</a:t>
                      </a:r>
                    </a:p>
                    <a:p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614701"/>
                  </a:ext>
                </a:extLst>
              </a:tr>
              <a:tr h="1839191">
                <a:tc>
                  <a:txBody>
                    <a:bodyPr/>
                    <a:lstStyle/>
                    <a:p>
                      <a:r>
                        <a:rPr lang="en-US" sz="1400" dirty="0"/>
                        <a:t>Red blood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the blood of mammals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Transport oxygen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cytoplasm is filled with the pigment hemoglobin which carry oxygen ;</a:t>
                      </a:r>
                    </a:p>
                    <a:p>
                      <a:r>
                        <a:rPr lang="en-US" sz="1400" dirty="0"/>
                        <a:t>The cell has no nucleus, leaving more space for hemoglobin;</a:t>
                      </a:r>
                    </a:p>
                    <a:p>
                      <a:r>
                        <a:rPr lang="en-US" sz="1400" dirty="0"/>
                        <a:t>RBCS</a:t>
                      </a:r>
                      <a:r>
                        <a:rPr lang="en-US" sz="1400" baseline="0" dirty="0"/>
                        <a:t> are flexible, they can be forced through even narrowest blood vessels;</a:t>
                      </a:r>
                    </a:p>
                    <a:p>
                      <a:r>
                        <a:rPr lang="en-US" sz="1400" baseline="0" dirty="0"/>
                        <a:t>A RBC has a biconcave disc-like shape which increases the surface area for more oxygen gas absorption;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67046"/>
                  </a:ext>
                </a:extLst>
              </a:tr>
              <a:tr h="529936">
                <a:tc>
                  <a:txBody>
                    <a:bodyPr/>
                    <a:lstStyle/>
                    <a:p>
                      <a:r>
                        <a:rPr lang="en-US" sz="1400" dirty="0"/>
                        <a:t>Sperm and egg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the testes and ovaries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Fuse together to produce a zygote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Page 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64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83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1" u="sng" dirty="0">
                <a:solidFill>
                  <a:srgbClr val="FF0000"/>
                </a:solidFill>
              </a:rPr>
              <a:t>A diagram of a liver cell as seen by a light microscope</a:t>
            </a:r>
            <a:endParaRPr lang="en-US" sz="3600" b="1" u="sng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78" y="1600200"/>
            <a:ext cx="5425444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91D7131-E3D8-4041-A45E-5DF52AD895CA}"/>
                  </a:ext>
                </a:extLst>
              </p14:cNvPr>
              <p14:cNvContentPartPr/>
              <p14:nvPr/>
            </p14:nvContentPartPr>
            <p14:xfrm>
              <a:off x="773299" y="1234847"/>
              <a:ext cx="9525" cy="952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91D7131-E3D8-4041-A45E-5DF52AD895C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5263" y="1214140"/>
                <a:ext cx="144236" cy="50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5B76B4E-EF91-4C39-BFD2-97381FE2DA4C}"/>
                  </a:ext>
                </a:extLst>
              </p14:cNvPr>
              <p14:cNvContentPartPr/>
              <p14:nvPr/>
            </p14:nvContentPartPr>
            <p14:xfrm>
              <a:off x="1285875" y="6255883"/>
              <a:ext cx="28574" cy="9525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5B76B4E-EF91-4C39-BFD2-97381FE2DA4C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266954" y="6232547"/>
                <a:ext cx="66801" cy="56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E92B257-2D7A-44EC-81B4-45CD79718840}"/>
                  </a:ext>
                </a:extLst>
              </p14:cNvPr>
              <p14:cNvContentPartPr/>
              <p14:nvPr/>
            </p14:nvContentPartPr>
            <p14:xfrm>
              <a:off x="2010454" y="6143624"/>
              <a:ext cx="9525" cy="9525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E92B257-2D7A-44EC-81B4-45CD7971884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534204" y="567689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544F111-E74B-45F4-81DE-E0A40D703527}"/>
                  </a:ext>
                </a:extLst>
              </p14:cNvPr>
              <p14:cNvContentPartPr/>
              <p14:nvPr/>
            </p14:nvContentPartPr>
            <p14:xfrm>
              <a:off x="3109850" y="6113008"/>
              <a:ext cx="9525" cy="9525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544F111-E74B-45F4-81DE-E0A40D70352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078735" y="6044972"/>
                <a:ext cx="72390" cy="144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E1F1E85-E948-4AD1-A83E-4D3FD71E32D2}"/>
                  </a:ext>
                </a:extLst>
              </p14:cNvPr>
              <p14:cNvContentPartPr/>
              <p14:nvPr/>
            </p14:nvContentPartPr>
            <p14:xfrm>
              <a:off x="5602740" y="6317116"/>
              <a:ext cx="9525" cy="28574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E1F1E85-E948-4AD1-A83E-4D3FD71E32D2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576811" y="6300308"/>
                <a:ext cx="61913" cy="6185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dirty="0">
                <a:solidFill>
                  <a:srgbClr val="FF0000"/>
                </a:solidFill>
              </a:rPr>
              <a:t>A diagram of a palisade cell as seen by a light microscope: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42" y="1573306"/>
            <a:ext cx="3110291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BC1EA7E-C208-47DE-8695-96EBD4FD69DB}"/>
                  </a:ext>
                </a:extLst>
              </p14:cNvPr>
              <p14:cNvContentPartPr/>
              <p14:nvPr/>
            </p14:nvContentPartPr>
            <p14:xfrm>
              <a:off x="1632856" y="2888116"/>
              <a:ext cx="9525" cy="1905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BC1EA7E-C208-47DE-8695-96EBD4FD69D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593962" y="2869799"/>
                <a:ext cx="88106" cy="55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060D10B-5BB8-4929-8C01-BB1DC324F7B3}"/>
                  </a:ext>
                </a:extLst>
              </p14:cNvPr>
              <p14:cNvContentPartPr/>
              <p14:nvPr/>
            </p14:nvContentPartPr>
            <p14:xfrm>
              <a:off x="9739871" y="1398133"/>
              <a:ext cx="9525" cy="9525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060D10B-5BB8-4929-8C01-BB1DC324F7B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713942" y="1382258"/>
                <a:ext cx="61913" cy="40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400363E-8893-44D9-827E-C6A4B6E00650}"/>
                  </a:ext>
                </a:extLst>
              </p14:cNvPr>
              <p14:cNvContentPartPr/>
              <p14:nvPr/>
            </p14:nvContentPartPr>
            <p14:xfrm>
              <a:off x="1016492" y="5174116"/>
              <a:ext cx="9525" cy="28574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400363E-8893-44D9-827E-C6A4B6E00650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977598" y="5158063"/>
                <a:ext cx="88106" cy="6035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i="1" u="sng" dirty="0">
                <a:solidFill>
                  <a:srgbClr val="FF0000"/>
                </a:solidFill>
              </a:rPr>
              <a:t>A comparison between an animal cell (liver cell) and a plant cell (palisade cell)</a:t>
            </a:r>
            <a:r>
              <a:rPr lang="en-US" sz="2800" b="1" i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902757"/>
              </p:ext>
            </p:extLst>
          </p:nvPr>
        </p:nvGraphicFramePr>
        <p:xfrm>
          <a:off x="457200" y="1600200"/>
          <a:ext cx="82296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4160123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99324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Plant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Animal cells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99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a cellulose cell wall outside the cell membrane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no cell wall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32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a cell membrane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a cell membrane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8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cytoplasm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cytoplasm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38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a nucleus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a nucleus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8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Often have chloroplasts containing chlorophyll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no chloroplast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76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Often have large vacuole containing the cell sap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only small vacuoles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Often have starch grains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Never have starch</a:t>
                      </a:r>
                      <a:r>
                        <a:rPr lang="en-US" baseline="0" dirty="0"/>
                        <a:t> grains;</a:t>
                      </a:r>
                    </a:p>
                    <a:p>
                      <a:r>
                        <a:rPr lang="en-US" baseline="0" dirty="0"/>
                        <a:t>Sometimes have glycogen granules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98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Often regular in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Often irregular in 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5510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Cell membrane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/>
              <a:t> a thin layer around the outside. It consists mainly of proteins and fats.</a:t>
            </a:r>
            <a:br>
              <a:rPr lang="en-US" dirty="0"/>
            </a:br>
            <a:r>
              <a:rPr lang="en-US" b="1" i="1" dirty="0"/>
              <a:t>Function: </a:t>
            </a:r>
            <a:r>
              <a:rPr lang="en-US" dirty="0"/>
              <a:t>it controls the entry and exit of substances in and out of the cell.  It is a partially permeable membrane.</a:t>
            </a:r>
          </a:p>
          <a:p>
            <a:pPr lvl="1"/>
            <a:endParaRPr lang="en-US" dirty="0"/>
          </a:p>
          <a:p>
            <a:r>
              <a:rPr lang="en-US" b="1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Cytoplasm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/>
              <a:t> about 70% is water in many cells.  It contains many substances dissolved in it.</a:t>
            </a:r>
            <a:br>
              <a:rPr lang="en-US" dirty="0"/>
            </a:br>
            <a:r>
              <a:rPr lang="en-US" b="1" i="1" dirty="0"/>
              <a:t>Function</a:t>
            </a:r>
            <a:r>
              <a:rPr lang="en-US" b="1" dirty="0"/>
              <a:t>:</a:t>
            </a:r>
            <a:r>
              <a:rPr lang="en-US" dirty="0"/>
              <a:t> a site where most chemical reactions take place.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1CA5062-CA09-48C3-9624-359F255A664D}"/>
                  </a:ext>
                </a:extLst>
              </p14:cNvPr>
              <p14:cNvContentPartPr/>
              <p14:nvPr/>
            </p14:nvContentPartPr>
            <p14:xfrm>
              <a:off x="8766401" y="3274064"/>
              <a:ext cx="9525" cy="9525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1CA5062-CA09-48C3-9624-359F255A664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50526" y="3260729"/>
                <a:ext cx="40958" cy="3646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Nucleus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/>
              <a:t> a rounded structure enclosed in a porous membrane.  It contains the genetic material DNA, which makes up the chromosomes.</a:t>
            </a:r>
            <a:br>
              <a:rPr lang="en-US" dirty="0"/>
            </a:br>
            <a:r>
              <a:rPr lang="en-US" b="1" i="1" dirty="0"/>
              <a:t>Function:</a:t>
            </a:r>
            <a:r>
              <a:rPr lang="en-US" i="1" dirty="0"/>
              <a:t> </a:t>
            </a:r>
            <a:r>
              <a:rPr lang="en-US" dirty="0"/>
              <a:t>it controls</a:t>
            </a:r>
          </a:p>
          <a:p>
            <a:pPr lvl="1"/>
            <a:r>
              <a:rPr lang="en-US" dirty="0"/>
              <a:t>cell division</a:t>
            </a:r>
          </a:p>
          <a:p>
            <a:pPr lvl="1"/>
            <a:r>
              <a:rPr lang="en-US" dirty="0"/>
              <a:t>cell</a:t>
            </a:r>
            <a:r>
              <a:rPr lang="en-US" i="1" dirty="0"/>
              <a:t> </a:t>
            </a:r>
            <a:r>
              <a:rPr lang="en-US" dirty="0"/>
              <a:t>type, Ex: red blood cell, whit blood cell, liver cell, nerve cell ….</a:t>
            </a:r>
          </a:p>
          <a:p>
            <a:pPr lvl="1"/>
            <a:r>
              <a:rPr lang="en-US" dirty="0"/>
              <a:t>type and quantity of enzymes, so it controls all cell activities.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Mitochondria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They are found in almost all cells, except those of prokaryotes. Sometimes referred as the power house. </a:t>
            </a:r>
            <a:br>
              <a:rPr lang="en-US" dirty="0"/>
            </a:br>
            <a:r>
              <a:rPr lang="en-US" i="1" dirty="0"/>
              <a:t>Function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Site of aerobic respiration;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Production of ATP ( to provide cell with energy).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43038"/>
            <a:ext cx="4038600" cy="384028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Ribosomes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They are tiny structures which can be seen with an electron microscope;</a:t>
            </a:r>
          </a:p>
          <a:p>
            <a:pPr marL="0" indent="0">
              <a:buNone/>
            </a:pPr>
            <a:r>
              <a:rPr lang="en-US" dirty="0"/>
              <a:t>Ribosomes are found in all cells;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Function: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/>
              <a:t>They are the places where proteins are made, by joining amino acids together in a chain.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done according to instructions carried on the </a:t>
            </a:r>
            <a:r>
              <a:rPr lang="en-US" b="1" i="1" dirty="0"/>
              <a:t>DNA</a:t>
            </a:r>
            <a:r>
              <a:rPr lang="en-US" dirty="0"/>
              <a:t> in the cells nucleus.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the </a:t>
            </a:r>
            <a:r>
              <a:rPr lang="en-US" b="1" i="1" dirty="0"/>
              <a:t>DNA</a:t>
            </a:r>
            <a:r>
              <a:rPr lang="en-US" dirty="0"/>
              <a:t> which determines the sequence of protein in a cell.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92608"/>
            <a:ext cx="4038600" cy="394114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Mr Mahmoud El Ezzi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2689-7E90-4A68-993C-41A446093C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7F5D35D8F94841B824894D2E9AFC77" ma:contentTypeVersion="8" ma:contentTypeDescription="Create a new document." ma:contentTypeScope="" ma:versionID="29eb823e4a9f14c5b57af38265ca8658">
  <xsd:schema xmlns:xsd="http://www.w3.org/2001/XMLSchema" xmlns:xs="http://www.w3.org/2001/XMLSchema" xmlns:p="http://schemas.microsoft.com/office/2006/metadata/properties" xmlns:ns2="7be00c5f-0c01-48f3-bf4c-22f56d67cfbc" targetNamespace="http://schemas.microsoft.com/office/2006/metadata/properties" ma:root="true" ma:fieldsID="a0b023151722fa9d0122dbf7f0e17cb3" ns2:_="">
    <xsd:import namespace="7be00c5f-0c01-48f3-bf4c-22f56d67cf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00c5f-0c01-48f3-bf4c-22f56d67cf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95A45E-87A6-47E8-BC6F-BA95B8BCAF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e00c5f-0c01-48f3-bf4c-22f56d67cf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FA52B7-8941-4AB2-8703-F4460CDC9BD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A640AC-AFEA-4F23-B32A-2ADA0FE3D3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3240</TotalTime>
  <Words>1329</Words>
  <Application>Microsoft Office PowerPoint</Application>
  <PresentationFormat>On-screen Show (4:3)</PresentationFormat>
  <Paragraphs>184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CELLS AND LEVEL OF ORGANISATION</vt:lpstr>
      <vt:lpstr>PowerPoint Presentation</vt:lpstr>
      <vt:lpstr>A diagram of a liver cell as seen by a light microscope</vt:lpstr>
      <vt:lpstr>A diagram of a palisade cell as seen by a light microscope:</vt:lpstr>
      <vt:lpstr>A comparison between an animal cell (liver cell) and a plant cell (palisade cell):</vt:lpstr>
      <vt:lpstr>PowerPoint Presentation</vt:lpstr>
      <vt:lpstr>PowerPoint Presentation</vt:lpstr>
      <vt:lpstr>Mitochondria</vt:lpstr>
      <vt:lpstr>Ribosomes</vt:lpstr>
      <vt:lpstr>PowerPoint Presentation</vt:lpstr>
      <vt:lpstr>PowerPoint Presentation</vt:lpstr>
      <vt:lpstr>Vacuoles</vt:lpstr>
      <vt:lpstr>Chloroplasts</vt:lpstr>
      <vt:lpstr> Level of organization</vt:lpstr>
      <vt:lpstr>PowerPoint Presentation</vt:lpstr>
      <vt:lpstr>Cell specialization</vt:lpstr>
      <vt:lpstr>Ciliated cells</vt:lpstr>
      <vt:lpstr>Root hair cell</vt:lpstr>
      <vt:lpstr>Xylem vessel</vt:lpstr>
      <vt:lpstr>Palisade cell</vt:lpstr>
      <vt:lpstr>Nerve cell</vt:lpstr>
      <vt:lpstr>Red blood cells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CELLS AND LEVEL OF ORGANISATION</dc:title>
  <dc:creator>SONY</dc:creator>
  <cp:lastModifiedBy>marwa M</cp:lastModifiedBy>
  <cp:revision>102</cp:revision>
  <dcterms:created xsi:type="dcterms:W3CDTF">2016-08-25T08:05:46Z</dcterms:created>
  <dcterms:modified xsi:type="dcterms:W3CDTF">2021-09-22T04:19:04Z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0x010100E47F5D35D8F94841B824894D2E9AFC77</vt:lpwstr>
  </property>
</Properties>
</file>